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356"/>
  </p:notesMasterIdLst>
  <p:handoutMasterIdLst>
    <p:handoutMasterId r:id="rId357"/>
  </p:handoutMasterIdLst>
  <p:sldIdLst>
    <p:sldId id="256" r:id="rId2"/>
    <p:sldId id="1116" r:id="rId3"/>
    <p:sldId id="1117" r:id="rId4"/>
    <p:sldId id="1118" r:id="rId5"/>
    <p:sldId id="1119" r:id="rId6"/>
    <p:sldId id="1120" r:id="rId7"/>
    <p:sldId id="1121" r:id="rId8"/>
    <p:sldId id="1122" r:id="rId9"/>
    <p:sldId id="1123" r:id="rId10"/>
    <p:sldId id="447" r:id="rId11"/>
    <p:sldId id="1063" r:id="rId12"/>
    <p:sldId id="260" r:id="rId13"/>
    <p:sldId id="530" r:id="rId14"/>
    <p:sldId id="742" r:id="rId15"/>
    <p:sldId id="746" r:id="rId16"/>
    <p:sldId id="1124" r:id="rId17"/>
    <p:sldId id="741" r:id="rId18"/>
    <p:sldId id="261" r:id="rId19"/>
    <p:sldId id="262" r:id="rId20"/>
    <p:sldId id="264" r:id="rId21"/>
    <p:sldId id="752" r:id="rId22"/>
    <p:sldId id="451" r:id="rId23"/>
    <p:sldId id="452" r:id="rId24"/>
    <p:sldId id="453" r:id="rId25"/>
    <p:sldId id="454" r:id="rId26"/>
    <p:sldId id="523" r:id="rId27"/>
    <p:sldId id="455" r:id="rId28"/>
    <p:sldId id="456" r:id="rId29"/>
    <p:sldId id="457" r:id="rId30"/>
    <p:sldId id="745" r:id="rId31"/>
    <p:sldId id="747" r:id="rId32"/>
    <p:sldId id="809" r:id="rId33"/>
    <p:sldId id="533" r:id="rId34"/>
    <p:sldId id="748" r:id="rId35"/>
    <p:sldId id="749" r:id="rId36"/>
    <p:sldId id="751" r:id="rId37"/>
    <p:sldId id="458" r:id="rId38"/>
    <p:sldId id="459" r:id="rId39"/>
    <p:sldId id="265" r:id="rId40"/>
    <p:sldId id="482" r:id="rId41"/>
    <p:sldId id="528" r:id="rId42"/>
    <p:sldId id="484" r:id="rId43"/>
    <p:sldId id="1111" r:id="rId44"/>
    <p:sldId id="486" r:id="rId45"/>
    <p:sldId id="720" r:id="rId46"/>
    <p:sldId id="753" r:id="rId47"/>
    <p:sldId id="513" r:id="rId48"/>
    <p:sldId id="514" r:id="rId49"/>
    <p:sldId id="515" r:id="rId50"/>
    <p:sldId id="516" r:id="rId51"/>
    <p:sldId id="517" r:id="rId52"/>
    <p:sldId id="518" r:id="rId53"/>
    <p:sldId id="602" r:id="rId54"/>
    <p:sldId id="519" r:id="rId55"/>
    <p:sldId id="520" r:id="rId56"/>
    <p:sldId id="521" r:id="rId57"/>
    <p:sldId id="810" r:id="rId58"/>
    <p:sldId id="522" r:id="rId59"/>
    <p:sldId id="487" r:id="rId60"/>
    <p:sldId id="481" r:id="rId61"/>
    <p:sldId id="542" r:id="rId62"/>
    <p:sldId id="460" r:id="rId63"/>
    <p:sldId id="722" r:id="rId64"/>
    <p:sldId id="723" r:id="rId65"/>
    <p:sldId id="721" r:id="rId66"/>
    <p:sldId id="524" r:id="rId67"/>
    <p:sldId id="525" r:id="rId68"/>
    <p:sldId id="526" r:id="rId69"/>
    <p:sldId id="527" r:id="rId70"/>
    <p:sldId id="534" r:id="rId71"/>
    <p:sldId id="537" r:id="rId72"/>
    <p:sldId id="538" r:id="rId73"/>
    <p:sldId id="539" r:id="rId74"/>
    <p:sldId id="544" r:id="rId75"/>
    <p:sldId id="543" r:id="rId76"/>
    <p:sldId id="535" r:id="rId77"/>
    <p:sldId id="536" r:id="rId78"/>
    <p:sldId id="540" r:id="rId79"/>
    <p:sldId id="541" r:id="rId80"/>
    <p:sldId id="545" r:id="rId81"/>
    <p:sldId id="546" r:id="rId82"/>
    <p:sldId id="547" r:id="rId83"/>
    <p:sldId id="548" r:id="rId84"/>
    <p:sldId id="549" r:id="rId85"/>
    <p:sldId id="550" r:id="rId86"/>
    <p:sldId id="551" r:id="rId87"/>
    <p:sldId id="267" r:id="rId88"/>
    <p:sldId id="461" r:id="rId89"/>
    <p:sldId id="268" r:id="rId90"/>
    <p:sldId id="269" r:id="rId91"/>
    <p:sldId id="754" r:id="rId92"/>
    <p:sldId id="270" r:id="rId93"/>
    <p:sldId id="552" r:id="rId94"/>
    <p:sldId id="271" r:id="rId95"/>
    <p:sldId id="462" r:id="rId96"/>
    <p:sldId id="724" r:id="rId97"/>
    <p:sldId id="986" r:id="rId98"/>
    <p:sldId id="257" r:id="rId99"/>
    <p:sldId id="258" r:id="rId100"/>
    <p:sldId id="553" r:id="rId101"/>
    <p:sldId id="755" r:id="rId102"/>
    <p:sldId id="466" r:id="rId103"/>
    <p:sldId id="554" r:id="rId104"/>
    <p:sldId id="756" r:id="rId105"/>
    <p:sldId id="757" r:id="rId106"/>
    <p:sldId id="277" r:id="rId107"/>
    <p:sldId id="555" r:id="rId108"/>
    <p:sldId id="556" r:id="rId109"/>
    <p:sldId id="557" r:id="rId110"/>
    <p:sldId id="558" r:id="rId111"/>
    <p:sldId id="559" r:id="rId112"/>
    <p:sldId id="561" r:id="rId113"/>
    <p:sldId id="562" r:id="rId114"/>
    <p:sldId id="567" r:id="rId115"/>
    <p:sldId id="563" r:id="rId116"/>
    <p:sldId id="564" r:id="rId117"/>
    <p:sldId id="1101" r:id="rId118"/>
    <p:sldId id="565" r:id="rId119"/>
    <p:sldId id="568" r:id="rId120"/>
    <p:sldId id="811" r:id="rId121"/>
    <p:sldId id="744" r:id="rId122"/>
    <p:sldId id="566" r:id="rId123"/>
    <p:sldId id="1102" r:id="rId124"/>
    <p:sldId id="1114" r:id="rId125"/>
    <p:sldId id="1115" r:id="rId126"/>
    <p:sldId id="446" r:id="rId127"/>
    <p:sldId id="759" r:id="rId128"/>
    <p:sldId id="272" r:id="rId129"/>
    <p:sldId id="474" r:id="rId130"/>
    <p:sldId id="469" r:id="rId131"/>
    <p:sldId id="273" r:id="rId132"/>
    <p:sldId id="274" r:id="rId133"/>
    <p:sldId id="726" r:id="rId134"/>
    <p:sldId id="476" r:id="rId135"/>
    <p:sldId id="477" r:id="rId136"/>
    <p:sldId id="275" r:id="rId137"/>
    <p:sldId id="569" r:id="rId138"/>
    <p:sldId id="1054" r:id="rId139"/>
    <p:sldId id="1055" r:id="rId140"/>
    <p:sldId id="1056" r:id="rId141"/>
    <p:sldId id="472" r:id="rId142"/>
    <p:sldId id="470" r:id="rId143"/>
    <p:sldId id="276" r:id="rId144"/>
    <p:sldId id="463" r:id="rId145"/>
    <p:sldId id="570" r:id="rId146"/>
    <p:sldId id="571" r:id="rId147"/>
    <p:sldId id="606" r:id="rId148"/>
    <p:sldId id="464" r:id="rId149"/>
    <p:sldId id="465" r:id="rId150"/>
    <p:sldId id="604" r:id="rId151"/>
    <p:sldId id="605" r:id="rId152"/>
    <p:sldId id="608" r:id="rId153"/>
    <p:sldId id="607" r:id="rId154"/>
    <p:sldId id="609" r:id="rId155"/>
    <p:sldId id="603" r:id="rId156"/>
    <p:sldId id="572" r:id="rId157"/>
    <p:sldId id="573" r:id="rId158"/>
    <p:sldId id="575" r:id="rId159"/>
    <p:sldId id="576" r:id="rId160"/>
    <p:sldId id="812" r:id="rId161"/>
    <p:sldId id="578" r:id="rId162"/>
    <p:sldId id="579" r:id="rId163"/>
    <p:sldId id="580" r:id="rId164"/>
    <p:sldId id="581" r:id="rId165"/>
    <p:sldId id="582" r:id="rId166"/>
    <p:sldId id="577" r:id="rId167"/>
    <p:sldId id="584" r:id="rId168"/>
    <p:sldId id="585" r:id="rId169"/>
    <p:sldId id="583" r:id="rId170"/>
    <p:sldId id="574" r:id="rId171"/>
    <p:sldId id="758" r:id="rId172"/>
    <p:sldId id="387" r:id="rId173"/>
    <p:sldId id="392" r:id="rId174"/>
    <p:sldId id="586" r:id="rId175"/>
    <p:sldId id="610" r:id="rId176"/>
    <p:sldId id="388" r:id="rId177"/>
    <p:sldId id="390" r:id="rId178"/>
    <p:sldId id="587" r:id="rId179"/>
    <p:sldId id="389" r:id="rId180"/>
    <p:sldId id="588" r:id="rId181"/>
    <p:sldId id="393" r:id="rId182"/>
    <p:sldId id="589" r:id="rId183"/>
    <p:sldId id="590" r:id="rId184"/>
    <p:sldId id="591" r:id="rId185"/>
    <p:sldId id="593" r:id="rId186"/>
    <p:sldId id="594" r:id="rId187"/>
    <p:sldId id="760" r:id="rId188"/>
    <p:sldId id="391" r:id="rId189"/>
    <p:sldId id="394" r:id="rId190"/>
    <p:sldId id="727" r:id="rId191"/>
    <p:sldId id="728" r:id="rId192"/>
    <p:sldId id="395" r:id="rId193"/>
    <p:sldId id="595" r:id="rId194"/>
    <p:sldId id="761" r:id="rId195"/>
    <p:sldId id="396" r:id="rId196"/>
    <p:sldId id="397" r:id="rId197"/>
    <p:sldId id="399" r:id="rId198"/>
    <p:sldId id="398" r:id="rId199"/>
    <p:sldId id="813" r:id="rId200"/>
    <p:sldId id="864" r:id="rId201"/>
    <p:sldId id="762" r:id="rId202"/>
    <p:sldId id="400" r:id="rId203"/>
    <p:sldId id="401" r:id="rId204"/>
    <p:sldId id="402" r:id="rId205"/>
    <p:sldId id="414" r:id="rId206"/>
    <p:sldId id="596" r:id="rId207"/>
    <p:sldId id="415" r:id="rId208"/>
    <p:sldId id="416" r:id="rId209"/>
    <p:sldId id="597" r:id="rId210"/>
    <p:sldId id="598" r:id="rId211"/>
    <p:sldId id="403" r:id="rId212"/>
    <p:sldId id="404" r:id="rId213"/>
    <p:sldId id="417" r:id="rId214"/>
    <p:sldId id="418" r:id="rId215"/>
    <p:sldId id="419" r:id="rId216"/>
    <p:sldId id="420" r:id="rId217"/>
    <p:sldId id="599" r:id="rId218"/>
    <p:sldId id="406" r:id="rId219"/>
    <p:sldId id="600" r:id="rId220"/>
    <p:sldId id="601" r:id="rId221"/>
    <p:sldId id="1064" r:id="rId222"/>
    <p:sldId id="445" r:id="rId223"/>
    <p:sldId id="353" r:id="rId224"/>
    <p:sldId id="354" r:id="rId225"/>
    <p:sldId id="355" r:id="rId226"/>
    <p:sldId id="356" r:id="rId227"/>
    <p:sldId id="340" r:id="rId228"/>
    <p:sldId id="352" r:id="rId229"/>
    <p:sldId id="611" r:id="rId230"/>
    <p:sldId id="612" r:id="rId231"/>
    <p:sldId id="613" r:id="rId232"/>
    <p:sldId id="339" r:id="rId233"/>
    <p:sldId id="338" r:id="rId234"/>
    <p:sldId id="331" r:id="rId235"/>
    <p:sldId id="621" r:id="rId236"/>
    <p:sldId id="622" r:id="rId237"/>
    <p:sldId id="623" r:id="rId238"/>
    <p:sldId id="624" r:id="rId239"/>
    <p:sldId id="1112" r:id="rId240"/>
    <p:sldId id="1113" r:id="rId241"/>
    <p:sldId id="625" r:id="rId242"/>
    <p:sldId id="626" r:id="rId243"/>
    <p:sldId id="628" r:id="rId244"/>
    <p:sldId id="627" r:id="rId245"/>
    <p:sldId id="629" r:id="rId246"/>
    <p:sldId id="630" r:id="rId247"/>
    <p:sldId id="814" r:id="rId248"/>
    <p:sldId id="632" r:id="rId249"/>
    <p:sldId id="631" r:id="rId250"/>
    <p:sldId id="633" r:id="rId251"/>
    <p:sldId id="620" r:id="rId252"/>
    <p:sldId id="634" r:id="rId253"/>
    <p:sldId id="614" r:id="rId254"/>
    <p:sldId id="615" r:id="rId255"/>
    <p:sldId id="616" r:id="rId256"/>
    <p:sldId id="617" r:id="rId257"/>
    <p:sldId id="618" r:id="rId258"/>
    <p:sldId id="619" r:id="rId259"/>
    <p:sldId id="337" r:id="rId260"/>
    <p:sldId id="733" r:id="rId261"/>
    <p:sldId id="731" r:id="rId262"/>
    <p:sldId id="734" r:id="rId263"/>
    <p:sldId id="736" r:id="rId264"/>
    <p:sldId id="732" r:id="rId265"/>
    <p:sldId id="735" r:id="rId266"/>
    <p:sldId id="737" r:id="rId267"/>
    <p:sldId id="738" r:id="rId268"/>
    <p:sldId id="739" r:id="rId269"/>
    <p:sldId id="653" r:id="rId270"/>
    <p:sldId id="654" r:id="rId271"/>
    <p:sldId id="655" r:id="rId272"/>
    <p:sldId id="656" r:id="rId273"/>
    <p:sldId id="659" r:id="rId274"/>
    <p:sldId id="660" r:id="rId275"/>
    <p:sldId id="657" r:id="rId276"/>
    <p:sldId id="661" r:id="rId277"/>
    <p:sldId id="662" r:id="rId278"/>
    <p:sldId id="663" r:id="rId279"/>
    <p:sldId id="1104" r:id="rId280"/>
    <p:sldId id="1105" r:id="rId281"/>
    <p:sldId id="658" r:id="rId282"/>
    <p:sldId id="664" r:id="rId283"/>
    <p:sldId id="333" r:id="rId284"/>
    <p:sldId id="334" r:id="rId285"/>
    <p:sldId id="666" r:id="rId286"/>
    <p:sldId id="330" r:id="rId287"/>
    <p:sldId id="635" r:id="rId288"/>
    <p:sldId id="636" r:id="rId289"/>
    <p:sldId id="637" r:id="rId290"/>
    <p:sldId id="638" r:id="rId291"/>
    <p:sldId id="639" r:id="rId292"/>
    <p:sldId id="1066" r:id="rId293"/>
    <p:sldId id="645" r:id="rId294"/>
    <p:sldId id="646" r:id="rId295"/>
    <p:sldId id="647" r:id="rId296"/>
    <p:sldId id="357" r:id="rId297"/>
    <p:sldId id="342" r:id="rId298"/>
    <p:sldId id="640" r:id="rId299"/>
    <p:sldId id="765" r:id="rId300"/>
    <p:sldId id="667" r:id="rId301"/>
    <p:sldId id="668" r:id="rId302"/>
    <p:sldId id="641" r:id="rId303"/>
    <p:sldId id="764" r:id="rId304"/>
    <p:sldId id="669" r:id="rId305"/>
    <p:sldId id="670" r:id="rId306"/>
    <p:sldId id="478" r:id="rId307"/>
    <p:sldId id="671" r:id="rId308"/>
    <p:sldId id="672" r:id="rId309"/>
    <p:sldId id="673" r:id="rId310"/>
    <p:sldId id="642" r:id="rId311"/>
    <p:sldId id="643" r:id="rId312"/>
    <p:sldId id="644" r:id="rId313"/>
    <p:sldId id="343" r:id="rId314"/>
    <p:sldId id="479" r:id="rId315"/>
    <p:sldId id="729" r:id="rId316"/>
    <p:sldId id="730" r:id="rId317"/>
    <p:sldId id="674" r:id="rId318"/>
    <p:sldId id="675" r:id="rId319"/>
    <p:sldId id="1099" r:id="rId320"/>
    <p:sldId id="1100" r:id="rId321"/>
    <p:sldId id="345" r:id="rId322"/>
    <p:sldId id="648" r:id="rId323"/>
    <p:sldId id="649" r:id="rId324"/>
    <p:sldId id="650" r:id="rId325"/>
    <p:sldId id="766" r:id="rId326"/>
    <p:sldId id="750" r:id="rId327"/>
    <p:sldId id="652" r:id="rId328"/>
    <p:sldId id="493" r:id="rId329"/>
    <p:sldId id="677" r:id="rId330"/>
    <p:sldId id="847" r:id="rId331"/>
    <p:sldId id="848" r:id="rId332"/>
    <p:sldId id="849" r:id="rId333"/>
    <p:sldId id="850" r:id="rId334"/>
    <p:sldId id="852" r:id="rId335"/>
    <p:sldId id="853" r:id="rId336"/>
    <p:sldId id="854" r:id="rId337"/>
    <p:sldId id="678" r:id="rId338"/>
    <p:sldId id="855" r:id="rId339"/>
    <p:sldId id="857" r:id="rId340"/>
    <p:sldId id="858" r:id="rId341"/>
    <p:sldId id="859" r:id="rId342"/>
    <p:sldId id="856" r:id="rId343"/>
    <p:sldId id="861" r:id="rId344"/>
    <p:sldId id="862" r:id="rId345"/>
    <p:sldId id="860" r:id="rId346"/>
    <p:sldId id="767" r:id="rId347"/>
    <p:sldId id="768" r:id="rId348"/>
    <p:sldId id="769" r:id="rId349"/>
    <p:sldId id="770" r:id="rId350"/>
    <p:sldId id="1051" r:id="rId351"/>
    <p:sldId id="863" r:id="rId352"/>
    <p:sldId id="1053" r:id="rId353"/>
    <p:sldId id="1052" r:id="rId354"/>
    <p:sldId id="1009" r:id="rId355"/>
  </p:sldIdLst>
  <p:sldSz cx="9144000" cy="6858000" type="screen4x3"/>
  <p:notesSz cx="7099300" cy="10234613"/>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boa" initial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A50021"/>
    <a:srgbClr val="0099FF"/>
    <a:srgbClr val="FF00FF"/>
    <a:srgbClr val="FF9933"/>
    <a:srgbClr val="009900"/>
    <a:srgbClr val="99CCFF"/>
    <a:srgbClr val="800000"/>
    <a:srgbClr val="FF99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03" autoAdjust="0"/>
    <p:restoredTop sz="94660" autoAdjust="0"/>
  </p:normalViewPr>
  <p:slideViewPr>
    <p:cSldViewPr>
      <p:cViewPr varScale="1">
        <p:scale>
          <a:sx n="91" d="100"/>
          <a:sy n="91" d="100"/>
        </p:scale>
        <p:origin x="1205" y="67"/>
      </p:cViewPr>
      <p:guideLst>
        <p:guide orient="horz" pos="2160"/>
        <p:guide pos="2880"/>
      </p:guideLst>
    </p:cSldViewPr>
  </p:slideViewPr>
  <p:outlineViewPr>
    <p:cViewPr>
      <p:scale>
        <a:sx n="33" d="100"/>
        <a:sy n="33" d="100"/>
      </p:scale>
      <p:origin x="0" y="-4421"/>
    </p:cViewPr>
  </p:outlineViewPr>
  <p:notesTextViewPr>
    <p:cViewPr>
      <p:scale>
        <a:sx n="100" d="100"/>
        <a:sy n="100" d="100"/>
      </p:scale>
      <p:origin x="0" y="0"/>
    </p:cViewPr>
  </p:notesTextViewPr>
  <p:sorterViewPr>
    <p:cViewPr varScale="1">
      <p:scale>
        <a:sx n="1" d="1"/>
        <a:sy n="1" d="1"/>
      </p:scale>
      <p:origin x="0" y="-33331"/>
    </p:cViewPr>
  </p:sorterViewPr>
  <p:notesViewPr>
    <p:cSldViewPr>
      <p:cViewPr varScale="1">
        <p:scale>
          <a:sx n="82" d="100"/>
          <a:sy n="82" d="100"/>
        </p:scale>
        <p:origin x="2923"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handoutMaster" Target="handoutMasters/handout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commentAuthors" Target="commentAuthors.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viewProps" Target="viewProps.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theme" Target="theme/theme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48ED3DA-CC45-48C6-AE27-4842ECFE2A04}" type="datetimeFigureOut">
              <a:rPr lang="en-US" smtClean="0"/>
              <a:t>7/20/2020</a:t>
            </a:fld>
            <a:endParaRPr lang="en-US"/>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82B71C0-8D87-4DC3-B249-1ADF4590DF07}" type="slidenum">
              <a:rPr lang="en-US" smtClean="0"/>
              <a:t>‹#›</a:t>
            </a:fld>
            <a:endParaRPr lang="en-US"/>
          </a:p>
        </p:txBody>
      </p:sp>
    </p:spTree>
    <p:extLst>
      <p:ext uri="{BB962C8B-B14F-4D97-AF65-F5344CB8AC3E}">
        <p14:creationId xmlns:p14="http://schemas.microsoft.com/office/powerpoint/2010/main" val="2474868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rtl="1" eaLnBrk="1" hangingPunct="1">
              <a:defRPr sz="1300">
                <a:latin typeface="Arial" charset="0"/>
                <a:cs typeface="Arial" charset="0"/>
              </a:defRPr>
            </a:lvl1pPr>
          </a:lstStyle>
          <a:p>
            <a:pPr>
              <a:defRPr/>
            </a:pPr>
            <a:endParaRPr lang="en-US"/>
          </a:p>
        </p:txBody>
      </p:sp>
      <p:sp>
        <p:nvSpPr>
          <p:cNvPr id="115715"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rtl="1" eaLnBrk="1" hangingPunct="1">
              <a:defRPr sz="13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rtl="1" eaLnBrk="1" hangingPunct="1">
              <a:defRPr sz="1300">
                <a:latin typeface="Arial" charset="0"/>
                <a:cs typeface="Arial" charset="0"/>
              </a:defRPr>
            </a:lvl1pPr>
          </a:lstStyle>
          <a:p>
            <a:pPr>
              <a:defRPr/>
            </a:pPr>
            <a:endParaRPr lang="en-US"/>
          </a:p>
        </p:txBody>
      </p:sp>
      <p:sp>
        <p:nvSpPr>
          <p:cNvPr id="115719"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rtl="1" eaLnBrk="1" hangingPunct="1">
              <a:defRPr sz="1300" smtClean="0"/>
            </a:lvl1pPr>
          </a:lstStyle>
          <a:p>
            <a:pPr>
              <a:defRPr/>
            </a:pPr>
            <a:fld id="{BBC8830B-934C-4EC1-B6D0-92E5CF7246B5}" type="slidenum">
              <a:rPr lang="en-US" altLang="en-US"/>
              <a:pPr>
                <a:defRPr/>
              </a:pPr>
              <a:t>‹#›</a:t>
            </a:fld>
            <a:endParaRPr lang="en-US" altLang="en-US"/>
          </a:p>
        </p:txBody>
      </p:sp>
    </p:spTree>
    <p:extLst>
      <p:ext uri="{BB962C8B-B14F-4D97-AF65-F5344CB8AC3E}">
        <p14:creationId xmlns:p14="http://schemas.microsoft.com/office/powerpoint/2010/main" val="2584173295"/>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C8830B-934C-4EC1-B6D0-92E5CF7246B5}"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5463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3F975-DE71-4D0B-B844-5DA8794238DB}" type="slidenum">
              <a:rPr lang="en-US" altLang="en-US"/>
              <a:pPr>
                <a:defRPr/>
              </a:pPr>
              <a:t>‹#›</a:t>
            </a:fld>
            <a:endParaRPr lang="en-US" altLang="en-US"/>
          </a:p>
        </p:txBody>
      </p:sp>
    </p:spTree>
    <p:extLst>
      <p:ext uri="{BB962C8B-B14F-4D97-AF65-F5344CB8AC3E}">
        <p14:creationId xmlns:p14="http://schemas.microsoft.com/office/powerpoint/2010/main" val="367357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BBC58-25B8-4312-AC1F-141EBC1E1B40}" type="slidenum">
              <a:rPr lang="en-US" altLang="en-US"/>
              <a:pPr>
                <a:defRPr/>
              </a:pPr>
              <a:t>‹#›</a:t>
            </a:fld>
            <a:endParaRPr lang="en-US" altLang="en-US"/>
          </a:p>
        </p:txBody>
      </p:sp>
    </p:spTree>
    <p:extLst>
      <p:ext uri="{BB962C8B-B14F-4D97-AF65-F5344CB8AC3E}">
        <p14:creationId xmlns:p14="http://schemas.microsoft.com/office/powerpoint/2010/main" val="217091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BDD1B-7E6B-4217-8342-BD853109D033}" type="slidenum">
              <a:rPr lang="en-US" altLang="en-US"/>
              <a:pPr>
                <a:defRPr/>
              </a:pPr>
              <a:t>‹#›</a:t>
            </a:fld>
            <a:endParaRPr lang="en-US" altLang="en-US"/>
          </a:p>
        </p:txBody>
      </p:sp>
    </p:spTree>
    <p:extLst>
      <p:ext uri="{BB962C8B-B14F-4D97-AF65-F5344CB8AC3E}">
        <p14:creationId xmlns:p14="http://schemas.microsoft.com/office/powerpoint/2010/main" val="20763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14AA5-AD1B-4C60-AF12-6F2D35E377FC}" type="slidenum">
              <a:rPr lang="en-US" altLang="en-US"/>
              <a:pPr>
                <a:defRPr/>
              </a:pPr>
              <a:t>‹#›</a:t>
            </a:fld>
            <a:endParaRPr lang="en-US" altLang="en-US"/>
          </a:p>
        </p:txBody>
      </p:sp>
    </p:spTree>
    <p:extLst>
      <p:ext uri="{BB962C8B-B14F-4D97-AF65-F5344CB8AC3E}">
        <p14:creationId xmlns:p14="http://schemas.microsoft.com/office/powerpoint/2010/main" val="176726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0E08E-7B1F-464B-A16C-2D1CB169BC97}" type="slidenum">
              <a:rPr lang="en-US" altLang="en-US"/>
              <a:pPr>
                <a:defRPr/>
              </a:pPr>
              <a:t>‹#›</a:t>
            </a:fld>
            <a:endParaRPr lang="en-US" altLang="en-US"/>
          </a:p>
        </p:txBody>
      </p:sp>
    </p:spTree>
    <p:extLst>
      <p:ext uri="{BB962C8B-B14F-4D97-AF65-F5344CB8AC3E}">
        <p14:creationId xmlns:p14="http://schemas.microsoft.com/office/powerpoint/2010/main" val="372355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69D72-ABB3-F043-AB7B-9747B590CAA5}" type="slidenum">
              <a:rPr lang="en-US" smtClean="0"/>
              <a:t>‹#›</a:t>
            </a:fld>
            <a:endParaRPr lang="en-US"/>
          </a:p>
        </p:txBody>
      </p:sp>
    </p:spTree>
    <p:extLst>
      <p:ext uri="{BB962C8B-B14F-4D97-AF65-F5344CB8AC3E}">
        <p14:creationId xmlns:p14="http://schemas.microsoft.com/office/powerpoint/2010/main" val="7659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85BA9-9942-46FE-B522-0B1C9ADE9870}" type="slidenum">
              <a:rPr lang="en-US" altLang="en-US"/>
              <a:pPr>
                <a:defRPr/>
              </a:pPr>
              <a:t>‹#›</a:t>
            </a:fld>
            <a:endParaRPr lang="en-US" altLang="en-US"/>
          </a:p>
        </p:txBody>
      </p:sp>
    </p:spTree>
    <p:extLst>
      <p:ext uri="{BB962C8B-B14F-4D97-AF65-F5344CB8AC3E}">
        <p14:creationId xmlns:p14="http://schemas.microsoft.com/office/powerpoint/2010/main" val="332111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EE306-053F-4D1A-BC9D-C8FE4F74F298}" type="slidenum">
              <a:rPr lang="en-US" altLang="en-US"/>
              <a:pPr>
                <a:defRPr/>
              </a:pPr>
              <a:t>‹#›</a:t>
            </a:fld>
            <a:endParaRPr lang="en-US" altLang="en-US"/>
          </a:p>
        </p:txBody>
      </p:sp>
    </p:spTree>
    <p:extLst>
      <p:ext uri="{BB962C8B-B14F-4D97-AF65-F5344CB8AC3E}">
        <p14:creationId xmlns:p14="http://schemas.microsoft.com/office/powerpoint/2010/main" val="348402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C1490-C294-486E-8A77-0CC3CC383FD6}" type="slidenum">
              <a:rPr lang="en-US" altLang="en-US"/>
              <a:pPr>
                <a:defRPr/>
              </a:pPr>
              <a:t>‹#›</a:t>
            </a:fld>
            <a:endParaRPr lang="en-US" altLang="en-US"/>
          </a:p>
        </p:txBody>
      </p:sp>
    </p:spTree>
    <p:extLst>
      <p:ext uri="{BB962C8B-B14F-4D97-AF65-F5344CB8AC3E}">
        <p14:creationId xmlns:p14="http://schemas.microsoft.com/office/powerpoint/2010/main" val="26734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C22BB-1BF6-442E-9241-54B227152930}" type="slidenum">
              <a:rPr lang="en-US" altLang="en-US"/>
              <a:pPr>
                <a:defRPr/>
              </a:pPr>
              <a:t>‹#›</a:t>
            </a:fld>
            <a:endParaRPr lang="en-US" altLang="en-US"/>
          </a:p>
        </p:txBody>
      </p:sp>
    </p:spTree>
    <p:extLst>
      <p:ext uri="{BB962C8B-B14F-4D97-AF65-F5344CB8AC3E}">
        <p14:creationId xmlns:p14="http://schemas.microsoft.com/office/powerpoint/2010/main" val="291183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C82440-CBED-4477-9811-182EAD4D10F7}" type="slidenum">
              <a:rPr lang="en-US" altLang="en-US"/>
              <a:pPr>
                <a:defRPr/>
              </a:pPr>
              <a:t>‹#›</a:t>
            </a:fld>
            <a:endParaRPr lang="en-US" altLang="en-US"/>
          </a:p>
        </p:txBody>
      </p:sp>
    </p:spTree>
    <p:extLst>
      <p:ext uri="{BB962C8B-B14F-4D97-AF65-F5344CB8AC3E}">
        <p14:creationId xmlns:p14="http://schemas.microsoft.com/office/powerpoint/2010/main" val="30822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F6547E-1A99-404A-8CF9-4C96F251AFB9}" type="slidenum">
              <a:rPr lang="en-US" altLang="en-US"/>
              <a:pPr>
                <a:defRPr/>
              </a:pPr>
              <a:t>‹#›</a:t>
            </a:fld>
            <a:endParaRPr lang="en-US" altLang="en-US"/>
          </a:p>
        </p:txBody>
      </p:sp>
    </p:spTree>
    <p:extLst>
      <p:ext uri="{BB962C8B-B14F-4D97-AF65-F5344CB8AC3E}">
        <p14:creationId xmlns:p14="http://schemas.microsoft.com/office/powerpoint/2010/main" val="405127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64821-2025-486E-BF32-D78CC8B7973D}" type="slidenum">
              <a:rPr lang="en-US" altLang="en-US"/>
              <a:pPr>
                <a:defRPr/>
              </a:pPr>
              <a:t>‹#›</a:t>
            </a:fld>
            <a:endParaRPr lang="en-US" altLang="en-US"/>
          </a:p>
        </p:txBody>
      </p:sp>
    </p:spTree>
    <p:extLst>
      <p:ext uri="{BB962C8B-B14F-4D97-AF65-F5344CB8AC3E}">
        <p14:creationId xmlns:p14="http://schemas.microsoft.com/office/powerpoint/2010/main" val="15470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433CD0-0480-4247-8E37-2887583FDB07}" type="slidenum">
              <a:rPr lang="en-US" altLang="en-US"/>
              <a:pPr>
                <a:defRPr/>
              </a:pPr>
              <a:t>‹#›</a:t>
            </a:fld>
            <a:endParaRPr lang="en-US" altLang="en-US"/>
          </a:p>
        </p:txBody>
      </p:sp>
    </p:spTree>
    <p:extLst>
      <p:ext uri="{BB962C8B-B14F-4D97-AF65-F5344CB8AC3E}">
        <p14:creationId xmlns:p14="http://schemas.microsoft.com/office/powerpoint/2010/main" val="126207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73442D57-1FF5-4826-B076-52074E3630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ted.com/talks/barry_schwartz_the_paradox_of_choice"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hyperlink" Target="https://www.youtube.com/watch?v=QX_oy9614HQ" TargetMode="External"/><Relationship Id="rId2" Type="http://schemas.openxmlformats.org/officeDocument/2006/relationships/hyperlink" Target="https://www.youtube.com/watch?v=Yo4WF3cSd9Q" TargetMode="Externa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2010.png"/><Relationship Id="rId2" Type="http://schemas.openxmlformats.org/officeDocument/2006/relationships/image" Target="../media/image2011.pn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1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571.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0.png"/></Relationships>
</file>

<file path=ppt/slides/_rels/slide16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0.png"/><Relationship Id="rId4" Type="http://schemas.openxmlformats.org/officeDocument/2006/relationships/image" Target="../media/image560.png"/></Relationships>
</file>

<file path=ppt/slides/_rels/slide164.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0.png"/></Relationships>
</file>

<file path=ppt/slides/_rels/slide16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0.png"/><Relationship Id="rId7"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0.png"/><Relationship Id="rId4" Type="http://schemas.openxmlformats.org/officeDocument/2006/relationships/image" Target="../media/image56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image" Target="../media/image631.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61.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77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2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00.png"/><Relationship Id="rId5" Type="http://schemas.openxmlformats.org/officeDocument/2006/relationships/image" Target="../media/image87.png"/><Relationship Id="rId10" Type="http://schemas.openxmlformats.org/officeDocument/2006/relationships/image" Target="../media/image99.png"/><Relationship Id="rId4" Type="http://schemas.openxmlformats.org/officeDocument/2006/relationships/image" Target="../media/image86.png"/><Relationship Id="rId9" Type="http://schemas.openxmlformats.org/officeDocument/2006/relationships/image" Target="../media/image98.png"/></Relationships>
</file>

<file path=ppt/slides/_rels/slide22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7.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5.png"/><Relationship Id="rId5" Type="http://schemas.openxmlformats.org/officeDocument/2006/relationships/image" Target="../media/image87.png"/><Relationship Id="rId10" Type="http://schemas.openxmlformats.org/officeDocument/2006/relationships/image" Target="../media/image104.png"/><Relationship Id="rId4" Type="http://schemas.openxmlformats.org/officeDocument/2006/relationships/image" Target="../media/image102.png"/><Relationship Id="rId9" Type="http://schemas.openxmlformats.org/officeDocument/2006/relationships/image" Target="../media/image91.png"/></Relationships>
</file>

<file path=ppt/slides/_rels/slide22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8.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104.png"/><Relationship Id="rId4" Type="http://schemas.openxmlformats.org/officeDocument/2006/relationships/image" Target="../media/image102.png"/><Relationship Id="rId9" Type="http://schemas.openxmlformats.org/officeDocument/2006/relationships/image" Target="../media/image91.png"/></Relationships>
</file>

<file path=ppt/slides/_rels/slide22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87.png"/><Relationship Id="rId10" Type="http://schemas.openxmlformats.org/officeDocument/2006/relationships/image" Target="../media/image113.png"/><Relationship Id="rId4" Type="http://schemas.openxmlformats.org/officeDocument/2006/relationships/image" Target="../media/image109.png"/><Relationship Id="rId9" Type="http://schemas.openxmlformats.org/officeDocument/2006/relationships/image" Target="../media/image112.png"/></Relationships>
</file>

<file path=ppt/slides/_rels/slide228.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2.png"/><Relationship Id="rId3" Type="http://schemas.openxmlformats.org/officeDocument/2006/relationships/image" Target="../media/image116.png"/><Relationship Id="rId7" Type="http://schemas.openxmlformats.org/officeDocument/2006/relationships/image" Target="../media/image89.png"/><Relationship Id="rId12" Type="http://schemas.openxmlformats.org/officeDocument/2006/relationships/image" Target="../media/image121.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20.png"/><Relationship Id="rId5" Type="http://schemas.openxmlformats.org/officeDocument/2006/relationships/image" Target="../media/image87.png"/><Relationship Id="rId10" Type="http://schemas.openxmlformats.org/officeDocument/2006/relationships/image" Target="../media/image119.png"/><Relationship Id="rId4" Type="http://schemas.openxmlformats.org/officeDocument/2006/relationships/image" Target="../media/image117.png"/><Relationship Id="rId9" Type="http://schemas.openxmlformats.org/officeDocument/2006/relationships/image" Target="../media/image1180.png"/><Relationship Id="rId14" Type="http://schemas.openxmlformats.org/officeDocument/2006/relationships/image" Target="../media/image123.png"/></Relationships>
</file>

<file path=ppt/slides/_rels/slide229.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11" Type="http://schemas.openxmlformats.org/officeDocument/2006/relationships/image" Target="../media/image121.png"/><Relationship Id="rId4" Type="http://schemas.openxmlformats.org/officeDocument/2006/relationships/image" Target="../media/image1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1.png"/><Relationship Id="rId5" Type="http://schemas.openxmlformats.org/officeDocument/2006/relationships/image" Target="../media/image127.png"/><Relationship Id="rId4" Type="http://schemas.openxmlformats.org/officeDocument/2006/relationships/image" Target="../media/image125.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24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8.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7.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6.png"/><Relationship Id="rId5" Type="http://schemas.openxmlformats.org/officeDocument/2006/relationships/image" Target="../media/image139.png"/><Relationship Id="rId10" Type="http://schemas.openxmlformats.org/officeDocument/2006/relationships/image" Target="../media/image145.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9.png"/></Relationships>
</file>

<file path=ppt/slides/_rels/slide2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59.png"/><Relationship Id="rId3" Type="http://schemas.openxmlformats.org/officeDocument/2006/relationships/image" Target="../media/image137.png"/><Relationship Id="rId7" Type="http://schemas.openxmlformats.org/officeDocument/2006/relationships/image" Target="../media/image154.png"/><Relationship Id="rId12" Type="http://schemas.openxmlformats.org/officeDocument/2006/relationships/image" Target="../media/image158.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57.png"/><Relationship Id="rId5" Type="http://schemas.openxmlformats.org/officeDocument/2006/relationships/image" Target="../media/image153.png"/><Relationship Id="rId10" Type="http://schemas.openxmlformats.org/officeDocument/2006/relationships/image" Target="../media/image148.png"/><Relationship Id="rId4" Type="http://schemas.openxmlformats.org/officeDocument/2006/relationships/image" Target="../media/image138.png"/><Relationship Id="rId9" Type="http://schemas.openxmlformats.org/officeDocument/2006/relationships/image" Target="../media/image156.png"/><Relationship Id="rId14" Type="http://schemas.openxmlformats.org/officeDocument/2006/relationships/image" Target="../media/image160.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0.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700.png"/><Relationship Id="rId7" Type="http://schemas.openxmlformats.org/officeDocument/2006/relationships/image" Target="../media/image145.jp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720.png"/><Relationship Id="rId4" Type="http://schemas.openxmlformats.org/officeDocument/2006/relationships/image" Target="../media/image1710.png"/></Relationships>
</file>

<file path=ppt/slides/_rels/slide272.xml.rels><?xml version="1.0" encoding="UTF-8" standalone="yes"?>
<Relationships xmlns="http://schemas.openxmlformats.org/package/2006/relationships"><Relationship Id="rId8" Type="http://schemas.openxmlformats.org/officeDocument/2006/relationships/image" Target="../media/image1740.png"/><Relationship Id="rId3" Type="http://schemas.openxmlformats.org/officeDocument/2006/relationships/image" Target="../media/image1700.png"/><Relationship Id="rId7" Type="http://schemas.openxmlformats.org/officeDocument/2006/relationships/image" Target="../media/image1730.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680.png"/><Relationship Id="rId5" Type="http://schemas.openxmlformats.org/officeDocument/2006/relationships/image" Target="../media/image1720.png"/><Relationship Id="rId4" Type="http://schemas.openxmlformats.org/officeDocument/2006/relationships/image" Target="../media/image175.png"/></Relationships>
</file>

<file path=ppt/slides/_rels/slide27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00.png"/><Relationship Id="rId7" Type="http://schemas.openxmlformats.org/officeDocument/2006/relationships/image" Target="../media/image180.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0.png"/><Relationship Id="rId10" Type="http://schemas.openxmlformats.org/officeDocument/2006/relationships/image" Target="../media/image183.png"/><Relationship Id="rId4" Type="http://schemas.openxmlformats.org/officeDocument/2006/relationships/image" Target="../media/image1710.png"/><Relationship Id="rId9" Type="http://schemas.openxmlformats.org/officeDocument/2006/relationships/image" Target="../media/image182.png"/></Relationships>
</file>

<file path=ppt/slides/_rels/slide274.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00.png"/><Relationship Id="rId7" Type="http://schemas.openxmlformats.org/officeDocument/2006/relationships/image" Target="../media/image180.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76.png"/><Relationship Id="rId11" Type="http://schemas.openxmlformats.org/officeDocument/2006/relationships/image" Target="../media/image186.png"/><Relationship Id="rId5" Type="http://schemas.openxmlformats.org/officeDocument/2006/relationships/image" Target="../media/image1720.png"/><Relationship Id="rId10" Type="http://schemas.openxmlformats.org/officeDocument/2006/relationships/image" Target="../media/image185.png"/><Relationship Id="rId4" Type="http://schemas.openxmlformats.org/officeDocument/2006/relationships/image" Target="../media/image1710.png"/><Relationship Id="rId9" Type="http://schemas.openxmlformats.org/officeDocument/2006/relationships/image" Target="../media/image182.png"/></Relationships>
</file>

<file path=ppt/slides/_rels/slide275.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700.png"/><Relationship Id="rId7" Type="http://schemas.openxmlformats.org/officeDocument/2006/relationships/image" Target="../media/image189.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720.png"/><Relationship Id="rId4" Type="http://schemas.openxmlformats.org/officeDocument/2006/relationships/image" Target="../media/image1710.png"/></Relationships>
</file>

<file path=ppt/slides/_rels/slide27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700.png"/><Relationship Id="rId7" Type="http://schemas.openxmlformats.org/officeDocument/2006/relationships/image" Target="../media/image189.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20.png"/><Relationship Id="rId4" Type="http://schemas.openxmlformats.org/officeDocument/2006/relationships/image" Target="../media/image1710.png"/><Relationship Id="rId9" Type="http://schemas.openxmlformats.org/officeDocument/2006/relationships/image" Target="../media/image193.png"/></Relationships>
</file>

<file path=ppt/slides/_rels/slide279.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720.png"/><Relationship Id="rId4" Type="http://schemas.openxmlformats.org/officeDocument/2006/relationships/image" Target="../media/image1710.png"/></Relationships>
</file>

<file path=ppt/slides/_rels/slide282.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720.png"/><Relationship Id="rId4" Type="http://schemas.openxmlformats.org/officeDocument/2006/relationships/image" Target="../media/image1710.png"/></Relationships>
</file>

<file path=ppt/slides/_rels/slide283.xml.rels><?xml version="1.0" encoding="UTF-8" standalone="yes"?>
<Relationships xmlns="http://schemas.openxmlformats.org/package/2006/relationships"><Relationship Id="rId2" Type="http://schemas.openxmlformats.org/officeDocument/2006/relationships/image" Target="../media/image1780.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00.png"/><Relationship Id="rId7" Type="http://schemas.openxmlformats.org/officeDocument/2006/relationships/image" Target="../media/image194.png"/><Relationship Id="rId2" Type="http://schemas.openxmlformats.org/officeDocument/2006/relationships/image" Target="../media/image1690.png"/><Relationship Id="rId1" Type="http://schemas.openxmlformats.org/officeDocument/2006/relationships/slideLayout" Target="../slideLayouts/slideLayout2.xml"/><Relationship Id="rId6" Type="http://schemas.openxmlformats.org/officeDocument/2006/relationships/image" Target="../media/image1840.png"/><Relationship Id="rId5" Type="http://schemas.openxmlformats.org/officeDocument/2006/relationships/image" Target="../media/image1720.png"/><Relationship Id="rId4" Type="http://schemas.openxmlformats.org/officeDocument/2006/relationships/image" Target="../media/image175.png"/><Relationship Id="rId9" Type="http://schemas.openxmlformats.org/officeDocument/2006/relationships/image" Target="../media/image201.png"/></Relationships>
</file>

<file path=ppt/slides/_rels/slide28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14.xml"/></Relationships>
</file>

<file path=ppt/slides/_rels/slide288.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199.png"/><Relationship Id="rId7" Type="http://schemas.openxmlformats.org/officeDocument/2006/relationships/image" Target="../media/image210.png"/><Relationship Id="rId2" Type="http://schemas.openxmlformats.org/officeDocument/2006/relationships/image" Target="../media/image205.png"/><Relationship Id="rId1" Type="http://schemas.openxmlformats.org/officeDocument/2006/relationships/slideLayout" Target="../slideLayouts/slideLayout14.xml"/><Relationship Id="rId6" Type="http://schemas.openxmlformats.org/officeDocument/2006/relationships/image" Target="../media/image209.png"/><Relationship Id="rId5" Type="http://schemas.openxmlformats.org/officeDocument/2006/relationships/image" Target="../media/image208.png"/><Relationship Id="rId10" Type="http://schemas.openxmlformats.org/officeDocument/2006/relationships/image" Target="../media/image200.png"/><Relationship Id="rId4" Type="http://schemas.openxmlformats.org/officeDocument/2006/relationships/image" Target="../media/image207.png"/><Relationship Id="rId9" Type="http://schemas.openxmlformats.org/officeDocument/2006/relationships/image" Target="../media/image212.png"/></Relationships>
</file>

<file path=ppt/slides/_rels/slide289.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199.png"/><Relationship Id="rId7" Type="http://schemas.openxmlformats.org/officeDocument/2006/relationships/image" Target="../media/image215.png"/><Relationship Id="rId2" Type="http://schemas.openxmlformats.org/officeDocument/2006/relationships/image" Target="../media/image202.png"/><Relationship Id="rId1" Type="http://schemas.openxmlformats.org/officeDocument/2006/relationships/slideLayout" Target="../slideLayouts/slideLayout14.xml"/><Relationship Id="rId6" Type="http://schemas.openxmlformats.org/officeDocument/2006/relationships/image" Target="../media/image209.png"/><Relationship Id="rId5" Type="http://schemas.openxmlformats.org/officeDocument/2006/relationships/image" Target="../media/image208.png"/><Relationship Id="rId10" Type="http://schemas.openxmlformats.org/officeDocument/2006/relationships/image" Target="../media/image206.png"/><Relationship Id="rId4" Type="http://schemas.openxmlformats.org/officeDocument/2006/relationships/image" Target="../media/image207.png"/><Relationship Id="rId9" Type="http://schemas.openxmlformats.org/officeDocument/2006/relationships/image" Target="../media/image2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14.xml"/></Relationships>
</file>

<file path=ppt/slides/_rels/slide29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14.xml"/></Relationships>
</file>

<file path=ppt/slides/_rels/slide294.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14.xml"/><Relationship Id="rId6" Type="http://schemas.openxmlformats.org/officeDocument/2006/relationships/image" Target="../media/image226.png"/><Relationship Id="rId5" Type="http://schemas.openxmlformats.org/officeDocument/2006/relationships/image" Target="../media/image148.jpeg"/><Relationship Id="rId4" Type="http://schemas.openxmlformats.org/officeDocument/2006/relationships/image" Target="../media/image147.jpeg"/></Relationships>
</file>

<file path=ppt/slides/_rels/slide295.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3.png"/><Relationship Id="rId1" Type="http://schemas.openxmlformats.org/officeDocument/2006/relationships/slideLayout" Target="../slideLayouts/slideLayout14.xml"/></Relationships>
</file>

<file path=ppt/slides/_rels/slide296.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 Id="rId9" Type="http://schemas.openxmlformats.org/officeDocument/2006/relationships/image" Target="../media/image234.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49.jpg"/><Relationship Id="rId7" Type="http://schemas.openxmlformats.org/officeDocument/2006/relationships/image" Target="../media/image236.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35.png"/><Relationship Id="rId5" Type="http://schemas.openxmlformats.org/officeDocument/2006/relationships/image" Target="../media/image225.png"/><Relationship Id="rId4" Type="http://schemas.openxmlformats.org/officeDocument/2006/relationships/image" Target="../media/image224.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1.png"/><Relationship Id="rId7" Type="http://schemas.openxmlformats.org/officeDocument/2006/relationships/image" Target="../media/image245.pn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44.png"/><Relationship Id="rId11" Type="http://schemas.openxmlformats.org/officeDocument/2006/relationships/image" Target="../media/image249.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image" Target="../media/image242.png"/><Relationship Id="rId9" Type="http://schemas.openxmlformats.org/officeDocument/2006/relationships/image" Target="../media/image247.png"/></Relationships>
</file>

<file path=ppt/slides/_rels/slide301.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1.png"/><Relationship Id="rId7" Type="http://schemas.openxmlformats.org/officeDocument/2006/relationships/image" Target="../media/image245.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44.png"/><Relationship Id="rId11" Type="http://schemas.openxmlformats.org/officeDocument/2006/relationships/image" Target="../media/image237.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image" Target="../media/image251.png"/><Relationship Id="rId9" Type="http://schemas.openxmlformats.org/officeDocument/2006/relationships/image" Target="../media/image247.png"/></Relationships>
</file>

<file path=ppt/slides/_rels/slide302.xml.rels><?xml version="1.0" encoding="UTF-8" standalone="yes"?>
<Relationships xmlns="http://schemas.openxmlformats.org/package/2006/relationships"><Relationship Id="rId2" Type="http://schemas.openxmlformats.org/officeDocument/2006/relationships/image" Target="../media/image238.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55.png"/><Relationship Id="rId7" Type="http://schemas.openxmlformats.org/officeDocument/2006/relationships/image" Target="../media/image259.png"/><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8.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png"/><Relationship Id="rId9" Type="http://schemas.openxmlformats.org/officeDocument/2006/relationships/image" Target="../media/image261.png"/></Relationships>
</file>

<file path=ppt/slides/_rels/slide305.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255.png"/><Relationship Id="rId7" Type="http://schemas.openxmlformats.org/officeDocument/2006/relationships/image" Target="../media/image259.png"/><Relationship Id="rId12" Type="http://schemas.openxmlformats.org/officeDocument/2006/relationships/image" Target="../media/image213.png"/><Relationship Id="rId2" Type="http://schemas.openxmlformats.org/officeDocument/2006/relationships/image" Target="../media/image254.png"/><Relationship Id="rId1" Type="http://schemas.openxmlformats.org/officeDocument/2006/relationships/slideLayout" Target="../slideLayouts/slideLayout2.xml"/><Relationship Id="rId6" Type="http://schemas.openxmlformats.org/officeDocument/2006/relationships/image" Target="../media/image258.png"/><Relationship Id="rId11" Type="http://schemas.openxmlformats.org/officeDocument/2006/relationships/image" Target="../media/image198.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png"/><Relationship Id="rId9" Type="http://schemas.openxmlformats.org/officeDocument/2006/relationships/image" Target="../media/image261.png"/></Relationships>
</file>

<file path=ppt/slides/_rels/slide306.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55.png"/><Relationship Id="rId7" Type="http://schemas.openxmlformats.org/officeDocument/2006/relationships/image" Target="../media/image219.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74.png"/><Relationship Id="rId5" Type="http://schemas.openxmlformats.org/officeDocument/2006/relationships/image" Target="../media/image269.png"/><Relationship Id="rId10" Type="http://schemas.openxmlformats.org/officeDocument/2006/relationships/image" Target="../media/image273.png"/><Relationship Id="rId4" Type="http://schemas.openxmlformats.org/officeDocument/2006/relationships/image" Target="../media/image268.png"/><Relationship Id="rId9" Type="http://schemas.openxmlformats.org/officeDocument/2006/relationships/image" Target="../media/image272.png"/></Relationships>
</file>

<file path=ppt/slides/_rels/slide308.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255.png"/><Relationship Id="rId7" Type="http://schemas.openxmlformats.org/officeDocument/2006/relationships/image" Target="../media/image261.png"/><Relationship Id="rId12" Type="http://schemas.openxmlformats.org/officeDocument/2006/relationships/image" Target="../media/image252.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22.png"/><Relationship Id="rId5" Type="http://schemas.openxmlformats.org/officeDocument/2006/relationships/image" Target="../media/image269.png"/><Relationship Id="rId10" Type="http://schemas.openxmlformats.org/officeDocument/2006/relationships/image" Target="../media/image274.png"/><Relationship Id="rId4" Type="http://schemas.openxmlformats.org/officeDocument/2006/relationships/image" Target="../media/image268.png"/><Relationship Id="rId9" Type="http://schemas.openxmlformats.org/officeDocument/2006/relationships/image" Target="../media/image273.png"/></Relationships>
</file>

<file path=ppt/slides/_rels/slide309.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255.png"/><Relationship Id="rId7" Type="http://schemas.openxmlformats.org/officeDocument/2006/relationships/image" Target="../media/image261.png"/><Relationship Id="rId12" Type="http://schemas.openxmlformats.org/officeDocument/2006/relationships/image" Target="../media/image252.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70.png"/><Relationship Id="rId11" Type="http://schemas.openxmlformats.org/officeDocument/2006/relationships/image" Target="../media/image222.png"/><Relationship Id="rId5" Type="http://schemas.openxmlformats.org/officeDocument/2006/relationships/image" Target="../media/image269.png"/><Relationship Id="rId10" Type="http://schemas.openxmlformats.org/officeDocument/2006/relationships/image" Target="../media/image274.png"/><Relationship Id="rId4" Type="http://schemas.openxmlformats.org/officeDocument/2006/relationships/image" Target="../media/image268.png"/><Relationship Id="rId9" Type="http://schemas.openxmlformats.org/officeDocument/2006/relationships/image" Target="../media/image2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2190.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2520.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2600.png"/><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2" Type="http://schemas.openxmlformats.org/officeDocument/2006/relationships/image" Target="../media/image279.png"/><Relationship Id="rId1" Type="http://schemas.openxmlformats.org/officeDocument/2006/relationships/slideLayout" Target="../slideLayouts/slideLayout1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hyperlink" Target="https://doi.org/10.1037/h0041692" TargetMode="External"/><Relationship Id="rId1" Type="http://schemas.openxmlformats.org/officeDocument/2006/relationships/slideLayout" Target="../slideLayouts/slideLayout14.xml"/></Relationships>
</file>

<file path=ppt/slides/_rels/slide327.xml.rels><?xml version="1.0" encoding="UTF-8" standalone="yes"?>
<Relationships xmlns="http://schemas.openxmlformats.org/package/2006/relationships"><Relationship Id="rId3" Type="http://schemas.openxmlformats.org/officeDocument/2006/relationships/image" Target="../media/image172.jpg"/><Relationship Id="rId2" Type="http://schemas.openxmlformats.org/officeDocument/2006/relationships/image" Target="../media/image171.png"/><Relationship Id="rId1" Type="http://schemas.openxmlformats.org/officeDocument/2006/relationships/slideLayout" Target="../slideLayouts/slideLayout14.xml"/></Relationships>
</file>

<file path=ppt/slides/_rels/slide328.xml.rels><?xml version="1.0" encoding="UTF-8" standalone="yes"?>
<Relationships xmlns="http://schemas.openxmlformats.org/package/2006/relationships"><Relationship Id="rId2" Type="http://schemas.openxmlformats.org/officeDocument/2006/relationships/image" Target="../media/image277.pn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3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1620.pn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image" Target="../media/image275.pn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image" Target="../media/image278.png"/><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282.png"/><Relationship Id="rId1" Type="http://schemas.openxmlformats.org/officeDocument/2006/relationships/slideLayout" Target="../slideLayouts/slideLayout7.xml"/><Relationship Id="rId5" Type="http://schemas.openxmlformats.org/officeDocument/2006/relationships/image" Target="../media/image175.jpg"/><Relationship Id="rId4" Type="http://schemas.openxmlformats.org/officeDocument/2006/relationships/image" Target="../media/image174.jpg"/></Relationships>
</file>

<file path=ppt/slides/_rels/slide338.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7.xml"/><Relationship Id="rId4" Type="http://schemas.openxmlformats.org/officeDocument/2006/relationships/image" Target="../media/image288.png"/></Relationships>
</file>

<file path=ppt/slides/_rels/slide339.xml.rels><?xml version="1.0" encoding="UTF-8" standalone="yes"?>
<Relationships xmlns="http://schemas.openxmlformats.org/package/2006/relationships"><Relationship Id="rId8" Type="http://schemas.openxmlformats.org/officeDocument/2006/relationships/image" Target="../media/image295.png"/><Relationship Id="rId3" Type="http://schemas.openxmlformats.org/officeDocument/2006/relationships/image" Target="../media/image290.png"/><Relationship Id="rId7" Type="http://schemas.openxmlformats.org/officeDocument/2006/relationships/image" Target="../media/image294.png"/><Relationship Id="rId2" Type="http://schemas.openxmlformats.org/officeDocument/2006/relationships/image" Target="../media/image289.png"/><Relationship Id="rId1" Type="http://schemas.openxmlformats.org/officeDocument/2006/relationships/slideLayout" Target="../slideLayouts/slideLayout7.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image" Target="../media/image302.png"/><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3" Type="http://schemas.openxmlformats.org/officeDocument/2006/relationships/image" Target="../media/image177.jpg"/><Relationship Id="rId2" Type="http://schemas.openxmlformats.org/officeDocument/2006/relationships/image" Target="../media/image176.jp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3.pn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nytimes.com/2020/01/06/podcasts/the-daily/iran-war.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nada.kth.se/~viggo/problemlist/compendium.html"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xfrm>
            <a:off x="7884368" y="6021288"/>
            <a:ext cx="298376" cy="352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F42FB37-17A8-4D41-9588-56A395A14A5D}" type="slidenum">
              <a:rPr lang="ar-SA" altLang="en-US" sz="1400"/>
              <a:pPr algn="l">
                <a:spcBef>
                  <a:spcPct val="0"/>
                </a:spcBef>
                <a:buFontTx/>
                <a:buNone/>
              </a:pPr>
              <a:t>1</a:t>
            </a:fld>
            <a:endParaRPr lang="en-US" altLang="en-US" sz="1400" dirty="0"/>
          </a:p>
        </p:txBody>
      </p:sp>
      <p:sp>
        <p:nvSpPr>
          <p:cNvPr id="3075" name="Rectangle 2"/>
          <p:cNvSpPr>
            <a:spLocks noGrp="1" noChangeArrowheads="1"/>
          </p:cNvSpPr>
          <p:nvPr>
            <p:ph type="ctrTitle"/>
          </p:nvPr>
        </p:nvSpPr>
        <p:spPr>
          <a:xfrm>
            <a:off x="685800" y="2130425"/>
            <a:ext cx="7990656" cy="2090663"/>
          </a:xfrm>
        </p:spPr>
        <p:txBody>
          <a:bodyPr/>
          <a:lstStyle/>
          <a:p>
            <a:pPr rtl="0" eaLnBrk="1" hangingPunct="1">
              <a:lnSpc>
                <a:spcPct val="150000"/>
              </a:lnSpc>
            </a:pPr>
            <a:r>
              <a:rPr lang="en-US" altLang="en-US" dirty="0" smtClean="0">
                <a:solidFill>
                  <a:schemeClr val="accent2"/>
                </a:solidFill>
              </a:rPr>
              <a:t>DECISION THEORY 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00B050"/>
                </a:solidFill>
              </a:rPr>
              <a:t>BIASES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10</a:t>
            </a:fld>
            <a:endParaRPr lang="en-US" altLang="en-US"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100</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smtClean="0">
                <a:solidFill>
                  <a:schemeClr val="accent2"/>
                </a:solidFill>
              </a:rPr>
              <a:t>Mental Accounting examples</a:t>
            </a:r>
          </a:p>
        </p:txBody>
      </p:sp>
      <p:sp>
        <p:nvSpPr>
          <p:cNvPr id="50180" name="Rectangle 3"/>
          <p:cNvSpPr>
            <a:spLocks noGrp="1" noChangeArrowheads="1"/>
          </p:cNvSpPr>
          <p:nvPr>
            <p:ph type="body" idx="1"/>
          </p:nvPr>
        </p:nvSpPr>
        <p:spPr/>
        <p:txBody>
          <a:bodyPr/>
          <a:lstStyle/>
          <a:p>
            <a:pPr algn="l" rtl="0" eaLnBrk="1" hangingPunct="1">
              <a:lnSpc>
                <a:spcPct val="150000"/>
              </a:lnSpc>
            </a:pPr>
            <a:r>
              <a:rPr lang="en-US" altLang="en-US" sz="2400" dirty="0" smtClean="0"/>
              <a:t>Your spouse buys you the gift you didn’t afford</a:t>
            </a:r>
          </a:p>
          <a:p>
            <a:pPr lvl="1" algn="l" rtl="0" eaLnBrk="1" hangingPunct="1">
              <a:lnSpc>
                <a:spcPct val="150000"/>
              </a:lnSpc>
            </a:pPr>
            <a:r>
              <a:rPr lang="en-US" altLang="en-US" sz="2000" dirty="0" smtClean="0">
                <a:solidFill>
                  <a:srgbClr val="0070C0"/>
                </a:solidFill>
              </a:rPr>
              <a:t>Have you ever bought yourself a B-day present?</a:t>
            </a:r>
          </a:p>
          <a:p>
            <a:pPr algn="l" rtl="0" eaLnBrk="1" hangingPunct="1">
              <a:lnSpc>
                <a:spcPct val="150000"/>
              </a:lnSpc>
            </a:pPr>
            <a:r>
              <a:rPr lang="en-US" altLang="en-US" sz="2400" dirty="0" smtClean="0"/>
              <a:t>You spend more on special occasions</a:t>
            </a:r>
          </a:p>
          <a:p>
            <a:pPr lvl="1" algn="l" rtl="0" eaLnBrk="1" hangingPunct="1">
              <a:lnSpc>
                <a:spcPct val="150000"/>
              </a:lnSpc>
            </a:pPr>
            <a:r>
              <a:rPr lang="en-US" altLang="en-US" sz="2000" dirty="0" smtClean="0">
                <a:solidFill>
                  <a:srgbClr val="0070C0"/>
                </a:solidFill>
              </a:rPr>
              <a:t>Vacations</a:t>
            </a:r>
            <a:r>
              <a:rPr lang="en-US" altLang="en-US" sz="2000" dirty="0" smtClean="0"/>
              <a:t> </a:t>
            </a:r>
          </a:p>
          <a:p>
            <a:pPr marL="914400" lvl="2" indent="0" algn="l" rtl="0" eaLnBrk="1" hangingPunct="1">
              <a:lnSpc>
                <a:spcPct val="150000"/>
              </a:lnSpc>
              <a:buNone/>
            </a:pPr>
            <a:r>
              <a:rPr lang="en-US" altLang="en-US" sz="2000" dirty="0" smtClean="0"/>
              <a:t>OK, this may be due to “producing” the perfect vacation</a:t>
            </a:r>
          </a:p>
          <a:p>
            <a:pPr lvl="1" algn="l" rtl="0" eaLnBrk="1" hangingPunct="1">
              <a:lnSpc>
                <a:spcPct val="150000"/>
              </a:lnSpc>
            </a:pPr>
            <a:r>
              <a:rPr lang="en-US" altLang="en-US" sz="2000" dirty="0" smtClean="0">
                <a:solidFill>
                  <a:srgbClr val="0070C0"/>
                </a:solidFill>
              </a:rPr>
              <a:t>Moving</a:t>
            </a:r>
          </a:p>
          <a:p>
            <a:pPr algn="l" rtl="0" eaLnBrk="1" hangingPunct="1">
              <a:lnSpc>
                <a:spcPct val="150000"/>
              </a:lnSpc>
            </a:pPr>
            <a:r>
              <a:rPr lang="en-US" altLang="en-US" sz="2400" dirty="0" smtClean="0"/>
              <a:t>Spending money on a car’s accessories</a:t>
            </a:r>
          </a:p>
          <a:p>
            <a:pPr algn="l" rtl="0" eaLnBrk="1" hangingPunct="1">
              <a:buFontTx/>
              <a:buNone/>
            </a:pPr>
            <a:endParaRPr lang="en-US" altLang="en-US" dirty="0" smtClean="0"/>
          </a:p>
        </p:txBody>
      </p:sp>
    </p:spTree>
    <p:extLst>
      <p:ext uri="{BB962C8B-B14F-4D97-AF65-F5344CB8AC3E}">
        <p14:creationId xmlns:p14="http://schemas.microsoft.com/office/powerpoint/2010/main" val="4863613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101</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a:solidFill>
                  <a:schemeClr val="accent2"/>
                </a:solidFill>
              </a:rPr>
              <a:t>Reference</a:t>
            </a:r>
            <a:endParaRPr lang="en-US" altLang="en-US" sz="3600" dirty="0" smtClean="0">
              <a:solidFill>
                <a:schemeClr val="accent2"/>
              </a:solidFill>
            </a:endParaRPr>
          </a:p>
        </p:txBody>
      </p:sp>
      <p:sp>
        <p:nvSpPr>
          <p:cNvPr id="50180" name="Rectangle 3"/>
          <p:cNvSpPr>
            <a:spLocks noGrp="1" noChangeArrowheads="1"/>
          </p:cNvSpPr>
          <p:nvPr>
            <p:ph type="body" idx="1"/>
          </p:nvPr>
        </p:nvSpPr>
        <p:spPr>
          <a:xfrm>
            <a:off x="457200" y="1451554"/>
            <a:ext cx="8229600" cy="4525963"/>
          </a:xfrm>
        </p:spPr>
        <p:txBody>
          <a:bodyPr/>
          <a:lstStyle/>
          <a:p>
            <a:pPr algn="l" rtl="0" eaLnBrk="1" hangingPunct="1">
              <a:buFontTx/>
              <a:buNone/>
            </a:pPr>
            <a:r>
              <a:rPr lang="en-US" altLang="en-US" sz="2000" dirty="0" smtClean="0">
                <a:solidFill>
                  <a:srgbClr val="7030A0"/>
                </a:solidFill>
              </a:rPr>
              <a:t>Mental Accounting and Consumer Choice</a:t>
            </a:r>
          </a:p>
          <a:p>
            <a:pPr algn="l" rtl="0" eaLnBrk="1" hangingPunct="1">
              <a:buFontTx/>
              <a:buNone/>
            </a:pPr>
            <a:r>
              <a:rPr lang="en-US" altLang="en-US" sz="2000" dirty="0" smtClean="0">
                <a:solidFill>
                  <a:srgbClr val="FF0000"/>
                </a:solidFill>
              </a:rPr>
              <a:t>Richard </a:t>
            </a:r>
            <a:r>
              <a:rPr lang="en-US" altLang="en-US" sz="2000" dirty="0" err="1" smtClean="0">
                <a:solidFill>
                  <a:srgbClr val="FF0000"/>
                </a:solidFill>
              </a:rPr>
              <a:t>Thaler</a:t>
            </a:r>
            <a:endParaRPr lang="en-US" altLang="en-US" sz="2000" dirty="0" smtClean="0">
              <a:solidFill>
                <a:srgbClr val="FF0000"/>
              </a:solidFill>
            </a:endParaRPr>
          </a:p>
          <a:p>
            <a:pPr algn="l" rtl="0" eaLnBrk="1" hangingPunct="1">
              <a:buNone/>
            </a:pPr>
            <a:r>
              <a:rPr lang="en-US" altLang="en-US" sz="1800" i="1" dirty="0" smtClean="0"/>
              <a:t>Marketing Science</a:t>
            </a:r>
            <a:r>
              <a:rPr lang="en-US" altLang="en-US" sz="1800" dirty="0"/>
              <a:t>, Vol. 4 No. 3 (1985), </a:t>
            </a:r>
            <a:r>
              <a:rPr lang="en-US" altLang="en-US" sz="1800" dirty="0" smtClean="0"/>
              <a:t>pp. 199-214</a:t>
            </a:r>
            <a:endParaRPr lang="en-US" altLang="en-US" sz="1800" dirty="0"/>
          </a:p>
          <a:p>
            <a:pPr algn="l" rtl="0" eaLnBrk="1" hangingPunct="1">
              <a:buFontTx/>
              <a:buNone/>
            </a:pPr>
            <a:endParaRPr lang="en-US" altLang="en-US" sz="1800" dirty="0" smtClean="0"/>
          </a:p>
          <a:p>
            <a:pPr algn="l" rtl="0" eaLnBrk="1" hangingPunct="1">
              <a:buFontTx/>
              <a:buNone/>
            </a:pPr>
            <a:r>
              <a:rPr lang="en-US" altLang="en-US" sz="1800" dirty="0" smtClean="0">
                <a:solidFill>
                  <a:srgbClr val="009900"/>
                </a:solidFill>
              </a:rPr>
              <a:t>Abstract</a:t>
            </a:r>
          </a:p>
          <a:p>
            <a:pPr marL="0" algn="l" rtl="0" eaLnBrk="1" hangingPunct="1">
              <a:buFontTx/>
              <a:buNone/>
            </a:pPr>
            <a:r>
              <a:rPr lang="en-US" sz="1800" dirty="0"/>
              <a:t>A new model of consumer behavior is developed using a hybrid of cognitive psychology and microeconomics. The development of the model starts with the mental coding of combinations of gains and losses using the prospect theory value function. Then the evaluation of purchases is modeled using the new concept of "transaction utility". The household budgeting process is also incorporated to complete the characterization of mental accounting. Several implications to marketing, particularly in the area of pricing, are developed.</a:t>
            </a:r>
            <a:endParaRPr lang="en-US" altLang="en-US" sz="1800" dirty="0" smtClean="0"/>
          </a:p>
        </p:txBody>
      </p:sp>
    </p:spTree>
    <p:extLst>
      <p:ext uri="{BB962C8B-B14F-4D97-AF65-F5344CB8AC3E}">
        <p14:creationId xmlns:p14="http://schemas.microsoft.com/office/powerpoint/2010/main" val="19791309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102</a:t>
            </a:fld>
            <a:endParaRPr lang="en-US" altLang="en-US" sz="1400"/>
          </a:p>
        </p:txBody>
      </p:sp>
      <p:sp>
        <p:nvSpPr>
          <p:cNvPr id="5120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Is Mental Accounting rational?</a:t>
            </a:r>
          </a:p>
        </p:txBody>
      </p:sp>
      <p:sp>
        <p:nvSpPr>
          <p:cNvPr id="51204" name="Rectangle 3"/>
          <p:cNvSpPr>
            <a:spLocks noGrp="1" noChangeArrowheads="1"/>
          </p:cNvSpPr>
          <p:nvPr>
            <p:ph type="body" idx="4294967295"/>
          </p:nvPr>
        </p:nvSpPr>
        <p:spPr/>
        <p:txBody>
          <a:bodyPr/>
          <a:lstStyle/>
          <a:p>
            <a:pPr algn="l" rtl="0" eaLnBrk="1" hangingPunct="1">
              <a:lnSpc>
                <a:spcPct val="150000"/>
              </a:lnSpc>
              <a:spcBef>
                <a:spcPct val="0"/>
              </a:spcBef>
            </a:pPr>
            <a:r>
              <a:rPr lang="en-US" altLang="en-US" sz="2400" dirty="0" smtClean="0"/>
              <a:t>The consumer problem is complex</a:t>
            </a:r>
          </a:p>
          <a:p>
            <a:pPr algn="l" rtl="0" eaLnBrk="1" hangingPunct="1">
              <a:lnSpc>
                <a:spcPct val="150000"/>
              </a:lnSpc>
              <a:spcBef>
                <a:spcPct val="0"/>
              </a:spcBef>
            </a:pPr>
            <a:r>
              <a:rPr lang="en-US" altLang="en-US" sz="2400" dirty="0" smtClean="0"/>
              <a:t>There are many choices</a:t>
            </a:r>
          </a:p>
          <a:p>
            <a:pPr marL="0" indent="0" algn="l" rtl="0" eaLnBrk="1" hangingPunct="1">
              <a:lnSpc>
                <a:spcPct val="150000"/>
              </a:lnSpc>
              <a:spcBef>
                <a:spcPct val="0"/>
              </a:spcBef>
              <a:buNone/>
            </a:pPr>
            <a:r>
              <a:rPr lang="en-US" sz="2400" dirty="0">
                <a:solidFill>
                  <a:srgbClr val="0099FF"/>
                </a:solidFill>
                <a:hlinkClick r:id="rId2"/>
              </a:rPr>
              <a:t>https://</a:t>
            </a:r>
            <a:r>
              <a:rPr lang="en-US" sz="2400" dirty="0" smtClean="0">
                <a:solidFill>
                  <a:srgbClr val="0099FF"/>
                </a:solidFill>
                <a:hlinkClick r:id="rId2"/>
              </a:rPr>
              <a:t>www.ted.com/talks/barry_schwartz_the_paradox_of_choice</a:t>
            </a:r>
            <a:endParaRPr lang="en-US" sz="2400" dirty="0" smtClean="0">
              <a:solidFill>
                <a:srgbClr val="0099FF"/>
              </a:solidFill>
            </a:endParaRPr>
          </a:p>
          <a:p>
            <a:pPr algn="l" rtl="0" eaLnBrk="1" hangingPunct="1">
              <a:lnSpc>
                <a:spcPct val="150000"/>
              </a:lnSpc>
              <a:spcBef>
                <a:spcPct val="0"/>
              </a:spcBef>
            </a:pPr>
            <a:r>
              <a:rPr lang="en-US" altLang="en-US" sz="2400" dirty="0" smtClean="0"/>
              <a:t>In fact, if there are indivisible goods, the consumer problem </a:t>
            </a:r>
            <a:r>
              <a:rPr lang="en-US" altLang="en-US" sz="2400" dirty="0" smtClean="0">
                <a:solidFill>
                  <a:srgbClr val="0099FF"/>
                </a:solidFill>
              </a:rPr>
              <a:t>can</a:t>
            </a:r>
            <a:r>
              <a:rPr lang="en-US" altLang="en-US" sz="2400" dirty="0" smtClean="0"/>
              <a:t> be </a:t>
            </a:r>
            <a:r>
              <a:rPr lang="en-US" altLang="en-US" sz="2400" dirty="0" smtClean="0">
                <a:solidFill>
                  <a:srgbClr val="FF0000"/>
                </a:solidFill>
              </a:rPr>
              <a:t>NP-Complete</a:t>
            </a:r>
          </a:p>
          <a:p>
            <a:pPr marL="0" indent="0" algn="l" rtl="0" eaLnBrk="1" hangingPunct="1">
              <a:lnSpc>
                <a:spcPct val="150000"/>
              </a:lnSpc>
              <a:spcBef>
                <a:spcPct val="0"/>
              </a:spcBef>
              <a:buNone/>
            </a:pPr>
            <a:endParaRPr lang="en-US" altLang="en-US" sz="2000" dirty="0" smtClean="0">
              <a:solidFill>
                <a:srgbClr val="0099FF"/>
              </a:solidFill>
            </a:endParaRPr>
          </a:p>
          <a:p>
            <a:pPr marL="0" indent="0" algn="l" rtl="0" eaLnBrk="1" hangingPunct="1">
              <a:lnSpc>
                <a:spcPct val="150000"/>
              </a:lnSpc>
              <a:spcBef>
                <a:spcPct val="0"/>
              </a:spcBef>
              <a:buNone/>
            </a:pPr>
            <a:r>
              <a:rPr lang="en-US" altLang="en-US" sz="2000" dirty="0" smtClean="0">
                <a:solidFill>
                  <a:srgbClr val="0099FF"/>
                </a:solidFill>
              </a:rPr>
              <a:t>(“can”??? – well, it depends on the modeling)</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102</a:t>
            </a:fld>
            <a:endParaRPr lang="en-US" alt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103</a:t>
            </a:fld>
            <a:endParaRPr lang="en-US" altLang="en-US" sz="1400"/>
          </a:p>
        </p:txBody>
      </p:sp>
      <p:sp>
        <p:nvSpPr>
          <p:cNvPr id="5120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Other rationalizations</a:t>
            </a:r>
          </a:p>
        </p:txBody>
      </p:sp>
      <p:sp>
        <p:nvSpPr>
          <p:cNvPr id="51204" name="Rectangle 3"/>
          <p:cNvSpPr>
            <a:spLocks noGrp="1" noChangeArrowheads="1"/>
          </p:cNvSpPr>
          <p:nvPr>
            <p:ph type="body" idx="4294967295"/>
          </p:nvPr>
        </p:nvSpPr>
        <p:spPr/>
        <p:txBody>
          <a:bodyPr/>
          <a:lstStyle/>
          <a:p>
            <a:pPr marL="342900" lvl="1" indent="-342900" algn="l" rtl="0" eaLnBrk="1" hangingPunct="1">
              <a:lnSpc>
                <a:spcPct val="150000"/>
              </a:lnSpc>
              <a:spcBef>
                <a:spcPct val="0"/>
              </a:spcBef>
              <a:buFont typeface="Arial" panose="020B0604020202020204" pitchFamily="34" charset="0"/>
              <a:buChar char="•"/>
            </a:pPr>
            <a:r>
              <a:rPr lang="en-US" altLang="en-US" sz="2400" dirty="0" smtClean="0"/>
              <a:t>Helps cope with self-control problems</a:t>
            </a:r>
          </a:p>
          <a:p>
            <a:pPr marL="365760" lvl="2" indent="0" algn="l" rtl="0" eaLnBrk="1" hangingPunct="1">
              <a:lnSpc>
                <a:spcPct val="150000"/>
              </a:lnSpc>
              <a:spcBef>
                <a:spcPct val="0"/>
              </a:spcBef>
              <a:buNone/>
            </a:pPr>
            <a:r>
              <a:rPr lang="en-US" altLang="en-US" sz="2000" dirty="0" smtClean="0">
                <a:solidFill>
                  <a:srgbClr val="0070C0"/>
                </a:solidFill>
              </a:rPr>
              <a:t>How will I guarantee that I don’t buy myself the sweater “only this time” </a:t>
            </a:r>
            <a:r>
              <a:rPr lang="en-US" altLang="en-US" sz="2000" dirty="0" smtClean="0">
                <a:solidFill>
                  <a:srgbClr val="FF0000"/>
                </a:solidFill>
              </a:rPr>
              <a:t>every week</a:t>
            </a:r>
            <a:r>
              <a:rPr lang="en-US" altLang="en-US" sz="2000" dirty="0" smtClean="0">
                <a:solidFill>
                  <a:srgbClr val="0070C0"/>
                </a:solidFill>
              </a:rPr>
              <a:t>?</a:t>
            </a:r>
          </a:p>
          <a:p>
            <a:pPr marL="400050" lvl="2" indent="0" algn="l" rtl="0" eaLnBrk="1" hangingPunct="1">
              <a:lnSpc>
                <a:spcPct val="150000"/>
              </a:lnSpc>
              <a:spcBef>
                <a:spcPct val="0"/>
              </a:spcBef>
              <a:buNone/>
            </a:pPr>
            <a:endParaRPr lang="en-US" altLang="en-US" sz="2000" dirty="0" smtClean="0">
              <a:solidFill>
                <a:srgbClr val="0099FF"/>
              </a:solidFill>
            </a:endParaRPr>
          </a:p>
          <a:p>
            <a:pPr marL="342900" lvl="1" indent="-342900" algn="l" rtl="0" eaLnBrk="1" hangingPunct="1">
              <a:lnSpc>
                <a:spcPct val="150000"/>
              </a:lnSpc>
              <a:spcBef>
                <a:spcPct val="0"/>
              </a:spcBef>
              <a:buFont typeface="Arial" panose="020B0604020202020204" pitchFamily="34" charset="0"/>
              <a:buChar char="•"/>
            </a:pPr>
            <a:r>
              <a:rPr lang="en-US" altLang="en-US" sz="2400" dirty="0" smtClean="0"/>
              <a:t>Uses external events as memory </a:t>
            </a:r>
            <a:r>
              <a:rPr lang="en-US" altLang="en-US" sz="2400" dirty="0"/>
              <a:t>aids</a:t>
            </a:r>
          </a:p>
          <a:p>
            <a:pPr marL="365760" lvl="2" indent="0" algn="l" rtl="0" eaLnBrk="1" hangingPunct="1">
              <a:lnSpc>
                <a:spcPct val="150000"/>
              </a:lnSpc>
              <a:spcBef>
                <a:spcPct val="0"/>
              </a:spcBef>
              <a:buNone/>
            </a:pPr>
            <a:r>
              <a:rPr lang="en-US" altLang="en-US" sz="2000" dirty="0">
                <a:solidFill>
                  <a:srgbClr val="0070C0"/>
                </a:solidFill>
              </a:rPr>
              <a:t>How </a:t>
            </a:r>
            <a:r>
              <a:rPr lang="en-US" altLang="en-US" sz="2000" dirty="0" smtClean="0">
                <a:solidFill>
                  <a:srgbClr val="0070C0"/>
                </a:solidFill>
              </a:rPr>
              <a:t>many times this month have I bought the more expensive wine?</a:t>
            </a:r>
            <a:endParaRPr lang="en-US" altLang="en-US" sz="2000" dirty="0">
              <a:solidFill>
                <a:srgbClr val="0070C0"/>
              </a:solidFill>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103</a:t>
            </a:fld>
            <a:endParaRPr lang="en-US" altLang="en-US"/>
          </a:p>
        </p:txBody>
      </p:sp>
    </p:spTree>
    <p:extLst>
      <p:ext uri="{BB962C8B-B14F-4D97-AF65-F5344CB8AC3E}">
        <p14:creationId xmlns:p14="http://schemas.microsoft.com/office/powerpoint/2010/main" val="18454464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104</a:t>
            </a:fld>
            <a:endParaRPr lang="en-US" altLang="en-US" sz="1400"/>
          </a:p>
        </p:txBody>
      </p:sp>
      <p:sp>
        <p:nvSpPr>
          <p:cNvPr id="5120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A possible definition</a:t>
            </a:r>
          </a:p>
        </p:txBody>
      </p:sp>
      <p:sp>
        <p:nvSpPr>
          <p:cNvPr id="51204" name="Rectangle 3"/>
          <p:cNvSpPr>
            <a:spLocks noGrp="1" noChangeArrowheads="1"/>
          </p:cNvSpPr>
          <p:nvPr>
            <p:ph type="body" idx="4294967295"/>
          </p:nvPr>
        </p:nvSpPr>
        <p:spPr/>
        <p:txBody>
          <a:bodyPr/>
          <a:lstStyle/>
          <a:p>
            <a:pPr marL="0" lvl="1" indent="0" algn="l" rtl="0" eaLnBrk="1" hangingPunct="1">
              <a:lnSpc>
                <a:spcPct val="150000"/>
              </a:lnSpc>
              <a:spcBef>
                <a:spcPct val="0"/>
              </a:spcBef>
              <a:buNone/>
            </a:pPr>
            <a:r>
              <a:rPr lang="en-US" altLang="en-US" sz="2400" dirty="0" smtClean="0"/>
              <a:t>When we split the budget to sub-budgets recursively, we construct a </a:t>
            </a:r>
            <a:r>
              <a:rPr lang="en-US" altLang="en-US" sz="2400" dirty="0" smtClean="0">
                <a:solidFill>
                  <a:srgbClr val="FF0000"/>
                </a:solidFill>
              </a:rPr>
              <a:t>DAG</a:t>
            </a:r>
            <a:r>
              <a:rPr lang="en-US" altLang="en-US" sz="2400" dirty="0" smtClean="0"/>
              <a:t> (</a:t>
            </a:r>
            <a:r>
              <a:rPr lang="en-US" altLang="en-US" sz="2400" dirty="0" smtClean="0">
                <a:solidFill>
                  <a:srgbClr val="A50021"/>
                </a:solidFill>
              </a:rPr>
              <a:t>Directed Acyclic Graph</a:t>
            </a:r>
            <a:r>
              <a:rPr lang="en-US" altLang="en-US" sz="2400" dirty="0" smtClean="0"/>
              <a:t>)</a:t>
            </a:r>
          </a:p>
          <a:p>
            <a:pPr marL="0" lvl="1" indent="0" algn="l" rtl="0" eaLnBrk="1" hangingPunct="1">
              <a:lnSpc>
                <a:spcPct val="150000"/>
              </a:lnSpc>
              <a:spcBef>
                <a:spcPct val="0"/>
              </a:spcBef>
              <a:buNone/>
            </a:pPr>
            <a:endParaRPr lang="en-US" altLang="en-US" sz="2400" dirty="0"/>
          </a:p>
          <a:p>
            <a:pPr marL="0" lvl="1" indent="0" algn="l" rtl="0" eaLnBrk="1" hangingPunct="1">
              <a:lnSpc>
                <a:spcPct val="150000"/>
              </a:lnSpc>
              <a:spcBef>
                <a:spcPct val="0"/>
              </a:spcBef>
              <a:buNone/>
            </a:pPr>
            <a:r>
              <a:rPr lang="en-US" altLang="en-US" sz="2400" dirty="0" smtClean="0"/>
              <a:t>If it is a </a:t>
            </a:r>
            <a:r>
              <a:rPr lang="en-US" altLang="en-US" sz="2400" dirty="0" smtClean="0">
                <a:solidFill>
                  <a:srgbClr val="FF0000"/>
                </a:solidFill>
              </a:rPr>
              <a:t>tree</a:t>
            </a:r>
            <a:r>
              <a:rPr lang="en-US" altLang="en-US" sz="2400" dirty="0" smtClean="0"/>
              <a:t>, all’s fine</a:t>
            </a:r>
          </a:p>
          <a:p>
            <a:pPr marL="0" lvl="1" indent="0" algn="l" rtl="0" eaLnBrk="1" hangingPunct="1">
              <a:lnSpc>
                <a:spcPct val="150000"/>
              </a:lnSpc>
              <a:spcBef>
                <a:spcPct val="0"/>
              </a:spcBef>
              <a:buNone/>
            </a:pPr>
            <a:endParaRPr lang="en-US" altLang="en-US" sz="2400" dirty="0"/>
          </a:p>
          <a:p>
            <a:pPr marL="0" lvl="1" indent="0" algn="l" rtl="0" eaLnBrk="1" hangingPunct="1">
              <a:lnSpc>
                <a:spcPct val="150000"/>
              </a:lnSpc>
              <a:spcBef>
                <a:spcPct val="0"/>
              </a:spcBef>
              <a:buNone/>
            </a:pPr>
            <a:r>
              <a:rPr lang="en-US" altLang="en-US" sz="2400" dirty="0" smtClean="0"/>
              <a:t>If not, we can assign a given expense to more than one possible budget</a:t>
            </a:r>
            <a:endParaRPr lang="en-US" altLang="en-US" sz="24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104</a:t>
            </a:fld>
            <a:endParaRPr lang="en-US" altLang="en-US"/>
          </a:p>
        </p:txBody>
      </p:sp>
    </p:spTree>
    <p:extLst>
      <p:ext uri="{BB962C8B-B14F-4D97-AF65-F5344CB8AC3E}">
        <p14:creationId xmlns:p14="http://schemas.microsoft.com/office/powerpoint/2010/main" val="12058437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Dynamic Inconsistency</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105</a:t>
            </a:fld>
            <a:endParaRPr lang="en-US" altLang="en-US" sz="1400"/>
          </a:p>
        </p:txBody>
      </p:sp>
    </p:spTree>
    <p:extLst>
      <p:ext uri="{BB962C8B-B14F-4D97-AF65-F5344CB8AC3E}">
        <p14:creationId xmlns:p14="http://schemas.microsoft.com/office/powerpoint/2010/main" val="35610606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7467508-2223-4392-851B-D87959DE0220}" type="slidenum">
              <a:rPr lang="ar-SA" altLang="en-US" sz="1400"/>
              <a:pPr algn="l">
                <a:spcBef>
                  <a:spcPct val="0"/>
                </a:spcBef>
                <a:buFontTx/>
                <a:buNone/>
              </a:pPr>
              <a:t>106</a:t>
            </a:fld>
            <a:endParaRPr lang="en-US" altLang="en-US" sz="1400"/>
          </a:p>
        </p:txBody>
      </p:sp>
      <p:sp>
        <p:nvSpPr>
          <p:cNvPr id="52227" name="Rectangle 2"/>
          <p:cNvSpPr>
            <a:spLocks noGrp="1" noChangeArrowheads="1"/>
          </p:cNvSpPr>
          <p:nvPr>
            <p:ph type="title"/>
          </p:nvPr>
        </p:nvSpPr>
        <p:spPr/>
        <p:txBody>
          <a:bodyPr/>
          <a:lstStyle/>
          <a:p>
            <a:pPr rtl="0" eaLnBrk="1" hangingPunct="1"/>
            <a:r>
              <a:rPr lang="en-US" altLang="en-US" sz="3600" dirty="0" smtClean="0">
                <a:solidFill>
                  <a:schemeClr val="accent2"/>
                </a:solidFill>
              </a:rPr>
              <a:t>Choice </a:t>
            </a:r>
            <a:r>
              <a:rPr lang="en-US" altLang="en-US" sz="3600" dirty="0">
                <a:solidFill>
                  <a:schemeClr val="accent2"/>
                </a:solidFill>
              </a:rPr>
              <a:t>p</a:t>
            </a:r>
            <a:r>
              <a:rPr lang="en-US" altLang="en-US" sz="3600" dirty="0" smtClean="0">
                <a:solidFill>
                  <a:schemeClr val="accent2"/>
                </a:solidFill>
              </a:rPr>
              <a:t>roblems</a:t>
            </a:r>
          </a:p>
        </p:txBody>
      </p:sp>
      <p:sp>
        <p:nvSpPr>
          <p:cNvPr id="52228" name="Rectangle 3"/>
          <p:cNvSpPr>
            <a:spLocks noGrp="1" noChangeArrowheads="1"/>
          </p:cNvSpPr>
          <p:nvPr>
            <p:ph type="body" idx="1"/>
          </p:nvPr>
        </p:nvSpPr>
        <p:spPr>
          <a:xfrm>
            <a:off x="468313" y="1196975"/>
            <a:ext cx="8229600" cy="4525963"/>
          </a:xfrm>
        </p:spPr>
        <p:txBody>
          <a:bodyPr/>
          <a:lstStyle/>
          <a:p>
            <a:pPr marL="609600" indent="-609600" algn="l" rtl="0" eaLnBrk="1" hangingPunct="1">
              <a:lnSpc>
                <a:spcPct val="80000"/>
              </a:lnSpc>
              <a:buFontTx/>
              <a:buNone/>
            </a:pPr>
            <a:endParaRPr lang="en-US" altLang="en-US" dirty="0" smtClean="0"/>
          </a:p>
          <a:p>
            <a:pPr marL="0" indent="-609600" algn="l" rtl="0" eaLnBrk="1" hangingPunct="1">
              <a:buFontTx/>
              <a:buNone/>
            </a:pPr>
            <a:r>
              <a:rPr lang="en-US" altLang="en-US" sz="2400" dirty="0" smtClean="0"/>
              <a:t>A: Which of the following two options do you prefer?</a:t>
            </a:r>
          </a:p>
          <a:p>
            <a:pPr marL="0" indent="-609600" algn="l" rtl="0" eaLnBrk="1" hangingPunct="1"/>
            <a:r>
              <a:rPr lang="en-US" altLang="en-US" sz="2400" dirty="0" smtClean="0"/>
              <a:t>Receiving </a:t>
            </a:r>
            <a:r>
              <a:rPr lang="en-US" altLang="en-US" sz="2400" dirty="0" smtClean="0">
                <a:solidFill>
                  <a:srgbClr val="0099FF"/>
                </a:solidFill>
              </a:rPr>
              <a:t>$10  </a:t>
            </a:r>
            <a:r>
              <a:rPr lang="en-US" altLang="en-US" sz="2400" dirty="0" smtClean="0">
                <a:solidFill>
                  <a:srgbClr val="FF0000"/>
                </a:solidFill>
              </a:rPr>
              <a:t>today</a:t>
            </a:r>
            <a:endParaRPr lang="en-US" altLang="en-US" sz="2400" dirty="0" smtClean="0"/>
          </a:p>
          <a:p>
            <a:pPr marL="0" indent="-609600" algn="l" rtl="0" eaLnBrk="1" hangingPunct="1"/>
            <a:r>
              <a:rPr lang="en-US" altLang="en-US" sz="2400" dirty="0" smtClean="0"/>
              <a:t>Receiving </a:t>
            </a:r>
            <a:r>
              <a:rPr lang="en-US" altLang="en-US" sz="2400" dirty="0" smtClean="0">
                <a:solidFill>
                  <a:srgbClr val="0099FF"/>
                </a:solidFill>
              </a:rPr>
              <a:t>$12  </a:t>
            </a:r>
            <a:r>
              <a:rPr lang="en-US" altLang="en-US" sz="2400" dirty="0" smtClean="0">
                <a:solidFill>
                  <a:srgbClr val="FF0000"/>
                </a:solidFill>
              </a:rPr>
              <a:t>a week from today</a:t>
            </a:r>
            <a:r>
              <a:rPr lang="en-US" altLang="en-US" sz="2400" dirty="0" smtClean="0"/>
              <a:t> </a:t>
            </a:r>
          </a:p>
          <a:p>
            <a:pPr marL="0" indent="-609600" algn="l" rtl="0" eaLnBrk="1" hangingPunct="1"/>
            <a:endParaRPr lang="en-US" altLang="en-US" sz="2400" dirty="0" smtClean="0"/>
          </a:p>
          <a:p>
            <a:pPr marL="0" indent="-609600" algn="l" rtl="0" eaLnBrk="1" hangingPunct="1">
              <a:buFontTx/>
              <a:buNone/>
            </a:pPr>
            <a:r>
              <a:rPr lang="en-US" altLang="en-US" sz="2400" dirty="0" smtClean="0"/>
              <a:t>B: Which of the following two options do you prefer?</a:t>
            </a:r>
          </a:p>
          <a:p>
            <a:pPr marL="0" indent="-609600" algn="l" rtl="0" eaLnBrk="1" hangingPunct="1"/>
            <a:r>
              <a:rPr lang="en-US" altLang="en-US" sz="2400" dirty="0" smtClean="0"/>
              <a:t>Receiving </a:t>
            </a:r>
            <a:r>
              <a:rPr lang="en-US" altLang="en-US" sz="2400" dirty="0" smtClean="0">
                <a:solidFill>
                  <a:srgbClr val="0099FF"/>
                </a:solidFill>
              </a:rPr>
              <a:t>$10  </a:t>
            </a:r>
            <a:r>
              <a:rPr lang="en-US" altLang="en-US" sz="2400" dirty="0" smtClean="0">
                <a:solidFill>
                  <a:srgbClr val="FF0000"/>
                </a:solidFill>
              </a:rPr>
              <a:t>50 weeks from today</a:t>
            </a:r>
            <a:r>
              <a:rPr lang="en-US" altLang="en-US" sz="2400" dirty="0" smtClean="0"/>
              <a:t> </a:t>
            </a:r>
          </a:p>
          <a:p>
            <a:pPr marL="0" indent="-609600" algn="l" rtl="0" eaLnBrk="1" hangingPunct="1"/>
            <a:r>
              <a:rPr lang="en-US" altLang="en-US" sz="2400" dirty="0" smtClean="0"/>
              <a:t>Receiving </a:t>
            </a:r>
            <a:r>
              <a:rPr lang="en-US" altLang="en-US" sz="2400" dirty="0" smtClean="0">
                <a:solidFill>
                  <a:srgbClr val="0099FF"/>
                </a:solidFill>
              </a:rPr>
              <a:t>$12  </a:t>
            </a:r>
            <a:r>
              <a:rPr lang="en-US" altLang="en-US" sz="2400" dirty="0" smtClean="0">
                <a:solidFill>
                  <a:srgbClr val="FF0000"/>
                </a:solidFill>
              </a:rPr>
              <a:t>51 weeks from today</a:t>
            </a:r>
            <a:endParaRPr lang="he-IL" altLang="en-US" sz="28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The classical model </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1916832"/>
                <a:ext cx="4606515" cy="2568080"/>
              </a:xfrm>
            </p:spPr>
            <p:txBody>
              <a:bodyPr>
                <a:normAutofit/>
              </a:bodyPr>
              <a:lstStyle/>
              <a:p>
                <a:pPr marL="0" indent="0" algn="l" rtl="0">
                  <a:lnSpc>
                    <a:spcPct val="150000"/>
                  </a:lnSpc>
                  <a:buNone/>
                </a:pPr>
                <a14:m>
                  <m:oMathPara xmlns:m="http://schemas.openxmlformats.org/officeDocument/2006/math">
                    <m:oMathParaPr>
                      <m:jc m:val="center"/>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𝛿</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p>
                        <m:sSupPr>
                          <m:ctrlPr>
                            <a:rPr lang="en-US" sz="2400" i="1" smtClean="0">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𝛿</m:t>
                          </m:r>
                        </m:e>
                        <m:sup>
                          <m:r>
                            <a:rPr lang="en-US" sz="2400" i="1">
                              <a:solidFill>
                                <a:srgbClr val="FF0000"/>
                              </a:solidFill>
                              <a:latin typeface="Cambria Math" panose="02040503050406030204" pitchFamily="18" charset="0"/>
                            </a:rPr>
                            <m:t>2</m:t>
                          </m:r>
                        </m:sup>
                      </m:sSup>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0" indent="0" algn="l" rtl="0">
                  <a:lnSpc>
                    <a:spcPct val="150000"/>
                  </a:lnSpc>
                  <a:buNone/>
                </a:pPr>
                <a:endParaRPr lang="en-US" sz="1800" i="1" dirty="0" smtClean="0">
                  <a:solidFill>
                    <a:srgbClr val="FF0000"/>
                  </a:solidFill>
                  <a:latin typeface="Cambria Math" panose="02040503050406030204" pitchFamily="18" charset="0"/>
                </a:endParaRPr>
              </a:p>
              <a:p>
                <a:pPr marL="0" indent="0" algn="l" rtl="0">
                  <a:lnSpc>
                    <a:spcPct val="150000"/>
                  </a:lnSpc>
                  <a:buNone/>
                </a:pPr>
                <a14:m>
                  <m:oMath xmlns:m="http://schemas.openxmlformats.org/officeDocument/2006/math">
                    <m:r>
                      <a:rPr lang="en-US" sz="2000" i="1" smtClean="0">
                        <a:solidFill>
                          <a:schemeClr val="tx1"/>
                        </a:solidFill>
                        <a:latin typeface="Cambria Math" panose="02040503050406030204" pitchFamily="18" charset="0"/>
                      </a:rPr>
                      <m:t>0</m:t>
                    </m:r>
                    <m:r>
                      <a:rPr lang="en-US" sz="2000" i="1" smtClean="0">
                        <a:solidFill>
                          <a:schemeClr val="tx1"/>
                        </a:solidFill>
                        <a:latin typeface="Cambria Math" panose="02040503050406030204" pitchFamily="18" charset="0"/>
                      </a:rPr>
                      <m:t>&lt; </m:t>
                    </m:r>
                    <m:r>
                      <a:rPr lang="en-US" sz="2000" i="1">
                        <a:solidFill>
                          <a:srgbClr val="FF0000"/>
                        </a:solidFill>
                        <a:latin typeface="Cambria Math" panose="02040503050406030204" pitchFamily="18" charset="0"/>
                        <a:ea typeface="Cambria Math" panose="02040503050406030204" pitchFamily="18" charset="0"/>
                      </a:rPr>
                      <m:t>𝛿</m:t>
                    </m:r>
                    <m:r>
                      <a:rPr lang="en-US" sz="2000" i="1" smtClean="0">
                        <a:solidFill>
                          <a:schemeClr val="tx1"/>
                        </a:solidFill>
                        <a:latin typeface="Cambria Math" panose="02040503050406030204" pitchFamily="18" charset="0"/>
                        <a:ea typeface="Cambria Math" panose="02040503050406030204" pitchFamily="18" charset="0"/>
                      </a:rPr>
                      <m:t>&lt;</m:t>
                    </m:r>
                    <m:r>
                      <a:rPr lang="en-US" sz="2000" i="1" smtClean="0">
                        <a:solidFill>
                          <a:schemeClr val="tx1"/>
                        </a:solidFill>
                        <a:latin typeface="Cambria Math" panose="02040503050406030204" pitchFamily="18" charset="0"/>
                        <a:ea typeface="Cambria Math" panose="02040503050406030204" pitchFamily="18" charset="0"/>
                      </a:rPr>
                      <m:t>1</m:t>
                    </m:r>
                  </m:oMath>
                </a14:m>
                <a:r>
                  <a:rPr lang="en-US" sz="2000" dirty="0" smtClean="0">
                    <a:solidFill>
                      <a:schemeClr val="tx1"/>
                    </a:solidFill>
                  </a:rPr>
                  <a:t> – a discount factor</a:t>
                </a:r>
                <a:endParaRPr lang="en-US" sz="2000" dirty="0">
                  <a:solidFill>
                    <a:srgbClr val="FF0000"/>
                  </a:solidFill>
                </a:endParaRPr>
              </a:p>
              <a:p>
                <a:pPr marL="0" indent="0">
                  <a:lnSpc>
                    <a:spcPct val="150000"/>
                  </a:lnSpc>
                  <a:buNone/>
                </a:pPr>
                <a:endParaRPr lang="he-IL" sz="1800" dirty="0">
                  <a:solidFill>
                    <a:schemeClr val="accent1"/>
                  </a:solidFill>
                </a:endParaRPr>
              </a:p>
              <a:p>
                <a:pPr marL="0" indent="0">
                  <a:buNone/>
                </a:pPr>
                <a:endParaRPr lang="he-IL" sz="2100" dirty="0"/>
              </a:p>
              <a:p>
                <a:pPr marL="0" indent="0">
                  <a:buNone/>
                </a:pPr>
                <a:endParaRPr lang="en-US" sz="2100"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685565" y="1916832"/>
                <a:ext cx="4606515" cy="2568080"/>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107</a:t>
            </a:fld>
            <a:endParaRPr lang="en-US"/>
          </a:p>
        </p:txBody>
      </p:sp>
      <p:sp>
        <p:nvSpPr>
          <p:cNvPr id="7" name="TextBox 6"/>
          <p:cNvSpPr txBox="1"/>
          <p:nvPr/>
        </p:nvSpPr>
        <p:spPr>
          <a:xfrm>
            <a:off x="4860032" y="4275251"/>
            <a:ext cx="3699684" cy="369332"/>
          </a:xfrm>
          <a:prstGeom prst="rect">
            <a:avLst/>
          </a:prstGeom>
          <a:noFill/>
        </p:spPr>
        <p:txBody>
          <a:bodyPr wrap="square" rtlCol="0">
            <a:spAutoFit/>
          </a:bodyPr>
          <a:lstStyle/>
          <a:p>
            <a:r>
              <a:rPr lang="en-US" dirty="0" smtClean="0"/>
              <a:t>Paul A. Samuelson (1915-2009)</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484784"/>
            <a:ext cx="1944216" cy="2661880"/>
          </a:xfrm>
          <a:prstGeom prst="rect">
            <a:avLst/>
          </a:prstGeom>
        </p:spPr>
      </p:pic>
    </p:spTree>
    <p:extLst>
      <p:ext uri="{BB962C8B-B14F-4D97-AF65-F5344CB8AC3E}">
        <p14:creationId xmlns:p14="http://schemas.microsoft.com/office/powerpoint/2010/main" val="1881460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Three assumptions</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755576" y="1484784"/>
                <a:ext cx="7772870" cy="4104456"/>
              </a:xfrm>
            </p:spPr>
            <p:txBody>
              <a:bodyPr>
                <a:noAutofit/>
              </a:bodyPr>
              <a:lstStyle/>
              <a:p>
                <a:pPr marL="0" indent="0">
                  <a:lnSpc>
                    <a:spcPct val="150000"/>
                  </a:lnSpc>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𝛿</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𝛿</m:t>
                          </m:r>
                        </m:e>
                        <m:sup>
                          <m:r>
                            <a:rPr lang="en-US" sz="2400" i="1">
                              <a:solidFill>
                                <a:schemeClr val="tx1"/>
                              </a:solidFill>
                              <a:latin typeface="Cambria Math" panose="02040503050406030204" pitchFamily="18" charset="0"/>
                            </a:rPr>
                            <m:t>2</m:t>
                          </m:r>
                        </m:sup>
                      </m:sSup>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0" indent="0" algn="l" rtl="0">
                  <a:buNone/>
                </a:pPr>
                <a:endParaRPr lang="en-US" sz="2400" dirty="0" smtClean="0"/>
              </a:p>
              <a:p>
                <a:pPr marL="0" indent="0" algn="l" rtl="0">
                  <a:buNone/>
                </a:pPr>
                <a:r>
                  <a:rPr lang="en-US" sz="2400" dirty="0" smtClean="0"/>
                  <a:t>We could have:</a:t>
                </a:r>
                <a:endParaRPr lang="he-IL" sz="2400" dirty="0"/>
              </a:p>
              <a:p>
                <a:pPr marL="0" indent="0">
                  <a:buNone/>
                </a:pPr>
                <a:endParaRPr lang="he-IL"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0</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1</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2</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oMath>
                  </m:oMathPara>
                </a14:m>
                <a:endParaRPr lang="he-IL" sz="2400" dirty="0">
                  <a:solidFill>
                    <a:schemeClr val="tx1"/>
                  </a:solidFill>
                </a:endParaRPr>
              </a:p>
              <a:p>
                <a:pPr marL="0" indent="0">
                  <a:buNone/>
                </a:pPr>
                <a:endParaRPr lang="en-US" sz="24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                              =</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0</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oMath>
                  </m:oMathPara>
                </a14:m>
                <a:endParaRPr lang="he-IL" sz="2400" dirty="0">
                  <a:solidFill>
                    <a:schemeClr val="tx1"/>
                  </a:solidFill>
                </a:endParaRPr>
              </a:p>
              <a:p>
                <a:pPr marL="0" indent="0">
                  <a:buNone/>
                </a:pPr>
                <a:endParaRPr lang="en-US" sz="2400" dirty="0">
                  <a:solidFill>
                    <a:schemeClr val="tx1"/>
                  </a:solidFill>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                              =</m:t>
                      </m:r>
                      <m:r>
                        <a:rPr lang="en-US" sz="2400" i="1" smtClean="0">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𝛿</m:t>
                      </m:r>
                      <m:r>
                        <a:rPr lang="en-US" sz="2400" i="1">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p>
                        <m:sSupPr>
                          <m:ctrlPr>
                            <a:rPr lang="en-US" sz="2400" i="1" smtClean="0">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𝛿</m:t>
                          </m:r>
                        </m:e>
                        <m:sup>
                          <m:r>
                            <a:rPr lang="en-US" sz="2400" i="1">
                              <a:solidFill>
                                <a:srgbClr val="FF0000"/>
                              </a:solidFill>
                              <a:latin typeface="Cambria Math" panose="02040503050406030204" pitchFamily="18" charset="0"/>
                            </a:rPr>
                            <m:t>2</m:t>
                          </m:r>
                        </m:sup>
                      </m:sSup>
                      <m:r>
                        <a:rPr lang="en-US" sz="2400" i="1">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 …</m:t>
                      </m:r>
                    </m:oMath>
                  </m:oMathPara>
                </a14:m>
                <a:endParaRPr lang="en-US" sz="2400" dirty="0">
                  <a:solidFill>
                    <a:schemeClr val="tx1"/>
                  </a:solidFill>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755576" y="1484784"/>
                <a:ext cx="7772870" cy="4104456"/>
              </a:xfrm>
              <a:blipFill>
                <a:blip r:embed="rId2"/>
                <a:stretch>
                  <a:fillRect l="-12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108</a:t>
            </a:fld>
            <a:endParaRPr lang="en-US"/>
          </a:p>
        </p:txBody>
      </p:sp>
    </p:spTree>
    <p:extLst>
      <p:ext uri="{BB962C8B-B14F-4D97-AF65-F5344CB8AC3E}">
        <p14:creationId xmlns:p14="http://schemas.microsoft.com/office/powerpoint/2010/main" val="18121959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First assumption: additivity</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1628800"/>
                <a:ext cx="7772870" cy="3960440"/>
              </a:xfrm>
            </p:spPr>
            <p:txBody>
              <a:bodyPr>
                <a:noAutofit/>
              </a:bodyPr>
              <a:lstStyle/>
              <a:p>
                <a:pPr marL="0" indent="0">
                  <a:buNone/>
                </a:pPr>
                <a:endParaRPr lang="he-IL" sz="2000" dirty="0"/>
              </a:p>
              <a:p>
                <a:pPr marL="0" indent="0">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0</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b="0" i="1" smtClean="0">
                              <a:solidFill>
                                <a:srgbClr val="00B050"/>
                              </a:solidFill>
                              <a:latin typeface="Cambria Math" panose="02040503050406030204" pitchFamily="18" charset="0"/>
                            </a:rPr>
                            <m:t>1</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b="0" i="1" smtClean="0">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b="0" i="1" smtClean="0">
                              <a:solidFill>
                                <a:srgbClr val="00B050"/>
                              </a:solidFill>
                              <a:latin typeface="Cambria Math" panose="02040503050406030204" pitchFamily="18" charset="0"/>
                            </a:rPr>
                            <m:t>2</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b="0" i="1" smtClean="0">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oMath>
                  </m:oMathPara>
                </a14:m>
                <a:endParaRPr lang="he-IL" sz="2400" dirty="0">
                  <a:solidFill>
                    <a:schemeClr val="tx1"/>
                  </a:solidFill>
                </a:endParaRPr>
              </a:p>
              <a:p>
                <a:pPr marL="0" indent="0">
                  <a:buNone/>
                </a:pPr>
                <a:endParaRPr lang="en-US" sz="2000" dirty="0" smtClean="0"/>
              </a:p>
              <a:p>
                <a:pPr marL="0" indent="0" algn="l" rtl="0">
                  <a:buNone/>
                </a:pPr>
                <a:r>
                  <a:rPr lang="en-US" sz="2000" dirty="0" smtClean="0"/>
                  <a:t>Do you prefer to stay at</a:t>
                </a:r>
              </a:p>
              <a:p>
                <a:pPr marL="0" indent="0" algn="ctr" rtl="0">
                  <a:buNone/>
                </a:pPr>
                <a:r>
                  <a:rPr lang="en-US" sz="2000" dirty="0"/>
                  <a:t> </a:t>
                </a:r>
                <a14:m>
                  <m:oMath xmlns:m="http://schemas.openxmlformats.org/officeDocument/2006/math">
                    <m:r>
                      <a:rPr lang="en-US" sz="2000" i="1" dirty="0" smtClean="0">
                        <a:solidFill>
                          <a:srgbClr val="FF0000"/>
                        </a:solidFill>
                        <a:latin typeface="Cambria Math"/>
                      </a:rPr>
                      <m:t>∗∗∗</m:t>
                    </m:r>
                  </m:oMath>
                </a14:m>
                <a:r>
                  <a:rPr lang="en-US" sz="2000" dirty="0" smtClean="0"/>
                  <a:t> hotels in year </a:t>
                </a:r>
                <a:r>
                  <a:rPr lang="en-US" sz="2000" dirty="0" smtClean="0">
                    <a:solidFill>
                      <a:srgbClr val="7030A0"/>
                    </a:solidFill>
                  </a:rPr>
                  <a:t>1</a:t>
                </a:r>
              </a:p>
              <a:p>
                <a:pPr marL="0" indent="0" algn="ctr" rtl="0">
                  <a:buNone/>
                </a:pPr>
                <a14:m>
                  <m:oMath xmlns:m="http://schemas.openxmlformats.org/officeDocument/2006/math">
                    <m:r>
                      <a:rPr lang="en-US" sz="2000" i="1" dirty="0" smtClean="0">
                        <a:solidFill>
                          <a:srgbClr val="FF0000"/>
                        </a:solidFill>
                        <a:latin typeface="Cambria Math"/>
                      </a:rPr>
                      <m:t>∗∗∗∗</m:t>
                    </m:r>
                  </m:oMath>
                </a14:m>
                <a:r>
                  <a:rPr lang="en-US" sz="2000" dirty="0" smtClean="0"/>
                  <a:t> hotels in year </a:t>
                </a:r>
                <a:r>
                  <a:rPr lang="en-US" sz="2000" dirty="0" smtClean="0">
                    <a:solidFill>
                      <a:srgbClr val="7030A0"/>
                    </a:solidFill>
                  </a:rPr>
                  <a:t>2</a:t>
                </a:r>
              </a:p>
              <a:p>
                <a:pPr marL="0" indent="0" algn="ctr" rtl="0">
                  <a:buNone/>
                </a:pPr>
                <a14:m>
                  <m:oMath xmlns:m="http://schemas.openxmlformats.org/officeDocument/2006/math">
                    <m:r>
                      <a:rPr lang="en-US" sz="2000" i="1" dirty="0" smtClean="0">
                        <a:solidFill>
                          <a:srgbClr val="FF0000"/>
                        </a:solidFill>
                        <a:latin typeface="Cambria Math"/>
                      </a:rPr>
                      <m:t>∗∗∗∗∗</m:t>
                    </m:r>
                  </m:oMath>
                </a14:m>
                <a:r>
                  <a:rPr lang="en-US" sz="2000" dirty="0" smtClean="0"/>
                  <a:t> hotels in year </a:t>
                </a:r>
                <a:r>
                  <a:rPr lang="en-US" sz="2000" dirty="0" smtClean="0">
                    <a:solidFill>
                      <a:srgbClr val="7030A0"/>
                    </a:solidFill>
                  </a:rPr>
                  <a:t>3</a:t>
                </a:r>
                <a:r>
                  <a:rPr lang="en-US" sz="2000" dirty="0" smtClean="0"/>
                  <a:t> </a:t>
                </a:r>
              </a:p>
              <a:p>
                <a:pPr marL="0" indent="0" algn="l" rtl="0">
                  <a:buNone/>
                </a:pPr>
                <a:r>
                  <a:rPr lang="en-US" sz="2000" dirty="0" smtClean="0"/>
                  <a:t>Or </a:t>
                </a:r>
                <a:r>
                  <a:rPr lang="en-US" sz="2000" dirty="0" smtClean="0">
                    <a:solidFill>
                      <a:srgbClr val="9933FF"/>
                    </a:solidFill>
                  </a:rPr>
                  <a:t>the other way around</a:t>
                </a:r>
                <a:r>
                  <a:rPr lang="en-US" sz="2000" dirty="0" smtClean="0"/>
                  <a:t>?</a:t>
                </a:r>
              </a:p>
              <a:p>
                <a:pPr marL="0" indent="0" algn="l" rtl="0">
                  <a:buNone/>
                </a:pPr>
                <a:endParaRPr lang="en-US" sz="2000" i="1" dirty="0" smtClean="0">
                  <a:solidFill>
                    <a:schemeClr val="accent1"/>
                  </a:solidFill>
                  <a:latin typeface="Cambria Math" panose="02040503050406030204" pitchFamily="18" charset="0"/>
                </a:endParaRPr>
              </a:p>
              <a:p>
                <a:pPr marL="0" indent="0" algn="l" rtl="0">
                  <a:buNone/>
                </a:pPr>
                <a:r>
                  <a:rPr lang="en-US" sz="2000" dirty="0" smtClean="0">
                    <a:solidFill>
                      <a:schemeClr val="tx1"/>
                    </a:solidFill>
                  </a:rPr>
                  <a:t>Does utility in a given period depen</a:t>
                </a:r>
                <a:r>
                  <a:rPr lang="en-US" sz="2000" dirty="0" smtClean="0"/>
                  <a:t>d on consumption in past ones?</a:t>
                </a:r>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685565" y="1628800"/>
                <a:ext cx="7772870" cy="3960440"/>
              </a:xfrm>
              <a:blipFill>
                <a:blip r:embed="rId2"/>
                <a:stretch>
                  <a:fillRect l="-7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109</a:t>
            </a:fld>
            <a:endParaRPr lang="en-US"/>
          </a:p>
        </p:txBody>
      </p:sp>
    </p:spTree>
    <p:extLst>
      <p:ext uri="{BB962C8B-B14F-4D97-AF65-F5344CB8AC3E}">
        <p14:creationId xmlns:p14="http://schemas.microsoft.com/office/powerpoint/2010/main" val="180683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Framing Effects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11</a:t>
            </a:fld>
            <a:endParaRPr lang="en-US" altLang="en-US" sz="1400"/>
          </a:p>
        </p:txBody>
      </p:sp>
    </p:spTree>
    <p:extLst>
      <p:ext uri="{BB962C8B-B14F-4D97-AF65-F5344CB8AC3E}">
        <p14:creationId xmlns:p14="http://schemas.microsoft.com/office/powerpoint/2010/main" val="30489655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Second assumption: “same” utility </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755576" y="1700808"/>
                <a:ext cx="7772870" cy="3672408"/>
              </a:xfrm>
            </p:spPr>
            <p:txBody>
              <a:bodyPr>
                <a:normAutofit/>
              </a:bodyPr>
              <a:lstStyle/>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0</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1</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𝑢</m:t>
                          </m:r>
                        </m:e>
                        <m:sub>
                          <m:r>
                            <a:rPr lang="en-US" sz="2400" i="1">
                              <a:solidFill>
                                <a:srgbClr val="00B050"/>
                              </a:solidFill>
                              <a:latin typeface="Cambria Math" panose="02040503050406030204" pitchFamily="18" charset="0"/>
                            </a:rPr>
                            <m:t>2</m:t>
                          </m:r>
                        </m:sub>
                      </m:sSub>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oMath>
                  </m:oMathPara>
                </a14:m>
                <a:endParaRPr lang="he-IL" sz="2400" dirty="0">
                  <a:solidFill>
                    <a:schemeClr val="tx1"/>
                  </a:solidFill>
                </a:endParaRPr>
              </a:p>
              <a:p>
                <a:pPr marL="0" indent="0" algn="l" rtl="0">
                  <a:buNone/>
                </a:pPr>
                <a:endParaRPr lang="en-US" sz="2400" dirty="0">
                  <a:solidFill>
                    <a:schemeClr val="tx1"/>
                  </a:solidFill>
                </a:endParaRPr>
              </a:p>
              <a:p>
                <a:pPr marL="0" indent="0" algn="l" rtl="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                              =</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0</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r>
                        <a:rPr lang="en-US" sz="2400" i="1">
                          <a:solidFill>
                            <a:srgbClr val="0070C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oMath>
                  </m:oMathPara>
                </a14:m>
                <a:endParaRPr lang="he-IL" sz="2400" dirty="0">
                  <a:solidFill>
                    <a:schemeClr val="tx1"/>
                  </a:solidFill>
                </a:endParaRPr>
              </a:p>
              <a:p>
                <a:pPr marL="0" indent="0" algn="l" rtl="0">
                  <a:buNone/>
                </a:pPr>
                <a:r>
                  <a:rPr lang="en-US" sz="2000" dirty="0" smtClean="0">
                    <a:solidFill>
                      <a:schemeClr val="tx1"/>
                    </a:solidFill>
                  </a:rPr>
                  <a:t>With positive coefficients</a:t>
                </a:r>
              </a:p>
              <a:p>
                <a:pPr marL="0" indent="0" algn="l" rtl="0">
                  <a:lnSpc>
                    <a:spcPct val="150000"/>
                  </a:lnSpc>
                  <a:buNone/>
                </a:pPr>
                <a14:m>
                  <m:oMathPara xmlns:m="http://schemas.openxmlformats.org/officeDocument/2006/math">
                    <m:oMathParaPr>
                      <m:jc m:val="centerGroup"/>
                    </m:oMathParaPr>
                    <m:oMath xmlns:m="http://schemas.openxmlformats.org/officeDocument/2006/math">
                      <m:sSub>
                        <m:sSubPr>
                          <m:ctrlPr>
                            <a:rPr lang="en-US" sz="2000" i="1" smtClean="0">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𝑎</m:t>
                          </m:r>
                        </m:e>
                        <m:sub>
                          <m:r>
                            <a:rPr lang="en-US" sz="2000" i="1">
                              <a:solidFill>
                                <a:srgbClr val="0070C0"/>
                              </a:solidFill>
                              <a:latin typeface="Cambria Math" panose="02040503050406030204" pitchFamily="18" charset="0"/>
                            </a:rPr>
                            <m:t>0</m:t>
                          </m:r>
                        </m:sub>
                      </m:sSub>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𝑎</m:t>
                          </m:r>
                        </m:e>
                        <m:sub>
                          <m:r>
                            <a:rPr lang="en-US" sz="2000" i="1">
                              <a:solidFill>
                                <a:srgbClr val="0070C0"/>
                              </a:solidFill>
                              <a:latin typeface="Cambria Math" panose="02040503050406030204" pitchFamily="18" charset="0"/>
                            </a:rPr>
                            <m:t>1</m:t>
                          </m:r>
                        </m:sub>
                      </m:sSub>
                      <m:r>
                        <a:rPr lang="en-US" sz="2000" i="1">
                          <a:solidFill>
                            <a:srgbClr val="0070C0"/>
                          </a:solidFill>
                          <a:latin typeface="Cambria Math" panose="02040503050406030204" pitchFamily="18" charset="0"/>
                        </a:rPr>
                        <m:t>, </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 </m:t>
                          </m:r>
                          <m:r>
                            <a:rPr lang="en-US" sz="2000" i="1">
                              <a:solidFill>
                                <a:srgbClr val="0070C0"/>
                              </a:solidFill>
                              <a:latin typeface="Cambria Math" panose="02040503050406030204" pitchFamily="18" charset="0"/>
                            </a:rPr>
                            <m:t>𝑎</m:t>
                          </m:r>
                        </m:e>
                        <m:sub>
                          <m:r>
                            <a:rPr lang="en-US" sz="2000" i="1">
                              <a:solidFill>
                                <a:srgbClr val="0070C0"/>
                              </a:solidFill>
                              <a:latin typeface="Cambria Math" panose="02040503050406030204" pitchFamily="18" charset="0"/>
                            </a:rPr>
                            <m:t>2</m:t>
                          </m:r>
                        </m:sub>
                      </m:sSub>
                      <m:r>
                        <a:rPr lang="en-US" sz="2000" i="1">
                          <a:solidFill>
                            <a:schemeClr val="tx1"/>
                          </a:solidFill>
                          <a:latin typeface="Cambria Math" panose="02040503050406030204" pitchFamily="18" charset="0"/>
                        </a:rPr>
                        <m:t>,…&gt;</m:t>
                      </m:r>
                      <m:r>
                        <a:rPr lang="en-US" sz="2000" i="1">
                          <a:solidFill>
                            <a:schemeClr val="tx1"/>
                          </a:solidFill>
                          <a:latin typeface="Cambria Math" panose="02040503050406030204" pitchFamily="18" charset="0"/>
                        </a:rPr>
                        <m:t>0</m:t>
                      </m:r>
                    </m:oMath>
                  </m:oMathPara>
                </a14:m>
                <a:endParaRPr lang="en-US" sz="2000" dirty="0"/>
              </a:p>
              <a:p>
                <a:pPr marL="0" indent="0" algn="l" rtl="0">
                  <a:lnSpc>
                    <a:spcPct val="150000"/>
                  </a:lnSpc>
                  <a:buNone/>
                </a:pPr>
                <a:r>
                  <a:rPr lang="en-US" sz="2000" dirty="0" smtClean="0"/>
                  <a:t>Will my preference between ski vacations and concerts remain unchanged throughout my lifetime?</a:t>
                </a:r>
                <a:endParaRPr lang="he-IL" sz="2000" dirty="0"/>
              </a:p>
              <a:p>
                <a:pPr marL="0" indent="0">
                  <a:buNone/>
                </a:pPr>
                <a:endParaRPr lang="he-IL"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755576" y="1700808"/>
                <a:ext cx="7772870" cy="3672408"/>
              </a:xfrm>
              <a:blipFill rotWithShape="1">
                <a:blip r:embed="rId2"/>
                <a:stretch>
                  <a:fillRect l="-8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110</a:t>
            </a:fld>
            <a:endParaRPr lang="en-US"/>
          </a:p>
        </p:txBody>
      </p:sp>
    </p:spTree>
    <p:extLst>
      <p:ext uri="{BB962C8B-B14F-4D97-AF65-F5344CB8AC3E}">
        <p14:creationId xmlns:p14="http://schemas.microsoft.com/office/powerpoint/2010/main" val="19761312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a:xfrm>
            <a:off x="457200" y="274638"/>
            <a:ext cx="8229600" cy="1570186"/>
          </a:xfrm>
        </p:spPr>
        <p:txBody>
          <a:bodyPr/>
          <a:lstStyle/>
          <a:p>
            <a:pPr defTabSz="685800" eaLnBrk="1" hangingPunct="1">
              <a:lnSpc>
                <a:spcPct val="90000"/>
              </a:lnSpc>
            </a:pPr>
            <a:r>
              <a:rPr lang="en-US" sz="3600" dirty="0" smtClean="0">
                <a:solidFill>
                  <a:schemeClr val="accent2"/>
                </a:solidFill>
                <a:cs typeface="+mn-cs"/>
              </a:rPr>
              <a:t>Third assumption: </a:t>
            </a:r>
            <a:br>
              <a:rPr lang="en-US" sz="3600" dirty="0" smtClean="0">
                <a:solidFill>
                  <a:schemeClr val="accent2"/>
                </a:solidFill>
                <a:cs typeface="+mn-cs"/>
              </a:rPr>
            </a:br>
            <a:r>
              <a:rPr lang="en-US" sz="3600" dirty="0" smtClean="0">
                <a:solidFill>
                  <a:schemeClr val="accent2"/>
                </a:solidFill>
                <a:cs typeface="+mn-cs"/>
              </a:rPr>
              <a:t>Dynamic Consistency</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331" y="2183633"/>
                <a:ext cx="7772870" cy="3359918"/>
              </a:xfrm>
            </p:spPr>
            <p:txBody>
              <a:bodyPr>
                <a:normAutofit/>
              </a:bodyPr>
              <a:lstStyle/>
              <a:p>
                <a:pPr marL="0" indent="0" algn="l" rtl="0">
                  <a:buNone/>
                </a:pPr>
                <a:endParaRPr lang="en-US" sz="2400" dirty="0" smtClean="0">
                  <a:solidFill>
                    <a:schemeClr val="tx1"/>
                  </a:solidFill>
                </a:endParaRP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0</m:t>
                          </m:r>
                        </m:sub>
                      </m:sSub>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1</m:t>
                          </m:r>
                        </m:sub>
                      </m:sSub>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b>
                        <m:sSubPr>
                          <m:ctrlPr>
                            <a:rPr lang="en-US"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𝑎</m:t>
                          </m:r>
                        </m:e>
                        <m:sub>
                          <m:r>
                            <a:rPr lang="en-US" sz="2400" i="1">
                              <a:solidFill>
                                <a:srgbClr val="0070C0"/>
                              </a:solidFill>
                              <a:latin typeface="Cambria Math" panose="02040503050406030204" pitchFamily="18" charset="0"/>
                            </a:rPr>
                            <m:t>2</m:t>
                          </m:r>
                        </m:sub>
                      </m:sSub>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m:t>
                      </m:r>
                    </m:oMath>
                  </m:oMathPara>
                </a14:m>
                <a:endParaRPr lang="he-IL" sz="2400" dirty="0">
                  <a:solidFill>
                    <a:schemeClr val="tx1"/>
                  </a:solidFill>
                </a:endParaRPr>
              </a:p>
              <a:p>
                <a:pPr marL="0" indent="0" algn="l" rtl="0">
                  <a:buNone/>
                </a:pPr>
                <a:endParaRPr lang="he-IL" sz="2400" dirty="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m:t>
                      </m:r>
                      <m:r>
                        <a:rPr lang="en-US" sz="2400" i="1" smtClean="0">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𝛿</m:t>
                      </m:r>
                      <m:r>
                        <a:rPr lang="en-US" sz="2400" i="1">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p>
                        <m:sSupPr>
                          <m:ctrlPr>
                            <a:rPr lang="en-US" sz="2400" i="1" smtClean="0">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𝛿</m:t>
                          </m:r>
                        </m:e>
                        <m:sup>
                          <m:r>
                            <a:rPr lang="en-US" sz="2400" i="1">
                              <a:solidFill>
                                <a:srgbClr val="FF0000"/>
                              </a:solidFill>
                              <a:latin typeface="Cambria Math" panose="02040503050406030204" pitchFamily="18" charset="0"/>
                            </a:rPr>
                            <m:t>2</m:t>
                          </m:r>
                        </m:sup>
                      </m:sSup>
                      <m:r>
                        <a:rPr lang="en-US" sz="2400" i="1">
                          <a:solidFill>
                            <a:srgbClr val="FF0000"/>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0" indent="0">
                  <a:lnSpc>
                    <a:spcPct val="150000"/>
                  </a:lnSpc>
                  <a:buNone/>
                </a:pPr>
                <a:endParaRPr lang="en-US" dirty="0">
                  <a:solidFill>
                    <a:schemeClr val="accent1"/>
                  </a:solidFill>
                </a:endParaRPr>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685331" y="2183633"/>
                <a:ext cx="7772870" cy="3359918"/>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111</a:t>
            </a:fld>
            <a:endParaRPr lang="en-US"/>
          </a:p>
        </p:txBody>
      </p:sp>
    </p:spTree>
    <p:extLst>
      <p:ext uri="{BB962C8B-B14F-4D97-AF65-F5344CB8AC3E}">
        <p14:creationId xmlns:p14="http://schemas.microsoft.com/office/powerpoint/2010/main" val="20889060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0C3-5CEA-0841-B3B1-C4E3CA43C2CB}"/>
              </a:ext>
            </a:extLst>
          </p:cNvPr>
          <p:cNvSpPr>
            <a:spLocks noGrp="1"/>
          </p:cNvSpPr>
          <p:nvPr>
            <p:ph type="title"/>
          </p:nvPr>
        </p:nvSpPr>
        <p:spPr/>
        <p:txBody>
          <a:bodyPr/>
          <a:lstStyle/>
          <a:p>
            <a:pPr algn="ctr" rtl="0"/>
            <a:r>
              <a:rPr lang="en-US" sz="3600" dirty="0" smtClean="0">
                <a:solidFill>
                  <a:schemeClr val="accent2"/>
                </a:solidFill>
                <a:cs typeface="+mn-cs"/>
              </a:rPr>
              <a:t>The preference questions </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112</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2E820C-9036-E243-85E9-7B7D55A43EA4}"/>
                  </a:ext>
                </a:extLst>
              </p:cNvPr>
              <p:cNvSpPr txBox="1"/>
              <p:nvPr/>
            </p:nvSpPr>
            <p:spPr>
              <a:xfrm>
                <a:off x="683568" y="1772816"/>
                <a:ext cx="7560840" cy="3170099"/>
              </a:xfrm>
              <a:prstGeom prst="rect">
                <a:avLst/>
              </a:prstGeom>
              <a:noFill/>
            </p:spPr>
            <p:txBody>
              <a:bodyPr wrap="square" rtlCol="0">
                <a:spAutoFit/>
              </a:bodyPr>
              <a:lstStyle/>
              <a:p>
                <a:pPr algn="l"/>
                <a:endParaRPr lang="he-IL" sz="2000" dirty="0" smtClean="0"/>
              </a:p>
              <a:p>
                <a:pPr algn="ctr"/>
                <a:r>
                  <a:rPr lang="he-IL" sz="2000" dirty="0"/>
                  <a:t> </a:t>
                </a:r>
                <a14:m>
                  <m:oMath xmlns:m="http://schemas.openxmlformats.org/officeDocument/2006/math">
                    <m:r>
                      <a:rPr lang="en-US" altLang="en-US" sz="2000" i="1" dirty="0" smtClean="0">
                        <a:solidFill>
                          <a:srgbClr val="0099FF"/>
                        </a:solidFill>
                        <a:latin typeface="Cambria Math" panose="02040503050406030204" pitchFamily="18" charset="0"/>
                      </a:rPr>
                      <m:t>$</m:t>
                    </m:r>
                    <m:r>
                      <a:rPr lang="en-US" altLang="en-US" sz="2000" i="1" dirty="0" smtClean="0">
                        <a:solidFill>
                          <a:srgbClr val="0099FF"/>
                        </a:solidFill>
                        <a:latin typeface="Cambria Math" panose="02040503050406030204" pitchFamily="18" charset="0"/>
                      </a:rPr>
                      <m:t>10</m:t>
                    </m:r>
                    <m:r>
                      <a:rPr lang="en-US" altLang="en-US" sz="2000" i="1" dirty="0" smtClean="0">
                        <a:solidFill>
                          <a:srgbClr val="0099FF"/>
                        </a:solidFill>
                        <a:latin typeface="Cambria Math" panose="02040503050406030204" pitchFamily="18" charset="0"/>
                      </a:rPr>
                      <m:t>  </m:t>
                    </m:r>
                  </m:oMath>
                </a14:m>
                <a:r>
                  <a:rPr lang="en-US" altLang="en-US" sz="2000" dirty="0">
                    <a:solidFill>
                      <a:srgbClr val="FF0000"/>
                    </a:solidFill>
                  </a:rPr>
                  <a:t>today </a:t>
                </a:r>
                <a:r>
                  <a:rPr lang="en-US" altLang="en-US" sz="2000" dirty="0" smtClean="0"/>
                  <a:t>	</a:t>
                </a:r>
                <a:r>
                  <a:rPr lang="he-IL" sz="2000" dirty="0"/>
                  <a:t>	</a:t>
                </a:r>
                <a:r>
                  <a:rPr lang="en-US" sz="2000" dirty="0" smtClean="0"/>
                  <a:t>or</a:t>
                </a:r>
                <a:r>
                  <a:rPr lang="he-IL" sz="2000" dirty="0"/>
                  <a:t>	 </a:t>
                </a:r>
                <a14:m>
                  <m:oMath xmlns:m="http://schemas.openxmlformats.org/officeDocument/2006/math">
                    <m:r>
                      <a:rPr lang="en-US" altLang="en-US" sz="2000" i="1" dirty="0" smtClean="0">
                        <a:solidFill>
                          <a:srgbClr val="0099FF"/>
                        </a:solidFill>
                        <a:latin typeface="Cambria Math" panose="02040503050406030204" pitchFamily="18" charset="0"/>
                      </a:rPr>
                      <m:t>$</m:t>
                    </m:r>
                    <m:r>
                      <a:rPr lang="en-US" altLang="en-US" sz="2000" i="1" dirty="0" smtClean="0">
                        <a:solidFill>
                          <a:srgbClr val="0099FF"/>
                        </a:solidFill>
                        <a:latin typeface="Cambria Math" panose="02040503050406030204" pitchFamily="18" charset="0"/>
                      </a:rPr>
                      <m:t>12</m:t>
                    </m:r>
                    <m:r>
                      <a:rPr lang="en-US" altLang="en-US" sz="2000" i="1" dirty="0" smtClean="0">
                        <a:solidFill>
                          <a:srgbClr val="0099FF"/>
                        </a:solidFill>
                        <a:latin typeface="Cambria Math" panose="02040503050406030204" pitchFamily="18" charset="0"/>
                      </a:rPr>
                      <m:t>  </m:t>
                    </m:r>
                  </m:oMath>
                </a14:m>
                <a:r>
                  <a:rPr lang="en-US" altLang="en-US" sz="2000" dirty="0">
                    <a:solidFill>
                      <a:srgbClr val="FF0000"/>
                    </a:solidFill>
                  </a:rPr>
                  <a:t>a week from </a:t>
                </a:r>
                <a:r>
                  <a:rPr lang="en-US" altLang="en-US" sz="2000" dirty="0" smtClean="0">
                    <a:solidFill>
                      <a:srgbClr val="FF0000"/>
                    </a:solidFill>
                  </a:rPr>
                  <a:t>today</a:t>
                </a:r>
              </a:p>
              <a:p>
                <a:pPr algn="ctr"/>
                <a:endParaRPr lang="en-US" sz="2000" dirty="0"/>
              </a:p>
              <a:p>
                <a:pPr algn="l"/>
                <a14:m>
                  <m:oMathPara xmlns:m="http://schemas.openxmlformats.org/officeDocument/2006/math">
                    <m:oMathParaPr>
                      <m:jc m:val="center"/>
                    </m:oMathParaPr>
                    <m:oMath xmlns:m="http://schemas.openxmlformats.org/officeDocument/2006/math">
                      <m:r>
                        <a:rPr lang="en-US" sz="2000" i="1" smtClean="0">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i="1" smtClean="0">
                              <a:solidFill>
                                <a:srgbClr val="0070C0"/>
                              </a:solidFill>
                              <a:latin typeface="Cambria Math" panose="02040503050406030204" pitchFamily="18" charset="0"/>
                            </a:rPr>
                            <m:t>10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r>
                        <a:rPr lang="en-US" sz="2000" i="1">
                          <a:solidFill>
                            <a:schemeClr val="tx1"/>
                          </a:solidFill>
                          <a:latin typeface="Cambria Math"/>
                        </a:rPr>
                        <m:t>  ?  </m:t>
                      </m:r>
                      <m:r>
                        <a:rPr lang="en-US" sz="2000" i="1">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b="0" i="1" smtClean="0">
                              <a:solidFill>
                                <a:srgbClr val="0070C0"/>
                              </a:solidFill>
                              <a:latin typeface="Cambria Math" panose="02040503050406030204" pitchFamily="18" charset="0"/>
                            </a:rPr>
                            <m:t>12</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oMath>
                  </m:oMathPara>
                </a14:m>
                <a:endParaRPr lang="en-US" sz="2000" dirty="0" smtClean="0"/>
              </a:p>
              <a:p>
                <a:pPr algn="l"/>
                <a:endParaRPr lang="en-US" sz="2000" dirty="0"/>
              </a:p>
              <a:p>
                <a:pPr marL="342900" indent="-342900" algn="l">
                  <a:buFont typeface="Arial" panose="020B0604020202020204" pitchFamily="34" charset="0"/>
                  <a:buChar char="•"/>
                </a:pPr>
                <a:endParaRPr lang="he-IL" sz="2000" dirty="0"/>
              </a:p>
              <a:p>
                <a:pPr algn="ctr"/>
                <a14:m>
                  <m:oMath xmlns:m="http://schemas.openxmlformats.org/officeDocument/2006/math">
                    <m:r>
                      <a:rPr lang="en-US" altLang="en-US" sz="2000" i="1" dirty="0">
                        <a:solidFill>
                          <a:srgbClr val="0099FF"/>
                        </a:solidFill>
                        <a:latin typeface="Cambria Math" panose="02040503050406030204" pitchFamily="18" charset="0"/>
                      </a:rPr>
                      <m:t>$</m:t>
                    </m:r>
                    <m:r>
                      <a:rPr lang="en-US" altLang="en-US" sz="2000" i="1" dirty="0">
                        <a:solidFill>
                          <a:srgbClr val="0099FF"/>
                        </a:solidFill>
                        <a:latin typeface="Cambria Math" panose="02040503050406030204" pitchFamily="18" charset="0"/>
                      </a:rPr>
                      <m:t>10</m:t>
                    </m:r>
                    <m:r>
                      <a:rPr lang="en-US" altLang="en-US" sz="2000" i="1" dirty="0">
                        <a:solidFill>
                          <a:srgbClr val="0099FF"/>
                        </a:solidFill>
                        <a:latin typeface="Cambria Math" panose="02040503050406030204" pitchFamily="18" charset="0"/>
                      </a:rPr>
                      <m:t>  </m:t>
                    </m:r>
                  </m:oMath>
                </a14:m>
                <a:r>
                  <a:rPr lang="en-US" altLang="en-US" sz="2000" dirty="0" smtClean="0">
                    <a:solidFill>
                      <a:srgbClr val="FF0000"/>
                    </a:solidFill>
                  </a:rPr>
                  <a:t>50 weeks from today </a:t>
                </a:r>
                <a:r>
                  <a:rPr lang="en-US" sz="2000" dirty="0" smtClean="0"/>
                  <a:t> or</a:t>
                </a:r>
                <a:r>
                  <a:rPr lang="en-US" sz="2000" dirty="0"/>
                  <a:t> </a:t>
                </a:r>
                <a:r>
                  <a:rPr lang="en-US" sz="2000" dirty="0" smtClean="0"/>
                  <a:t>  </a:t>
                </a:r>
                <a:r>
                  <a:rPr lang="he-IL" sz="2000" dirty="0" smtClean="0"/>
                  <a:t> </a:t>
                </a:r>
                <a14:m>
                  <m:oMath xmlns:m="http://schemas.openxmlformats.org/officeDocument/2006/math">
                    <m:r>
                      <a:rPr lang="en-US" altLang="en-US" sz="2000" i="1" dirty="0">
                        <a:solidFill>
                          <a:srgbClr val="0099FF"/>
                        </a:solidFill>
                        <a:latin typeface="Cambria Math" panose="02040503050406030204" pitchFamily="18" charset="0"/>
                      </a:rPr>
                      <m:t>$</m:t>
                    </m:r>
                    <m:r>
                      <a:rPr lang="en-US" altLang="en-US" sz="2000" i="1" dirty="0">
                        <a:solidFill>
                          <a:srgbClr val="0099FF"/>
                        </a:solidFill>
                        <a:latin typeface="Cambria Math" panose="02040503050406030204" pitchFamily="18" charset="0"/>
                      </a:rPr>
                      <m:t>12</m:t>
                    </m:r>
                    <m:r>
                      <a:rPr lang="en-US" altLang="en-US" sz="2000" i="1" dirty="0">
                        <a:solidFill>
                          <a:srgbClr val="0099FF"/>
                        </a:solidFill>
                        <a:latin typeface="Cambria Math" panose="02040503050406030204" pitchFamily="18" charset="0"/>
                      </a:rPr>
                      <m:t>  </m:t>
                    </m:r>
                  </m:oMath>
                </a14:m>
                <a:r>
                  <a:rPr lang="en-US" altLang="en-US" sz="2000" dirty="0" smtClean="0">
                    <a:solidFill>
                      <a:srgbClr val="FF0000"/>
                    </a:solidFill>
                  </a:rPr>
                  <a:t>51 weeks from today</a:t>
                </a:r>
              </a:p>
              <a:p>
                <a:pPr algn="ctr"/>
                <a:endParaRPr lang="en-US" sz="2000" dirty="0"/>
              </a:p>
              <a:p>
                <a:pPr algn="ct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smtClean="0">
                              <a:solidFill>
                                <a:srgbClr val="0070C0"/>
                              </a:solidFill>
                              <a:latin typeface="Cambria Math" panose="02040503050406030204" pitchFamily="18" charset="0"/>
                            </a:rPr>
                            <m:t>10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r>
                        <a:rPr lang="en-US" sz="2000" i="1">
                          <a:solidFill>
                            <a:schemeClr val="tx1"/>
                          </a:solidFill>
                          <a:latin typeface="Cambria Math"/>
                        </a:rPr>
                        <m:t>  ?  </m:t>
                      </m:r>
                      <m:r>
                        <a:rPr lang="en-US" sz="2000" i="1">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b="0" i="1" smtClean="0">
                              <a:solidFill>
                                <a:srgbClr val="0070C0"/>
                              </a:solidFill>
                              <a:latin typeface="Cambria Math" panose="02040503050406030204" pitchFamily="18" charset="0"/>
                            </a:rPr>
                            <m:t>12</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oMath>
                  </m:oMathPara>
                </a14:m>
                <a:endParaRPr lang="he-IL" sz="2000" dirty="0">
                  <a:solidFill>
                    <a:schemeClr val="tx1"/>
                  </a:solidFill>
                </a:endParaRPr>
              </a:p>
              <a:p>
                <a:pPr algn="ctr"/>
                <a:endParaRPr lang="he-IL" sz="2000" dirty="0"/>
              </a:p>
            </p:txBody>
          </p:sp>
        </mc:Choice>
        <mc:Fallback xmlns="">
          <p:sp>
            <p:nvSpPr>
              <p:cNvPr id="4" name="TextBox 3">
                <a:extLst>
                  <a:ext uri="{FF2B5EF4-FFF2-40B4-BE49-F238E27FC236}">
                    <a16:creationId xmlns:a16="http://schemas.microsoft.com/office/drawing/2014/main" id="{412E820C-9036-E243-85E9-7B7D55A43EA4}"/>
                  </a:ext>
                </a:extLst>
              </p:cNvPr>
              <p:cNvSpPr txBox="1">
                <a:spLocks noRot="1" noChangeAspect="1" noMove="1" noResize="1" noEditPoints="1" noAdjustHandles="1" noChangeArrowheads="1" noChangeShapeType="1" noTextEdit="1"/>
              </p:cNvSpPr>
              <p:nvPr/>
            </p:nvSpPr>
            <p:spPr>
              <a:xfrm>
                <a:off x="683568" y="1772816"/>
                <a:ext cx="7560840" cy="317009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63699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The difficulty</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11560" y="2622296"/>
                <a:ext cx="7772870" cy="3254976"/>
              </a:xfrm>
            </p:spPr>
            <p:txBody>
              <a:bodyPr>
                <a:noAutofit/>
              </a:bodyPr>
              <a:lstStyle/>
              <a:p>
                <a:pPr marL="0" indent="0" algn="l" rtl="0">
                  <a:buNone/>
                </a:pPr>
                <a14:m>
                  <m:oMathPara xmlns:m="http://schemas.openxmlformats.org/officeDocument/2006/math">
                    <m:oMathParaPr>
                      <m:jc m:val="centerGroup"/>
                    </m:oMathParaPr>
                    <m:oMath xmlns:m="http://schemas.openxmlformats.org/officeDocument/2006/math">
                      <m:r>
                        <a:rPr lang="en-US" sz="2400" b="0" i="1" cap="none" smtClean="0">
                          <a:solidFill>
                            <a:schemeClr val="tx1"/>
                          </a:solidFill>
                          <a:latin typeface="Cambria Math" panose="02040503050406030204" pitchFamily="18" charset="0"/>
                        </a:rPr>
                        <m:t>𝑈</m:t>
                      </m:r>
                      <m:d>
                        <m:dPr>
                          <m:ctrlPr>
                            <a:rPr lang="en-US" sz="2400" b="0" i="1" cap="none" smtClean="0">
                              <a:solidFill>
                                <a:schemeClr val="tx1"/>
                              </a:solidFill>
                              <a:latin typeface="Cambria Math" panose="02040503050406030204" pitchFamily="18" charset="0"/>
                            </a:rPr>
                          </m:ctrlPr>
                        </m:dPr>
                        <m:e>
                          <m:sSub>
                            <m:sSubPr>
                              <m:ctrlPr>
                                <a:rPr lang="en-US" sz="2400" b="0" i="1" cap="none" smtClean="0">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b="0" i="1" cap="none" smtClean="0">
                                  <a:solidFill>
                                    <a:schemeClr val="tx1"/>
                                  </a:solidFill>
                                  <a:latin typeface="Cambria Math" panose="02040503050406030204" pitchFamily="18" charset="0"/>
                                </a:rPr>
                                <m:t>0</m:t>
                              </m:r>
                            </m:sub>
                          </m:sSub>
                          <m:r>
                            <a:rPr lang="en-US" sz="2400" b="0" i="1" cap="none" smtClean="0">
                              <a:solidFill>
                                <a:schemeClr val="tx1"/>
                              </a:solidFill>
                              <a:latin typeface="Cambria Math" panose="02040503050406030204" pitchFamily="18" charset="0"/>
                            </a:rPr>
                            <m:t>,</m:t>
                          </m:r>
                          <m:sSub>
                            <m:sSubPr>
                              <m:ctrlPr>
                                <a:rPr lang="en-US" sz="2400" i="1" cap="none">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b="0" i="1" cap="none" smtClean="0">
                                  <a:solidFill>
                                    <a:schemeClr val="tx1"/>
                                  </a:solidFill>
                                  <a:latin typeface="Cambria Math" panose="02040503050406030204" pitchFamily="18" charset="0"/>
                                </a:rPr>
                                <m:t>1</m:t>
                              </m:r>
                            </m:sub>
                          </m:sSub>
                          <m:r>
                            <a:rPr lang="en-US" sz="2400" b="0" i="1" cap="none" smtClean="0">
                              <a:solidFill>
                                <a:schemeClr val="tx1"/>
                              </a:solidFill>
                              <a:latin typeface="Cambria Math" panose="02040503050406030204" pitchFamily="18" charset="0"/>
                            </a:rPr>
                            <m:t>,</m:t>
                          </m:r>
                          <m:sSub>
                            <m:sSubPr>
                              <m:ctrlPr>
                                <a:rPr lang="en-US" sz="2400" i="1" cap="none">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b="0" i="1" cap="none" smtClean="0">
                                  <a:solidFill>
                                    <a:schemeClr val="tx1"/>
                                  </a:solidFill>
                                  <a:latin typeface="Cambria Math" panose="02040503050406030204" pitchFamily="18" charset="0"/>
                                </a:rPr>
                                <m:t>2</m:t>
                              </m:r>
                            </m:sub>
                          </m:sSub>
                          <m:r>
                            <a:rPr lang="en-US" sz="2400" b="0" i="1" cap="none" smtClean="0">
                              <a:solidFill>
                                <a:schemeClr val="tx1"/>
                              </a:solidFill>
                              <a:latin typeface="Cambria Math" panose="02040503050406030204" pitchFamily="18" charset="0"/>
                            </a:rPr>
                            <m:t> …</m:t>
                          </m:r>
                        </m:e>
                      </m:d>
                      <m:r>
                        <a:rPr lang="en-US" sz="2400" b="0" i="1" cap="none" smtClean="0">
                          <a:solidFill>
                            <a:schemeClr val="tx1"/>
                          </a:solidFill>
                          <a:latin typeface="Cambria Math" panose="02040503050406030204" pitchFamily="18" charset="0"/>
                        </a:rPr>
                        <m:t>=</m:t>
                      </m:r>
                      <m:r>
                        <a:rPr lang="en-US" sz="2400" b="0" i="1" cap="none" smtClean="0">
                          <a:solidFill>
                            <a:srgbClr val="FF0000"/>
                          </a:solidFill>
                          <a:latin typeface="Cambria Math" panose="02040503050406030204" pitchFamily="18" charset="0"/>
                        </a:rPr>
                        <m:t>𝑢</m:t>
                      </m:r>
                      <m:d>
                        <m:dPr>
                          <m:ctrlPr>
                            <a:rPr lang="en-US" sz="2400" b="0" i="1" cap="none" smtClean="0">
                              <a:solidFill>
                                <a:schemeClr val="tx1"/>
                              </a:solidFill>
                              <a:latin typeface="Cambria Math" panose="02040503050406030204" pitchFamily="18" charset="0"/>
                            </a:rPr>
                          </m:ctrlPr>
                        </m:dPr>
                        <m:e>
                          <m:sSub>
                            <m:sSubPr>
                              <m:ctrlPr>
                                <a:rPr lang="en-US" sz="2400" i="1" cap="none">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i="1" cap="none">
                                  <a:solidFill>
                                    <a:schemeClr val="tx1"/>
                                  </a:solidFill>
                                  <a:latin typeface="Cambria Math" panose="02040503050406030204" pitchFamily="18" charset="0"/>
                                </a:rPr>
                                <m:t>0</m:t>
                              </m:r>
                            </m:sub>
                          </m:sSub>
                        </m:e>
                      </m:d>
                      <m:r>
                        <a:rPr lang="en-US" sz="2400" b="0" i="1" cap="none" smtClean="0">
                          <a:solidFill>
                            <a:schemeClr val="tx1"/>
                          </a:solidFill>
                          <a:latin typeface="Cambria Math" panose="02040503050406030204" pitchFamily="18" charset="0"/>
                        </a:rPr>
                        <m:t>+</m:t>
                      </m:r>
                      <m:r>
                        <a:rPr lang="en-US" sz="2400" b="0" i="1" cap="none" smtClean="0">
                          <a:solidFill>
                            <a:srgbClr val="FF0000"/>
                          </a:solidFill>
                          <a:latin typeface="Cambria Math" panose="02040503050406030204" pitchFamily="18" charset="0"/>
                          <a:ea typeface="Cambria Math" panose="02040503050406030204" pitchFamily="18" charset="0"/>
                        </a:rPr>
                        <m:t>𝛿</m:t>
                      </m:r>
                      <m:r>
                        <a:rPr lang="en-US" sz="2400" b="0" i="1" cap="none" smtClean="0">
                          <a:solidFill>
                            <a:srgbClr val="FF0000"/>
                          </a:solidFill>
                          <a:latin typeface="Cambria Math" panose="02040503050406030204" pitchFamily="18" charset="0"/>
                        </a:rPr>
                        <m:t>𝑢</m:t>
                      </m:r>
                      <m:d>
                        <m:dPr>
                          <m:ctrlPr>
                            <a:rPr lang="en-US" sz="2400" b="0" i="1" cap="none" smtClean="0">
                              <a:solidFill>
                                <a:schemeClr val="tx1"/>
                              </a:solidFill>
                              <a:latin typeface="Cambria Math" panose="02040503050406030204" pitchFamily="18" charset="0"/>
                            </a:rPr>
                          </m:ctrlPr>
                        </m:dPr>
                        <m:e>
                          <m:sSub>
                            <m:sSubPr>
                              <m:ctrlPr>
                                <a:rPr lang="en-US" sz="2400" i="1" cap="none">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b="0" i="1" cap="none" smtClean="0">
                                  <a:solidFill>
                                    <a:schemeClr val="tx1"/>
                                  </a:solidFill>
                                  <a:latin typeface="Cambria Math" panose="02040503050406030204" pitchFamily="18" charset="0"/>
                                </a:rPr>
                                <m:t>1</m:t>
                              </m:r>
                            </m:sub>
                          </m:sSub>
                        </m:e>
                      </m:d>
                      <m:r>
                        <a:rPr lang="en-US" sz="2400" b="0" i="1" cap="none" smtClean="0">
                          <a:solidFill>
                            <a:schemeClr val="tx1"/>
                          </a:solidFill>
                          <a:latin typeface="Cambria Math" panose="02040503050406030204" pitchFamily="18" charset="0"/>
                        </a:rPr>
                        <m:t>+</m:t>
                      </m:r>
                      <m:sSup>
                        <m:sSupPr>
                          <m:ctrlPr>
                            <a:rPr lang="en-US" sz="2400" b="0" i="1" cap="none" smtClean="0">
                              <a:solidFill>
                                <a:srgbClr val="FF0000"/>
                              </a:solidFill>
                              <a:latin typeface="Cambria Math" panose="02040503050406030204" pitchFamily="18" charset="0"/>
                            </a:rPr>
                          </m:ctrlPr>
                        </m:sSupPr>
                        <m:e>
                          <m:r>
                            <a:rPr lang="en-US" sz="2400" b="0" i="1" cap="none" smtClean="0">
                              <a:solidFill>
                                <a:srgbClr val="FF0000"/>
                              </a:solidFill>
                              <a:latin typeface="Cambria Math" panose="02040503050406030204" pitchFamily="18" charset="0"/>
                              <a:ea typeface="Cambria Math" panose="02040503050406030204" pitchFamily="18" charset="0"/>
                            </a:rPr>
                            <m:t>𝛿</m:t>
                          </m:r>
                        </m:e>
                        <m:sup>
                          <m:r>
                            <a:rPr lang="en-US" sz="2400" b="0" i="1" cap="none" smtClean="0">
                              <a:solidFill>
                                <a:srgbClr val="FF0000"/>
                              </a:solidFill>
                              <a:latin typeface="Cambria Math" panose="02040503050406030204" pitchFamily="18" charset="0"/>
                            </a:rPr>
                            <m:t>2</m:t>
                          </m:r>
                        </m:sup>
                      </m:sSup>
                      <m:r>
                        <a:rPr lang="en-US" sz="2400" b="0" i="1" cap="none" smtClean="0">
                          <a:solidFill>
                            <a:srgbClr val="FF0000"/>
                          </a:solidFill>
                          <a:latin typeface="Cambria Math" panose="02040503050406030204" pitchFamily="18" charset="0"/>
                        </a:rPr>
                        <m:t>𝑢</m:t>
                      </m:r>
                      <m:d>
                        <m:dPr>
                          <m:ctrlPr>
                            <a:rPr lang="en-US" sz="2400" b="0" i="1" cap="none" smtClean="0">
                              <a:solidFill>
                                <a:schemeClr val="tx1"/>
                              </a:solidFill>
                              <a:latin typeface="Cambria Math" panose="02040503050406030204" pitchFamily="18" charset="0"/>
                            </a:rPr>
                          </m:ctrlPr>
                        </m:dPr>
                        <m:e>
                          <m:sSub>
                            <m:sSubPr>
                              <m:ctrlPr>
                                <a:rPr lang="en-US" sz="2400" b="0" i="1" cap="none" smtClean="0">
                                  <a:solidFill>
                                    <a:schemeClr val="tx1"/>
                                  </a:solidFill>
                                  <a:latin typeface="Cambria Math" panose="02040503050406030204" pitchFamily="18" charset="0"/>
                                </a:rPr>
                              </m:ctrlPr>
                            </m:sSubPr>
                            <m:e>
                              <m:r>
                                <a:rPr lang="en-US" sz="2400" b="0" i="1" cap="none" smtClean="0">
                                  <a:solidFill>
                                    <a:schemeClr val="tx1"/>
                                  </a:solidFill>
                                  <a:latin typeface="Cambria Math" panose="02040503050406030204" pitchFamily="18" charset="0"/>
                                </a:rPr>
                                <m:t>𝑐</m:t>
                              </m:r>
                            </m:e>
                            <m:sub>
                              <m:r>
                                <a:rPr lang="en-US" sz="2400" b="0" i="1" cap="none" smtClean="0">
                                  <a:solidFill>
                                    <a:schemeClr val="tx1"/>
                                  </a:solidFill>
                                  <a:latin typeface="Cambria Math" panose="02040503050406030204" pitchFamily="18" charset="0"/>
                                </a:rPr>
                                <m:t>2</m:t>
                              </m:r>
                            </m:sub>
                          </m:sSub>
                        </m:e>
                      </m:d>
                      <m:r>
                        <a:rPr lang="en-US" sz="2400" b="0" i="1" cap="none" smtClean="0">
                          <a:solidFill>
                            <a:schemeClr val="tx1"/>
                          </a:solidFill>
                          <a:latin typeface="Cambria Math" panose="02040503050406030204" pitchFamily="18" charset="0"/>
                        </a:rPr>
                        <m:t>+ …</m:t>
                      </m:r>
                    </m:oMath>
                  </m:oMathPara>
                </a14:m>
                <a:endParaRPr lang="en-US" sz="2400" cap="none" dirty="0">
                  <a:solidFill>
                    <a:schemeClr val="tx1"/>
                  </a:solidFill>
                </a:endParaRPr>
              </a:p>
              <a:p>
                <a:pPr marL="0" indent="0" algn="l" rtl="0">
                  <a:buNone/>
                </a:pPr>
                <a:r>
                  <a:rPr lang="en-US" sz="1800" dirty="0"/>
                  <a:t>w</a:t>
                </a:r>
                <a:r>
                  <a:rPr lang="en-US" sz="1800" dirty="0" smtClean="0">
                    <a:solidFill>
                      <a:schemeClr val="tx1"/>
                    </a:solidFill>
                  </a:rPr>
                  <a:t>ith a discount factor  </a:t>
                </a:r>
                <a14:m>
                  <m:oMath xmlns:m="http://schemas.openxmlformats.org/officeDocument/2006/math">
                    <m:r>
                      <a:rPr lang="en-US" sz="1800" i="1">
                        <a:solidFill>
                          <a:schemeClr val="tx1"/>
                        </a:solidFill>
                        <a:latin typeface="Cambria Math" panose="02040503050406030204" pitchFamily="18" charset="0"/>
                      </a:rPr>
                      <m:t>0</m:t>
                    </m:r>
                    <m:r>
                      <a:rPr lang="en-US" sz="1800" i="1">
                        <a:solidFill>
                          <a:schemeClr val="tx1"/>
                        </a:solidFill>
                        <a:latin typeface="Cambria Math" panose="02040503050406030204" pitchFamily="18" charset="0"/>
                      </a:rPr>
                      <m:t>&lt; </m:t>
                    </m:r>
                    <m:r>
                      <a:rPr lang="en-US" sz="1800" i="1" smtClean="0">
                        <a:solidFill>
                          <a:srgbClr val="FF0000"/>
                        </a:solidFill>
                        <a:latin typeface="Cambria Math" panose="02040503050406030204" pitchFamily="18" charset="0"/>
                        <a:ea typeface="Cambria Math" panose="02040503050406030204" pitchFamily="18" charset="0"/>
                      </a:rPr>
                      <m:t>𝛿</m:t>
                    </m:r>
                    <m:r>
                      <a:rPr lang="en-US" sz="1800" i="1">
                        <a:solidFill>
                          <a:schemeClr val="tx1"/>
                        </a:solidFill>
                        <a:latin typeface="Cambria Math" panose="02040503050406030204" pitchFamily="18" charset="0"/>
                        <a:ea typeface="Cambria Math" panose="02040503050406030204" pitchFamily="18" charset="0"/>
                      </a:rPr>
                      <m:t>&lt;</m:t>
                    </m:r>
                    <m:r>
                      <a:rPr lang="en-US" sz="1800" i="1">
                        <a:solidFill>
                          <a:schemeClr val="tx1"/>
                        </a:solidFill>
                        <a:latin typeface="Cambria Math" panose="02040503050406030204" pitchFamily="18" charset="0"/>
                        <a:ea typeface="Cambria Math" panose="02040503050406030204" pitchFamily="18" charset="0"/>
                      </a:rPr>
                      <m:t>1</m:t>
                    </m:r>
                  </m:oMath>
                </a14:m>
                <a:endParaRPr lang="en-US" sz="1800" dirty="0">
                  <a:solidFill>
                    <a:schemeClr val="tx1"/>
                  </a:solidFill>
                </a:endParaRPr>
              </a:p>
              <a:p>
                <a:pPr marL="0" indent="0" algn="l" rtl="0">
                  <a:lnSpc>
                    <a:spcPct val="150000"/>
                  </a:lnSpc>
                  <a:buNone/>
                </a:pPr>
                <a:r>
                  <a:rPr lang="en-US" sz="2400" dirty="0" smtClean="0">
                    <a:solidFill>
                      <a:schemeClr val="tx1"/>
                    </a:solidFill>
                  </a:rPr>
                  <a:t>Can’t explain </a:t>
                </a:r>
                <a:endParaRPr lang="he-IL" sz="2400" dirty="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r>
                            <a:rPr lang="en-US" sz="2400" b="0" i="1" smtClean="0">
                              <a:solidFill>
                                <a:srgbClr val="0070C0"/>
                              </a:solidFill>
                              <a:latin typeface="Cambria Math" panose="02040503050406030204" pitchFamily="18" charset="0"/>
                            </a:rPr>
                            <m:t>10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e>
                      </m:d>
                      <m:r>
                        <a:rPr lang="en-US" sz="2400" b="0" i="1" smtClean="0">
                          <a:solidFill>
                            <a:schemeClr val="tx1"/>
                          </a:solidFill>
                          <a:latin typeface="Cambria Math" panose="02040503050406030204" pitchFamily="18" charset="0"/>
                        </a:rPr>
                        <m:t>&gt;</m:t>
                      </m:r>
                      <m:r>
                        <a:rPr lang="en-US" sz="2400" i="1">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i="1" smtClean="0">
                              <a:solidFill>
                                <a:srgbClr val="0070C0"/>
                              </a:solidFill>
                              <a:latin typeface="Cambria Math" panose="02040503050406030204" pitchFamily="18" charset="0"/>
                            </a:rPr>
                            <m:t>1</m:t>
                          </m:r>
                          <m:r>
                            <a:rPr lang="en-US" sz="2400" b="0" i="1" smtClean="0">
                              <a:solidFill>
                                <a:srgbClr val="0070C0"/>
                              </a:solidFill>
                              <a:latin typeface="Cambria Math" panose="02040503050406030204" pitchFamily="18" charset="0"/>
                            </a:rPr>
                            <m:t>2</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e>
                      </m:d>
                    </m:oMath>
                  </m:oMathPara>
                </a14:m>
                <a:endParaRPr lang="en-US" sz="2400" dirty="0" smtClean="0">
                  <a:solidFill>
                    <a:schemeClr val="tx1"/>
                  </a:solidFill>
                </a:endParaRPr>
              </a:p>
              <a:p>
                <a:pPr marL="0" indent="0" algn="l" rtl="0">
                  <a:lnSpc>
                    <a:spcPct val="150000"/>
                  </a:lnSpc>
                  <a:buNone/>
                </a:pPr>
                <a:r>
                  <a:rPr lang="en-US" sz="2400" dirty="0" smtClean="0">
                    <a:solidFill>
                      <a:schemeClr val="tx1"/>
                    </a:solidFill>
                  </a:rPr>
                  <a:t>As well as  </a:t>
                </a:r>
                <a:endParaRPr lang="he-IL" sz="2400" dirty="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i="1" smtClean="0">
                              <a:solidFill>
                                <a:srgbClr val="0070C0"/>
                              </a:solidFill>
                              <a:latin typeface="Cambria Math" panose="02040503050406030204" pitchFamily="18" charset="0"/>
                            </a:rPr>
                            <m:t>10</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e>
                      </m:d>
                      <m:r>
                        <a:rPr lang="en-US" sz="2400" b="0" i="1" smtClean="0">
                          <a:solidFill>
                            <a:schemeClr val="tx1"/>
                          </a:solidFill>
                          <a:latin typeface="Cambria Math" panose="02040503050406030204" pitchFamily="18" charset="0"/>
                        </a:rPr>
                        <m:t>&lt;</m:t>
                      </m:r>
                      <m:r>
                        <a:rPr lang="en-US" sz="2400" i="1">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r>
                            <a:rPr lang="en-US" sz="2400" i="1" smtClean="0">
                              <a:solidFill>
                                <a:srgbClr val="0070C0"/>
                              </a:solidFill>
                              <a:latin typeface="Cambria Math" panose="02040503050406030204" pitchFamily="18" charset="0"/>
                            </a:rPr>
                            <m:t>1</m:t>
                          </m:r>
                          <m:r>
                            <a:rPr lang="en-US" sz="2400" b="0" i="1" smtClean="0">
                              <a:solidFill>
                                <a:srgbClr val="0070C0"/>
                              </a:solidFill>
                              <a:latin typeface="Cambria Math" panose="02040503050406030204" pitchFamily="18" charset="0"/>
                            </a:rPr>
                            <m:t>2</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m:t>
                          </m:r>
                        </m:e>
                      </m:d>
                    </m:oMath>
                  </m:oMathPara>
                </a14:m>
                <a:endParaRPr lang="he-IL" sz="2400" dirty="0">
                  <a:solidFill>
                    <a:schemeClr val="accent1"/>
                  </a:solidFill>
                </a:endParaRPr>
              </a:p>
              <a:p>
                <a:pPr marL="0" indent="0">
                  <a:buNone/>
                </a:pPr>
                <a:endParaRPr lang="he-IL"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611560" y="2622296"/>
                <a:ext cx="7772870" cy="3254976"/>
              </a:xfrm>
              <a:blipFill>
                <a:blip r:embed="rId2"/>
                <a:stretch>
                  <a:fillRect l="-11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113</a:t>
            </a:fld>
            <a:endParaRPr lang="en-US"/>
          </a:p>
        </p:txBody>
      </p:sp>
      <p:sp>
        <p:nvSpPr>
          <p:cNvPr id="5" name="TextBox 4">
            <a:extLst>
              <a:ext uri="{FF2B5EF4-FFF2-40B4-BE49-F238E27FC236}">
                <a16:creationId xmlns:a16="http://schemas.microsoft.com/office/drawing/2014/main" id="{0B584397-C2F8-4445-8079-F51CA6A5440A}"/>
              </a:ext>
            </a:extLst>
          </p:cNvPr>
          <p:cNvSpPr txBox="1"/>
          <p:nvPr/>
        </p:nvSpPr>
        <p:spPr>
          <a:xfrm>
            <a:off x="899592" y="1751607"/>
            <a:ext cx="3960440" cy="461665"/>
          </a:xfrm>
          <a:prstGeom prst="rect">
            <a:avLst/>
          </a:prstGeom>
          <a:noFill/>
        </p:spPr>
        <p:txBody>
          <a:bodyPr wrap="square" rtlCol="0">
            <a:spAutoFit/>
          </a:bodyPr>
          <a:lstStyle/>
          <a:p>
            <a:pPr algn="l" defTabSz="685800" eaLnBrk="1" hangingPunct="1"/>
            <a:r>
              <a:rPr lang="en-US" sz="2400" dirty="0" smtClean="0"/>
              <a:t>The classical model</a:t>
            </a:r>
            <a:endParaRPr lang="en-US" sz="2400" dirty="0"/>
          </a:p>
        </p:txBody>
      </p:sp>
    </p:spTree>
    <p:extLst>
      <p:ext uri="{BB962C8B-B14F-4D97-AF65-F5344CB8AC3E}">
        <p14:creationId xmlns:p14="http://schemas.microsoft.com/office/powerpoint/2010/main" val="753046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In more detail</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1822447"/>
                <a:ext cx="7772870" cy="3816424"/>
              </a:xfrm>
            </p:spPr>
            <p:txBody>
              <a:bodyPr>
                <a:noAutofit/>
              </a:bodyPr>
              <a:lstStyle/>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b="0" i="1" smtClean="0">
                              <a:solidFill>
                                <a:srgbClr val="0070C0"/>
                              </a:solidFill>
                              <a:latin typeface="Cambria Math" panose="02040503050406030204" pitchFamily="18" charset="0"/>
                            </a:rPr>
                            <m:t>10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&gt;</m:t>
                      </m:r>
                      <m:r>
                        <a:rPr lang="en-US" sz="2000" i="1">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i="1" smtClean="0">
                              <a:solidFill>
                                <a:srgbClr val="0070C0"/>
                              </a:solidFill>
                              <a:latin typeface="Cambria Math" panose="02040503050406030204" pitchFamily="18" charset="0"/>
                            </a:rPr>
                            <m:t>1</m:t>
                          </m:r>
                          <m:r>
                            <a:rPr lang="en-US" sz="2000" b="0" i="1" smtClean="0">
                              <a:solidFill>
                                <a:srgbClr val="0070C0"/>
                              </a:solidFill>
                              <a:latin typeface="Cambria Math" panose="02040503050406030204" pitchFamily="18" charset="0"/>
                            </a:rPr>
                            <m:t>2</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e>
                      </m:d>
                    </m:oMath>
                  </m:oMathPara>
                </a14:m>
                <a:endParaRPr lang="en-US" sz="2000" dirty="0" smtClean="0">
                  <a:solidFill>
                    <a:schemeClr val="tx1"/>
                  </a:solidFill>
                </a:endParaRPr>
              </a:p>
              <a:p>
                <a:pPr marL="0" indent="0" algn="l" rtl="0">
                  <a:lnSpc>
                    <a:spcPct val="150000"/>
                  </a:lnSpc>
                  <a:buNone/>
                </a:pPr>
                <a:r>
                  <a:rPr lang="en-US" sz="2000" dirty="0" smtClean="0"/>
                  <a:t>means</a:t>
                </a:r>
                <a:endParaRPr lang="en-US" sz="2000" dirty="0" smtClean="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b="0" i="1" smtClean="0">
                              <a:solidFill>
                                <a:srgbClr val="0070C0"/>
                              </a:solidFill>
                              <a:latin typeface="Cambria Math" panose="02040503050406030204" pitchFamily="18" charset="0"/>
                            </a:rPr>
                            <m:t>10</m:t>
                          </m:r>
                        </m:e>
                      </m:d>
                      <m:r>
                        <a:rPr lang="en-US" sz="2000" b="0" i="1" smtClean="0">
                          <a:latin typeface="Cambria Math" panose="02040503050406030204" pitchFamily="18" charset="0"/>
                        </a:rPr>
                        <m:t>&gt;</m:t>
                      </m:r>
                      <m:r>
                        <a:rPr lang="en-US" sz="2000" i="1">
                          <a:solidFill>
                            <a:srgbClr val="FF0000"/>
                          </a:solidFill>
                          <a:latin typeface="Cambria Math" panose="02040503050406030204" pitchFamily="18" charset="0"/>
                          <a:ea typeface="Cambria Math" panose="02040503050406030204" pitchFamily="18" charset="0"/>
                        </a:rPr>
                        <m:t>𝛿</m:t>
                      </m:r>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b="0" i="1" smtClean="0">
                              <a:solidFill>
                                <a:srgbClr val="0070C0"/>
                              </a:solidFill>
                              <a:latin typeface="Cambria Math" panose="02040503050406030204" pitchFamily="18" charset="0"/>
                            </a:rPr>
                            <m:t>12</m:t>
                          </m:r>
                        </m:e>
                      </m:d>
                    </m:oMath>
                  </m:oMathPara>
                </a14:m>
                <a:endParaRPr lang="en-US" sz="2000" dirty="0" smtClean="0">
                  <a:solidFill>
                    <a:schemeClr val="tx1"/>
                  </a:solidFill>
                </a:endParaRPr>
              </a:p>
              <a:p>
                <a:pPr marL="0" indent="0" algn="l" rtl="0">
                  <a:lnSpc>
                    <a:spcPct val="150000"/>
                  </a:lnSpc>
                  <a:buNone/>
                </a:pPr>
                <a:r>
                  <a:rPr lang="en-US" sz="2000" dirty="0" smtClean="0">
                    <a:solidFill>
                      <a:schemeClr val="tx1"/>
                    </a:solidFill>
                  </a:rPr>
                  <a:t>But</a:t>
                </a:r>
                <a:endParaRPr lang="he-IL" sz="2000" dirty="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i="1" smtClean="0">
                              <a:solidFill>
                                <a:srgbClr val="0070C0"/>
                              </a:solidFill>
                              <a:latin typeface="Cambria Math" panose="02040503050406030204" pitchFamily="18" charset="0"/>
                            </a:rPr>
                            <m:t>10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&lt;</m:t>
                      </m:r>
                      <m:r>
                        <a:rPr lang="en-US" sz="2000" i="1">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smtClean="0">
                              <a:solidFill>
                                <a:srgbClr val="0070C0"/>
                              </a:solidFill>
                              <a:latin typeface="Cambria Math" panose="02040503050406030204" pitchFamily="18" charset="0"/>
                            </a:rPr>
                            <m:t>1</m:t>
                          </m:r>
                          <m:r>
                            <a:rPr lang="en-US" sz="2000" b="0" i="1" smtClean="0">
                              <a:solidFill>
                                <a:srgbClr val="0070C0"/>
                              </a:solidFill>
                              <a:latin typeface="Cambria Math" panose="02040503050406030204" pitchFamily="18" charset="0"/>
                            </a:rPr>
                            <m:t>2</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panose="02040503050406030204" pitchFamily="18" charset="0"/>
                            </a:rPr>
                            <m:t>,…</m:t>
                          </m:r>
                        </m:e>
                      </m:d>
                    </m:oMath>
                  </m:oMathPara>
                </a14:m>
                <a:endParaRPr lang="en-US" sz="2000" dirty="0"/>
              </a:p>
              <a:p>
                <a:pPr marL="0" indent="0" algn="l" rtl="0">
                  <a:lnSpc>
                    <a:spcPct val="150000"/>
                  </a:lnSpc>
                  <a:buNone/>
                </a:pPr>
                <a:r>
                  <a:rPr lang="en-US" sz="2000" dirty="0" smtClean="0"/>
                  <a:t>is equivalent to</a:t>
                </a:r>
                <a:endParaRPr lang="en-US" sz="2000" dirty="0"/>
              </a:p>
              <a:p>
                <a:pPr marL="0" indent="0" algn="l" rtl="0">
                  <a:lnSpc>
                    <a:spcPct val="150000"/>
                  </a:lnSpc>
                  <a:buNone/>
                </a:pPr>
                <a14:m>
                  <m:oMathPara xmlns:m="http://schemas.openxmlformats.org/officeDocument/2006/math">
                    <m:oMathParaPr>
                      <m:jc m:val="centerGroup"/>
                    </m:oMathParaPr>
                    <m:oMath xmlns:m="http://schemas.openxmlformats.org/officeDocument/2006/math">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𝛿</m:t>
                          </m:r>
                        </m:e>
                        <m:sup>
                          <m:r>
                            <a:rPr lang="en-US" sz="2000" b="0" i="1" smtClean="0">
                              <a:solidFill>
                                <a:srgbClr val="FF0000"/>
                              </a:solidFill>
                              <a:latin typeface="Cambria Math" panose="02040503050406030204" pitchFamily="18" charset="0"/>
                            </a:rPr>
                            <m:t>50</m:t>
                          </m:r>
                        </m:sup>
                      </m:sSup>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solidFill>
                                <a:srgbClr val="0070C0"/>
                              </a:solidFill>
                              <a:latin typeface="Cambria Math" panose="02040503050406030204" pitchFamily="18" charset="0"/>
                            </a:rPr>
                            <m:t>10</m:t>
                          </m:r>
                        </m:e>
                      </m:d>
                      <m:r>
                        <a:rPr lang="en-US" sz="2000" b="0" i="1" smtClean="0">
                          <a:latin typeface="Cambria Math" panose="02040503050406030204" pitchFamily="18" charset="0"/>
                        </a:rPr>
                        <m:t>&lt;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𝛿</m:t>
                          </m:r>
                        </m:e>
                        <m:sup>
                          <m:r>
                            <a:rPr lang="en-US" sz="2000" b="0" i="1" smtClean="0">
                              <a:solidFill>
                                <a:srgbClr val="FF0000"/>
                              </a:solidFill>
                              <a:latin typeface="Cambria Math" panose="02040503050406030204" pitchFamily="18" charset="0"/>
                            </a:rPr>
                            <m:t>51</m:t>
                          </m:r>
                        </m:sup>
                      </m:sSup>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solidFill>
                                <a:srgbClr val="0070C0"/>
                              </a:solidFill>
                              <a:latin typeface="Cambria Math" panose="02040503050406030204" pitchFamily="18" charset="0"/>
                            </a:rPr>
                            <m:t>12</m:t>
                          </m:r>
                        </m:e>
                      </m:d>
                    </m:oMath>
                  </m:oMathPara>
                </a14:m>
                <a:endParaRPr lang="he-IL" sz="2000" dirty="0">
                  <a:solidFill>
                    <a:schemeClr val="accent1"/>
                  </a:solidFill>
                </a:endParaRPr>
              </a:p>
              <a:p>
                <a:pPr marL="0" indent="0">
                  <a:buNone/>
                </a:pPr>
                <a:endParaRPr lang="he-IL"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685565" y="1822447"/>
                <a:ext cx="7772870" cy="3816424"/>
              </a:xfrm>
              <a:blipFill>
                <a:blip r:embed="rId2"/>
                <a:stretch>
                  <a:fillRect l="-7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584397-C2F8-4445-8079-F51CA6A5440A}"/>
                  </a:ext>
                </a:extLst>
              </p:cNvPr>
              <p:cNvSpPr txBox="1"/>
              <p:nvPr/>
            </p:nvSpPr>
            <p:spPr>
              <a:xfrm>
                <a:off x="666765" y="1249850"/>
                <a:ext cx="2763079" cy="369332"/>
              </a:xfrm>
              <a:prstGeom prst="rect">
                <a:avLst/>
              </a:prstGeom>
              <a:noFill/>
            </p:spPr>
            <p:txBody>
              <a:bodyPr wrap="square" rtlCol="0">
                <a:spAutoFit/>
              </a:bodyPr>
              <a:lstStyle/>
              <a:p>
                <a:pPr algn="l" defTabSz="685800" eaLnBrk="1" hangingPunct="1"/>
                <a:r>
                  <a:rPr lang="en-US" dirty="0" smtClean="0"/>
                  <a:t>Assume </a:t>
                </a: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0</m:t>
                    </m:r>
                  </m:oMath>
                </a14:m>
                <a:endParaRPr lang="en-US" dirty="0"/>
              </a:p>
            </p:txBody>
          </p:sp>
        </mc:Choice>
        <mc:Fallback xmlns="">
          <p:sp>
            <p:nvSpPr>
              <p:cNvPr id="5" name="TextBox 4">
                <a:extLst>
                  <a:ext uri="{FF2B5EF4-FFF2-40B4-BE49-F238E27FC236}">
                    <a16:creationId xmlns:a16="http://schemas.microsoft.com/office/drawing/2014/main" id="{0B584397-C2F8-4445-8079-F51CA6A5440A}"/>
                  </a:ext>
                </a:extLst>
              </p:cNvPr>
              <p:cNvSpPr txBox="1">
                <a:spLocks noRot="1" noChangeAspect="1" noMove="1" noResize="1" noEditPoints="1" noAdjustHandles="1" noChangeArrowheads="1" noChangeShapeType="1" noTextEdit="1"/>
              </p:cNvSpPr>
              <p:nvPr/>
            </p:nvSpPr>
            <p:spPr>
              <a:xfrm>
                <a:off x="666765" y="1249850"/>
                <a:ext cx="2763079" cy="369332"/>
              </a:xfrm>
              <a:prstGeom prst="rect">
                <a:avLst/>
              </a:prstGeom>
              <a:blipFill>
                <a:blip r:embed="rId3"/>
                <a:stretch>
                  <a:fillRect l="-1762"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7046729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0C3-5CEA-0841-B3B1-C4E3CA43C2CB}"/>
              </a:ext>
            </a:extLst>
          </p:cNvPr>
          <p:cNvSpPr>
            <a:spLocks noGrp="1"/>
          </p:cNvSpPr>
          <p:nvPr>
            <p:ph type="title"/>
          </p:nvPr>
        </p:nvSpPr>
        <p:spPr/>
        <p:txBody>
          <a:bodyPr/>
          <a:lstStyle/>
          <a:p>
            <a:pPr algn="ctr" rtl="1"/>
            <a:r>
              <a:rPr lang="en-US" sz="3600" dirty="0" smtClean="0">
                <a:solidFill>
                  <a:schemeClr val="accent2"/>
                </a:solidFill>
                <a:cs typeface="+mn-cs"/>
              </a:rPr>
              <a:t>Dynamic Consistency</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115</a:t>
            </a:fld>
            <a:endParaRPr lang="en-US"/>
          </a:p>
        </p:txBody>
      </p:sp>
      <p:sp>
        <p:nvSpPr>
          <p:cNvPr id="4" name="TextBox 3">
            <a:extLst>
              <a:ext uri="{FF2B5EF4-FFF2-40B4-BE49-F238E27FC236}">
                <a16:creationId xmlns:a16="http://schemas.microsoft.com/office/drawing/2014/main" id="{412E820C-9036-E243-85E9-7B7D55A43EA4}"/>
              </a:ext>
            </a:extLst>
          </p:cNvPr>
          <p:cNvSpPr txBox="1"/>
          <p:nvPr/>
        </p:nvSpPr>
        <p:spPr>
          <a:xfrm>
            <a:off x="1043608" y="1268760"/>
            <a:ext cx="6552728" cy="5355312"/>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sz="2400" dirty="0" smtClean="0"/>
              <a:t>What we </a:t>
            </a:r>
            <a:r>
              <a:rPr lang="en-US" sz="2400" dirty="0" smtClean="0">
                <a:solidFill>
                  <a:srgbClr val="FF0000"/>
                </a:solidFill>
              </a:rPr>
              <a:t>plan</a:t>
            </a:r>
            <a:r>
              <a:rPr lang="en-US" sz="2400" dirty="0" smtClean="0">
                <a:solidFill>
                  <a:srgbClr val="0099FF"/>
                </a:solidFill>
              </a:rPr>
              <a:t> today </a:t>
            </a:r>
            <a:r>
              <a:rPr lang="en-US" sz="2400" dirty="0" smtClean="0"/>
              <a:t>to do </a:t>
            </a:r>
            <a:r>
              <a:rPr lang="en-US" sz="2400" dirty="0" smtClean="0">
                <a:solidFill>
                  <a:srgbClr val="7030A0"/>
                </a:solidFill>
              </a:rPr>
              <a:t>tomorrow</a:t>
            </a:r>
            <a:r>
              <a:rPr lang="en-US" sz="2400" dirty="0" smtClean="0"/>
              <a:t> is indeed what </a:t>
            </a:r>
            <a:r>
              <a:rPr lang="en-US" sz="2400" dirty="0" smtClean="0">
                <a:solidFill>
                  <a:srgbClr val="FF0000"/>
                </a:solidFill>
              </a:rPr>
              <a:t>we will choose to do </a:t>
            </a:r>
            <a:r>
              <a:rPr lang="en-US" sz="2400" dirty="0" smtClean="0">
                <a:solidFill>
                  <a:srgbClr val="7030A0"/>
                </a:solidFill>
              </a:rPr>
              <a:t>tomorrow</a:t>
            </a:r>
          </a:p>
          <a:p>
            <a:pPr algn="l">
              <a:lnSpc>
                <a:spcPct val="150000"/>
              </a:lnSpc>
            </a:pPr>
            <a:endParaRPr lang="en-US" sz="2400" dirty="0"/>
          </a:p>
          <a:p>
            <a:pPr marL="285750" indent="-285750" algn="l">
              <a:lnSpc>
                <a:spcPct val="150000"/>
              </a:lnSpc>
              <a:buFont typeface="Arial" panose="020B0604020202020204" pitchFamily="34" charset="0"/>
              <a:buChar char="•"/>
            </a:pPr>
            <a:r>
              <a:rPr lang="en-US" sz="2400" dirty="0" smtClean="0"/>
              <a:t>Violated in this example</a:t>
            </a:r>
          </a:p>
          <a:p>
            <a:pPr algn="l">
              <a:lnSpc>
                <a:spcPct val="150000"/>
              </a:lnSpc>
            </a:pPr>
            <a:endParaRPr lang="en-US" sz="2400" dirty="0"/>
          </a:p>
          <a:p>
            <a:pPr marL="285750" indent="-285750" algn="l">
              <a:lnSpc>
                <a:spcPct val="150000"/>
              </a:lnSpc>
              <a:buFont typeface="Arial" panose="020B0604020202020204" pitchFamily="34" charset="0"/>
              <a:buChar char="•"/>
            </a:pPr>
            <a:r>
              <a:rPr lang="en-US" sz="2400" dirty="0" smtClean="0"/>
              <a:t>Other violations:</a:t>
            </a:r>
          </a:p>
          <a:p>
            <a:pPr marL="800100" lvl="1" indent="-342900">
              <a:lnSpc>
                <a:spcPct val="150000"/>
              </a:lnSpc>
              <a:buFont typeface="Arial" panose="020B0604020202020204" pitchFamily="34" charset="0"/>
              <a:buChar char="•"/>
            </a:pPr>
            <a:r>
              <a:rPr lang="en-US" sz="2400" dirty="0" smtClean="0">
                <a:solidFill>
                  <a:srgbClr val="7030A0"/>
                </a:solidFill>
              </a:rPr>
              <a:t>Tomorrow</a:t>
            </a:r>
            <a:r>
              <a:rPr lang="en-US" sz="2400" dirty="0" smtClean="0"/>
              <a:t> I’ll start studying for the exam</a:t>
            </a:r>
          </a:p>
          <a:p>
            <a:pPr marL="742950" lvl="1" indent="-285750">
              <a:lnSpc>
                <a:spcPct val="150000"/>
              </a:lnSpc>
              <a:buFont typeface="Arial" panose="020B0604020202020204" pitchFamily="34" charset="0"/>
              <a:buChar char="•"/>
            </a:pPr>
            <a:r>
              <a:rPr lang="en-US" sz="2400" dirty="0" smtClean="0">
                <a:solidFill>
                  <a:srgbClr val="7030A0"/>
                </a:solidFill>
              </a:rPr>
              <a:t>Next week </a:t>
            </a:r>
            <a:r>
              <a:rPr lang="en-US" sz="2400" dirty="0" smtClean="0"/>
              <a:t>I’ll quit smoking</a:t>
            </a:r>
          </a:p>
          <a:p>
            <a:pPr marL="742950" lvl="1" indent="-285750">
              <a:lnSpc>
                <a:spcPct val="150000"/>
              </a:lnSpc>
              <a:buFont typeface="Arial" panose="020B0604020202020204" pitchFamily="34" charset="0"/>
              <a:buChar char="•"/>
            </a:pPr>
            <a:r>
              <a:rPr lang="en-US" sz="2400" dirty="0" smtClean="0">
                <a:solidFill>
                  <a:srgbClr val="7030A0"/>
                </a:solidFill>
              </a:rPr>
              <a:t>Next year </a:t>
            </a:r>
            <a:r>
              <a:rPr lang="en-US" sz="2400" dirty="0" smtClean="0"/>
              <a:t>I’ll start saving for retirement</a:t>
            </a:r>
          </a:p>
          <a:p>
            <a:pPr algn="l"/>
            <a:endParaRPr lang="he-IL" dirty="0"/>
          </a:p>
        </p:txBody>
      </p:sp>
    </p:spTree>
    <p:extLst>
      <p:ext uri="{BB962C8B-B14F-4D97-AF65-F5344CB8AC3E}">
        <p14:creationId xmlns:p14="http://schemas.microsoft.com/office/powerpoint/2010/main" val="10058148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algn="ctr" rtl="1"/>
            <a:r>
              <a:rPr lang="en-US" sz="3600" dirty="0" smtClean="0">
                <a:solidFill>
                  <a:schemeClr val="accent2"/>
                </a:solidFill>
                <a:cs typeface="+mn-cs"/>
              </a:rPr>
              <a:t>By contrast</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11560" y="1405072"/>
                <a:ext cx="5040560" cy="3824128"/>
              </a:xfrm>
            </p:spPr>
            <p:txBody>
              <a:bodyPr>
                <a:normAutofit/>
              </a:bodyPr>
              <a:lstStyle/>
              <a:p>
                <a:pPr marL="0" indent="0" algn="l" rtl="0">
                  <a:buNone/>
                </a:pPr>
                <a:r>
                  <a:rPr lang="en-US" sz="2400" dirty="0" smtClean="0">
                    <a:latin typeface="Arial" panose="020B0604020202020204" pitchFamily="34" charset="0"/>
                    <a:cs typeface="Arial" panose="020B0604020202020204" pitchFamily="34" charset="0"/>
                  </a:rPr>
                  <a:t>The classical model</a:t>
                </a:r>
                <a:endParaRPr lang="he-IL" sz="2400" dirty="0" smtClean="0">
                  <a:latin typeface="Arial" panose="020B0604020202020204" pitchFamily="34" charset="0"/>
                  <a:cs typeface="Arial" panose="020B0604020202020204" pitchFamily="34" charset="0"/>
                </a:endParaRPr>
              </a:p>
              <a:p>
                <a:pPr marL="0" indent="0">
                  <a:buNone/>
                </a:pPr>
                <a:endParaRPr lang="he-IL" sz="210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𝑈</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r>
                            <a:rPr lang="en-US" sz="2400" i="1">
                              <a:solidFill>
                                <a:schemeClr val="tx1"/>
                              </a:solidFill>
                              <a:latin typeface="Cambria Math"/>
                            </a:rPr>
                            <m:t>,</m:t>
                          </m:r>
                          <m:r>
                            <a:rPr lang="en-US" sz="2400" i="1">
                              <a:solidFill>
                                <a:schemeClr val="tx1"/>
                              </a:solidFill>
                              <a:latin typeface="Cambria Math" panose="02040503050406030204" pitchFamily="18" charset="0"/>
                            </a:rPr>
                            <m:t> …</m:t>
                          </m:r>
                        </m:e>
                      </m:d>
                    </m:oMath>
                  </m:oMathPara>
                </a14:m>
                <a:endParaRPr lang="en-US" sz="2400" i="1" dirty="0" smtClean="0">
                  <a:solidFill>
                    <a:schemeClr val="tx1"/>
                  </a:solidFill>
                  <a:latin typeface="Cambria Math" panose="02040503050406030204" pitchFamily="18" charset="0"/>
                </a:endParaRPr>
              </a:p>
              <a:p>
                <a:pPr marL="0" indent="0">
                  <a:buNone/>
                </a:pPr>
                <a:endParaRPr lang="en-US" sz="2400" i="1" dirty="0" smtClean="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0</m:t>
                              </m:r>
                            </m:sub>
                          </m:sSub>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𝛿</m:t>
                      </m:r>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1</m:t>
                              </m:r>
                            </m:sub>
                          </m:sSub>
                        </m:e>
                      </m:d>
                      <m:r>
                        <a:rPr lang="en-US" sz="2400" i="1">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𝛿</m:t>
                          </m:r>
                        </m:e>
                        <m:sup>
                          <m:r>
                            <a:rPr lang="en-US" sz="2400" i="1">
                              <a:solidFill>
                                <a:schemeClr val="tx1"/>
                              </a:solidFill>
                              <a:latin typeface="Cambria Math" panose="02040503050406030204" pitchFamily="18" charset="0"/>
                            </a:rPr>
                            <m:t>2</m:t>
                          </m:r>
                        </m:sup>
                      </m:sSup>
                      <m:r>
                        <a:rPr lang="en-US" sz="2400" i="1">
                          <a:solidFill>
                            <a:schemeClr val="tx1"/>
                          </a:solidFill>
                          <a:latin typeface="Cambria Math" panose="02040503050406030204" pitchFamily="18" charset="0"/>
                        </a:rPr>
                        <m:t>𝑢</m:t>
                      </m:r>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2</m:t>
                              </m:r>
                            </m:sub>
                          </m:sSub>
                        </m:e>
                      </m:d>
                      <m:r>
                        <a:rPr lang="en-US" sz="2400" i="1">
                          <a:solidFill>
                            <a:schemeClr val="tx1"/>
                          </a:solidFill>
                          <a:latin typeface="Cambria Math" panose="02040503050406030204" pitchFamily="18" charset="0"/>
                        </a:rPr>
                        <m:t>+ …</m:t>
                      </m:r>
                    </m:oMath>
                  </m:oMathPara>
                </a14:m>
                <a:endParaRPr lang="en-US" sz="2400" dirty="0">
                  <a:solidFill>
                    <a:schemeClr val="tx1"/>
                  </a:solidFill>
                </a:endParaRPr>
              </a:p>
              <a:p>
                <a:pPr marL="0" indent="0">
                  <a:buNone/>
                </a:pPr>
                <a:endParaRPr lang="en-US" sz="2100" dirty="0" smtClean="0"/>
              </a:p>
              <a:p>
                <a:pPr marL="0" indent="0" algn="l" rtl="0">
                  <a:lnSpc>
                    <a:spcPct val="150000"/>
                  </a:lnSpc>
                  <a:buNone/>
                </a:pPr>
                <a:r>
                  <a:rPr lang="en-US" sz="2400" dirty="0" smtClean="0"/>
                  <a:t>More or less </a:t>
                </a:r>
                <a:r>
                  <a:rPr lang="en-US" sz="2400" dirty="0" smtClean="0">
                    <a:solidFill>
                      <a:srgbClr val="0070C0"/>
                    </a:solidFill>
                  </a:rPr>
                  <a:t>follows</a:t>
                </a:r>
                <a:r>
                  <a:rPr lang="en-US" sz="2400" dirty="0" smtClean="0"/>
                  <a:t> from </a:t>
                </a:r>
                <a:r>
                  <a:rPr lang="en-US" sz="2400" dirty="0" smtClean="0">
                    <a:solidFill>
                      <a:srgbClr val="FF0000"/>
                    </a:solidFill>
                  </a:rPr>
                  <a:t>dynamic consistency </a:t>
                </a:r>
                <a:endParaRPr lang="he-IL" sz="2400" dirty="0">
                  <a:solidFill>
                    <a:srgbClr val="FF0000"/>
                  </a:solidFill>
                </a:endParaRPr>
              </a:p>
              <a:p>
                <a:pPr marL="0" indent="0">
                  <a:buNone/>
                </a:pPr>
                <a:endParaRPr lang="he-IL" sz="2100" dirty="0"/>
              </a:p>
              <a:p>
                <a:pPr marL="0" indent="0">
                  <a:buNone/>
                </a:pPr>
                <a:endParaRPr lang="en-US" sz="2100" dirty="0"/>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611560" y="1405072"/>
                <a:ext cx="5040560" cy="3824128"/>
              </a:xfrm>
              <a:blipFill rotWithShape="1">
                <a:blip r:embed="rId2"/>
                <a:stretch>
                  <a:fillRect l="-1814" t="-11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383005"/>
            <a:ext cx="1840095" cy="2577718"/>
          </a:xfrm>
          <a:prstGeom prst="rect">
            <a:avLst/>
          </a:prstGeom>
        </p:spPr>
      </p:pic>
      <p:sp>
        <p:nvSpPr>
          <p:cNvPr id="6" name="TextBox 5"/>
          <p:cNvSpPr txBox="1"/>
          <p:nvPr/>
        </p:nvSpPr>
        <p:spPr>
          <a:xfrm>
            <a:off x="5012432" y="4427651"/>
            <a:ext cx="3699684" cy="369332"/>
          </a:xfrm>
          <a:prstGeom prst="rect">
            <a:avLst/>
          </a:prstGeom>
          <a:noFill/>
        </p:spPr>
        <p:txBody>
          <a:bodyPr wrap="square" rtlCol="0">
            <a:spAutoFit/>
          </a:bodyPr>
          <a:lstStyle/>
          <a:p>
            <a:r>
              <a:rPr lang="en-US" dirty="0" err="1" smtClean="0"/>
              <a:t>Tjalling</a:t>
            </a:r>
            <a:r>
              <a:rPr lang="en-US" dirty="0" smtClean="0"/>
              <a:t> C. Koopmans (1910-1985)</a:t>
            </a:r>
            <a:endParaRPr lang="en-US" dirty="0"/>
          </a:p>
        </p:txBody>
      </p:sp>
    </p:spTree>
    <p:extLst>
      <p:ext uri="{BB962C8B-B14F-4D97-AF65-F5344CB8AC3E}">
        <p14:creationId xmlns:p14="http://schemas.microsoft.com/office/powerpoint/2010/main" val="42723273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Dynamic Inconsistency or Impatience?</a:t>
            </a:r>
            <a:endParaRPr lang="en-US" sz="3600" dirty="0">
              <a:solidFill>
                <a:schemeClr val="accent2"/>
              </a:solidFill>
              <a:cs typeface="+mn-cs"/>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2636912"/>
            <a:ext cx="7772870" cy="2520280"/>
          </a:xfrm>
        </p:spPr>
        <p:txBody>
          <a:bodyPr>
            <a:normAutofit fontScale="70000" lnSpcReduction="20000"/>
          </a:bodyPr>
          <a:lstStyle/>
          <a:p>
            <a:pPr marL="0" indent="0" algn="l" rtl="0">
              <a:lnSpc>
                <a:spcPct val="150000"/>
              </a:lnSpc>
              <a:buNone/>
            </a:pPr>
            <a:endParaRPr lang="en-US" sz="2400" dirty="0">
              <a:hlinkClick r:id="rId2"/>
            </a:endParaRPr>
          </a:p>
          <a:p>
            <a:pPr marL="0" indent="0" algn="l" rtl="0">
              <a:lnSpc>
                <a:spcPct val="150000"/>
              </a:lnSpc>
              <a:buNone/>
            </a:pPr>
            <a:r>
              <a:rPr lang="en-US" sz="2400" dirty="0" smtClean="0">
                <a:hlinkClick r:id="rId2"/>
              </a:rPr>
              <a:t>https</a:t>
            </a:r>
            <a:r>
              <a:rPr lang="en-US" sz="2400" dirty="0">
                <a:hlinkClick r:id="rId2"/>
              </a:rPr>
              <a:t>://www.youtube.com/watch?v=Yo4WF3cSd9Q</a:t>
            </a:r>
            <a:endParaRPr lang="he-IL" sz="2400" dirty="0"/>
          </a:p>
          <a:p>
            <a:pPr marL="0" indent="0" algn="l" rtl="0">
              <a:lnSpc>
                <a:spcPct val="150000"/>
              </a:lnSpc>
              <a:buNone/>
            </a:pPr>
            <a:r>
              <a:rPr lang="en-US" sz="2400" dirty="0">
                <a:hlinkClick r:id="rId3"/>
              </a:rPr>
              <a:t>https://</a:t>
            </a:r>
            <a:r>
              <a:rPr lang="en-US" sz="2400" dirty="0" smtClean="0">
                <a:hlinkClick r:id="rId3"/>
              </a:rPr>
              <a:t>www.youtube.com/watch?v=QX_oy9614HQ</a:t>
            </a:r>
            <a:endParaRPr lang="en-US" sz="2400" dirty="0" smtClean="0"/>
          </a:p>
          <a:p>
            <a:pPr marL="0" indent="0" algn="l" rtl="0">
              <a:lnSpc>
                <a:spcPct val="150000"/>
              </a:lnSpc>
              <a:buNone/>
            </a:pPr>
            <a:endParaRPr lang="en-US" sz="2200" dirty="0"/>
          </a:p>
          <a:p>
            <a:pPr marL="0" indent="0" algn="l" rtl="0">
              <a:lnSpc>
                <a:spcPct val="150000"/>
              </a:lnSpc>
              <a:buNone/>
            </a:pPr>
            <a:r>
              <a:rPr lang="en-US" sz="3100" dirty="0" smtClean="0"/>
              <a:t>It might be hard to tell whether the impatient kids are (also?) dynamically inconsistent</a:t>
            </a:r>
            <a:endParaRPr lang="en-US" sz="3100" dirty="0"/>
          </a:p>
          <a:p>
            <a:pPr marL="0" indent="0" algn="l" rtl="0">
              <a:lnSpc>
                <a:spcPct val="150000"/>
              </a:lnSpc>
              <a:buNone/>
            </a:pPr>
            <a:endParaRPr lang="he-IL" sz="2400" dirty="0"/>
          </a:p>
          <a:p>
            <a:pPr marL="0" indent="0">
              <a:lnSpc>
                <a:spcPct val="150000"/>
              </a:lnSpc>
              <a:buNone/>
            </a:pPr>
            <a:endParaRPr lang="he-IL" sz="1800" dirty="0"/>
          </a:p>
          <a:p>
            <a:pPr marL="0" indent="0">
              <a:lnSpc>
                <a:spcPct val="150000"/>
              </a:lnSpc>
              <a:buNone/>
            </a:pPr>
            <a:endParaRPr lang="he-IL" sz="1800" dirty="0"/>
          </a:p>
          <a:p>
            <a:pPr marL="0" indent="0">
              <a:buNone/>
            </a:pPr>
            <a:endParaRPr lang="he-IL"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3ED69D72-ABB3-F043-AB7B-9747B590CAA5}" type="slidenum">
              <a:rPr lang="en-US" smtClean="0"/>
              <a:t>117</a:t>
            </a:fld>
            <a:endParaRPr lang="en-US"/>
          </a:p>
        </p:txBody>
      </p:sp>
      <p:sp>
        <p:nvSpPr>
          <p:cNvPr id="5" name="TextBox 4"/>
          <p:cNvSpPr txBox="1"/>
          <p:nvPr/>
        </p:nvSpPr>
        <p:spPr>
          <a:xfrm>
            <a:off x="685565" y="2044006"/>
            <a:ext cx="6048672" cy="461665"/>
          </a:xfrm>
          <a:prstGeom prst="rect">
            <a:avLst/>
          </a:prstGeom>
          <a:noFill/>
        </p:spPr>
        <p:txBody>
          <a:bodyPr wrap="square" rtlCol="0">
            <a:spAutoFit/>
          </a:bodyPr>
          <a:lstStyle/>
          <a:p>
            <a:r>
              <a:rPr lang="en-US" sz="2400" dirty="0" smtClean="0"/>
              <a:t>The marshmallow experiment </a:t>
            </a:r>
            <a:endParaRPr lang="en-US" sz="2400" dirty="0"/>
          </a:p>
        </p:txBody>
      </p:sp>
    </p:spTree>
    <p:extLst>
      <p:ext uri="{BB962C8B-B14F-4D97-AF65-F5344CB8AC3E}">
        <p14:creationId xmlns:p14="http://schemas.microsoft.com/office/powerpoint/2010/main" val="1382068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Hyperbolic Discounting</a:t>
            </a:r>
            <a:endParaRPr lang="en-US" sz="3600" dirty="0">
              <a:solidFill>
                <a:schemeClr val="accent2"/>
              </a:solidFill>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1700808"/>
                <a:ext cx="7772870" cy="3816424"/>
              </a:xfrm>
            </p:spPr>
            <p:txBody>
              <a:bodyPr>
                <a:normAutofit fontScale="70000" lnSpcReduction="20000"/>
              </a:bodyPr>
              <a:lstStyle/>
              <a:p>
                <a:pPr marL="0" indent="0" algn="l" rtl="0">
                  <a:lnSpc>
                    <a:spcPct val="150000"/>
                  </a:lnSpc>
                  <a:buNone/>
                </a:pPr>
                <a:r>
                  <a:rPr lang="en-US" sz="3400" dirty="0" smtClean="0">
                    <a:latin typeface="Arial" panose="020B0604020202020204" pitchFamily="34" charset="0"/>
                    <a:cs typeface="Arial" panose="020B0604020202020204" pitchFamily="34" charset="0"/>
                  </a:rPr>
                  <a:t>In</a:t>
                </a:r>
                <a:endParaRPr lang="he-IL" sz="3400" dirty="0">
                  <a:latin typeface="Arial" panose="020B0604020202020204" pitchFamily="34" charset="0"/>
                  <a:cs typeface="Arial" panose="020B0604020202020204" pitchFamily="34"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sz="3400" i="1" smtClean="0">
                          <a:solidFill>
                            <a:schemeClr val="tx1"/>
                          </a:solidFill>
                          <a:latin typeface="Cambria Math" panose="02040503050406030204" pitchFamily="18" charset="0"/>
                        </a:rPr>
                        <m:t>𝑈</m:t>
                      </m:r>
                      <m:d>
                        <m:dPr>
                          <m:ctrlPr>
                            <a:rPr lang="en-US" sz="3400" i="1">
                              <a:solidFill>
                                <a:schemeClr val="tx1"/>
                              </a:solidFill>
                              <a:latin typeface="Cambria Math" panose="02040503050406030204" pitchFamily="18" charset="0"/>
                            </a:rPr>
                          </m:ctrlPr>
                        </m:dPr>
                        <m:e>
                          <m:sSub>
                            <m:sSubPr>
                              <m:ctrlPr>
                                <a:rPr lang="en-US" sz="3400" i="1">
                                  <a:solidFill>
                                    <a:schemeClr val="tx1"/>
                                  </a:solidFill>
                                  <a:latin typeface="Cambria Math" panose="02040503050406030204" pitchFamily="18" charset="0"/>
                                </a:rPr>
                              </m:ctrlPr>
                            </m:sSubPr>
                            <m:e>
                              <m:r>
                                <a:rPr lang="en-US" sz="3400" i="1">
                                  <a:solidFill>
                                    <a:schemeClr val="tx1"/>
                                  </a:solidFill>
                                  <a:latin typeface="Cambria Math" panose="02040503050406030204" pitchFamily="18" charset="0"/>
                                </a:rPr>
                                <m:t>𝑐</m:t>
                              </m:r>
                            </m:e>
                            <m:sub>
                              <m:r>
                                <a:rPr lang="en-US" sz="3400" i="1">
                                  <a:solidFill>
                                    <a:schemeClr val="tx1"/>
                                  </a:solidFill>
                                  <a:latin typeface="Cambria Math" panose="02040503050406030204" pitchFamily="18" charset="0"/>
                                </a:rPr>
                                <m:t>0</m:t>
                              </m:r>
                            </m:sub>
                          </m:sSub>
                          <m:r>
                            <a:rPr lang="en-US" sz="3400" i="1">
                              <a:solidFill>
                                <a:schemeClr val="tx1"/>
                              </a:solidFill>
                              <a:latin typeface="Cambria Math" panose="02040503050406030204" pitchFamily="18" charset="0"/>
                            </a:rPr>
                            <m:t>,</m:t>
                          </m:r>
                          <m:sSub>
                            <m:sSubPr>
                              <m:ctrlPr>
                                <a:rPr lang="en-US" sz="3400" i="1">
                                  <a:solidFill>
                                    <a:schemeClr val="tx1"/>
                                  </a:solidFill>
                                  <a:latin typeface="Cambria Math" panose="02040503050406030204" pitchFamily="18" charset="0"/>
                                </a:rPr>
                              </m:ctrlPr>
                            </m:sSubPr>
                            <m:e>
                              <m:r>
                                <a:rPr lang="en-US" sz="3400" i="1">
                                  <a:solidFill>
                                    <a:schemeClr val="tx1"/>
                                  </a:solidFill>
                                  <a:latin typeface="Cambria Math" panose="02040503050406030204" pitchFamily="18" charset="0"/>
                                </a:rPr>
                                <m:t>𝑐</m:t>
                              </m:r>
                            </m:e>
                            <m:sub>
                              <m:r>
                                <a:rPr lang="en-US" sz="3400" i="1">
                                  <a:solidFill>
                                    <a:schemeClr val="tx1"/>
                                  </a:solidFill>
                                  <a:latin typeface="Cambria Math" panose="02040503050406030204" pitchFamily="18" charset="0"/>
                                </a:rPr>
                                <m:t>1</m:t>
                              </m:r>
                            </m:sub>
                          </m:sSub>
                          <m:r>
                            <a:rPr lang="en-US" sz="3400" i="1">
                              <a:solidFill>
                                <a:schemeClr val="tx1"/>
                              </a:solidFill>
                              <a:latin typeface="Cambria Math" panose="02040503050406030204" pitchFamily="18" charset="0"/>
                            </a:rPr>
                            <m:t>,</m:t>
                          </m:r>
                          <m:sSub>
                            <m:sSubPr>
                              <m:ctrlPr>
                                <a:rPr lang="en-US" sz="3400" i="1">
                                  <a:solidFill>
                                    <a:schemeClr val="tx1"/>
                                  </a:solidFill>
                                  <a:latin typeface="Cambria Math" panose="02040503050406030204" pitchFamily="18" charset="0"/>
                                </a:rPr>
                              </m:ctrlPr>
                            </m:sSubPr>
                            <m:e>
                              <m:r>
                                <a:rPr lang="en-US" sz="3400" i="1">
                                  <a:solidFill>
                                    <a:schemeClr val="tx1"/>
                                  </a:solidFill>
                                  <a:latin typeface="Cambria Math" panose="02040503050406030204" pitchFamily="18" charset="0"/>
                                </a:rPr>
                                <m:t>𝑐</m:t>
                              </m:r>
                            </m:e>
                            <m:sub>
                              <m:r>
                                <a:rPr lang="en-US" sz="3400" i="1">
                                  <a:solidFill>
                                    <a:schemeClr val="tx1"/>
                                  </a:solidFill>
                                  <a:latin typeface="Cambria Math" panose="02040503050406030204" pitchFamily="18" charset="0"/>
                                </a:rPr>
                                <m:t>2</m:t>
                              </m:r>
                            </m:sub>
                          </m:sSub>
                          <m:r>
                            <a:rPr lang="en-US" sz="3400" i="1">
                              <a:solidFill>
                                <a:schemeClr val="tx1"/>
                              </a:solidFill>
                              <a:latin typeface="Cambria Math" panose="02040503050406030204" pitchFamily="18" charset="0"/>
                            </a:rPr>
                            <m:t>, …</m:t>
                          </m:r>
                        </m:e>
                      </m:d>
                      <m:r>
                        <a:rPr lang="en-US" sz="3400" i="1">
                          <a:solidFill>
                            <a:schemeClr val="tx1"/>
                          </a:solidFill>
                          <a:latin typeface="Cambria Math" panose="02040503050406030204" pitchFamily="18" charset="0"/>
                        </a:rPr>
                        <m:t>=</m:t>
                      </m:r>
                      <m:sSub>
                        <m:sSubPr>
                          <m:ctrlPr>
                            <a:rPr lang="en-US" sz="3400" i="1">
                              <a:solidFill>
                                <a:srgbClr val="0070C0"/>
                              </a:solidFill>
                              <a:latin typeface="Cambria Math" panose="02040503050406030204" pitchFamily="18" charset="0"/>
                            </a:rPr>
                          </m:ctrlPr>
                        </m:sSubPr>
                        <m:e>
                          <m:r>
                            <a:rPr lang="en-US" sz="3400" i="1">
                              <a:solidFill>
                                <a:srgbClr val="0070C0"/>
                              </a:solidFill>
                              <a:latin typeface="Cambria Math" panose="02040503050406030204" pitchFamily="18" charset="0"/>
                            </a:rPr>
                            <m:t>𝑎</m:t>
                          </m:r>
                        </m:e>
                        <m:sub>
                          <m:r>
                            <a:rPr lang="en-US" sz="3400" i="1">
                              <a:solidFill>
                                <a:srgbClr val="0070C0"/>
                              </a:solidFill>
                              <a:latin typeface="Cambria Math" panose="02040503050406030204" pitchFamily="18" charset="0"/>
                            </a:rPr>
                            <m:t>0</m:t>
                          </m:r>
                        </m:sub>
                      </m:sSub>
                      <m:r>
                        <a:rPr lang="en-US" sz="3400" i="1">
                          <a:solidFill>
                            <a:srgbClr val="0070C0"/>
                          </a:solidFill>
                          <a:latin typeface="Cambria Math" panose="02040503050406030204" pitchFamily="18" charset="0"/>
                        </a:rPr>
                        <m:t>𝑢</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𝑐</m:t>
                              </m:r>
                            </m:e>
                            <m:sub>
                              <m:r>
                                <a:rPr lang="en-US" sz="3400" i="1">
                                  <a:latin typeface="Cambria Math" panose="02040503050406030204" pitchFamily="18" charset="0"/>
                                </a:rPr>
                                <m:t>0</m:t>
                              </m:r>
                            </m:sub>
                          </m:sSub>
                        </m:e>
                      </m:d>
                      <m:r>
                        <a:rPr lang="en-US" sz="3400" i="1">
                          <a:latin typeface="Cambria Math" panose="02040503050406030204" pitchFamily="18" charset="0"/>
                        </a:rPr>
                        <m:t>+</m:t>
                      </m:r>
                      <m:sSub>
                        <m:sSubPr>
                          <m:ctrlPr>
                            <a:rPr lang="en-US" sz="3400" i="1">
                              <a:solidFill>
                                <a:srgbClr val="0070C0"/>
                              </a:solidFill>
                              <a:latin typeface="Cambria Math" panose="02040503050406030204" pitchFamily="18" charset="0"/>
                            </a:rPr>
                          </m:ctrlPr>
                        </m:sSubPr>
                        <m:e>
                          <m:r>
                            <a:rPr lang="en-US" sz="3400" i="1">
                              <a:solidFill>
                                <a:srgbClr val="0070C0"/>
                              </a:solidFill>
                              <a:latin typeface="Cambria Math" panose="02040503050406030204" pitchFamily="18" charset="0"/>
                            </a:rPr>
                            <m:t>𝑎</m:t>
                          </m:r>
                        </m:e>
                        <m:sub>
                          <m:r>
                            <a:rPr lang="en-US" sz="3400" i="1">
                              <a:solidFill>
                                <a:srgbClr val="0070C0"/>
                              </a:solidFill>
                              <a:latin typeface="Cambria Math" panose="02040503050406030204" pitchFamily="18" charset="0"/>
                            </a:rPr>
                            <m:t>1</m:t>
                          </m:r>
                        </m:sub>
                      </m:sSub>
                      <m:r>
                        <a:rPr lang="en-US" sz="3400" i="1">
                          <a:solidFill>
                            <a:srgbClr val="0070C0"/>
                          </a:solidFill>
                          <a:latin typeface="Cambria Math" panose="02040503050406030204" pitchFamily="18" charset="0"/>
                        </a:rPr>
                        <m:t>𝑢</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𝑐</m:t>
                              </m:r>
                            </m:e>
                            <m:sub>
                              <m:r>
                                <a:rPr lang="en-US" sz="3400" i="1">
                                  <a:latin typeface="Cambria Math" panose="02040503050406030204" pitchFamily="18" charset="0"/>
                                </a:rPr>
                                <m:t>1</m:t>
                              </m:r>
                            </m:sub>
                          </m:sSub>
                        </m:e>
                      </m:d>
                      <m:r>
                        <a:rPr lang="en-US" sz="3400" i="1">
                          <a:latin typeface="Cambria Math" panose="02040503050406030204" pitchFamily="18" charset="0"/>
                        </a:rPr>
                        <m:t>+</m:t>
                      </m:r>
                      <m:sSub>
                        <m:sSubPr>
                          <m:ctrlPr>
                            <a:rPr lang="en-US" sz="3400" i="1">
                              <a:solidFill>
                                <a:srgbClr val="0070C0"/>
                              </a:solidFill>
                              <a:latin typeface="Cambria Math" panose="02040503050406030204" pitchFamily="18" charset="0"/>
                            </a:rPr>
                          </m:ctrlPr>
                        </m:sSubPr>
                        <m:e>
                          <m:r>
                            <a:rPr lang="en-US" sz="3400" i="1">
                              <a:solidFill>
                                <a:srgbClr val="0070C0"/>
                              </a:solidFill>
                              <a:latin typeface="Cambria Math" panose="02040503050406030204" pitchFamily="18" charset="0"/>
                            </a:rPr>
                            <m:t>𝑎</m:t>
                          </m:r>
                        </m:e>
                        <m:sub>
                          <m:r>
                            <a:rPr lang="en-US" sz="3400" i="1">
                              <a:solidFill>
                                <a:srgbClr val="0070C0"/>
                              </a:solidFill>
                              <a:latin typeface="Cambria Math" panose="02040503050406030204" pitchFamily="18" charset="0"/>
                            </a:rPr>
                            <m:t>2</m:t>
                          </m:r>
                        </m:sub>
                      </m:sSub>
                      <m:r>
                        <a:rPr lang="en-US" sz="3400" i="1">
                          <a:solidFill>
                            <a:srgbClr val="0070C0"/>
                          </a:solidFill>
                          <a:latin typeface="Cambria Math" panose="02040503050406030204" pitchFamily="18" charset="0"/>
                        </a:rPr>
                        <m:t>𝑢</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𝑐</m:t>
                              </m:r>
                            </m:e>
                            <m:sub>
                              <m:r>
                                <a:rPr lang="en-US" sz="3400" i="1">
                                  <a:latin typeface="Cambria Math" panose="02040503050406030204" pitchFamily="18" charset="0"/>
                                </a:rPr>
                                <m:t>2</m:t>
                              </m:r>
                            </m:sub>
                          </m:sSub>
                        </m:e>
                      </m:d>
                    </m:oMath>
                  </m:oMathPara>
                </a14:m>
                <a:endParaRPr lang="en-US" sz="3400" dirty="0" smtClean="0"/>
              </a:p>
              <a:p>
                <a:pPr marL="0" indent="0" algn="l" rtl="0">
                  <a:lnSpc>
                    <a:spcPct val="150000"/>
                  </a:lnSpc>
                  <a:buNone/>
                </a:pPr>
                <a:r>
                  <a:rPr lang="en-US" sz="3400" dirty="0" smtClean="0"/>
                  <a:t>replace</a:t>
                </a:r>
                <a:endParaRPr lang="he-IL" sz="3400" dirty="0"/>
              </a:p>
              <a:p>
                <a:pPr marL="0" indent="0" algn="l" rtl="0">
                  <a:lnSpc>
                    <a:spcPct val="150000"/>
                  </a:lnSpc>
                  <a:buNone/>
                </a:pPr>
                <a14:m>
                  <m:oMathPara xmlns:m="http://schemas.openxmlformats.org/officeDocument/2006/math">
                    <m:oMathParaPr>
                      <m:jc m:val="centerGroup"/>
                    </m:oMathParaPr>
                    <m:oMath xmlns:m="http://schemas.openxmlformats.org/officeDocument/2006/math">
                      <m:sSub>
                        <m:sSubPr>
                          <m:ctrlPr>
                            <a:rPr lang="en-US" sz="3400" i="1">
                              <a:solidFill>
                                <a:srgbClr val="0070C0"/>
                              </a:solidFill>
                              <a:latin typeface="Cambria Math" panose="02040503050406030204" pitchFamily="18" charset="0"/>
                            </a:rPr>
                          </m:ctrlPr>
                        </m:sSubPr>
                        <m:e>
                          <m:r>
                            <a:rPr lang="en-US" sz="3400" i="1">
                              <a:solidFill>
                                <a:srgbClr val="0070C0"/>
                              </a:solidFill>
                              <a:latin typeface="Cambria Math" panose="02040503050406030204" pitchFamily="18" charset="0"/>
                            </a:rPr>
                            <m:t>𝑎</m:t>
                          </m:r>
                        </m:e>
                        <m:sub>
                          <m:r>
                            <a:rPr lang="en-US" sz="3400" b="0" i="1" smtClean="0">
                              <a:solidFill>
                                <a:srgbClr val="0070C0"/>
                              </a:solidFill>
                              <a:latin typeface="Cambria Math" panose="02040503050406030204" pitchFamily="18" charset="0"/>
                            </a:rPr>
                            <m:t>𝑡</m:t>
                          </m:r>
                        </m:sub>
                      </m:sSub>
                      <m:r>
                        <a:rPr lang="en-US" sz="3400" b="0" i="1" smtClean="0">
                          <a:solidFill>
                            <a:srgbClr val="0070C0"/>
                          </a:solidFill>
                          <a:latin typeface="Cambria Math" panose="02040503050406030204" pitchFamily="18" charset="0"/>
                        </a:rPr>
                        <m:t>=</m:t>
                      </m:r>
                      <m:sSup>
                        <m:sSupPr>
                          <m:ctrlPr>
                            <a:rPr lang="en-US" sz="3400" b="0" i="1" smtClean="0">
                              <a:solidFill>
                                <a:srgbClr val="0070C0"/>
                              </a:solidFill>
                              <a:latin typeface="Cambria Math" panose="02040503050406030204" pitchFamily="18" charset="0"/>
                            </a:rPr>
                          </m:ctrlPr>
                        </m:sSupPr>
                        <m:e>
                          <m:r>
                            <m:rPr>
                              <m:sty m:val="p"/>
                            </m:rPr>
                            <a:rPr lang="el-GR" sz="3400" b="0" i="1" smtClean="0">
                              <a:solidFill>
                                <a:srgbClr val="0070C0"/>
                              </a:solidFill>
                              <a:latin typeface="Cambria Math" panose="02040503050406030204" pitchFamily="18" charset="0"/>
                            </a:rPr>
                            <m:t>δ</m:t>
                          </m:r>
                        </m:e>
                        <m:sup>
                          <m:r>
                            <a:rPr lang="en-US" sz="3400" b="0" i="1" smtClean="0">
                              <a:solidFill>
                                <a:srgbClr val="0070C0"/>
                              </a:solidFill>
                              <a:latin typeface="Cambria Math" panose="02040503050406030204" pitchFamily="18" charset="0"/>
                            </a:rPr>
                            <m:t>𝑡</m:t>
                          </m:r>
                        </m:sup>
                      </m:sSup>
                    </m:oMath>
                  </m:oMathPara>
                </a14:m>
                <a:endParaRPr lang="en-US" sz="3400" dirty="0" smtClean="0"/>
              </a:p>
              <a:p>
                <a:pPr marL="0" indent="0" algn="l" rtl="0">
                  <a:lnSpc>
                    <a:spcPct val="150000"/>
                  </a:lnSpc>
                  <a:buNone/>
                </a:pPr>
                <a:r>
                  <a:rPr lang="en-US" sz="3400" dirty="0" smtClean="0"/>
                  <a:t>by</a:t>
                </a:r>
                <a:endParaRPr lang="he-IL" sz="3400" dirty="0"/>
              </a:p>
              <a:p>
                <a:pPr marL="0" indent="0" algn="l" rtl="0">
                  <a:lnSpc>
                    <a:spcPct val="150000"/>
                  </a:lnSpc>
                  <a:buNone/>
                </a:pPr>
                <a14:m>
                  <m:oMathPara xmlns:m="http://schemas.openxmlformats.org/officeDocument/2006/math">
                    <m:oMathParaPr>
                      <m:jc m:val="centerGroup"/>
                    </m:oMathParaPr>
                    <m:oMath xmlns:m="http://schemas.openxmlformats.org/officeDocument/2006/math">
                      <m:sSub>
                        <m:sSubPr>
                          <m:ctrlPr>
                            <a:rPr lang="en-US" sz="3400" i="1">
                              <a:solidFill>
                                <a:srgbClr val="0070C0"/>
                              </a:solidFill>
                              <a:latin typeface="Cambria Math" panose="02040503050406030204" pitchFamily="18" charset="0"/>
                            </a:rPr>
                          </m:ctrlPr>
                        </m:sSubPr>
                        <m:e>
                          <m:r>
                            <a:rPr lang="en-US" sz="3400" i="1">
                              <a:solidFill>
                                <a:srgbClr val="0070C0"/>
                              </a:solidFill>
                              <a:latin typeface="Cambria Math" panose="02040503050406030204" pitchFamily="18" charset="0"/>
                            </a:rPr>
                            <m:t>𝑎</m:t>
                          </m:r>
                        </m:e>
                        <m:sub>
                          <m:r>
                            <a:rPr lang="en-US" sz="3400" i="1">
                              <a:solidFill>
                                <a:srgbClr val="0070C0"/>
                              </a:solidFill>
                              <a:latin typeface="Cambria Math" panose="02040503050406030204" pitchFamily="18" charset="0"/>
                            </a:rPr>
                            <m:t>𝑡</m:t>
                          </m:r>
                        </m:sub>
                      </m:sSub>
                      <m:r>
                        <a:rPr lang="en-US" sz="3400" i="1">
                          <a:solidFill>
                            <a:srgbClr val="0070C0"/>
                          </a:solidFill>
                          <a:latin typeface="Cambria Math" panose="02040503050406030204" pitchFamily="18" charset="0"/>
                        </a:rPr>
                        <m:t>=</m:t>
                      </m:r>
                      <m:f>
                        <m:fPr>
                          <m:ctrlPr>
                            <a:rPr lang="en-US" sz="3400" i="1" smtClean="0">
                              <a:solidFill>
                                <a:srgbClr val="0070C0"/>
                              </a:solidFill>
                              <a:latin typeface="Cambria Math" panose="02040503050406030204" pitchFamily="18" charset="0"/>
                            </a:rPr>
                          </m:ctrlPr>
                        </m:fPr>
                        <m:num>
                          <m:r>
                            <a:rPr lang="en-US" sz="3400" b="0" i="1" smtClean="0">
                              <a:solidFill>
                                <a:srgbClr val="0070C0"/>
                              </a:solidFill>
                              <a:latin typeface="Cambria Math" panose="02040503050406030204" pitchFamily="18" charset="0"/>
                            </a:rPr>
                            <m:t>1</m:t>
                          </m:r>
                        </m:num>
                        <m:den>
                          <m:r>
                            <a:rPr lang="en-US" sz="3400" b="0" i="1" smtClean="0">
                              <a:solidFill>
                                <a:srgbClr val="0070C0"/>
                              </a:solidFill>
                              <a:latin typeface="Cambria Math" panose="02040503050406030204" pitchFamily="18" charset="0"/>
                            </a:rPr>
                            <m:t>1</m:t>
                          </m:r>
                          <m:r>
                            <a:rPr lang="en-US" sz="3400" b="0" i="1" smtClean="0">
                              <a:solidFill>
                                <a:srgbClr val="0070C0"/>
                              </a:solidFill>
                              <a:latin typeface="Cambria Math" panose="02040503050406030204" pitchFamily="18" charset="0"/>
                            </a:rPr>
                            <m:t>+</m:t>
                          </m:r>
                          <m:r>
                            <a:rPr lang="en-US" sz="3400" b="0" i="1" smtClean="0">
                              <a:solidFill>
                                <a:srgbClr val="0070C0"/>
                              </a:solidFill>
                              <a:latin typeface="Cambria Math" panose="02040503050406030204" pitchFamily="18" charset="0"/>
                            </a:rPr>
                            <m:t>𝑘𝑡</m:t>
                          </m:r>
                        </m:den>
                      </m:f>
                    </m:oMath>
                  </m:oMathPara>
                </a14:m>
                <a:endParaRPr lang="en-US" sz="3400" dirty="0" smtClean="0"/>
              </a:p>
              <a:p>
                <a:pPr marL="0" indent="0" algn="l" rtl="0">
                  <a:lnSpc>
                    <a:spcPct val="150000"/>
                  </a:lnSpc>
                  <a:buNone/>
                </a:pPr>
                <a:endParaRPr lang="en-US" sz="2100" dirty="0" smtClean="0"/>
              </a:p>
              <a:p>
                <a:pPr marL="0" indent="0" algn="l" rtl="0">
                  <a:lnSpc>
                    <a:spcPct val="150000"/>
                  </a:lnSpc>
                  <a:buNone/>
                </a:pPr>
                <a:endParaRPr lang="he-IL" sz="2100" dirty="0"/>
              </a:p>
              <a:p>
                <a:pPr marL="0" indent="0">
                  <a:buNone/>
                </a:pPr>
                <a:endParaRPr lang="en-US" sz="2100" dirty="0"/>
              </a:p>
            </p:txBody>
          </p:sp>
        </mc:Choice>
        <mc:Fallback xmlns="">
          <p:sp>
            <p:nvSpPr>
              <p:cNvPr id="3" name="Content Placeholder 2">
                <a:extLst>
                  <a:ext uri="{FF2B5EF4-FFF2-40B4-BE49-F238E27FC236}">
                    <a16:creationId xmlns:a16="http://schemas.microsoft.com/office/drawing/2014/main" xmlns:a14="http://schemas.microsoft.com/office/drawing/2010/main" xmlns="" id="{85A4CD08-904D-CF49-BC8B-F4B7FFDD217E}"/>
                  </a:ext>
                </a:extLst>
              </p:cNvPr>
              <p:cNvSpPr>
                <a:spLocks noGrp="1" noRot="1" noChangeAspect="1" noMove="1" noResize="1" noEditPoints="1" noAdjustHandles="1" noChangeArrowheads="1" noChangeShapeType="1" noTextEdit="1"/>
              </p:cNvSpPr>
              <p:nvPr>
                <p:ph sz="quarter" idx="13"/>
              </p:nvPr>
            </p:nvSpPr>
            <p:spPr>
              <a:xfrm>
                <a:off x="685565" y="1700808"/>
                <a:ext cx="7772870" cy="3816424"/>
              </a:xfrm>
              <a:blipFill rotWithShape="1">
                <a:blip r:embed="rId2"/>
                <a:stretch>
                  <a:fillRect l="-11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118</a:t>
            </a:fld>
            <a:endParaRPr lang="en-US"/>
          </a:p>
        </p:txBody>
      </p:sp>
    </p:spTree>
    <p:extLst>
      <p:ext uri="{BB962C8B-B14F-4D97-AF65-F5344CB8AC3E}">
        <p14:creationId xmlns:p14="http://schemas.microsoft.com/office/powerpoint/2010/main" val="18478610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The </a:t>
                </a:r>
                <a14:m>
                  <m:oMath xmlns:m="http://schemas.openxmlformats.org/officeDocument/2006/math">
                    <m:r>
                      <m:rPr>
                        <m:sty m:val="p"/>
                      </m:rPr>
                      <a:rPr lang="el-GR" sz="3600" i="1" dirty="0" smtClean="0">
                        <a:solidFill>
                          <a:schemeClr val="accent2"/>
                        </a:solidFill>
                        <a:latin typeface="Cambria Math" panose="02040503050406030204" pitchFamily="18" charset="0"/>
                        <a:cs typeface="+mn-cs"/>
                      </a:rPr>
                      <m:t>β</m:t>
                    </m:r>
                    <m:r>
                      <a:rPr lang="en-US" sz="3600" b="0" i="1" dirty="0" smtClean="0">
                        <a:solidFill>
                          <a:schemeClr val="accent2"/>
                        </a:solidFill>
                        <a:latin typeface="Cambria Math" panose="02040503050406030204" pitchFamily="18" charset="0"/>
                        <a:cs typeface="+mn-cs"/>
                      </a:rPr>
                      <m:t>−</m:t>
                    </m:r>
                    <m:r>
                      <m:rPr>
                        <m:sty m:val="p"/>
                      </m:rPr>
                      <a:rPr lang="el-GR" sz="3600" i="1" dirty="0" smtClean="0">
                        <a:solidFill>
                          <a:schemeClr val="accent2"/>
                        </a:solidFill>
                        <a:latin typeface="Cambria Math" panose="02040503050406030204" pitchFamily="18" charset="0"/>
                        <a:cs typeface="+mn-cs"/>
                      </a:rPr>
                      <m:t>δ</m:t>
                    </m:r>
                  </m:oMath>
                </a14:m>
                <a:r>
                  <a:rPr lang="en-US" sz="3600" dirty="0" smtClean="0">
                    <a:solidFill>
                      <a:schemeClr val="accent2"/>
                    </a:solidFill>
                    <a:cs typeface="+mn-cs"/>
                  </a:rPr>
                  <a:t> Model</a:t>
                </a:r>
                <a:endParaRPr lang="en-US" sz="3600" dirty="0">
                  <a:solidFill>
                    <a:schemeClr val="accent2"/>
                  </a:solidFill>
                  <a:cs typeface="+mn-cs"/>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539552" y="1556792"/>
                <a:ext cx="5760640" cy="4176464"/>
              </a:xfrm>
            </p:spPr>
            <p:txBody>
              <a:bodyPr>
                <a:normAutofit fontScale="92500"/>
              </a:bodyPr>
              <a:lstStyle/>
              <a:p>
                <a:pPr marL="0" indent="0" algn="l" rtl="0">
                  <a:lnSpc>
                    <a:spcPct val="160000"/>
                  </a:lnSpc>
                  <a:buNone/>
                </a:pPr>
                <a:r>
                  <a:rPr lang="en-US" sz="2100" dirty="0" smtClean="0">
                    <a:latin typeface="Arial" panose="020B0604020202020204" pitchFamily="34" charset="0"/>
                    <a:cs typeface="Arial" panose="020B0604020202020204" pitchFamily="34" charset="0"/>
                  </a:rPr>
                  <a:t>Instead of</a:t>
                </a:r>
                <a:endParaRPr lang="he-IL" sz="2100" dirty="0">
                  <a:latin typeface="Arial" panose="020B0604020202020204" pitchFamily="34" charset="0"/>
                  <a:cs typeface="Arial" panose="020B0604020202020204" pitchFamily="34" charset="0"/>
                </a:endParaRPr>
              </a:p>
              <a:p>
                <a:pPr marL="0" indent="0">
                  <a:lnSpc>
                    <a:spcPct val="160000"/>
                  </a:lnSpc>
                  <a:buNone/>
                </a:pPr>
                <a14:m>
                  <m:oMathPara xmlns:m="http://schemas.openxmlformats.org/officeDocument/2006/math">
                    <m:oMathParaPr>
                      <m:jc m:val="centerGroup"/>
                    </m:oMathParaPr>
                    <m:oMath xmlns:m="http://schemas.openxmlformats.org/officeDocument/2006/math">
                      <m:r>
                        <a:rPr lang="en-US" sz="2100" i="1" smtClean="0">
                          <a:solidFill>
                            <a:schemeClr val="tx1"/>
                          </a:solidFill>
                          <a:latin typeface="Cambria Math" panose="02040503050406030204" pitchFamily="18" charset="0"/>
                        </a:rPr>
                        <m:t>𝑈</m:t>
                      </m:r>
                      <m:d>
                        <m:dPr>
                          <m:ctrlPr>
                            <a:rPr lang="en-US" sz="2100" i="1">
                              <a:solidFill>
                                <a:schemeClr val="tx1"/>
                              </a:solidFill>
                              <a:latin typeface="Cambria Math" panose="02040503050406030204" pitchFamily="18" charset="0"/>
                            </a:rPr>
                          </m:ctrlPr>
                        </m:dPr>
                        <m:e>
                          <m:sSub>
                            <m:sSubPr>
                              <m:ctrlPr>
                                <a:rPr lang="en-US" sz="2100" i="1">
                                  <a:solidFill>
                                    <a:schemeClr val="tx1"/>
                                  </a:solidFill>
                                  <a:latin typeface="Cambria Math" panose="02040503050406030204" pitchFamily="18" charset="0"/>
                                </a:rPr>
                              </m:ctrlPr>
                            </m:sSubPr>
                            <m:e>
                              <m:r>
                                <a:rPr lang="en-US" sz="2100" i="1">
                                  <a:solidFill>
                                    <a:schemeClr val="tx1"/>
                                  </a:solidFill>
                                  <a:latin typeface="Cambria Math" panose="02040503050406030204" pitchFamily="18" charset="0"/>
                                </a:rPr>
                                <m:t>𝑐</m:t>
                              </m:r>
                            </m:e>
                            <m:sub>
                              <m:r>
                                <a:rPr lang="en-US" sz="2100" i="1">
                                  <a:solidFill>
                                    <a:schemeClr val="tx1"/>
                                  </a:solidFill>
                                  <a:latin typeface="Cambria Math" panose="02040503050406030204" pitchFamily="18" charset="0"/>
                                </a:rPr>
                                <m:t>0</m:t>
                              </m:r>
                            </m:sub>
                          </m:sSub>
                          <m:r>
                            <a:rPr lang="en-US" sz="2100" i="1">
                              <a:solidFill>
                                <a:schemeClr val="tx1"/>
                              </a:solidFill>
                              <a:latin typeface="Cambria Math" panose="02040503050406030204" pitchFamily="18" charset="0"/>
                            </a:rPr>
                            <m:t>,</m:t>
                          </m:r>
                          <m:sSub>
                            <m:sSubPr>
                              <m:ctrlPr>
                                <a:rPr lang="en-US" sz="2100" i="1">
                                  <a:solidFill>
                                    <a:schemeClr val="tx1"/>
                                  </a:solidFill>
                                  <a:latin typeface="Cambria Math" panose="02040503050406030204" pitchFamily="18" charset="0"/>
                                </a:rPr>
                              </m:ctrlPr>
                            </m:sSubPr>
                            <m:e>
                              <m:r>
                                <a:rPr lang="en-US" sz="2100" i="1">
                                  <a:solidFill>
                                    <a:schemeClr val="tx1"/>
                                  </a:solidFill>
                                  <a:latin typeface="Cambria Math" panose="02040503050406030204" pitchFamily="18" charset="0"/>
                                </a:rPr>
                                <m:t>𝑐</m:t>
                              </m:r>
                            </m:e>
                            <m:sub>
                              <m:r>
                                <a:rPr lang="en-US" sz="2100" i="1">
                                  <a:solidFill>
                                    <a:schemeClr val="tx1"/>
                                  </a:solidFill>
                                  <a:latin typeface="Cambria Math" panose="02040503050406030204" pitchFamily="18" charset="0"/>
                                </a:rPr>
                                <m:t>1</m:t>
                              </m:r>
                            </m:sub>
                          </m:sSub>
                          <m:r>
                            <a:rPr lang="en-US" sz="2100" i="1">
                              <a:solidFill>
                                <a:schemeClr val="tx1"/>
                              </a:solidFill>
                              <a:latin typeface="Cambria Math" panose="02040503050406030204" pitchFamily="18" charset="0"/>
                            </a:rPr>
                            <m:t>,</m:t>
                          </m:r>
                          <m:sSub>
                            <m:sSubPr>
                              <m:ctrlPr>
                                <a:rPr lang="en-US" sz="2100" i="1">
                                  <a:solidFill>
                                    <a:schemeClr val="tx1"/>
                                  </a:solidFill>
                                  <a:latin typeface="Cambria Math" panose="02040503050406030204" pitchFamily="18" charset="0"/>
                                </a:rPr>
                              </m:ctrlPr>
                            </m:sSubPr>
                            <m:e>
                              <m:r>
                                <a:rPr lang="en-US" sz="2100" i="1">
                                  <a:solidFill>
                                    <a:schemeClr val="tx1"/>
                                  </a:solidFill>
                                  <a:latin typeface="Cambria Math" panose="02040503050406030204" pitchFamily="18" charset="0"/>
                                </a:rPr>
                                <m:t>𝑐</m:t>
                              </m:r>
                            </m:e>
                            <m:sub>
                              <m:r>
                                <a:rPr lang="en-US" sz="2100" i="1">
                                  <a:solidFill>
                                    <a:schemeClr val="tx1"/>
                                  </a:solidFill>
                                  <a:latin typeface="Cambria Math" panose="02040503050406030204" pitchFamily="18" charset="0"/>
                                </a:rPr>
                                <m:t>2</m:t>
                              </m:r>
                            </m:sub>
                          </m:sSub>
                          <m:r>
                            <a:rPr lang="en-US" sz="2100" i="1">
                              <a:solidFill>
                                <a:schemeClr val="tx1"/>
                              </a:solidFill>
                              <a:latin typeface="Cambria Math" panose="02040503050406030204" pitchFamily="18" charset="0"/>
                            </a:rPr>
                            <m:t>, …</m:t>
                          </m:r>
                        </m:e>
                      </m:d>
                      <m:r>
                        <a:rPr lang="en-US" sz="2100" i="1">
                          <a:solidFill>
                            <a:schemeClr val="tx1"/>
                          </a:solidFill>
                          <a:latin typeface="Cambria Math" panose="02040503050406030204" pitchFamily="18" charset="0"/>
                        </a:rPr>
                        <m:t>=</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𝑎</m:t>
                          </m:r>
                        </m:e>
                        <m:sub>
                          <m:r>
                            <a:rPr lang="en-US" sz="2100" i="1">
                              <a:solidFill>
                                <a:srgbClr val="0070C0"/>
                              </a:solidFill>
                              <a:latin typeface="Cambria Math" panose="02040503050406030204" pitchFamily="18" charset="0"/>
                            </a:rPr>
                            <m:t>0</m:t>
                          </m:r>
                        </m:sub>
                      </m:sSub>
                      <m:r>
                        <a:rPr lang="en-US" sz="2100" i="1">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0</m:t>
                              </m:r>
                            </m:sub>
                          </m:sSub>
                        </m:e>
                      </m:d>
                      <m:r>
                        <a:rPr lang="en-US" sz="2100" i="1">
                          <a:latin typeface="Cambria Math" panose="02040503050406030204" pitchFamily="18" charset="0"/>
                        </a:rPr>
                        <m:t>+</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𝑎</m:t>
                          </m:r>
                        </m:e>
                        <m:sub>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1</m:t>
                              </m:r>
                            </m:sub>
                          </m:sSub>
                        </m:e>
                      </m:d>
                      <m:r>
                        <a:rPr lang="en-US" sz="2100" i="1">
                          <a:latin typeface="Cambria Math" panose="02040503050406030204" pitchFamily="18" charset="0"/>
                        </a:rPr>
                        <m:t>+</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𝑎</m:t>
                          </m:r>
                        </m:e>
                        <m:sub>
                          <m:r>
                            <a:rPr lang="en-US" sz="2100" i="1">
                              <a:solidFill>
                                <a:srgbClr val="0070C0"/>
                              </a:solidFill>
                              <a:latin typeface="Cambria Math" panose="02040503050406030204" pitchFamily="18" charset="0"/>
                            </a:rPr>
                            <m:t>2</m:t>
                          </m:r>
                        </m:sub>
                      </m:sSub>
                      <m:r>
                        <a:rPr lang="en-US" sz="2100" i="1">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2</m:t>
                              </m:r>
                            </m:sub>
                          </m:sSub>
                        </m:e>
                      </m:d>
                    </m:oMath>
                  </m:oMathPara>
                </a14:m>
                <a:endParaRPr lang="en-US" sz="2100" dirty="0" smtClean="0"/>
              </a:p>
              <a:p>
                <a:pPr marL="0" indent="0" algn="l" rtl="0">
                  <a:lnSpc>
                    <a:spcPct val="160000"/>
                  </a:lnSpc>
                  <a:buNone/>
                </a:pPr>
                <a:r>
                  <a:rPr lang="en-US" sz="2100" dirty="0" smtClean="0"/>
                  <a:t>Give the first period an extra (relative) weight:</a:t>
                </a:r>
              </a:p>
              <a:p>
                <a:pPr marL="0" indent="0" algn="l" rtl="0">
                  <a:lnSpc>
                    <a:spcPct val="160000"/>
                  </a:lnSpc>
                  <a:buNone/>
                </a:pPr>
                <a:endParaRPr lang="en-US" sz="2100" dirty="0" smtClean="0"/>
              </a:p>
              <a:p>
                <a:pPr marL="0" indent="0" algn="l" rtl="0">
                  <a:lnSpc>
                    <a:spcPct val="160000"/>
                  </a:lnSpc>
                  <a:buNone/>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𝑈</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0</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2</m:t>
                              </m:r>
                            </m:sub>
                          </m:sSub>
                          <m:r>
                            <a:rPr lang="en-US" sz="2100" i="1">
                              <a:latin typeface="Cambria Math" panose="02040503050406030204" pitchFamily="18" charset="0"/>
                            </a:rPr>
                            <m:t> …</m:t>
                          </m:r>
                        </m:e>
                      </m:d>
                      <m:r>
                        <a:rPr lang="en-US" sz="2100" i="1">
                          <a:latin typeface="Cambria Math" panose="02040503050406030204" pitchFamily="18" charset="0"/>
                        </a:rPr>
                        <m:t>=</m:t>
                      </m:r>
                      <m:r>
                        <a:rPr lang="en-US" sz="2100" i="1" smtClean="0">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0</m:t>
                              </m:r>
                            </m:sub>
                          </m:sSub>
                        </m:e>
                      </m:d>
                      <m:r>
                        <a:rPr lang="en-US" sz="2100" i="1">
                          <a:latin typeface="Cambria Math" panose="02040503050406030204" pitchFamily="18" charset="0"/>
                        </a:rPr>
                        <m:t>+</m:t>
                      </m:r>
                      <m:r>
                        <m:rPr>
                          <m:sty m:val="p"/>
                        </m:rPr>
                        <a:rPr lang="el-GR" sz="2100" i="1" smtClean="0">
                          <a:solidFill>
                            <a:srgbClr val="FF0000"/>
                          </a:solidFill>
                          <a:latin typeface="Cambria Math" panose="02040503050406030204" pitchFamily="18" charset="0"/>
                        </a:rPr>
                        <m:t>β</m:t>
                      </m:r>
                      <m:r>
                        <a:rPr lang="en-US" sz="2100" b="0" i="1" smtClean="0">
                          <a:latin typeface="Cambria Math" panose="02040503050406030204" pitchFamily="18" charset="0"/>
                        </a:rPr>
                        <m:t>[</m:t>
                      </m:r>
                      <m:r>
                        <a:rPr lang="en-US" sz="2100" i="1" smtClean="0">
                          <a:solidFill>
                            <a:srgbClr val="7030A0"/>
                          </a:solidFill>
                          <a:latin typeface="Cambria Math" panose="02040503050406030204" pitchFamily="18" charset="0"/>
                          <a:ea typeface="Cambria Math" panose="02040503050406030204" pitchFamily="18" charset="0"/>
                        </a:rPr>
                        <m:t>𝛿</m:t>
                      </m:r>
                      <m:r>
                        <a:rPr lang="en-US" sz="2100" i="1" smtClean="0">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1</m:t>
                              </m:r>
                            </m:sub>
                          </m:sSub>
                        </m:e>
                      </m:d>
                      <m:r>
                        <a:rPr lang="en-US" sz="2100" i="1">
                          <a:latin typeface="Cambria Math" panose="02040503050406030204" pitchFamily="18" charset="0"/>
                        </a:rPr>
                        <m:t>+</m:t>
                      </m:r>
                      <m:sSup>
                        <m:sSupPr>
                          <m:ctrlPr>
                            <a:rPr lang="en-US" sz="2100" i="1" smtClean="0">
                              <a:solidFill>
                                <a:srgbClr val="7030A0"/>
                              </a:solidFill>
                              <a:latin typeface="Cambria Math" panose="02040503050406030204" pitchFamily="18" charset="0"/>
                            </a:rPr>
                          </m:ctrlPr>
                        </m:sSupPr>
                        <m:e>
                          <m:r>
                            <a:rPr lang="en-US" sz="2100" i="1">
                              <a:solidFill>
                                <a:srgbClr val="7030A0"/>
                              </a:solidFill>
                              <a:latin typeface="Cambria Math" panose="02040503050406030204" pitchFamily="18" charset="0"/>
                              <a:ea typeface="Cambria Math" panose="02040503050406030204" pitchFamily="18" charset="0"/>
                            </a:rPr>
                            <m:t>𝛿</m:t>
                          </m:r>
                        </m:e>
                        <m:sup>
                          <m:r>
                            <a:rPr lang="en-US" sz="2100" i="1">
                              <a:solidFill>
                                <a:srgbClr val="7030A0"/>
                              </a:solidFill>
                              <a:latin typeface="Cambria Math" panose="02040503050406030204" pitchFamily="18" charset="0"/>
                            </a:rPr>
                            <m:t>2</m:t>
                          </m:r>
                        </m:sup>
                      </m:sSup>
                      <m:r>
                        <a:rPr lang="en-US" sz="2100" i="1" smtClean="0">
                          <a:solidFill>
                            <a:srgbClr val="0070C0"/>
                          </a:solidFill>
                          <a:latin typeface="Cambria Math" panose="02040503050406030204" pitchFamily="18" charset="0"/>
                        </a:rPr>
                        <m:t>𝑢</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𝑐</m:t>
                              </m:r>
                            </m:e>
                            <m:sub>
                              <m:r>
                                <a:rPr lang="en-US" sz="2100" i="1">
                                  <a:latin typeface="Cambria Math" panose="02040503050406030204" pitchFamily="18" charset="0"/>
                                </a:rPr>
                                <m:t>2</m:t>
                              </m:r>
                            </m:sub>
                          </m:sSub>
                        </m:e>
                      </m:d>
                      <m:r>
                        <a:rPr lang="en-US" sz="2100" i="1">
                          <a:latin typeface="Cambria Math" panose="02040503050406030204" pitchFamily="18" charset="0"/>
                        </a:rPr>
                        <m:t>+ …</m:t>
                      </m:r>
                      <m:r>
                        <a:rPr lang="en-US" sz="2100" b="0" i="1" smtClean="0">
                          <a:latin typeface="Cambria Math" panose="02040503050406030204" pitchFamily="18" charset="0"/>
                        </a:rPr>
                        <m:t>]</m:t>
                      </m:r>
                    </m:oMath>
                  </m:oMathPara>
                </a14:m>
                <a:endParaRPr lang="en-US" sz="2100" dirty="0" smtClean="0"/>
              </a:p>
              <a:p>
                <a:pPr marL="0" indent="0" algn="l" rtl="0">
                  <a:lnSpc>
                    <a:spcPct val="160000"/>
                  </a:lnSpc>
                  <a:buNone/>
                </a:pPr>
                <a:endParaRPr lang="en-US" sz="2100" dirty="0"/>
              </a:p>
              <a:p>
                <a:pPr marL="0" indent="0" algn="l" rtl="0">
                  <a:lnSpc>
                    <a:spcPct val="160000"/>
                  </a:lnSpc>
                  <a:buNone/>
                </a:pPr>
                <a:r>
                  <a:rPr lang="en-US" sz="2100" dirty="0"/>
                  <a:t>with a discount factor  </a:t>
                </a:r>
                <a14:m>
                  <m:oMath xmlns:m="http://schemas.openxmlformats.org/officeDocument/2006/math">
                    <m:r>
                      <a:rPr lang="en-US" sz="2100" i="1">
                        <a:latin typeface="Cambria Math" panose="02040503050406030204" pitchFamily="18" charset="0"/>
                      </a:rPr>
                      <m:t>0</m:t>
                    </m:r>
                    <m:r>
                      <a:rPr lang="en-US" sz="2100" i="1">
                        <a:latin typeface="Cambria Math" panose="02040503050406030204" pitchFamily="18" charset="0"/>
                      </a:rPr>
                      <m:t>&lt;</m:t>
                    </m:r>
                    <m:r>
                      <m:rPr>
                        <m:sty m:val="p"/>
                      </m:rPr>
                      <a:rPr lang="el-GR" sz="2100" i="1">
                        <a:solidFill>
                          <a:srgbClr val="FF0000"/>
                        </a:solidFill>
                        <a:latin typeface="Cambria Math" panose="02040503050406030204" pitchFamily="18" charset="0"/>
                      </a:rPr>
                      <m:t>β</m:t>
                    </m:r>
                    <m:r>
                      <a:rPr lang="en-US" sz="2100" b="0" i="1" smtClean="0">
                        <a:solidFill>
                          <a:srgbClr val="FF0000"/>
                        </a:solidFill>
                        <a:latin typeface="Cambria Math" panose="02040503050406030204" pitchFamily="18" charset="0"/>
                      </a:rPr>
                      <m:t>,</m:t>
                    </m:r>
                    <m:r>
                      <a:rPr lang="en-US" sz="2100" i="1" smtClean="0">
                        <a:solidFill>
                          <a:srgbClr val="7030A0"/>
                        </a:solidFill>
                        <a:latin typeface="Cambria Math" panose="02040503050406030204" pitchFamily="18" charset="0"/>
                        <a:ea typeface="Cambria Math" panose="02040503050406030204" pitchFamily="18" charset="0"/>
                      </a:rPr>
                      <m:t>𝛿</m:t>
                    </m:r>
                    <m:r>
                      <a:rPr lang="en-US" sz="2100" i="1">
                        <a:latin typeface="Cambria Math" panose="02040503050406030204" pitchFamily="18" charset="0"/>
                        <a:ea typeface="Cambria Math" panose="02040503050406030204" pitchFamily="18" charset="0"/>
                      </a:rPr>
                      <m:t>&lt;</m:t>
                    </m:r>
                    <m:r>
                      <a:rPr lang="en-US" sz="2100" i="1">
                        <a:latin typeface="Cambria Math" panose="02040503050406030204" pitchFamily="18" charset="0"/>
                        <a:ea typeface="Cambria Math" panose="02040503050406030204" pitchFamily="18" charset="0"/>
                      </a:rPr>
                      <m:t>1</m:t>
                    </m:r>
                  </m:oMath>
                </a14:m>
                <a:endParaRPr lang="en-US" sz="2100" dirty="0" smtClean="0"/>
              </a:p>
              <a:p>
                <a:pPr marL="0" indent="0" algn="l" rtl="0">
                  <a:lnSpc>
                    <a:spcPct val="150000"/>
                  </a:lnSpc>
                  <a:buNone/>
                </a:pPr>
                <a:endParaRPr lang="he-IL" sz="2100" dirty="0"/>
              </a:p>
              <a:p>
                <a:pPr marL="0" indent="0">
                  <a:buNone/>
                </a:pPr>
                <a:endParaRPr lang="en-US" sz="2100" dirty="0"/>
              </a:p>
            </p:txBody>
          </p:sp>
        </mc:Choice>
        <mc:Fallback xmlns="">
          <p:sp>
            <p:nvSpPr>
              <p:cNvPr id="3" name="Content Placeholder 2">
                <a:extLst>
                  <a:ext uri="{FF2B5EF4-FFF2-40B4-BE49-F238E27FC236}">
                    <a16:creationId xmlns:a16="http://schemas.microsoft.com/office/drawing/2014/main" id="{85A4CD08-904D-CF49-BC8B-F4B7FFDD217E}"/>
                  </a:ext>
                </a:extLst>
              </p:cNvPr>
              <p:cNvSpPr>
                <a:spLocks noGrp="1" noRot="1" noChangeAspect="1" noMove="1" noResize="1" noEditPoints="1" noAdjustHandles="1" noChangeArrowheads="1" noChangeShapeType="1" noTextEdit="1"/>
              </p:cNvSpPr>
              <p:nvPr>
                <p:ph sz="quarter" idx="13"/>
              </p:nvPr>
            </p:nvSpPr>
            <p:spPr>
              <a:xfrm>
                <a:off x="539552" y="1556792"/>
                <a:ext cx="5760640" cy="4176464"/>
              </a:xfrm>
              <a:blipFill>
                <a:blip r:embed="rId3"/>
                <a:stretch>
                  <a:fillRect l="-10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ED69D72-ABB3-F043-AB7B-9747B590CAA5}" type="slidenum">
              <a:rPr lang="en-US" smtClean="0"/>
              <a:t>119</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749" y="1268760"/>
            <a:ext cx="1773197" cy="1800200"/>
          </a:xfrm>
          <a:prstGeom prst="rect">
            <a:avLst/>
          </a:prstGeom>
        </p:spPr>
      </p:pic>
      <p:sp>
        <p:nvSpPr>
          <p:cNvPr id="6" name="TextBox 5"/>
          <p:cNvSpPr txBox="1"/>
          <p:nvPr/>
        </p:nvSpPr>
        <p:spPr>
          <a:xfrm>
            <a:off x="6660232" y="3212976"/>
            <a:ext cx="2088232" cy="646331"/>
          </a:xfrm>
          <a:prstGeom prst="rect">
            <a:avLst/>
          </a:prstGeom>
          <a:noFill/>
        </p:spPr>
        <p:txBody>
          <a:bodyPr wrap="square" rtlCol="0">
            <a:spAutoFit/>
          </a:bodyPr>
          <a:lstStyle/>
          <a:p>
            <a:r>
              <a:rPr lang="en-US" dirty="0" smtClean="0"/>
              <a:t>David </a:t>
            </a:r>
            <a:r>
              <a:rPr lang="en-US" dirty="0" err="1" smtClean="0"/>
              <a:t>Laibson</a:t>
            </a:r>
            <a:r>
              <a:rPr lang="en-US" dirty="0" smtClean="0"/>
              <a:t> </a:t>
            </a:r>
          </a:p>
          <a:p>
            <a:r>
              <a:rPr lang="en-US" dirty="0" smtClean="0"/>
              <a:t>(b. 1966)</a:t>
            </a:r>
            <a:endParaRPr lang="en-US" dirty="0"/>
          </a:p>
        </p:txBody>
      </p:sp>
    </p:spTree>
    <p:extLst>
      <p:ext uri="{BB962C8B-B14F-4D97-AF65-F5344CB8AC3E}">
        <p14:creationId xmlns:p14="http://schemas.microsoft.com/office/powerpoint/2010/main" val="220799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930546-BAC5-4A83-9267-DF2F114B0CAA}" type="slidenum">
              <a:rPr lang="ar-SA" altLang="en-US" sz="1400"/>
              <a:pPr algn="l">
                <a:spcBef>
                  <a:spcPct val="0"/>
                </a:spcBef>
                <a:buFontTx/>
                <a:buNone/>
              </a:pPr>
              <a:t>12</a:t>
            </a:fld>
            <a:endParaRPr lang="en-US" altLang="en-US" sz="1400"/>
          </a:p>
        </p:txBody>
      </p:sp>
      <p:sp>
        <p:nvSpPr>
          <p:cNvPr id="5123" name="Rectangle 2"/>
          <p:cNvSpPr>
            <a:spLocks noGrp="1" noChangeArrowheads="1"/>
          </p:cNvSpPr>
          <p:nvPr>
            <p:ph type="title"/>
          </p:nvPr>
        </p:nvSpPr>
        <p:spPr/>
        <p:txBody>
          <a:bodyPr/>
          <a:lstStyle/>
          <a:p>
            <a:pPr rtl="0" eaLnBrk="1" hangingPunct="1"/>
            <a:r>
              <a:rPr lang="en-US" altLang="en-US" sz="3600" dirty="0" smtClean="0">
                <a:solidFill>
                  <a:schemeClr val="accent2"/>
                </a:solidFill>
              </a:rPr>
              <a:t>Operation?</a:t>
            </a:r>
          </a:p>
        </p:txBody>
      </p:sp>
      <p:sp>
        <p:nvSpPr>
          <p:cNvPr id="5124" name="Rectangle 3"/>
          <p:cNvSpPr>
            <a:spLocks noGrp="1" noChangeArrowheads="1"/>
          </p:cNvSpPr>
          <p:nvPr>
            <p:ph type="body" idx="1"/>
          </p:nvPr>
        </p:nvSpPr>
        <p:spPr>
          <a:xfrm>
            <a:off x="611560" y="1628800"/>
            <a:ext cx="7920880" cy="4525963"/>
          </a:xfrm>
        </p:spPr>
        <p:txBody>
          <a:bodyPr/>
          <a:lstStyle/>
          <a:p>
            <a:pPr marL="0" algn="l" rtl="0" eaLnBrk="1" hangingPunct="1">
              <a:lnSpc>
                <a:spcPct val="150000"/>
              </a:lnSpc>
              <a:buFontTx/>
              <a:buNone/>
            </a:pPr>
            <a:r>
              <a:rPr lang="en-US" altLang="en-US" sz="2400" dirty="0" smtClean="0"/>
              <a:t>A 65-year old relative of yours suffers from a serious disease.</a:t>
            </a:r>
            <a:r>
              <a:rPr lang="he-IL" altLang="en-US" sz="2400" dirty="0" smtClean="0"/>
              <a:t>  </a:t>
            </a:r>
            <a:r>
              <a:rPr lang="en-US" altLang="en-US" sz="2400" dirty="0" smtClean="0"/>
              <a:t>It makes her life miserable, but does not pose an immediate risk to her life.  She can go through an operation that, if successful, will cure her.</a:t>
            </a:r>
            <a:r>
              <a:rPr lang="he-IL" altLang="en-US" sz="2400" dirty="0" smtClean="0"/>
              <a:t> </a:t>
            </a:r>
            <a:r>
              <a:rPr lang="en-US" altLang="en-US" sz="2400" dirty="0" smtClean="0"/>
              <a:t>However, the operation is risky. </a:t>
            </a:r>
            <a:r>
              <a:rPr lang="en-US" altLang="en-US" sz="2400" dirty="0" smtClean="0">
                <a:solidFill>
                  <a:srgbClr val="FF0000"/>
                </a:solidFill>
              </a:rPr>
              <a:t>(A: </a:t>
            </a:r>
            <a:r>
              <a:rPr lang="he-IL" altLang="en-US" sz="2400" dirty="0" smtClean="0">
                <a:solidFill>
                  <a:srgbClr val="FF0000"/>
                </a:solidFill>
              </a:rPr>
              <a:t>30 </a:t>
            </a:r>
            <a:r>
              <a:rPr lang="en-US" altLang="en-US" sz="2400" dirty="0" smtClean="0">
                <a:solidFill>
                  <a:srgbClr val="FF0000"/>
                </a:solidFill>
              </a:rPr>
              <a:t>% of the patients undergoing it die.</a:t>
            </a:r>
            <a:r>
              <a:rPr lang="he-IL" altLang="en-US" sz="2400" dirty="0" smtClean="0">
                <a:solidFill>
                  <a:srgbClr val="FF0000"/>
                </a:solidFill>
              </a:rPr>
              <a:t> </a:t>
            </a:r>
            <a:r>
              <a:rPr lang="en-US" altLang="en-US" sz="2400" dirty="0" smtClean="0">
                <a:solidFill>
                  <a:srgbClr val="FF0000"/>
                </a:solidFill>
              </a:rPr>
              <a:t>B: 70% of the patients undergoing it survive.) </a:t>
            </a:r>
            <a:r>
              <a:rPr lang="en-US" altLang="en-US" sz="2400" dirty="0" smtClean="0"/>
              <a:t>Would you recommend that she undergoes it</a:t>
            </a:r>
            <a:r>
              <a:rPr lang="he-IL" altLang="en-US" sz="2400" dirty="0" smtClean="0"/>
              <a:t>?</a:t>
            </a:r>
            <a:endParaRPr lang="en-US" altLang="en-US" sz="2400"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120</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a:solidFill>
                  <a:schemeClr val="accent2"/>
                </a:solidFill>
              </a:rPr>
              <a:t>Reference</a:t>
            </a:r>
            <a:endParaRPr lang="en-US" altLang="en-US" sz="3600" dirty="0" smtClean="0">
              <a:solidFill>
                <a:schemeClr val="accent2"/>
              </a:solidFill>
            </a:endParaRPr>
          </a:p>
        </p:txBody>
      </p:sp>
      <p:sp>
        <p:nvSpPr>
          <p:cNvPr id="50180" name="Rectangle 3"/>
          <p:cNvSpPr>
            <a:spLocks noGrp="1" noChangeArrowheads="1"/>
          </p:cNvSpPr>
          <p:nvPr>
            <p:ph type="body" idx="1"/>
          </p:nvPr>
        </p:nvSpPr>
        <p:spPr>
          <a:xfrm>
            <a:off x="457200" y="1451554"/>
            <a:ext cx="8229600" cy="4525963"/>
          </a:xfrm>
        </p:spPr>
        <p:txBody>
          <a:bodyPr/>
          <a:lstStyle/>
          <a:p>
            <a:pPr algn="l" rtl="0" eaLnBrk="1" hangingPunct="1">
              <a:buFontTx/>
              <a:buNone/>
            </a:pPr>
            <a:r>
              <a:rPr lang="en-US" altLang="en-US" sz="2000" dirty="0" smtClean="0">
                <a:solidFill>
                  <a:srgbClr val="7030A0"/>
                </a:solidFill>
              </a:rPr>
              <a:t>Golden Eggs and Hyperbolic Discounting</a:t>
            </a:r>
          </a:p>
          <a:p>
            <a:pPr algn="l" rtl="0" eaLnBrk="1" hangingPunct="1">
              <a:buFontTx/>
              <a:buNone/>
            </a:pPr>
            <a:r>
              <a:rPr lang="en-US" altLang="en-US" sz="2000" dirty="0" smtClean="0">
                <a:solidFill>
                  <a:srgbClr val="FF0000"/>
                </a:solidFill>
              </a:rPr>
              <a:t>David </a:t>
            </a:r>
            <a:r>
              <a:rPr lang="en-US" altLang="en-US" sz="2000" dirty="0" err="1" smtClean="0">
                <a:solidFill>
                  <a:srgbClr val="FF0000"/>
                </a:solidFill>
              </a:rPr>
              <a:t>Laibson</a:t>
            </a:r>
            <a:endParaRPr lang="en-US" altLang="en-US" sz="2000" dirty="0" smtClean="0">
              <a:solidFill>
                <a:srgbClr val="FF0000"/>
              </a:solidFill>
            </a:endParaRPr>
          </a:p>
          <a:p>
            <a:pPr algn="l" rtl="0" eaLnBrk="1" hangingPunct="1">
              <a:buNone/>
            </a:pPr>
            <a:r>
              <a:rPr lang="en-US" altLang="en-US" sz="1800" i="1" dirty="0" smtClean="0"/>
              <a:t>The Quarterly Journal of Economics</a:t>
            </a:r>
            <a:r>
              <a:rPr lang="en-US" altLang="en-US" sz="1800" dirty="0" smtClean="0"/>
              <a:t>, </a:t>
            </a:r>
            <a:r>
              <a:rPr lang="en-US" altLang="en-US" sz="1800" dirty="0"/>
              <a:t>Vol. </a:t>
            </a:r>
            <a:r>
              <a:rPr lang="en-US" altLang="en-US" sz="1800" dirty="0" smtClean="0"/>
              <a:t>112 </a:t>
            </a:r>
            <a:r>
              <a:rPr lang="en-US" altLang="en-US" sz="1800" dirty="0"/>
              <a:t>No. </a:t>
            </a:r>
            <a:r>
              <a:rPr lang="en-US" altLang="en-US" sz="1800" dirty="0" smtClean="0"/>
              <a:t>2 (May 1997), pp. 443-478</a:t>
            </a:r>
          </a:p>
          <a:p>
            <a:pPr algn="l" rtl="0" eaLnBrk="1" hangingPunct="1">
              <a:buFontTx/>
              <a:buNone/>
            </a:pPr>
            <a:r>
              <a:rPr lang="en-US" altLang="en-US" sz="1800" dirty="0" smtClean="0">
                <a:solidFill>
                  <a:srgbClr val="009900"/>
                </a:solidFill>
              </a:rPr>
              <a:t>Abstract</a:t>
            </a:r>
          </a:p>
          <a:p>
            <a:pPr marL="0" algn="l" rtl="0" eaLnBrk="1" hangingPunct="1">
              <a:buFontTx/>
              <a:buNone/>
            </a:pPr>
            <a:r>
              <a:rPr lang="en-US" sz="1800" dirty="0"/>
              <a:t>Hyperbolic discount functions induce dynamically inconsistent preferences, implying a motive for consumers to constrain their own future choices. This paper analyzes the decisions of a hyperbolic consumer who has access to an imperfect commitment technology: an illiquid asset whose sale must be initiated one period before the sale proceeds are received. The model predicts that consumption tracks income, and the model explains why consumers have asset-specific marginal propensities to consume. The model suggests that financial innovation may have caused the ongoing decline in U. S. savings rates, since financial innovation increases liquidity, eliminating commitment opportunities. Finally, the model implies that financial market innovation may reduce welfare by providing “too much” </a:t>
            </a:r>
            <a:r>
              <a:rPr lang="en-US" sz="1800" dirty="0" smtClean="0"/>
              <a:t>liquidity.</a:t>
            </a:r>
            <a:endParaRPr lang="en-US" altLang="en-US" sz="1800" dirty="0" smtClean="0"/>
          </a:p>
        </p:txBody>
      </p:sp>
    </p:spTree>
    <p:extLst>
      <p:ext uri="{BB962C8B-B14F-4D97-AF65-F5344CB8AC3E}">
        <p14:creationId xmlns:p14="http://schemas.microsoft.com/office/powerpoint/2010/main" val="30529956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Critique of the </a:t>
                </a:r>
                <a14:m>
                  <m:oMath xmlns:m="http://schemas.openxmlformats.org/officeDocument/2006/math">
                    <m:r>
                      <m:rPr>
                        <m:sty m:val="p"/>
                      </m:rPr>
                      <a:rPr lang="el-GR" sz="3600" i="1" dirty="0" smtClean="0">
                        <a:solidFill>
                          <a:schemeClr val="accent2"/>
                        </a:solidFill>
                        <a:latin typeface="Cambria Math" panose="02040503050406030204" pitchFamily="18" charset="0"/>
                        <a:cs typeface="+mn-cs"/>
                      </a:rPr>
                      <m:t>β</m:t>
                    </m:r>
                    <m:r>
                      <a:rPr lang="en-US" sz="3600" b="0" i="1" dirty="0" smtClean="0">
                        <a:solidFill>
                          <a:schemeClr val="accent2"/>
                        </a:solidFill>
                        <a:latin typeface="Cambria Math" panose="02040503050406030204" pitchFamily="18" charset="0"/>
                        <a:cs typeface="+mn-cs"/>
                      </a:rPr>
                      <m:t>−</m:t>
                    </m:r>
                    <m:r>
                      <m:rPr>
                        <m:sty m:val="p"/>
                      </m:rPr>
                      <a:rPr lang="el-GR" sz="3600" i="1" dirty="0" smtClean="0">
                        <a:solidFill>
                          <a:schemeClr val="accent2"/>
                        </a:solidFill>
                        <a:latin typeface="Cambria Math" panose="02040503050406030204" pitchFamily="18" charset="0"/>
                        <a:cs typeface="+mn-cs"/>
                      </a:rPr>
                      <m:t>δ</m:t>
                    </m:r>
                  </m:oMath>
                </a14:m>
                <a:r>
                  <a:rPr lang="en-US" sz="3600" dirty="0" smtClean="0">
                    <a:solidFill>
                      <a:schemeClr val="accent2"/>
                    </a:solidFill>
                    <a:cs typeface="+mn-cs"/>
                  </a:rPr>
                  <a:t> Model</a:t>
                </a:r>
                <a:endParaRPr lang="en-US" sz="3600" dirty="0">
                  <a:solidFill>
                    <a:schemeClr val="accent2"/>
                  </a:solidFill>
                  <a:cs typeface="+mn-cs"/>
                </a:endParaRPr>
              </a:p>
            </p:txBody>
          </p:sp>
        </mc:Choice>
        <mc:Fallback xmlns="">
          <p:sp>
            <p:nvSpPr>
              <p:cNvPr id="2" name="Title 1">
                <a:extLst>
                  <a:ext uri="{FF2B5EF4-FFF2-40B4-BE49-F238E27FC236}">
                    <a16:creationId xmlns:a16="http://schemas.microsoft.com/office/drawing/2014/main" id="{F26B94ED-8CB3-BD4C-A1E5-2F3E26F70A7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685565" y="1417638"/>
            <a:ext cx="7772870" cy="4104456"/>
          </a:xfrm>
        </p:spPr>
        <p:txBody>
          <a:bodyPr>
            <a:normAutofit fontScale="40000" lnSpcReduction="20000"/>
          </a:bodyPr>
          <a:lstStyle/>
          <a:p>
            <a:pPr marL="0" indent="0" algn="l" rtl="0">
              <a:lnSpc>
                <a:spcPct val="150000"/>
              </a:lnSpc>
              <a:buNone/>
            </a:pPr>
            <a:r>
              <a:rPr lang="en-US" sz="5000" dirty="0">
                <a:solidFill>
                  <a:srgbClr val="7030A0"/>
                </a:solidFill>
              </a:rPr>
              <a:t>Present-bias, quasi-hyperbolic discounting, and fixed </a:t>
            </a:r>
            <a:r>
              <a:rPr lang="en-US" sz="5000" dirty="0" smtClean="0">
                <a:solidFill>
                  <a:srgbClr val="7030A0"/>
                </a:solidFill>
              </a:rPr>
              <a:t>costs</a:t>
            </a:r>
          </a:p>
          <a:p>
            <a:pPr marL="0" indent="0" algn="l" rtl="0">
              <a:lnSpc>
                <a:spcPct val="150000"/>
              </a:lnSpc>
              <a:buNone/>
            </a:pPr>
            <a:r>
              <a:rPr lang="en-US" sz="5000" dirty="0" smtClean="0">
                <a:solidFill>
                  <a:srgbClr val="FF0000"/>
                </a:solidFill>
              </a:rPr>
              <a:t>Jess </a:t>
            </a:r>
            <a:r>
              <a:rPr lang="en-US" sz="5000" dirty="0" err="1" smtClean="0">
                <a:solidFill>
                  <a:srgbClr val="FF0000"/>
                </a:solidFill>
              </a:rPr>
              <a:t>Benhabib</a:t>
            </a:r>
            <a:r>
              <a:rPr lang="en-US" sz="5000" dirty="0" smtClean="0">
                <a:solidFill>
                  <a:srgbClr val="FF0000"/>
                </a:solidFill>
              </a:rPr>
              <a:t>,</a:t>
            </a:r>
            <a:r>
              <a:rPr lang="en-US" sz="5000" baseline="30000" dirty="0" smtClean="0">
                <a:solidFill>
                  <a:srgbClr val="FF0000"/>
                </a:solidFill>
              </a:rPr>
              <a:t> </a:t>
            </a:r>
            <a:r>
              <a:rPr lang="en-US" sz="5000" dirty="0" smtClean="0">
                <a:solidFill>
                  <a:srgbClr val="FF0000"/>
                </a:solidFill>
              </a:rPr>
              <a:t>Alberto </a:t>
            </a:r>
            <a:r>
              <a:rPr lang="en-US" sz="5000" dirty="0" err="1" smtClean="0">
                <a:solidFill>
                  <a:srgbClr val="FF0000"/>
                </a:solidFill>
              </a:rPr>
              <a:t>Bisin</a:t>
            </a:r>
            <a:r>
              <a:rPr lang="en-US" sz="5000" dirty="0" smtClean="0">
                <a:solidFill>
                  <a:srgbClr val="FF0000"/>
                </a:solidFill>
              </a:rPr>
              <a:t>, Andrew </a:t>
            </a:r>
            <a:r>
              <a:rPr lang="en-US" sz="5000" dirty="0" err="1" smtClean="0">
                <a:solidFill>
                  <a:srgbClr val="FF0000"/>
                </a:solidFill>
              </a:rPr>
              <a:t>Schotter</a:t>
            </a:r>
            <a:endParaRPr lang="en-US" sz="5000" dirty="0" smtClean="0">
              <a:solidFill>
                <a:srgbClr val="FF0000"/>
              </a:solidFill>
            </a:endParaRPr>
          </a:p>
          <a:p>
            <a:pPr marL="0" indent="0" algn="l" rtl="0">
              <a:lnSpc>
                <a:spcPct val="150000"/>
              </a:lnSpc>
              <a:buNone/>
            </a:pPr>
            <a:r>
              <a:rPr lang="en-US" sz="3800" i="1" dirty="0" smtClean="0"/>
              <a:t>Games and Economic Behavior</a:t>
            </a:r>
            <a:r>
              <a:rPr lang="en-US" sz="3800" dirty="0" smtClean="0"/>
              <a:t>, Vol. 69 No. 2 (July 2010), pp. 205-223</a:t>
            </a:r>
          </a:p>
          <a:p>
            <a:pPr marL="0" indent="0" algn="l" rtl="0">
              <a:lnSpc>
                <a:spcPct val="150000"/>
              </a:lnSpc>
              <a:buNone/>
            </a:pPr>
            <a:endParaRPr lang="en-US" sz="1600" dirty="0" smtClean="0"/>
          </a:p>
          <a:p>
            <a:pPr marL="0" indent="0" algn="l" rtl="0">
              <a:buNone/>
            </a:pPr>
            <a:r>
              <a:rPr lang="en-US" sz="3800" dirty="0">
                <a:solidFill>
                  <a:srgbClr val="009900"/>
                </a:solidFill>
              </a:rPr>
              <a:t>Abstract</a:t>
            </a:r>
          </a:p>
          <a:p>
            <a:pPr marL="0" indent="0" algn="l" rtl="0">
              <a:buNone/>
            </a:pPr>
            <a:r>
              <a:rPr lang="en-US" sz="4000" dirty="0"/>
              <a:t>In this paper we elicit preferences for money–time pairs via experimental techniques. We estimate a general specification of discounting that nests exponential and hyperbolic discounting, as well as various forms of </a:t>
            </a:r>
            <a:r>
              <a:rPr lang="en-US" sz="4000" i="1" dirty="0"/>
              <a:t>present bias</a:t>
            </a:r>
            <a:r>
              <a:rPr lang="en-US" sz="4000" dirty="0"/>
              <a:t>, including quasi-hyperbolic discounting.</a:t>
            </a:r>
          </a:p>
          <a:p>
            <a:pPr marL="0" indent="0" algn="l" rtl="0">
              <a:buNone/>
            </a:pPr>
            <a:r>
              <a:rPr lang="en-US" sz="4000" dirty="0"/>
              <a:t>We find that discount rates are high and decline with both delay and amount, as most of the previous literature. We also find clear evidence for present bias. When identifying the form of the present bias, little evidence for quasi-hyperbolic discounting is found. The data strongly favor instead a specification with a small present bias in the form of a fixed cost, of the order of $4 on average across subjects. With such a fixed cost the curvature of discounting is imprecisely estimated and both exponential and hyperbolic discounting cannot be rejected for several subjects</a:t>
            </a:r>
            <a:r>
              <a:rPr lang="en-US" sz="4000" dirty="0" smtClean="0"/>
              <a:t>.</a:t>
            </a:r>
            <a:endParaRPr lang="en-US" sz="4000" dirty="0"/>
          </a:p>
        </p:txBody>
      </p:sp>
      <p:sp>
        <p:nvSpPr>
          <p:cNvPr id="4" name="Slide Number Placeholder 3"/>
          <p:cNvSpPr>
            <a:spLocks noGrp="1"/>
          </p:cNvSpPr>
          <p:nvPr>
            <p:ph type="sldNum" sz="quarter" idx="12"/>
          </p:nvPr>
        </p:nvSpPr>
        <p:spPr/>
        <p:txBody>
          <a:bodyPr/>
          <a:lstStyle/>
          <a:p>
            <a:fld id="{3ED69D72-ABB3-F043-AB7B-9747B590CAA5}" type="slidenum">
              <a:rPr lang="en-US" smtClean="0"/>
              <a:t>121</a:t>
            </a:fld>
            <a:endParaRPr lang="en-US"/>
          </a:p>
        </p:txBody>
      </p:sp>
    </p:spTree>
    <p:extLst>
      <p:ext uri="{BB962C8B-B14F-4D97-AF65-F5344CB8AC3E}">
        <p14:creationId xmlns:p14="http://schemas.microsoft.com/office/powerpoint/2010/main" val="32681213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4ED-8CB3-BD4C-A1E5-2F3E26F70A73}"/>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Attitudes to dynamic inconsistency</a:t>
            </a:r>
            <a:endParaRPr lang="en-US" sz="3600" dirty="0">
              <a:solidFill>
                <a:schemeClr val="accent2"/>
              </a:solidFill>
              <a:cs typeface="+mn-cs"/>
            </a:endParaRPr>
          </a:p>
        </p:txBody>
      </p:sp>
      <p:sp>
        <p:nvSpPr>
          <p:cNvPr id="3" name="Content Placeholder 2">
            <a:extLst>
              <a:ext uri="{FF2B5EF4-FFF2-40B4-BE49-F238E27FC236}">
                <a16:creationId xmlns:a16="http://schemas.microsoft.com/office/drawing/2014/main" id="{85A4CD08-904D-CF49-BC8B-F4B7FFDD217E}"/>
              </a:ext>
            </a:extLst>
          </p:cNvPr>
          <p:cNvSpPr>
            <a:spLocks noGrp="1"/>
          </p:cNvSpPr>
          <p:nvPr>
            <p:ph sz="quarter" idx="13"/>
          </p:nvPr>
        </p:nvSpPr>
        <p:spPr>
          <a:xfrm>
            <a:off x="827584" y="4509120"/>
            <a:ext cx="7772870" cy="1152128"/>
          </a:xfrm>
        </p:spPr>
        <p:txBody>
          <a:bodyPr>
            <a:normAutofit lnSpcReduction="10000"/>
          </a:bodyPr>
          <a:lstStyle/>
          <a:p>
            <a:pPr marL="0" indent="0" algn="l">
              <a:lnSpc>
                <a:spcPct val="150000"/>
              </a:lnSpc>
              <a:buNone/>
            </a:pPr>
            <a:r>
              <a:rPr lang="en-GB" sz="2400" dirty="0" smtClean="0"/>
              <a:t>Donoghue and Rabin suggested to distinguish between naïve and sophisticated decision makers</a:t>
            </a:r>
            <a:endParaRPr lang="he-IL" sz="2400" dirty="0"/>
          </a:p>
          <a:p>
            <a:pPr marL="0" indent="0">
              <a:buNone/>
            </a:pPr>
            <a:endParaRPr lang="he-IL"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3ED69D72-ABB3-F043-AB7B-9747B590CAA5}" type="slidenum">
              <a:rPr lang="en-US" smtClean="0"/>
              <a:t>122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340768"/>
            <a:ext cx="1867077" cy="2224420"/>
          </a:xfrm>
          <a:prstGeom prst="rect">
            <a:avLst/>
          </a:prstGeom>
        </p:spPr>
      </p:pic>
      <p:sp>
        <p:nvSpPr>
          <p:cNvPr id="7" name="TextBox 6"/>
          <p:cNvSpPr txBox="1"/>
          <p:nvPr/>
        </p:nvSpPr>
        <p:spPr>
          <a:xfrm>
            <a:off x="5580112" y="3740477"/>
            <a:ext cx="2880320" cy="369332"/>
          </a:xfrm>
          <a:prstGeom prst="rect">
            <a:avLst/>
          </a:prstGeom>
          <a:noFill/>
        </p:spPr>
        <p:txBody>
          <a:bodyPr wrap="square" rtlCol="0">
            <a:spAutoFit/>
          </a:bodyPr>
          <a:lstStyle/>
          <a:p>
            <a:r>
              <a:rPr lang="en-US" dirty="0" smtClean="0"/>
              <a:t>Matthew Rabin (b, 1963)</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605" y="1303456"/>
            <a:ext cx="1977243" cy="2258451"/>
          </a:xfrm>
          <a:prstGeom prst="rect">
            <a:avLst/>
          </a:prstGeom>
        </p:spPr>
      </p:pic>
      <p:sp>
        <p:nvSpPr>
          <p:cNvPr id="9" name="TextBox 8"/>
          <p:cNvSpPr txBox="1"/>
          <p:nvPr/>
        </p:nvSpPr>
        <p:spPr>
          <a:xfrm>
            <a:off x="1226605" y="3776552"/>
            <a:ext cx="1972078" cy="369332"/>
          </a:xfrm>
          <a:prstGeom prst="rect">
            <a:avLst/>
          </a:prstGeom>
          <a:noFill/>
        </p:spPr>
        <p:txBody>
          <a:bodyPr wrap="none" rtlCol="0">
            <a:spAutoFit/>
          </a:bodyPr>
          <a:lstStyle/>
          <a:p>
            <a:r>
              <a:rPr lang="en-US" dirty="0" smtClean="0"/>
              <a:t>Ted </a:t>
            </a:r>
            <a:r>
              <a:rPr lang="en-GB" dirty="0" err="1" smtClean="0"/>
              <a:t>O'Donoghue</a:t>
            </a:r>
            <a:r>
              <a:rPr lang="en-GB" dirty="0"/>
              <a:t> </a:t>
            </a:r>
          </a:p>
        </p:txBody>
      </p:sp>
    </p:spTree>
    <p:extLst>
      <p:ext uri="{BB962C8B-B14F-4D97-AF65-F5344CB8AC3E}">
        <p14:creationId xmlns:p14="http://schemas.microsoft.com/office/powerpoint/2010/main" val="24339031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123</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a:solidFill>
                  <a:schemeClr val="accent2"/>
                </a:solidFill>
              </a:rPr>
              <a:t>Reference</a:t>
            </a:r>
            <a:endParaRPr lang="en-US" altLang="en-US" sz="3600" dirty="0" smtClean="0">
              <a:solidFill>
                <a:schemeClr val="accent2"/>
              </a:solidFill>
            </a:endParaRPr>
          </a:p>
        </p:txBody>
      </p:sp>
      <p:sp>
        <p:nvSpPr>
          <p:cNvPr id="50180" name="Rectangle 3"/>
          <p:cNvSpPr>
            <a:spLocks noGrp="1" noChangeArrowheads="1"/>
          </p:cNvSpPr>
          <p:nvPr>
            <p:ph type="body" idx="1"/>
          </p:nvPr>
        </p:nvSpPr>
        <p:spPr>
          <a:xfrm>
            <a:off x="457200" y="1451554"/>
            <a:ext cx="8229600" cy="4525963"/>
          </a:xfrm>
        </p:spPr>
        <p:txBody>
          <a:bodyPr/>
          <a:lstStyle/>
          <a:p>
            <a:pPr algn="l" rtl="0" eaLnBrk="1" hangingPunct="1">
              <a:buFontTx/>
              <a:buNone/>
            </a:pPr>
            <a:r>
              <a:rPr lang="en-US" altLang="en-US" sz="2000" dirty="0" smtClean="0">
                <a:solidFill>
                  <a:srgbClr val="7030A0"/>
                </a:solidFill>
              </a:rPr>
              <a:t>Doing it now or later?</a:t>
            </a:r>
          </a:p>
          <a:p>
            <a:pPr algn="l" rtl="0" eaLnBrk="1" hangingPunct="1">
              <a:buFontTx/>
              <a:buNone/>
            </a:pPr>
            <a:r>
              <a:rPr lang="en-GB" sz="2000" dirty="0" smtClean="0">
                <a:solidFill>
                  <a:srgbClr val="FF0000"/>
                </a:solidFill>
              </a:rPr>
              <a:t>Ted </a:t>
            </a:r>
            <a:r>
              <a:rPr lang="en-GB" sz="2000" dirty="0" err="1" smtClean="0">
                <a:solidFill>
                  <a:srgbClr val="FF0000"/>
                </a:solidFill>
              </a:rPr>
              <a:t>O'Donoghue</a:t>
            </a:r>
            <a:r>
              <a:rPr lang="en-GB" sz="2000" dirty="0">
                <a:solidFill>
                  <a:srgbClr val="FF0000"/>
                </a:solidFill>
              </a:rPr>
              <a:t>, </a:t>
            </a:r>
            <a:r>
              <a:rPr lang="en-GB" sz="2000" dirty="0" smtClean="0">
                <a:solidFill>
                  <a:srgbClr val="FF0000"/>
                </a:solidFill>
              </a:rPr>
              <a:t>Matthew Rabin</a:t>
            </a:r>
          </a:p>
          <a:p>
            <a:pPr algn="l" rtl="0" eaLnBrk="1" hangingPunct="1">
              <a:buFontTx/>
              <a:buNone/>
            </a:pPr>
            <a:r>
              <a:rPr lang="en-US" altLang="en-US" sz="1800" i="1" dirty="0" smtClean="0"/>
              <a:t>American Economic Review</a:t>
            </a:r>
            <a:r>
              <a:rPr lang="en-US" altLang="en-US" sz="1800" dirty="0" smtClean="0"/>
              <a:t>, </a:t>
            </a:r>
            <a:r>
              <a:rPr lang="en-US" altLang="en-US" sz="1800" dirty="0"/>
              <a:t>Vol. </a:t>
            </a:r>
            <a:r>
              <a:rPr lang="en-US" altLang="en-US" sz="1800" dirty="0" smtClean="0"/>
              <a:t>89 </a:t>
            </a:r>
            <a:r>
              <a:rPr lang="en-US" altLang="en-US" sz="1800" dirty="0"/>
              <a:t>No. </a:t>
            </a:r>
            <a:r>
              <a:rPr lang="en-US" altLang="en-US" sz="1800" dirty="0" smtClean="0"/>
              <a:t>1 (1999), pp. 103-124</a:t>
            </a:r>
          </a:p>
          <a:p>
            <a:pPr algn="l" rtl="0" eaLnBrk="1" hangingPunct="1">
              <a:buFontTx/>
              <a:buNone/>
            </a:pPr>
            <a:r>
              <a:rPr lang="en-US" altLang="en-US" sz="1800" dirty="0" smtClean="0">
                <a:solidFill>
                  <a:srgbClr val="009900"/>
                </a:solidFill>
              </a:rPr>
              <a:t>Abstract</a:t>
            </a:r>
          </a:p>
          <a:p>
            <a:pPr marL="0" algn="l" rtl="0" eaLnBrk="1" hangingPunct="1">
              <a:buFontTx/>
              <a:buNone/>
            </a:pPr>
            <a:r>
              <a:rPr lang="en-GB" sz="1800" dirty="0"/>
              <a:t>The authors examine self-control problems--</a:t>
            </a:r>
            <a:r>
              <a:rPr lang="en-GB" sz="1800" dirty="0" err="1"/>
              <a:t>modeled</a:t>
            </a:r>
            <a:r>
              <a:rPr lang="en-GB" sz="1800" dirty="0"/>
              <a:t> as time-inconsistent, present-biased preferences--in a model where a person must do an activity exactly once. They emphasize two distinctions: do activities involve immediate costs or immediate rewards, and are people sophisticated or naive about future self-control problems? Naive people procrastinate immediate-cost activities and </a:t>
            </a:r>
            <a:r>
              <a:rPr lang="en-GB" sz="1800" dirty="0" err="1"/>
              <a:t>preproperate</a:t>
            </a:r>
            <a:r>
              <a:rPr lang="en-GB" sz="1800" dirty="0"/>
              <a:t>--do too soon--immediate-reward activities. Sophistication mitigates procrastination but exacerbates </a:t>
            </a:r>
            <a:r>
              <a:rPr lang="en-GB" sz="1800" dirty="0" err="1"/>
              <a:t>preproperation</a:t>
            </a:r>
            <a:r>
              <a:rPr lang="en-GB" sz="1800" dirty="0"/>
              <a:t>. Moreover, with immediate costs, a small present bias can severely harm only naive people, whereas with immediate rewards it can severely harm only sophisticated people. Lessons for savings, addiction, and elsewhere are discussed.</a:t>
            </a:r>
            <a:endParaRPr lang="en-US" altLang="en-US" sz="1800" dirty="0" smtClean="0"/>
          </a:p>
        </p:txBody>
      </p:sp>
    </p:spTree>
    <p:extLst>
      <p:ext uri="{BB962C8B-B14F-4D97-AF65-F5344CB8AC3E}">
        <p14:creationId xmlns:p14="http://schemas.microsoft.com/office/powerpoint/2010/main" val="29614905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124</a:t>
            </a:fld>
            <a:endParaRPr lang="en-US" altLang="en-US" sz="1400"/>
          </a:p>
        </p:txBody>
      </p:sp>
      <p:sp>
        <p:nvSpPr>
          <p:cNvPr id="5120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In Summation</a:t>
            </a:r>
            <a:endParaRPr lang="en-US" altLang="en-US" sz="3600" dirty="0" smtClean="0">
              <a:solidFill>
                <a:schemeClr val="accent2"/>
              </a:solidFill>
            </a:endParaRPr>
          </a:p>
        </p:txBody>
      </p:sp>
      <p:sp>
        <p:nvSpPr>
          <p:cNvPr id="51204" name="Rectangle 3"/>
          <p:cNvSpPr>
            <a:spLocks noGrp="1" noChangeArrowheads="1"/>
          </p:cNvSpPr>
          <p:nvPr>
            <p:ph type="body" idx="4294967295"/>
          </p:nvPr>
        </p:nvSpPr>
        <p:spPr>
          <a:xfrm>
            <a:off x="539552" y="1196752"/>
            <a:ext cx="8229600" cy="4926558"/>
          </a:xfrm>
        </p:spPr>
        <p:txBody>
          <a:bodyPr/>
          <a:lstStyle/>
          <a:p>
            <a:pPr marL="0" indent="0" algn="l" rtl="0" eaLnBrk="1" hangingPunct="1">
              <a:lnSpc>
                <a:spcPct val="150000"/>
              </a:lnSpc>
              <a:spcBef>
                <a:spcPct val="0"/>
              </a:spcBef>
              <a:buNone/>
            </a:pPr>
            <a:r>
              <a:rPr lang="en-US" altLang="en-US" sz="2400" dirty="0" smtClean="0"/>
              <a:t>We promised to ask about each violation whether it is</a:t>
            </a:r>
          </a:p>
          <a:p>
            <a:pPr marL="342900" lvl="1" indent="-342900" algn="l" rtl="0" eaLnBrk="1" hangingPunct="1">
              <a:lnSpc>
                <a:spcPct val="150000"/>
              </a:lnSpc>
              <a:spcBef>
                <a:spcPct val="0"/>
              </a:spcBef>
            </a:pPr>
            <a:r>
              <a:rPr lang="en-US" altLang="en-US" sz="2400" dirty="0" smtClean="0">
                <a:solidFill>
                  <a:srgbClr val="FF0000"/>
                </a:solidFill>
              </a:rPr>
              <a:t>Robust</a:t>
            </a:r>
            <a:r>
              <a:rPr lang="en-US" altLang="en-US" sz="2400" dirty="0" smtClean="0">
                <a:solidFill>
                  <a:srgbClr val="FF0000"/>
                </a:solidFill>
              </a:rPr>
              <a:t>?</a:t>
            </a:r>
          </a:p>
          <a:p>
            <a:pPr marL="742950" lvl="2" indent="-342900" algn="l" rtl="0" eaLnBrk="1" hangingPunct="1">
              <a:lnSpc>
                <a:spcPct val="150000"/>
              </a:lnSpc>
              <a:spcBef>
                <a:spcPct val="0"/>
              </a:spcBef>
            </a:pPr>
            <a:r>
              <a:rPr lang="en-US" altLang="en-US" dirty="0" smtClean="0"/>
              <a:t>Stable across experiments</a:t>
            </a:r>
          </a:p>
          <a:p>
            <a:pPr marL="742950" lvl="2" indent="-342900" algn="l" rtl="0" eaLnBrk="1" hangingPunct="1">
              <a:lnSpc>
                <a:spcPct val="150000"/>
              </a:lnSpc>
              <a:spcBef>
                <a:spcPct val="0"/>
              </a:spcBef>
            </a:pPr>
            <a:r>
              <a:rPr lang="en-US" altLang="en-US" dirty="0" smtClean="0"/>
              <a:t>Has external validity</a:t>
            </a:r>
          </a:p>
          <a:p>
            <a:pPr marL="342900" lvl="1" indent="-342900" algn="l" rtl="0" eaLnBrk="1" hangingPunct="1">
              <a:lnSpc>
                <a:spcPct val="150000"/>
              </a:lnSpc>
              <a:spcBef>
                <a:spcPct val="0"/>
              </a:spcBef>
            </a:pPr>
            <a:r>
              <a:rPr lang="en-US" altLang="en-US" sz="2400" dirty="0" smtClean="0">
                <a:solidFill>
                  <a:srgbClr val="FF0000"/>
                </a:solidFill>
              </a:rPr>
              <a:t>Relevant?</a:t>
            </a:r>
          </a:p>
          <a:p>
            <a:pPr marL="742950" lvl="2" indent="-342900" algn="l" rtl="0" eaLnBrk="1" hangingPunct="1">
              <a:lnSpc>
                <a:spcPct val="150000"/>
              </a:lnSpc>
              <a:spcBef>
                <a:spcPct val="0"/>
              </a:spcBef>
            </a:pPr>
            <a:r>
              <a:rPr lang="en-US" altLang="en-US" dirty="0" smtClean="0"/>
              <a:t>Occurs in economically relevant problems</a:t>
            </a:r>
          </a:p>
          <a:p>
            <a:pPr marL="742950" lvl="2" indent="-342900" algn="l" rtl="0" eaLnBrk="1" hangingPunct="1">
              <a:lnSpc>
                <a:spcPct val="150000"/>
              </a:lnSpc>
              <a:spcBef>
                <a:spcPct val="0"/>
              </a:spcBef>
            </a:pPr>
            <a:r>
              <a:rPr lang="en-US" altLang="en-US" dirty="0" smtClean="0"/>
              <a:t>Has ecological </a:t>
            </a:r>
            <a:r>
              <a:rPr lang="en-US" altLang="en-US" dirty="0" smtClean="0"/>
              <a:t>validity (for economics)</a:t>
            </a:r>
            <a:endParaRPr lang="en-US" altLang="en-US" dirty="0" smtClean="0"/>
          </a:p>
          <a:p>
            <a:pPr marL="342900" lvl="1" indent="-342900" algn="l" rtl="0" eaLnBrk="1" hangingPunct="1">
              <a:lnSpc>
                <a:spcPct val="150000"/>
              </a:lnSpc>
              <a:spcBef>
                <a:spcPct val="0"/>
              </a:spcBef>
            </a:pPr>
            <a:r>
              <a:rPr lang="en-US" altLang="en-US" sz="2400" dirty="0" smtClean="0">
                <a:solidFill>
                  <a:srgbClr val="FF0000"/>
                </a:solidFill>
              </a:rPr>
              <a:t>Rational?</a:t>
            </a:r>
          </a:p>
          <a:p>
            <a:pPr marL="742950" lvl="2" indent="-342900" algn="l" rtl="0" eaLnBrk="1" hangingPunct="1">
              <a:lnSpc>
                <a:spcPct val="150000"/>
              </a:lnSpc>
              <a:spcBef>
                <a:spcPct val="0"/>
              </a:spcBef>
            </a:pPr>
            <a:r>
              <a:rPr lang="en-US" altLang="en-US" dirty="0" smtClean="0"/>
              <a:t>Cannot, or will not be easily fixed</a:t>
            </a:r>
          </a:p>
          <a:p>
            <a:pPr marL="400050" lvl="2" indent="0" algn="l" rtl="0" eaLnBrk="1" hangingPunct="1">
              <a:lnSpc>
                <a:spcPct val="150000"/>
              </a:lnSpc>
              <a:spcBef>
                <a:spcPct val="0"/>
              </a:spcBef>
              <a:buNone/>
            </a:pPr>
            <a:endParaRPr lang="en-US" altLang="en-US" dirty="0" smtClean="0"/>
          </a:p>
          <a:p>
            <a:pPr marL="342900" lvl="1" indent="-342900" algn="l" rtl="0" eaLnBrk="1" hangingPunct="1">
              <a:lnSpc>
                <a:spcPct val="150000"/>
              </a:lnSpc>
              <a:spcBef>
                <a:spcPct val="0"/>
              </a:spcBef>
            </a:pPr>
            <a:endParaRPr lang="en-US" altLang="en-US" dirty="0" smtClean="0"/>
          </a:p>
          <a:p>
            <a:pPr marL="0" lvl="1" indent="0" algn="l" rtl="0" eaLnBrk="1" hangingPunct="1">
              <a:lnSpc>
                <a:spcPct val="150000"/>
              </a:lnSpc>
              <a:spcBef>
                <a:spcPct val="0"/>
              </a:spcBef>
              <a:buNone/>
            </a:pPr>
            <a:r>
              <a:rPr lang="en-US" altLang="en-US" sz="2400" dirty="0"/>
              <a:t>	</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124</a:t>
            </a:fld>
            <a:endParaRPr lang="en-US" altLang="en-US"/>
          </a:p>
        </p:txBody>
      </p:sp>
    </p:spTree>
    <p:extLst>
      <p:ext uri="{BB962C8B-B14F-4D97-AF65-F5344CB8AC3E}">
        <p14:creationId xmlns:p14="http://schemas.microsoft.com/office/powerpoint/2010/main" val="15598586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125</a:t>
            </a:fld>
            <a:endParaRPr lang="en-US" altLang="en-US" sz="1400"/>
          </a:p>
        </p:txBody>
      </p:sp>
      <p:sp>
        <p:nvSpPr>
          <p:cNvPr id="5120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Examples of </a:t>
            </a:r>
            <a:r>
              <a:rPr lang="en-US" altLang="en-US" sz="3600" u="sng" dirty="0" smtClean="0">
                <a:solidFill>
                  <a:schemeClr val="accent2"/>
                </a:solidFill>
              </a:rPr>
              <a:t>my subjective</a:t>
            </a:r>
            <a:r>
              <a:rPr lang="en-US" altLang="en-US" sz="3600" dirty="0" smtClean="0">
                <a:solidFill>
                  <a:schemeClr val="accent2"/>
                </a:solidFill>
              </a:rPr>
              <a:t> impressions</a:t>
            </a:r>
          </a:p>
        </p:txBody>
      </p:sp>
      <p:sp>
        <p:nvSpPr>
          <p:cNvPr id="51204" name="Rectangle 3"/>
          <p:cNvSpPr>
            <a:spLocks noGrp="1" noChangeArrowheads="1"/>
          </p:cNvSpPr>
          <p:nvPr>
            <p:ph type="body" idx="4294967295"/>
          </p:nvPr>
        </p:nvSpPr>
        <p:spPr>
          <a:xfrm>
            <a:off x="611560" y="4653136"/>
            <a:ext cx="8229600" cy="1403809"/>
          </a:xfrm>
        </p:spPr>
        <p:txBody>
          <a:bodyPr/>
          <a:lstStyle/>
          <a:p>
            <a:pPr marL="400050" lvl="2" indent="0" algn="l" rtl="0" eaLnBrk="1" hangingPunct="1">
              <a:lnSpc>
                <a:spcPct val="150000"/>
              </a:lnSpc>
              <a:spcBef>
                <a:spcPct val="0"/>
              </a:spcBef>
              <a:buNone/>
            </a:pPr>
            <a:r>
              <a:rPr lang="en-US" altLang="en-US" dirty="0" smtClean="0"/>
              <a:t>You should have your own</a:t>
            </a:r>
            <a:endParaRPr lang="en-US" altLang="en-US" dirty="0"/>
          </a:p>
          <a:p>
            <a:pPr marL="400050" lvl="2" indent="0" algn="l" rtl="0" eaLnBrk="1" hangingPunct="1">
              <a:lnSpc>
                <a:spcPct val="150000"/>
              </a:lnSpc>
              <a:spcBef>
                <a:spcPct val="0"/>
              </a:spcBef>
              <a:buNone/>
            </a:pPr>
            <a:r>
              <a:rPr lang="en-US" altLang="en-US" dirty="0" smtClean="0"/>
              <a:t>… But try to think in these terms </a:t>
            </a:r>
          </a:p>
          <a:p>
            <a:pPr marL="342900" lvl="1" indent="-342900" algn="l" rtl="0" eaLnBrk="1" hangingPunct="1">
              <a:lnSpc>
                <a:spcPct val="150000"/>
              </a:lnSpc>
              <a:spcBef>
                <a:spcPct val="0"/>
              </a:spcBef>
            </a:pPr>
            <a:endParaRPr lang="en-US" altLang="en-US" dirty="0" smtClean="0"/>
          </a:p>
          <a:p>
            <a:pPr marL="0" lvl="1" indent="0" algn="l" rtl="0" eaLnBrk="1" hangingPunct="1">
              <a:lnSpc>
                <a:spcPct val="150000"/>
              </a:lnSpc>
              <a:spcBef>
                <a:spcPct val="0"/>
              </a:spcBef>
              <a:buNone/>
            </a:pPr>
            <a:r>
              <a:rPr lang="en-US" altLang="en-US" sz="2400" dirty="0"/>
              <a:t>	</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125</a:t>
            </a:fld>
            <a:endParaRPr lang="en-US" altLang="en-US"/>
          </a:p>
        </p:txBody>
      </p:sp>
      <p:graphicFrame>
        <p:nvGraphicFramePr>
          <p:cNvPr id="3" name="Table 2"/>
          <p:cNvGraphicFramePr>
            <a:graphicFrameLocks noGrp="1"/>
          </p:cNvGraphicFramePr>
          <p:nvPr>
            <p:extLst/>
          </p:nvPr>
        </p:nvGraphicFramePr>
        <p:xfrm>
          <a:off x="1524447" y="1340768"/>
          <a:ext cx="6096000" cy="3174760"/>
        </p:xfrm>
        <a:graphic>
          <a:graphicData uri="http://schemas.openxmlformats.org/drawingml/2006/table">
            <a:tbl>
              <a:tblPr firstRow="1" bandRow="1">
                <a:tableStyleId>{F5AB1C69-6EDB-4FF4-983F-18BD219EF322}</a:tableStyleId>
              </a:tblPr>
              <a:tblGrid>
                <a:gridCol w="268796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03784">
                  <a:extLst>
                    <a:ext uri="{9D8B030D-6E8A-4147-A177-3AD203B41FA5}">
                      <a16:colId xmlns:a16="http://schemas.microsoft.com/office/drawing/2014/main" val="20003"/>
                    </a:ext>
                  </a:extLst>
                </a:gridCol>
              </a:tblGrid>
              <a:tr h="63367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rgbClr val="FF0000"/>
                          </a:solidFill>
                        </a:rPr>
                        <a:t>Robust</a:t>
                      </a:r>
                      <a:endParaRPr lang="en-US"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rgbClr val="FF0000"/>
                          </a:solidFill>
                        </a:rPr>
                        <a:t>Relevant </a:t>
                      </a:r>
                      <a:endParaRPr lang="en-US"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rgbClr val="FF0000"/>
                          </a:solidFill>
                        </a:rPr>
                        <a:t>Rational</a:t>
                      </a:r>
                      <a:endParaRPr lang="en-US"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3670">
                <a:tc>
                  <a:txBody>
                    <a:bodyPr/>
                    <a:lstStyle/>
                    <a:p>
                      <a:r>
                        <a:rPr lang="en-US" dirty="0" smtClean="0">
                          <a:solidFill>
                            <a:srgbClr val="00B050"/>
                          </a:solidFill>
                        </a:rPr>
                        <a:t>The Conjunction Fallacy</a:t>
                      </a:r>
                      <a:endParaRPr lang="en-US" dirty="0">
                        <a:solidFill>
                          <a:srgbClr val="00B05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aseline="0" dirty="0" smtClean="0"/>
                        <a:t>–  </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aseline="0" dirty="0" smtClean="0"/>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aseline="0" dirty="0" smtClean="0"/>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3670">
                <a:tc>
                  <a:txBody>
                    <a:bodyPr/>
                    <a:lstStyle/>
                    <a:p>
                      <a:r>
                        <a:rPr lang="en-US" dirty="0" smtClean="0">
                          <a:solidFill>
                            <a:srgbClr val="00B050"/>
                          </a:solidFill>
                        </a:rPr>
                        <a:t>Availability Bias</a:t>
                      </a:r>
                      <a:endParaRPr lang="en-US" dirty="0">
                        <a:solidFill>
                          <a:srgbClr val="00B05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ym typeface="Wingdings"/>
                        </a:rPr>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p>
                      <a:pPr algn="ct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p>
                      <a:pPr algn="ct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3670">
                <a:tc>
                  <a:txBody>
                    <a:bodyPr/>
                    <a:lstStyle/>
                    <a:p>
                      <a:r>
                        <a:rPr lang="en-US" dirty="0" smtClean="0">
                          <a:solidFill>
                            <a:srgbClr val="00B050"/>
                          </a:solidFill>
                        </a:rPr>
                        <a:t>Dynamic</a:t>
                      </a:r>
                      <a:r>
                        <a:rPr lang="en-US" baseline="0" dirty="0" smtClean="0">
                          <a:solidFill>
                            <a:srgbClr val="00B050"/>
                          </a:solidFill>
                        </a:rPr>
                        <a:t> Inconsistency</a:t>
                      </a:r>
                      <a:endParaRPr lang="en-US" dirty="0">
                        <a:solidFill>
                          <a:srgbClr val="00B05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ym typeface="Wingdings"/>
                        </a:rPr>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aseline="0" dirty="0" smtClean="0"/>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3670">
                <a:tc>
                  <a:txBody>
                    <a:bodyPr/>
                    <a:lstStyle/>
                    <a:p>
                      <a:r>
                        <a:rPr lang="en-US" dirty="0" smtClean="0">
                          <a:solidFill>
                            <a:srgbClr val="00B050"/>
                          </a:solidFill>
                        </a:rPr>
                        <a:t>Mental Accounting</a:t>
                      </a:r>
                      <a:endParaRPr lang="en-US" dirty="0">
                        <a:solidFill>
                          <a:srgbClr val="00B05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ym typeface="Wingdings"/>
                        </a:rPr>
                        <a:t></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a:rPr>
                        <a:t></a:t>
                      </a:r>
                      <a:endParaRPr lang="en-US"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010994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268760"/>
            <a:ext cx="8229600" cy="4083050"/>
          </a:xfrm>
        </p:spPr>
        <p:txBody>
          <a:bodyPr/>
          <a:lstStyle/>
          <a:p>
            <a:pPr eaLnBrk="1" hangingPunct="1">
              <a:lnSpc>
                <a:spcPct val="200000"/>
              </a:lnSpc>
            </a:pPr>
            <a:r>
              <a:rPr lang="en-US" altLang="en-US" dirty="0" smtClean="0">
                <a:solidFill>
                  <a:srgbClr val="00B050"/>
                </a:solidFill>
              </a:rPr>
              <a:t>CONSUMING  STATISTICAL DATA</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E0658A-444C-4D92-9895-7F6C0922B0E4}" type="slidenum">
              <a:rPr lang="ar-SA" altLang="en-US" sz="1400"/>
              <a:pPr algn="l">
                <a:spcBef>
                  <a:spcPct val="0"/>
                </a:spcBef>
                <a:buFontTx/>
                <a:buNone/>
              </a:pPr>
              <a:t>126</a:t>
            </a:fld>
            <a:endParaRPr lang="en-US" altLang="en-US" sz="14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Conditional Probabilities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127</a:t>
            </a:fld>
            <a:endParaRPr lang="en-US" altLang="en-US" sz="1400"/>
          </a:p>
        </p:txBody>
      </p:sp>
    </p:spTree>
    <p:extLst>
      <p:ext uri="{BB962C8B-B14F-4D97-AF65-F5344CB8AC3E}">
        <p14:creationId xmlns:p14="http://schemas.microsoft.com/office/powerpoint/2010/main" val="193105516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38688F5-03AD-4F14-9B85-C6057EDB12F0}" type="slidenum">
              <a:rPr lang="ar-SA" altLang="en-US" sz="1400"/>
              <a:pPr algn="l">
                <a:spcBef>
                  <a:spcPct val="0"/>
                </a:spcBef>
                <a:buFontTx/>
                <a:buNone/>
              </a:pPr>
              <a:t>128</a:t>
            </a:fld>
            <a:endParaRPr lang="en-US" altLang="en-US" sz="1400"/>
          </a:p>
        </p:txBody>
      </p:sp>
      <p:sp>
        <p:nvSpPr>
          <p:cNvPr id="61443"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Problem</a:t>
            </a:r>
          </a:p>
        </p:txBody>
      </p:sp>
      <mc:AlternateContent xmlns:mc="http://schemas.openxmlformats.org/markup-compatibility/2006" xmlns:a14="http://schemas.microsoft.com/office/drawing/2010/main">
        <mc:Choice Requires="a14">
          <p:sp>
            <p:nvSpPr>
              <p:cNvPr id="61444"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A newly developed test for a rare disease has the following features:  if you do not suffer from the disease, the probability that you test positive (“</a:t>
                </a:r>
                <a:r>
                  <a:rPr lang="en-US" altLang="en-US" sz="2400" dirty="0" smtClean="0">
                    <a:solidFill>
                      <a:srgbClr val="7030A0"/>
                    </a:solidFill>
                  </a:rPr>
                  <a:t>false positive</a:t>
                </a:r>
                <a:r>
                  <a:rPr lang="en-US" altLang="en-US" sz="2400" dirty="0" smtClean="0"/>
                  <a:t>”) is </a:t>
                </a:r>
                <a14:m>
                  <m:oMath xmlns:m="http://schemas.openxmlformats.org/officeDocument/2006/math">
                    <m:r>
                      <a:rPr lang="en-US" altLang="en-US" sz="2400" i="1" dirty="0" smtClean="0">
                        <a:solidFill>
                          <a:srgbClr val="FF0000"/>
                        </a:solidFill>
                        <a:latin typeface="Cambria Math" panose="02040503050406030204" pitchFamily="18" charset="0"/>
                      </a:rPr>
                      <m:t>5</m:t>
                    </m:r>
                    <m:r>
                      <a:rPr lang="en-US" altLang="en-US" sz="2400" i="1" dirty="0" smtClean="0">
                        <a:solidFill>
                          <a:srgbClr val="FF0000"/>
                        </a:solidFill>
                        <a:latin typeface="Cambria Math" panose="02040503050406030204" pitchFamily="18" charset="0"/>
                      </a:rPr>
                      <m:t>%</m:t>
                    </m:r>
                  </m:oMath>
                </a14:m>
                <a:r>
                  <a:rPr lang="en-US" altLang="en-US" sz="2400" dirty="0" smtClean="0"/>
                  <a:t>.  However, if you do have the disease, the probability that the test fails to show (“</a:t>
                </a:r>
                <a:r>
                  <a:rPr lang="en-US" altLang="en-US" sz="2400" dirty="0" smtClean="0">
                    <a:solidFill>
                      <a:srgbClr val="7030A0"/>
                    </a:solidFill>
                  </a:rPr>
                  <a:t>false negative</a:t>
                </a:r>
                <a:r>
                  <a:rPr lang="en-US" altLang="en-US" sz="2400" dirty="0" smtClean="0"/>
                  <a:t>”) is </a:t>
                </a:r>
                <a14:m>
                  <m:oMath xmlns:m="http://schemas.openxmlformats.org/officeDocument/2006/math">
                    <m:r>
                      <a:rPr lang="en-US" altLang="en-US" sz="2400" i="1" dirty="0" smtClean="0">
                        <a:solidFill>
                          <a:srgbClr val="FF0000"/>
                        </a:solidFill>
                        <a:latin typeface="Cambria Math" panose="02040503050406030204" pitchFamily="18" charset="0"/>
                      </a:rPr>
                      <m:t>10</m:t>
                    </m:r>
                    <m:r>
                      <a:rPr lang="en-US" altLang="en-US" sz="2400" i="1" dirty="0" smtClean="0">
                        <a:solidFill>
                          <a:srgbClr val="FF0000"/>
                        </a:solidFill>
                        <a:latin typeface="Cambria Math" panose="02040503050406030204" pitchFamily="18" charset="0"/>
                      </a:rPr>
                      <m:t>%</m:t>
                    </m:r>
                  </m:oMath>
                </a14:m>
                <a:r>
                  <a:rPr lang="en-US" altLang="en-US" sz="2400" dirty="0" smtClean="0"/>
                  <a:t>.</a:t>
                </a:r>
                <a:endParaRPr lang="he-IL" altLang="en-US" sz="2400" dirty="0" smtClean="0"/>
              </a:p>
              <a:p>
                <a:pPr marL="0" algn="l" rtl="0" eaLnBrk="1" hangingPunct="1">
                  <a:lnSpc>
                    <a:spcPct val="150000"/>
                  </a:lnSpc>
                  <a:buFontTx/>
                  <a:buNone/>
                </a:pPr>
                <a:r>
                  <a:rPr lang="en-US" altLang="en-US" sz="2400" dirty="0" smtClean="0"/>
                  <a:t>You took the test, and, unfortunately, you tested positive.</a:t>
                </a:r>
                <a:r>
                  <a:rPr lang="he-IL" altLang="en-US" sz="2400" dirty="0" smtClean="0"/>
                  <a:t>  </a:t>
                </a:r>
                <a:r>
                  <a:rPr lang="en-US" altLang="en-US" sz="2400" dirty="0" smtClean="0"/>
                  <a:t>The probability that you have the disease is</a:t>
                </a:r>
                <a:r>
                  <a:rPr lang="he-IL" altLang="en-US" sz="2400" dirty="0" smtClean="0"/>
                  <a:t>:</a:t>
                </a:r>
                <a:r>
                  <a:rPr lang="en-US" altLang="en-US" sz="2400" dirty="0" smtClean="0"/>
                  <a:t> </a:t>
                </a:r>
              </a:p>
            </p:txBody>
          </p:sp>
        </mc:Choice>
        <mc:Fallback xmlns="">
          <p:sp>
            <p:nvSpPr>
              <p:cNvPr id="61444" name="Rectangle 3"/>
              <p:cNvSpPr>
                <a:spLocks noGrp="1" noRot="1" noChangeAspect="1" noMove="1" noResize="1" noEditPoints="1" noAdjustHandles="1" noChangeArrowheads="1" noChangeShapeType="1" noTextEdit="1"/>
              </p:cNvSpPr>
              <p:nvPr>
                <p:ph type="body" idx="1"/>
              </p:nvPr>
            </p:nvSpPr>
            <p:spPr>
              <a:blipFill>
                <a:blip r:embed="rId2"/>
                <a:stretch>
                  <a:fillRect l="-1111" r="-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FCC00BF-389B-4A0E-943B-442B6DB653F0}" type="slidenum">
              <a:rPr lang="ar-SA" altLang="en-US" sz="1400"/>
              <a:pPr algn="l">
                <a:spcBef>
                  <a:spcPct val="0"/>
                </a:spcBef>
                <a:buFontTx/>
                <a:buNone/>
              </a:pPr>
              <a:t>129</a:t>
            </a:fld>
            <a:endParaRPr lang="en-US" altLang="en-US" sz="1400"/>
          </a:p>
        </p:txBody>
      </p:sp>
      <p:sp>
        <p:nvSpPr>
          <p:cNvPr id="62467" name="Rectangle 2"/>
          <p:cNvSpPr>
            <a:spLocks noGrp="1" noChangeArrowheads="1"/>
          </p:cNvSpPr>
          <p:nvPr>
            <p:ph type="title"/>
          </p:nvPr>
        </p:nvSpPr>
        <p:spPr/>
        <p:txBody>
          <a:bodyPr/>
          <a:lstStyle/>
          <a:p>
            <a:pPr eaLnBrk="1" hangingPunct="1"/>
            <a:r>
              <a:rPr lang="en-US" altLang="en-US" sz="3600" dirty="0" smtClean="0">
                <a:solidFill>
                  <a:schemeClr val="accent2"/>
                </a:solidFill>
              </a:rPr>
              <a:t>The missing piece</a:t>
            </a:r>
          </a:p>
        </p:txBody>
      </p:sp>
      <mc:AlternateContent xmlns:mc="http://schemas.openxmlformats.org/markup-compatibility/2006" xmlns:a14="http://schemas.microsoft.com/office/drawing/2010/main">
        <mc:Choice Requires="a14">
          <p:sp>
            <p:nvSpPr>
              <p:cNvPr id="62468" name="Rectangle 3"/>
              <p:cNvSpPr>
                <a:spLocks noGrp="1" noChangeArrowheads="1"/>
              </p:cNvSpPr>
              <p:nvPr>
                <p:ph type="body" idx="1"/>
              </p:nvPr>
            </p:nvSpPr>
            <p:spPr/>
            <p:txBody>
              <a:bodyPr/>
              <a:lstStyle/>
              <a:p>
                <a:pPr algn="l" rtl="0" eaLnBrk="1" hangingPunct="1">
                  <a:buFontTx/>
                  <a:buNone/>
                </a:pPr>
                <a:r>
                  <a:rPr lang="en-US" altLang="en-US" sz="2400" dirty="0" smtClean="0"/>
                  <a:t>The a-priori probability of the disease,</a:t>
                </a:r>
              </a:p>
              <a:p>
                <a:pPr algn="l" rtl="0" eaLnBrk="1" hangingPunct="1">
                  <a:buFontTx/>
                  <a:buNone/>
                </a:pPr>
                <a:endParaRPr lang="en-US" altLang="en-US" sz="2400" dirty="0" smtClean="0"/>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panose="02040503050406030204" pitchFamily="18" charset="0"/>
                        </a:rPr>
                        <m:t>𝑃</m:t>
                      </m:r>
                      <m:r>
                        <a:rPr lang="en-US" altLang="en-US" sz="2400" i="1" dirty="0" smtClean="0">
                          <a:solidFill>
                            <a:srgbClr val="FF0000"/>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𝐷</m:t>
                      </m:r>
                      <m:r>
                        <a:rPr lang="en-US" altLang="en-US" sz="2400" i="1" dirty="0" smtClean="0">
                          <a:solidFill>
                            <a:srgbClr val="FF0000"/>
                          </a:solidFill>
                          <a:latin typeface="Cambria Math" panose="02040503050406030204" pitchFamily="18" charset="0"/>
                        </a:rPr>
                        <m:t>) = </m:t>
                      </m:r>
                      <m:r>
                        <a:rPr lang="en-US" altLang="en-US" sz="2400" i="1" dirty="0" smtClean="0">
                          <a:solidFill>
                            <a:srgbClr val="FF0000"/>
                          </a:solidFill>
                          <a:latin typeface="Cambria Math" panose="02040503050406030204" pitchFamily="18" charset="0"/>
                        </a:rPr>
                        <m:t>𝑝</m:t>
                      </m:r>
                    </m:oMath>
                  </m:oMathPara>
                </a14:m>
                <a:endParaRPr lang="en-US" altLang="en-US" sz="2400" dirty="0" smtClean="0"/>
              </a:p>
              <a:p>
                <a:pPr algn="l" rtl="0" eaLnBrk="1" hangingPunct="1">
                  <a:buFontTx/>
                  <a:buNone/>
                </a:pPr>
                <a:endParaRPr lang="en-US" altLang="en-US" sz="2400" dirty="0" smtClean="0"/>
              </a:p>
              <a:p>
                <a:pPr algn="l" rtl="0" eaLnBrk="1" hangingPunct="1">
                  <a:buFontTx/>
                  <a:buNone/>
                </a:pPr>
                <a:r>
                  <a:rPr lang="en-US" altLang="en-US" sz="2400" dirty="0" smtClean="0"/>
                  <a:t>Intuitively, assume that </a:t>
                </a:r>
                <a14:m>
                  <m:oMath xmlns:m="http://schemas.openxmlformats.org/officeDocument/2006/math">
                    <m:r>
                      <a:rPr lang="en-US" altLang="en-US" sz="2400" i="1" dirty="0" smtClean="0">
                        <a:solidFill>
                          <a:srgbClr val="7030A0"/>
                        </a:solidFill>
                        <a:latin typeface="Cambria Math" panose="02040503050406030204" pitchFamily="18" charset="0"/>
                      </a:rPr>
                      <m:t>𝑝</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oMath>
                </a14:m>
                <a:r>
                  <a:rPr lang="en-US" altLang="en-US" sz="2400" dirty="0" smtClean="0"/>
                  <a:t> vs. </a:t>
                </a:r>
                <a14:m>
                  <m:oMath xmlns:m="http://schemas.openxmlformats.org/officeDocument/2006/math">
                    <m:r>
                      <a:rPr lang="en-US" altLang="en-US" sz="2400" i="1" dirty="0" smtClean="0">
                        <a:solidFill>
                          <a:srgbClr val="7030A0"/>
                        </a:solidFill>
                        <a:latin typeface="Cambria Math" panose="02040503050406030204" pitchFamily="18" charset="0"/>
                      </a:rPr>
                      <m:t>𝑝</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oMath>
                </a14:m>
                <a:endParaRPr lang="en-US" altLang="en-US" sz="2400" dirty="0" smtClean="0"/>
              </a:p>
              <a:p>
                <a:pPr algn="l" rtl="0" eaLnBrk="1" hangingPunct="1">
                  <a:buFontTx/>
                  <a:buNone/>
                </a:pPr>
                <a:endParaRPr lang="en-US" altLang="en-US" sz="2400" dirty="0"/>
              </a:p>
              <a:p>
                <a:pPr algn="l" rtl="0" eaLnBrk="1" hangingPunct="1">
                  <a:buFontTx/>
                  <a:buNone/>
                </a:pPr>
                <a:r>
                  <a:rPr lang="en-US" altLang="en-US" sz="2400" dirty="0" smtClean="0"/>
                  <a:t>Maybe the disease is known to be extinct (</a:t>
                </a:r>
                <a14:m>
                  <m:oMath xmlns:m="http://schemas.openxmlformats.org/officeDocument/2006/math">
                    <m:r>
                      <a:rPr lang="en-US" altLang="en-US" sz="2400" i="1" dirty="0">
                        <a:solidFill>
                          <a:srgbClr val="7030A0"/>
                        </a:solidFill>
                        <a:latin typeface="Cambria Math" panose="02040503050406030204" pitchFamily="18" charset="0"/>
                      </a:rPr>
                      <m:t>𝑝</m:t>
                    </m:r>
                    <m:r>
                      <a:rPr lang="en-US" altLang="en-US" sz="2400" i="1" dirty="0">
                        <a:solidFill>
                          <a:srgbClr val="7030A0"/>
                        </a:solidFill>
                        <a:latin typeface="Cambria Math" panose="02040503050406030204" pitchFamily="18" charset="0"/>
                      </a:rPr>
                      <m:t>=</m:t>
                    </m:r>
                    <m:r>
                      <a:rPr lang="en-US" altLang="en-US" sz="2400" i="1" dirty="0">
                        <a:solidFill>
                          <a:srgbClr val="7030A0"/>
                        </a:solidFill>
                        <a:latin typeface="Cambria Math" panose="02040503050406030204" pitchFamily="18" charset="0"/>
                      </a:rPr>
                      <m:t>0</m:t>
                    </m:r>
                  </m:oMath>
                </a14:m>
                <a:r>
                  <a:rPr lang="en-US" altLang="en-US" sz="2400" dirty="0" smtClean="0"/>
                  <a:t>)</a:t>
                </a:r>
              </a:p>
              <a:p>
                <a:pPr algn="l" rtl="0" eaLnBrk="1" hangingPunct="1">
                  <a:buFontTx/>
                  <a:buNone/>
                </a:pPr>
                <a:r>
                  <a:rPr lang="en-US" altLang="en-US" sz="2000" dirty="0"/>
                  <a:t>	</a:t>
                </a:r>
                <a:r>
                  <a:rPr lang="en-US" altLang="en-US" sz="2000" dirty="0" smtClean="0"/>
                  <a:t>The accuracy of the test is unchanged, there are still false positives</a:t>
                </a:r>
              </a:p>
              <a:p>
                <a:pPr algn="l" rtl="0" eaLnBrk="1" hangingPunct="1">
                  <a:buFontTx/>
                  <a:buNone/>
                </a:pPr>
                <a:endParaRPr lang="en-US" altLang="en-US" sz="2400" dirty="0"/>
              </a:p>
              <a:p>
                <a:pPr algn="l" rtl="0" eaLnBrk="1" hangingPunct="1">
                  <a:buFontTx/>
                  <a:buNone/>
                </a:pPr>
                <a:r>
                  <a:rPr lang="en-US" altLang="en-US" sz="2400" dirty="0"/>
                  <a:t>Maybe </a:t>
                </a:r>
                <a:r>
                  <a:rPr lang="en-US" altLang="en-US" sz="2400" dirty="0" smtClean="0"/>
                  <a:t>I’m anyway diagnosed (</a:t>
                </a:r>
                <a14:m>
                  <m:oMath xmlns:m="http://schemas.openxmlformats.org/officeDocument/2006/math">
                    <m:r>
                      <a:rPr lang="en-US" altLang="en-US" sz="2400" i="1" dirty="0">
                        <a:solidFill>
                          <a:srgbClr val="7030A0"/>
                        </a:solidFill>
                        <a:latin typeface="Cambria Math" panose="02040503050406030204" pitchFamily="18" charset="0"/>
                      </a:rPr>
                      <m:t>𝑝</m:t>
                    </m:r>
                    <m:r>
                      <a:rPr lang="en-US" altLang="en-US" sz="2400" i="1" dirty="0">
                        <a:solidFill>
                          <a:srgbClr val="7030A0"/>
                        </a:solidFill>
                        <a:latin typeface="Cambria Math" panose="02040503050406030204" pitchFamily="18" charset="0"/>
                      </a:rPr>
                      <m:t>=</m:t>
                    </m:r>
                    <m:r>
                      <a:rPr lang="en-US" altLang="en-US" sz="2400" b="0" i="1" dirty="0" smtClean="0">
                        <a:solidFill>
                          <a:srgbClr val="7030A0"/>
                        </a:solidFill>
                        <a:latin typeface="Cambria Math" panose="02040503050406030204" pitchFamily="18" charset="0"/>
                      </a:rPr>
                      <m:t>1</m:t>
                    </m:r>
                  </m:oMath>
                </a14:m>
                <a:r>
                  <a:rPr lang="en-US" altLang="en-US" sz="2400" dirty="0"/>
                  <a:t>)</a:t>
                </a:r>
              </a:p>
              <a:p>
                <a:pPr algn="l" rtl="0" eaLnBrk="1" hangingPunct="1">
                  <a:buFontTx/>
                  <a:buNone/>
                </a:pPr>
                <a:endParaRPr lang="en-US" altLang="en-US" sz="2400" dirty="0" smtClean="0"/>
              </a:p>
            </p:txBody>
          </p:sp>
        </mc:Choice>
        <mc:Fallback xmlns="">
          <p:sp>
            <p:nvSpPr>
              <p:cNvPr id="62468" name="Rectangle 3"/>
              <p:cNvSpPr>
                <a:spLocks noGrp="1" noRot="1" noChangeAspect="1" noMove="1" noResize="1" noEditPoints="1" noAdjustHandles="1" noChangeArrowheads="1" noChangeShapeType="1" noTextEdit="1"/>
              </p:cNvSpPr>
              <p:nvPr>
                <p:ph type="body" idx="1"/>
              </p:nvPr>
            </p:nvSpPr>
            <p:spPr>
              <a:blipFill>
                <a:blip r:embed="rId2"/>
                <a:stretch>
                  <a:fillRect l="-1111" t="-94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13</a:t>
            </a:fld>
            <a:endParaRPr lang="en-US" altLang="en-US" sz="1400" dirty="0"/>
          </a:p>
        </p:txBody>
      </p:sp>
      <p:sp>
        <p:nvSpPr>
          <p:cNvPr id="6147" name="Rectangle 2"/>
          <p:cNvSpPr>
            <a:spLocks noGrp="1" noChangeArrowheads="1"/>
          </p:cNvSpPr>
          <p:nvPr>
            <p:ph type="title"/>
          </p:nvPr>
        </p:nvSpPr>
        <p:spPr/>
        <p:txBody>
          <a:bodyPr/>
          <a:lstStyle/>
          <a:p>
            <a:pPr eaLnBrk="1" hangingPunct="1"/>
            <a:r>
              <a:rPr lang="en-US" altLang="en-US" sz="3600" dirty="0" smtClean="0">
                <a:solidFill>
                  <a:schemeClr val="accent2"/>
                </a:solidFill>
              </a:rPr>
              <a:t>The rare disease problem</a:t>
            </a:r>
          </a:p>
        </p:txBody>
      </p:sp>
      <mc:AlternateContent xmlns:mc="http://schemas.openxmlformats.org/markup-compatibility/2006" xmlns:a14="http://schemas.microsoft.com/office/drawing/2010/main">
        <mc:Choice Requires="a14">
          <p:sp>
            <p:nvSpPr>
              <p:cNvPr id="6148" name="Rectangle 3"/>
              <p:cNvSpPr>
                <a:spLocks noGrp="1" noChangeArrowheads="1"/>
              </p:cNvSpPr>
              <p:nvPr>
                <p:ph type="body" idx="1"/>
              </p:nvPr>
            </p:nvSpPr>
            <p:spPr>
              <a:xfrm>
                <a:off x="457200" y="1268760"/>
                <a:ext cx="8229600" cy="5040560"/>
              </a:xfrm>
            </p:spPr>
            <p:txBody>
              <a:bodyPr/>
              <a:lstStyle/>
              <a:p>
                <a:pPr marL="0" indent="0" algn="l" rtl="0">
                  <a:buNone/>
                </a:pPr>
                <a:r>
                  <a:rPr lang="en-US" sz="1800" dirty="0" smtClean="0"/>
                  <a:t>Imagine that the U.S. is preparing for the outbreak of a rare disease</a:t>
                </a:r>
                <a:r>
                  <a:rPr lang="en-US" sz="1800" dirty="0"/>
                  <a:t>, which is expected to kill 600 people. Two </a:t>
                </a:r>
                <a:r>
                  <a:rPr lang="en-US" sz="1800" dirty="0" smtClean="0"/>
                  <a:t>alternative programs </a:t>
                </a:r>
                <a:r>
                  <a:rPr lang="en-US" sz="1800" dirty="0"/>
                  <a:t>to combat the disease are proposed. Assume the </a:t>
                </a:r>
                <a:r>
                  <a:rPr lang="en-US" sz="1800" dirty="0" smtClean="0"/>
                  <a:t>exact scientific </a:t>
                </a:r>
                <a:r>
                  <a:rPr lang="en-US" sz="1800" dirty="0"/>
                  <a:t>estimate of the consequences of the programs are:</a:t>
                </a:r>
              </a:p>
              <a:p>
                <a:pPr marL="457200" indent="-457200" algn="l" rtl="0">
                  <a:buNone/>
                </a:pPr>
                <a:r>
                  <a:rPr lang="en-US" sz="1800" dirty="0">
                    <a:solidFill>
                      <a:srgbClr val="7030A0"/>
                    </a:solidFill>
                  </a:rPr>
                  <a:t>(a) </a:t>
                </a:r>
                <a:r>
                  <a:rPr lang="en-US" sz="1800" dirty="0"/>
                  <a:t>Exactly </a:t>
                </a:r>
                <a:r>
                  <a:rPr lang="en-US" sz="1800" dirty="0">
                    <a:solidFill>
                      <a:srgbClr val="00B050"/>
                    </a:solidFill>
                  </a:rPr>
                  <a:t>200</a:t>
                </a:r>
                <a:r>
                  <a:rPr lang="en-US" sz="1800" dirty="0"/>
                  <a:t> people will be saved</a:t>
                </a:r>
              </a:p>
              <a:p>
                <a:pPr marL="457200" indent="-457200" algn="l" rtl="0">
                  <a:buNone/>
                </a:pPr>
                <a:r>
                  <a:rPr lang="en-US" sz="1800" dirty="0">
                    <a:solidFill>
                      <a:srgbClr val="7030A0"/>
                    </a:solidFill>
                  </a:rPr>
                  <a:t>(b) </a:t>
                </a:r>
                <a:r>
                  <a:rPr lang="en-US" sz="1800" dirty="0"/>
                  <a:t>There is a </a:t>
                </a:r>
                <a:r>
                  <a:rPr lang="en-US" sz="1800" dirty="0" smtClean="0"/>
                  <a:t>probability of  </a:t>
                </a:r>
                <a14:m>
                  <m:oMath xmlns:m="http://schemas.openxmlformats.org/officeDocument/2006/math">
                    <m:f>
                      <m:fPr>
                        <m:ctrlPr>
                          <a:rPr lang="en-US" sz="1800" i="1">
                            <a:solidFill>
                              <a:srgbClr val="FF0000"/>
                            </a:solidFill>
                            <a:latin typeface="Cambria Math" panose="02040503050406030204" pitchFamily="18" charset="0"/>
                          </a:rPr>
                        </m:ctrlPr>
                      </m:fPr>
                      <m:num>
                        <m:r>
                          <a:rPr lang="en-US" sz="1800" i="1">
                            <a:solidFill>
                              <a:srgbClr val="FF0000"/>
                            </a:solidFill>
                            <a:latin typeface="Cambria Math" panose="02040503050406030204" pitchFamily="18" charset="0"/>
                          </a:rPr>
                          <m:t>1</m:t>
                        </m:r>
                      </m:num>
                      <m:den>
                        <m:r>
                          <a:rPr lang="en-US" sz="1800" i="1">
                            <a:solidFill>
                              <a:srgbClr val="FF0000"/>
                            </a:solidFill>
                            <a:latin typeface="Cambria Math" panose="02040503050406030204" pitchFamily="18" charset="0"/>
                          </a:rPr>
                          <m:t>3</m:t>
                        </m:r>
                      </m:den>
                    </m:f>
                  </m:oMath>
                </a14:m>
                <a:r>
                  <a:rPr lang="en-US" sz="1800" dirty="0"/>
                  <a:t> </a:t>
                </a:r>
                <a:r>
                  <a:rPr lang="en-US" sz="1800" dirty="0" smtClean="0"/>
                  <a:t> that </a:t>
                </a:r>
                <a:r>
                  <a:rPr lang="en-US" sz="1800" dirty="0">
                    <a:solidFill>
                      <a:srgbClr val="009900"/>
                    </a:solidFill>
                  </a:rPr>
                  <a:t>600</a:t>
                </a:r>
                <a:r>
                  <a:rPr lang="en-US" sz="1800" dirty="0"/>
                  <a:t> people will be saved and </a:t>
                </a:r>
                <a:r>
                  <a:rPr lang="en-US" sz="1800" dirty="0" smtClean="0"/>
                  <a:t>a probability </a:t>
                </a:r>
                <a:r>
                  <a:rPr lang="en-US" sz="1800" dirty="0"/>
                  <a:t>of  </a:t>
                </a:r>
                <a14:m>
                  <m:oMath xmlns:m="http://schemas.openxmlformats.org/officeDocument/2006/math">
                    <m:f>
                      <m:fPr>
                        <m:ctrlPr>
                          <a:rPr lang="en-US" sz="1800" i="1">
                            <a:solidFill>
                              <a:srgbClr val="FF0000"/>
                            </a:solidFill>
                            <a:latin typeface="Cambria Math" panose="02040503050406030204" pitchFamily="18" charset="0"/>
                          </a:rPr>
                        </m:ctrlPr>
                      </m:fPr>
                      <m:num>
                        <m:r>
                          <a:rPr lang="en-US" sz="1800" b="0" i="1" smtClean="0">
                            <a:solidFill>
                              <a:srgbClr val="FF0000"/>
                            </a:solidFill>
                            <a:latin typeface="Cambria Math" panose="02040503050406030204" pitchFamily="18" charset="0"/>
                          </a:rPr>
                          <m:t>2</m:t>
                        </m:r>
                      </m:num>
                      <m:den>
                        <m:r>
                          <a:rPr lang="en-US" sz="1800" i="1">
                            <a:solidFill>
                              <a:srgbClr val="FF0000"/>
                            </a:solidFill>
                            <a:latin typeface="Cambria Math" panose="02040503050406030204" pitchFamily="18" charset="0"/>
                          </a:rPr>
                          <m:t>3</m:t>
                        </m:r>
                      </m:den>
                    </m:f>
                    <m:r>
                      <a:rPr lang="en-US" sz="1800" b="0" i="1" smtClean="0">
                        <a:solidFill>
                          <a:srgbClr val="FF0000"/>
                        </a:solidFill>
                        <a:latin typeface="Cambria Math" panose="02040503050406030204" pitchFamily="18" charset="0"/>
                      </a:rPr>
                      <m:t>  </m:t>
                    </m:r>
                  </m:oMath>
                </a14:m>
                <a:r>
                  <a:rPr lang="en-US" sz="1800" dirty="0"/>
                  <a:t>that </a:t>
                </a:r>
                <a:r>
                  <a:rPr lang="en-US" sz="1800" dirty="0">
                    <a:solidFill>
                      <a:srgbClr val="009900"/>
                    </a:solidFill>
                  </a:rPr>
                  <a:t>no-one</a:t>
                </a:r>
                <a:r>
                  <a:rPr lang="en-US" sz="1800" dirty="0"/>
                  <a:t> will be </a:t>
                </a:r>
                <a:r>
                  <a:rPr lang="en-US" sz="1800" dirty="0" smtClean="0"/>
                  <a:t>saved</a:t>
                </a:r>
              </a:p>
              <a:p>
                <a:pPr marL="457200" indent="-457200" algn="l" rtl="0">
                  <a:buNone/>
                </a:pPr>
                <a:endParaRPr lang="en-US" sz="1800" dirty="0"/>
              </a:p>
              <a:p>
                <a:pPr marL="0" indent="0" algn="l" rtl="0">
                  <a:buNone/>
                </a:pPr>
                <a:r>
                  <a:rPr lang="en-US" sz="1800" dirty="0"/>
                  <a:t>Alternatively, suppose you choose between:</a:t>
                </a:r>
              </a:p>
              <a:p>
                <a:pPr marL="457200" indent="-457200" algn="l" rtl="0">
                  <a:buNone/>
                </a:pPr>
                <a:r>
                  <a:rPr lang="en-US" sz="1800" dirty="0">
                    <a:solidFill>
                      <a:srgbClr val="7030A0"/>
                    </a:solidFill>
                  </a:rPr>
                  <a:t>(c) </a:t>
                </a:r>
                <a:r>
                  <a:rPr lang="en-US" sz="1800" dirty="0"/>
                  <a:t>Exactly </a:t>
                </a:r>
                <a:r>
                  <a:rPr lang="en-US" sz="1800" dirty="0">
                    <a:solidFill>
                      <a:srgbClr val="009900"/>
                    </a:solidFill>
                  </a:rPr>
                  <a:t>400</a:t>
                </a:r>
                <a:r>
                  <a:rPr lang="en-US" sz="1800" dirty="0"/>
                  <a:t> people will die</a:t>
                </a:r>
              </a:p>
              <a:p>
                <a:pPr marL="457200" indent="-457200" algn="l" rtl="0">
                  <a:buNone/>
                </a:pPr>
                <a:r>
                  <a:rPr lang="en-US" sz="1800" dirty="0">
                    <a:solidFill>
                      <a:srgbClr val="7030A0"/>
                    </a:solidFill>
                  </a:rPr>
                  <a:t>(d) </a:t>
                </a:r>
                <a:r>
                  <a:rPr lang="en-US" sz="1800" dirty="0"/>
                  <a:t>There is a </a:t>
                </a:r>
                <a:r>
                  <a:rPr lang="en-US" sz="1800" dirty="0" smtClean="0"/>
                  <a:t>probability of  </a:t>
                </a:r>
                <a14:m>
                  <m:oMath xmlns:m="http://schemas.openxmlformats.org/officeDocument/2006/math">
                    <m:f>
                      <m:fPr>
                        <m:ctrlPr>
                          <a:rPr lang="en-US" sz="1800" i="1" smtClean="0">
                            <a:solidFill>
                              <a:srgbClr val="FF0000"/>
                            </a:solidFill>
                            <a:latin typeface="Cambria Math" panose="02040503050406030204" pitchFamily="18" charset="0"/>
                          </a:rPr>
                        </m:ctrlPr>
                      </m:fPr>
                      <m:num>
                        <m:r>
                          <a:rPr lang="en-US" sz="1800" b="0" i="1" smtClean="0">
                            <a:solidFill>
                              <a:srgbClr val="FF0000"/>
                            </a:solidFill>
                            <a:latin typeface="Cambria Math" panose="02040503050406030204" pitchFamily="18" charset="0"/>
                          </a:rPr>
                          <m:t>1</m:t>
                        </m:r>
                      </m:num>
                      <m:den>
                        <m:r>
                          <a:rPr lang="en-US" sz="1800" b="0" i="1" smtClean="0">
                            <a:solidFill>
                              <a:srgbClr val="FF0000"/>
                            </a:solidFill>
                            <a:latin typeface="Cambria Math" panose="02040503050406030204" pitchFamily="18" charset="0"/>
                          </a:rPr>
                          <m:t>3</m:t>
                        </m:r>
                      </m:den>
                    </m:f>
                  </m:oMath>
                </a14:m>
                <a:r>
                  <a:rPr lang="en-US" sz="1800" dirty="0" smtClean="0">
                    <a:solidFill>
                      <a:srgbClr val="FF0000"/>
                    </a:solidFill>
                  </a:rPr>
                  <a:t>  </a:t>
                </a:r>
                <a:r>
                  <a:rPr lang="en-US" sz="1800" dirty="0" smtClean="0"/>
                  <a:t>that </a:t>
                </a:r>
                <a:r>
                  <a:rPr lang="en-US" sz="1800" dirty="0">
                    <a:solidFill>
                      <a:srgbClr val="009900"/>
                    </a:solidFill>
                  </a:rPr>
                  <a:t>no-one</a:t>
                </a:r>
                <a:r>
                  <a:rPr lang="en-US" sz="1800" dirty="0"/>
                  <a:t> will die and </a:t>
                </a:r>
                <a:r>
                  <a:rPr lang="en-US" sz="1800" dirty="0" smtClean="0"/>
                  <a:t>a probability </a:t>
                </a:r>
                <a:r>
                  <a:rPr lang="en-US" sz="1800" dirty="0"/>
                  <a:t>of  </a:t>
                </a:r>
                <a14:m>
                  <m:oMath xmlns:m="http://schemas.openxmlformats.org/officeDocument/2006/math">
                    <m:f>
                      <m:fPr>
                        <m:ctrlPr>
                          <a:rPr lang="en-US" sz="1800" i="1">
                            <a:solidFill>
                              <a:srgbClr val="FF0000"/>
                            </a:solidFill>
                            <a:latin typeface="Cambria Math" panose="02040503050406030204" pitchFamily="18" charset="0"/>
                          </a:rPr>
                        </m:ctrlPr>
                      </m:fPr>
                      <m:num>
                        <m:r>
                          <a:rPr lang="en-US" sz="1800" i="1">
                            <a:solidFill>
                              <a:srgbClr val="FF0000"/>
                            </a:solidFill>
                            <a:latin typeface="Cambria Math" panose="02040503050406030204" pitchFamily="18" charset="0"/>
                          </a:rPr>
                          <m:t>2</m:t>
                        </m:r>
                      </m:num>
                      <m:den>
                        <m:r>
                          <a:rPr lang="en-US" sz="1800" i="1">
                            <a:solidFill>
                              <a:srgbClr val="FF0000"/>
                            </a:solidFill>
                            <a:latin typeface="Cambria Math" panose="02040503050406030204" pitchFamily="18" charset="0"/>
                          </a:rPr>
                          <m:t>3</m:t>
                        </m:r>
                      </m:den>
                    </m:f>
                    <m:r>
                      <a:rPr lang="en-US" sz="1800" i="1">
                        <a:solidFill>
                          <a:srgbClr val="FF0000"/>
                        </a:solidFill>
                        <a:latin typeface="Cambria Math" panose="02040503050406030204" pitchFamily="18" charset="0"/>
                      </a:rPr>
                      <m:t> </m:t>
                    </m:r>
                  </m:oMath>
                </a14:m>
                <a:r>
                  <a:rPr lang="en-US" sz="1800" dirty="0" smtClean="0"/>
                  <a:t> </a:t>
                </a:r>
                <a:r>
                  <a:rPr lang="en-US" sz="1800" dirty="0"/>
                  <a:t>that </a:t>
                </a:r>
                <a:r>
                  <a:rPr lang="en-US" sz="1800" dirty="0">
                    <a:solidFill>
                      <a:srgbClr val="009900"/>
                    </a:solidFill>
                  </a:rPr>
                  <a:t>600</a:t>
                </a:r>
                <a:r>
                  <a:rPr lang="en-US" sz="1800" dirty="0"/>
                  <a:t> people will die</a:t>
                </a:r>
              </a:p>
              <a:p>
                <a:pPr marL="457200" indent="-457200" algn="l" rtl="0"/>
                <a:endParaRPr lang="en-US" sz="1800" dirty="0" smtClean="0"/>
              </a:p>
              <a:p>
                <a:pPr marL="0" indent="0" algn="l" rtl="0">
                  <a:buNone/>
                </a:pPr>
                <a:r>
                  <a:rPr lang="en-US" sz="1800" dirty="0" smtClean="0">
                    <a:solidFill>
                      <a:srgbClr val="7030A0"/>
                    </a:solidFill>
                  </a:rPr>
                  <a:t>Majority </a:t>
                </a:r>
                <a:r>
                  <a:rPr lang="en-US" sz="1800" dirty="0">
                    <a:solidFill>
                      <a:srgbClr val="7030A0"/>
                    </a:solidFill>
                  </a:rPr>
                  <a:t>prefers (a) over (b), but (d) over (c)!!</a:t>
                </a:r>
                <a:endParaRPr lang="en-US" altLang="en-US" sz="1800" dirty="0" smtClean="0">
                  <a:solidFill>
                    <a:srgbClr val="7030A0"/>
                  </a:solidFill>
                </a:endParaRPr>
              </a:p>
            </p:txBody>
          </p:sp>
        </mc:Choice>
        <mc:Fallback xmlns="">
          <p:sp>
            <p:nvSpPr>
              <p:cNvPr id="6148" name="Rectangle 3"/>
              <p:cNvSpPr>
                <a:spLocks noGrp="1" noRot="1" noChangeAspect="1" noMove="1" noResize="1" noEditPoints="1" noAdjustHandles="1" noChangeArrowheads="1" noChangeShapeType="1" noTextEdit="1"/>
              </p:cNvSpPr>
              <p:nvPr>
                <p:ph type="body" idx="1"/>
              </p:nvPr>
            </p:nvSpPr>
            <p:spPr>
              <a:xfrm>
                <a:off x="457200" y="1268760"/>
                <a:ext cx="8229600" cy="5040560"/>
              </a:xfrm>
              <a:blipFill>
                <a:blip r:embed="rId2"/>
                <a:stretch>
                  <a:fillRect l="-593" t="-605" r="-1704"/>
                </a:stretch>
              </a:blipFill>
            </p:spPr>
            <p:txBody>
              <a:bodyPr/>
              <a:lstStyle/>
              <a:p>
                <a:r>
                  <a:rPr lang="en-US">
                    <a:noFill/>
                  </a:rPr>
                  <a:t> </a:t>
                </a:r>
              </a:p>
            </p:txBody>
          </p:sp>
        </mc:Fallback>
      </mc:AlternateContent>
    </p:spTree>
    <p:extLst>
      <p:ext uri="{BB962C8B-B14F-4D97-AF65-F5344CB8AC3E}">
        <p14:creationId xmlns:p14="http://schemas.microsoft.com/office/powerpoint/2010/main" val="36209799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1B42363-28E4-4155-86EC-9A4495DE11CA}" type="slidenum">
              <a:rPr lang="ar-SA" altLang="en-US" sz="1400"/>
              <a:pPr algn="l" eaLnBrk="1" hangingPunct="1">
                <a:spcBef>
                  <a:spcPct val="0"/>
                </a:spcBef>
                <a:buFontTx/>
                <a:buNone/>
              </a:pPr>
              <a:t>130</a:t>
            </a:fld>
            <a:endParaRPr lang="en-US" altLang="en-US" sz="1400"/>
          </a:p>
        </p:txBody>
      </p:sp>
      <p:sp>
        <p:nvSpPr>
          <p:cNvPr id="63491" name="Rectangle 2"/>
          <p:cNvSpPr>
            <a:spLocks noGrp="1" noChangeArrowheads="1"/>
          </p:cNvSpPr>
          <p:nvPr>
            <p:ph type="title" idx="4294967295"/>
          </p:nvPr>
        </p:nvSpPr>
        <p:spPr>
          <a:xfrm>
            <a:off x="528638" y="443762"/>
            <a:ext cx="8229600" cy="1143000"/>
          </a:xfrm>
        </p:spPr>
        <p:txBody>
          <a:bodyPr/>
          <a:lstStyle/>
          <a:p>
            <a:pPr eaLnBrk="1" hangingPunct="1"/>
            <a:r>
              <a:rPr lang="en-US" altLang="en-US" sz="3600" dirty="0" smtClean="0">
                <a:solidFill>
                  <a:schemeClr val="accent2"/>
                </a:solidFill>
              </a:rPr>
              <a:t>Conditional probabilities</a:t>
            </a:r>
          </a:p>
        </p:txBody>
      </p:sp>
      <mc:AlternateContent xmlns:mc="http://schemas.openxmlformats.org/markup-compatibility/2006" xmlns:a14="http://schemas.microsoft.com/office/drawing/2010/main">
        <mc:Choice Requires="a14">
          <p:sp>
            <p:nvSpPr>
              <p:cNvPr id="63492" name="Rectangle 3"/>
              <p:cNvSpPr>
                <a:spLocks noGrp="1" noChangeArrowheads="1"/>
              </p:cNvSpPr>
              <p:nvPr>
                <p:ph type="body" idx="4294967295"/>
              </p:nvPr>
            </p:nvSpPr>
            <p:spPr/>
            <p:txBody>
              <a:bodyPr/>
              <a:lstStyle/>
              <a:p>
                <a:pPr algn="l" rtl="0" eaLnBrk="1" hangingPunct="1">
                  <a:buFontTx/>
                  <a:buNone/>
                </a:pPr>
                <a:endParaRPr lang="en-US" altLang="en-US" dirty="0" smtClean="0"/>
              </a:p>
              <a:p>
                <a:pPr algn="l" rtl="0" eaLnBrk="1" hangingPunct="1">
                  <a:buFontTx/>
                  <a:buNone/>
                </a:pPr>
                <a:r>
                  <a:rPr lang="en-US" altLang="en-US" dirty="0" smtClean="0"/>
                  <a:t>				</a:t>
                </a:r>
                <a14:m>
                  <m:oMath xmlns:m="http://schemas.openxmlformats.org/officeDocument/2006/math">
                    <m:r>
                      <a:rPr lang="en-US" altLang="en-US" sz="2400" i="1" dirty="0" smtClean="0">
                        <a:solidFill>
                          <a:srgbClr val="FF0000"/>
                        </a:solidFill>
                        <a:latin typeface="Cambria Math" panose="02040503050406030204" pitchFamily="18" charset="0"/>
                      </a:rPr>
                      <m:t>𝑝</m:t>
                    </m:r>
                  </m:oMath>
                </a14:m>
                <a:r>
                  <a:rPr lang="en-US" altLang="en-US" sz="2400" dirty="0" smtClean="0"/>
                  <a:t>			</a:t>
                </a:r>
                <a14:m>
                  <m:oMath xmlns:m="http://schemas.openxmlformats.org/officeDocument/2006/math">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𝑝</m:t>
                    </m:r>
                  </m:oMath>
                </a14:m>
                <a:endParaRPr lang="en-US" altLang="en-US" sz="2400" dirty="0" smtClean="0">
                  <a:solidFill>
                    <a:srgbClr val="FF0000"/>
                  </a:solidFill>
                </a:endParaRPr>
              </a:p>
              <a:p>
                <a:pPr algn="l" rtl="0" eaLnBrk="1" hangingPunct="1">
                  <a:buFontTx/>
                  <a:buNone/>
                </a:pPr>
                <a:r>
                  <a:rPr lang="en-US" altLang="en-US" sz="2400" dirty="0" smtClean="0"/>
                  <a:t>			</a:t>
                </a:r>
                <a:endParaRPr lang="el-GR" altLang="en-US" sz="2400" dirty="0" smtClean="0"/>
              </a:p>
              <a:p>
                <a:pPr algn="l" rtl="0" eaLnBrk="1" hangingPunct="1">
                  <a:buFontTx/>
                  <a:buNone/>
                </a:pPr>
                <a:r>
                  <a:rPr lang="en-US" altLang="en-US" sz="2400" dirty="0" smtClean="0"/>
                  <a:t>	 		</a:t>
                </a:r>
                <a14:m>
                  <m:oMath xmlns:m="http://schemas.openxmlformats.org/officeDocument/2006/math">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𝐷</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𝐷</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oMath>
                </a14:m>
                <a:endParaRPr lang="en-US" altLang="en-US" sz="2400" dirty="0" smtClean="0"/>
              </a:p>
              <a:p>
                <a:pPr algn="l" rtl="0" eaLnBrk="1" hangingPunct="1">
                  <a:buFontTx/>
                  <a:buNone/>
                </a:pPr>
                <a:endParaRPr lang="en-US" altLang="en-US" sz="2400" i="1" dirty="0" smtClean="0">
                  <a:latin typeface="Cambria Math" panose="02040503050406030204" pitchFamily="18" charset="0"/>
                </a:endParaRPr>
              </a:p>
              <a:p>
                <a:pPr algn="l"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smtClean="0">
                          <a:solidFill>
                            <a:schemeClr val="accent2"/>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90</m:t>
                      </m:r>
                      <m:r>
                        <a:rPr lang="en-US" altLang="en-US" sz="2400" i="1" dirty="0" smtClean="0">
                          <a:solidFill>
                            <a:schemeClr val="accent2"/>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10</m:t>
                      </m:r>
                      <m:r>
                        <a:rPr lang="en-US" altLang="en-US" sz="2400" i="1" dirty="0" smtClean="0">
                          <a:solidFill>
                            <a:schemeClr val="accent2"/>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05</m:t>
                      </m:r>
                      <m:r>
                        <a:rPr lang="en-US" altLang="en-US" sz="2400" i="1" dirty="0" smtClean="0">
                          <a:solidFill>
                            <a:schemeClr val="accent2"/>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95</m:t>
                      </m:r>
                    </m:oMath>
                  </m:oMathPara>
                </a14:m>
                <a:endParaRPr lang="en-US" altLang="en-US" sz="2400" dirty="0" smtClean="0">
                  <a:solidFill>
                    <a:schemeClr val="accent2"/>
                  </a:solidFill>
                </a:endParaRPr>
              </a:p>
              <a:p>
                <a:pPr algn="l" rtl="0" eaLnBrk="1" hangingPunct="1">
                  <a:buFontTx/>
                  <a:buNone/>
                </a:pPr>
                <a:endParaRPr lang="en-US" altLang="en-US" sz="2400" dirty="0" smtClean="0"/>
              </a:p>
              <a:p>
                <a:pPr algn="l" rtl="0" eaLnBrk="1" hangingPunct="1">
                  <a:buFontTx/>
                  <a:buNone/>
                </a:pPr>
                <a:endParaRPr lang="en-US" altLang="en-US" sz="2400" i="1" dirty="0" smtClean="0">
                  <a:latin typeface="Cambria Math" panose="02040503050406030204" pitchFamily="18" charset="0"/>
                </a:endParaRPr>
              </a:p>
              <a:p>
                <a:pPr algn="l"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𝑇</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𝑇</m:t>
                      </m:r>
                      <m:r>
                        <a:rPr lang="en-US" altLang="en-US" sz="2400" i="1" dirty="0" smtClean="0">
                          <a:latin typeface="Cambria Math" panose="02040503050406030204" pitchFamily="18" charset="0"/>
                        </a:rPr>
                        <m:t>                              </m:t>
                      </m:r>
                      <m:r>
                        <a:rPr lang="en-US" altLang="en-US" sz="2400" i="1" dirty="0" err="1" smtClean="0">
                          <a:latin typeface="Cambria Math" panose="02040503050406030204" pitchFamily="18" charset="0"/>
                        </a:rPr>
                        <m:t>𝑇</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𝑇</m:t>
                      </m:r>
                    </m:oMath>
                  </m:oMathPara>
                </a14:m>
                <a:endParaRPr lang="en-US" altLang="en-US" sz="2400" dirty="0" smtClean="0"/>
              </a:p>
              <a:p>
                <a:pPr algn="l"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	</m:t>
                      </m:r>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	</m:t>
                      </m:r>
                      <m:r>
                        <a:rPr lang="en-US" altLang="en-US" sz="2400" i="1" dirty="0" smtClean="0">
                          <a:solidFill>
                            <a:schemeClr val="accent6"/>
                          </a:solidFill>
                          <a:latin typeface="Cambria Math" panose="02040503050406030204" pitchFamily="18" charset="0"/>
                        </a:rPr>
                        <m:t>.</m:t>
                      </m:r>
                      <m:r>
                        <a:rPr lang="en-US" altLang="en-US" sz="2400" i="1" dirty="0" smtClean="0">
                          <a:solidFill>
                            <a:schemeClr val="accent6"/>
                          </a:solidFill>
                          <a:latin typeface="Cambria Math" panose="02040503050406030204" pitchFamily="18" charset="0"/>
                        </a:rPr>
                        <m:t>90</m:t>
                      </m:r>
                      <m:r>
                        <a:rPr lang="en-US" altLang="en-US" sz="2400" i="1" dirty="0" smtClean="0">
                          <a:solidFill>
                            <a:schemeClr val="accent6"/>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𝑝</m:t>
                      </m:r>
                      <m:r>
                        <a:rPr lang="en-US" altLang="en-US" sz="2400" i="1" dirty="0" smtClean="0">
                          <a:solidFill>
                            <a:srgbClr val="FF0000"/>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       .</m:t>
                      </m:r>
                      <m:r>
                        <a:rPr lang="en-US" altLang="en-US" sz="2400" i="1" dirty="0" smtClean="0">
                          <a:solidFill>
                            <a:schemeClr val="accent6"/>
                          </a:solidFill>
                          <a:latin typeface="Cambria Math" panose="02040503050406030204" pitchFamily="18" charset="0"/>
                        </a:rPr>
                        <m:t>10</m:t>
                      </m:r>
                      <m:r>
                        <a:rPr lang="en-US" altLang="en-US" sz="2400" i="1" dirty="0" smtClean="0">
                          <a:solidFill>
                            <a:schemeClr val="accent6"/>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𝑝</m:t>
                      </m:r>
                      <m:r>
                        <a:rPr lang="en-US" altLang="en-US" sz="2400" i="1" dirty="0" smtClean="0">
                          <a:solidFill>
                            <a:srgbClr val="FF0000"/>
                          </a:solidFill>
                          <a:latin typeface="Cambria Math" panose="02040503050406030204" pitchFamily="18" charset="0"/>
                        </a:rPr>
                        <m:t>                   .</m:t>
                      </m:r>
                      <m:r>
                        <a:rPr lang="en-US" altLang="en-US" sz="2400" i="1" dirty="0" smtClean="0">
                          <a:solidFill>
                            <a:schemeClr val="accent6"/>
                          </a:solidFill>
                          <a:latin typeface="Cambria Math" panose="02040503050406030204" pitchFamily="18" charset="0"/>
                        </a:rPr>
                        <m:t>05</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𝑝</m:t>
                      </m:r>
                      <m:r>
                        <a:rPr lang="en-US" altLang="en-US" sz="2400" i="1" dirty="0" smtClean="0">
                          <a:solidFill>
                            <a:srgbClr val="FF0000"/>
                          </a:solidFill>
                          <a:latin typeface="Cambria Math" panose="02040503050406030204" pitchFamily="18" charset="0"/>
                        </a:rPr>
                        <m:t>)         .</m:t>
                      </m:r>
                      <m:r>
                        <a:rPr lang="en-US" altLang="en-US" sz="2400" i="1" dirty="0" smtClean="0">
                          <a:solidFill>
                            <a:schemeClr val="accent2"/>
                          </a:solidFill>
                          <a:latin typeface="Cambria Math" panose="02040503050406030204" pitchFamily="18" charset="0"/>
                        </a:rPr>
                        <m:t>95</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 </m:t>
                      </m:r>
                      <m:r>
                        <a:rPr lang="en-US" altLang="en-US" sz="2400" i="1" dirty="0" smtClean="0">
                          <a:solidFill>
                            <a:srgbClr val="FF0000"/>
                          </a:solidFill>
                          <a:latin typeface="Cambria Math" panose="02040503050406030204" pitchFamily="18" charset="0"/>
                        </a:rPr>
                        <m:t>𝑝</m:t>
                      </m:r>
                      <m:r>
                        <a:rPr lang="en-US" altLang="en-US" sz="2400" i="1" dirty="0" smtClean="0">
                          <a:solidFill>
                            <a:srgbClr val="FF0000"/>
                          </a:solidFill>
                          <a:latin typeface="Cambria Math" panose="02040503050406030204" pitchFamily="18" charset="0"/>
                        </a:rPr>
                        <m:t>)</m:t>
                      </m:r>
                    </m:oMath>
                  </m:oMathPara>
                </a14:m>
                <a:endParaRPr lang="en-US" altLang="en-US" sz="2400" dirty="0" smtClean="0">
                  <a:solidFill>
                    <a:srgbClr val="FF0000"/>
                  </a:solidFill>
                </a:endParaRPr>
              </a:p>
            </p:txBody>
          </p:sp>
        </mc:Choice>
        <mc:Fallback xmlns="">
          <p:sp>
            <p:nvSpPr>
              <p:cNvPr id="63492" name="Rectangle 3"/>
              <p:cNvSpPr>
                <a:spLocks noGrp="1" noRot="1" noChangeAspect="1" noMove="1" noResize="1" noEditPoints="1" noAdjustHandles="1" noChangeArrowheads="1" noChangeShapeType="1" noTextEdit="1"/>
              </p:cNvSpPr>
              <p:nvPr>
                <p:ph type="body" idx="4294967295"/>
              </p:nvPr>
            </p:nvSpPr>
            <p:spPr>
              <a:blipFill>
                <a:blip r:embed="rId2"/>
                <a:stretch>
                  <a:fillRect b="-539"/>
                </a:stretch>
              </a:blipFill>
            </p:spPr>
            <p:txBody>
              <a:bodyPr/>
              <a:lstStyle/>
              <a:p>
                <a:r>
                  <a:rPr lang="en-US">
                    <a:noFill/>
                  </a:rPr>
                  <a:t> </a:t>
                </a:r>
              </a:p>
            </p:txBody>
          </p:sp>
        </mc:Fallback>
      </mc:AlternateContent>
      <p:sp>
        <p:nvSpPr>
          <p:cNvPr id="63493" name="AutoShape 5"/>
          <p:cNvSpPr>
            <a:spLocks noChangeArrowheads="1"/>
          </p:cNvSpPr>
          <p:nvPr/>
        </p:nvSpPr>
        <p:spPr bwMode="auto">
          <a:xfrm>
            <a:off x="4643438" y="1989138"/>
            <a:ext cx="144462" cy="144462"/>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4" name="AutoShape 6"/>
          <p:cNvSpPr>
            <a:spLocks noChangeArrowheads="1"/>
          </p:cNvSpPr>
          <p:nvPr/>
        </p:nvSpPr>
        <p:spPr bwMode="auto">
          <a:xfrm>
            <a:off x="6084888" y="3284538"/>
            <a:ext cx="144462" cy="144462"/>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5" name="AutoShape 8"/>
          <p:cNvSpPr>
            <a:spLocks noChangeArrowheads="1"/>
          </p:cNvSpPr>
          <p:nvPr/>
        </p:nvSpPr>
        <p:spPr bwMode="auto">
          <a:xfrm>
            <a:off x="3203575" y="3357563"/>
            <a:ext cx="144463" cy="144462"/>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6" name="AutoShape 9"/>
          <p:cNvSpPr>
            <a:spLocks noChangeArrowheads="1"/>
          </p:cNvSpPr>
          <p:nvPr/>
        </p:nvSpPr>
        <p:spPr bwMode="auto">
          <a:xfrm>
            <a:off x="2124075" y="4908847"/>
            <a:ext cx="144463" cy="144463"/>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7" name="AutoShape 10"/>
          <p:cNvSpPr>
            <a:spLocks noChangeArrowheads="1"/>
          </p:cNvSpPr>
          <p:nvPr/>
        </p:nvSpPr>
        <p:spPr bwMode="auto">
          <a:xfrm>
            <a:off x="3608756" y="4958170"/>
            <a:ext cx="144463" cy="144463"/>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8" name="AutoShape 11"/>
          <p:cNvSpPr>
            <a:spLocks noChangeArrowheads="1"/>
          </p:cNvSpPr>
          <p:nvPr/>
        </p:nvSpPr>
        <p:spPr bwMode="auto">
          <a:xfrm>
            <a:off x="5760243" y="4958170"/>
            <a:ext cx="144463" cy="144463"/>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499" name="AutoShape 12"/>
          <p:cNvSpPr>
            <a:spLocks noChangeArrowheads="1"/>
          </p:cNvSpPr>
          <p:nvPr/>
        </p:nvSpPr>
        <p:spPr bwMode="auto">
          <a:xfrm>
            <a:off x="7228883" y="4968876"/>
            <a:ext cx="144462" cy="144463"/>
          </a:xfrm>
          <a:prstGeom prst="flowChartConnector">
            <a:avLst/>
          </a:prstGeom>
          <a:solidFill>
            <a:schemeClr val="accent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3500" name="Line 13"/>
          <p:cNvSpPr>
            <a:spLocks noChangeShapeType="1"/>
          </p:cNvSpPr>
          <p:nvPr/>
        </p:nvSpPr>
        <p:spPr bwMode="auto">
          <a:xfrm flipH="1">
            <a:off x="3348038" y="2133600"/>
            <a:ext cx="1295400" cy="1223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1" name="Line 14"/>
          <p:cNvSpPr>
            <a:spLocks noChangeShapeType="1"/>
          </p:cNvSpPr>
          <p:nvPr/>
        </p:nvSpPr>
        <p:spPr bwMode="auto">
          <a:xfrm>
            <a:off x="4787900" y="2133600"/>
            <a:ext cx="1296988"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2" name="Line 15"/>
          <p:cNvSpPr>
            <a:spLocks noChangeShapeType="1"/>
          </p:cNvSpPr>
          <p:nvPr/>
        </p:nvSpPr>
        <p:spPr bwMode="auto">
          <a:xfrm flipH="1">
            <a:off x="2245390" y="3500438"/>
            <a:ext cx="958185" cy="14308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3" name="Line 16"/>
          <p:cNvSpPr>
            <a:spLocks noChangeShapeType="1"/>
          </p:cNvSpPr>
          <p:nvPr/>
        </p:nvSpPr>
        <p:spPr bwMode="auto">
          <a:xfrm>
            <a:off x="3276600" y="3500438"/>
            <a:ext cx="359296" cy="1408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4" name="Line 17"/>
          <p:cNvSpPr>
            <a:spLocks noChangeShapeType="1"/>
          </p:cNvSpPr>
          <p:nvPr/>
        </p:nvSpPr>
        <p:spPr bwMode="auto">
          <a:xfrm flipH="1">
            <a:off x="5868143" y="3429000"/>
            <a:ext cx="288181" cy="15398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5" name="Line 18"/>
          <p:cNvSpPr>
            <a:spLocks noChangeShapeType="1"/>
          </p:cNvSpPr>
          <p:nvPr/>
        </p:nvSpPr>
        <p:spPr bwMode="auto">
          <a:xfrm>
            <a:off x="6229351" y="3357563"/>
            <a:ext cx="1042142" cy="1641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130</a:t>
            </a:fld>
            <a:endParaRPr lang="en-US" alt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1B55858-8982-4A32-AF3F-F46A2D14EE52}" type="slidenum">
              <a:rPr lang="ar-SA" altLang="en-US" sz="1400"/>
              <a:pPr algn="l">
                <a:spcBef>
                  <a:spcPct val="0"/>
                </a:spcBef>
                <a:buFontTx/>
                <a:buNone/>
              </a:pPr>
              <a:t>131</a:t>
            </a:fld>
            <a:endParaRPr lang="en-US" altLang="en-US" sz="1400"/>
          </a:p>
        </p:txBody>
      </p:sp>
      <p:sp>
        <p:nvSpPr>
          <p:cNvPr id="64515" name="Rectangle 4"/>
          <p:cNvSpPr>
            <a:spLocks noGrp="1" noChangeArrowheads="1"/>
          </p:cNvSpPr>
          <p:nvPr>
            <p:ph type="title"/>
          </p:nvPr>
        </p:nvSpPr>
        <p:spPr/>
        <p:txBody>
          <a:bodyPr/>
          <a:lstStyle/>
          <a:p>
            <a:pPr rtl="0" eaLnBrk="1" hangingPunct="1"/>
            <a:r>
              <a:rPr lang="en-US" altLang="en-US" sz="3600" dirty="0" smtClean="0">
                <a:solidFill>
                  <a:schemeClr val="accent2"/>
                </a:solidFill>
              </a:rPr>
              <a:t>The calculation</a:t>
            </a:r>
          </a:p>
        </p:txBody>
      </p:sp>
      <mc:AlternateContent xmlns:mc="http://schemas.openxmlformats.org/markup-compatibility/2006" xmlns:a14="http://schemas.microsoft.com/office/drawing/2010/main">
        <mc:Choice Requires="a14">
          <p:sp>
            <p:nvSpPr>
              <p:cNvPr id="64516" name="Rectangle 5"/>
              <p:cNvSpPr>
                <a:spLocks noGrp="1" noChangeArrowheads="1"/>
              </p:cNvSpPr>
              <p:nvPr>
                <p:ph type="body" idx="1"/>
              </p:nvPr>
            </p:nvSpPr>
            <p:spPr>
              <a:xfrm>
                <a:off x="467544" y="1628800"/>
                <a:ext cx="8229600" cy="4210050"/>
              </a:xfrm>
            </p:spPr>
            <p:txBody>
              <a:bodyPr/>
              <a:lstStyle/>
              <a:p>
                <a:pPr algn="l" rtl="0" eaLnBrk="1" hangingPunct="1">
                  <a:buFontTx/>
                  <a:buNone/>
                </a:pPr>
                <a:r>
                  <a:rPr lang="en-US" altLang="en-US" dirty="0" smtClean="0"/>
                  <a:t>	</a:t>
                </a:r>
                <a14:m>
                  <m:oMath xmlns:m="http://schemas.openxmlformats.org/officeDocument/2006/math">
                    <m:r>
                      <a:rPr lang="en-US" altLang="en-US" i="1" dirty="0" smtClean="0">
                        <a:latin typeface="Cambria Math" panose="02040503050406030204" pitchFamily="18" charset="0"/>
                      </a:rPr>
                      <m:t> </m:t>
                    </m:r>
                  </m:oMath>
                </a14:m>
                <a:r>
                  <a:rPr lang="en-US" altLang="en-US" dirty="0" smtClean="0"/>
                  <a:t>			</a:t>
                </a:r>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𝐷</m:t>
                          </m:r>
                        </m:e>
                        <m:e>
                          <m:r>
                            <a:rPr lang="en-US" altLang="en-US" sz="2400" i="1" dirty="0" smtClean="0">
                              <a:solidFill>
                                <a:srgbClr val="0070C0"/>
                              </a:solidFill>
                              <a:latin typeface="Cambria Math" panose="02040503050406030204" pitchFamily="18" charset="0"/>
                            </a:rPr>
                            <m:t>𝑇</m:t>
                          </m:r>
                        </m:e>
                      </m:d>
                      <m:r>
                        <a:rPr lang="en-US" altLang="en-US" sz="2400" i="1" dirty="0">
                          <a:latin typeface="Cambria Math" panose="02040503050406030204" pitchFamily="18" charset="0"/>
                        </a:rPr>
                        <m:t>=</m:t>
                      </m:r>
                      <m:f>
                        <m:fPr>
                          <m:ctrlPr>
                            <a:rPr lang="fr-FR" altLang="en-US" sz="2400" i="1" smtClean="0">
                              <a:latin typeface="Cambria Math" panose="02040503050406030204" pitchFamily="18" charset="0"/>
                            </a:rPr>
                          </m:ctrlPr>
                        </m:fPr>
                        <m:num>
                          <m:r>
                            <m:rPr>
                              <m:nor/>
                            </m:rPr>
                            <a:rPr lang="en-US" altLang="en-US" sz="2400" b="0" i="0" smtClean="0">
                              <a:latin typeface="Cambria Math" panose="02040503050406030204" pitchFamily="18" charset="0"/>
                            </a:rPr>
                            <m:t>P</m:t>
                          </m:r>
                          <m:r>
                            <m:rPr>
                              <m:nor/>
                            </m:rPr>
                            <a:rPr lang="en-US" altLang="en-US" sz="2400" b="0" i="0" smtClean="0">
                              <a:latin typeface="Cambria Math" panose="02040503050406030204" pitchFamily="18" charset="0"/>
                            </a:rPr>
                            <m:t>(</m:t>
                          </m:r>
                          <m:r>
                            <m:rPr>
                              <m:nor/>
                            </m:rPr>
                            <a:rPr lang="en-US" altLang="en-US" sz="2400" b="0" i="1" smtClean="0">
                              <a:latin typeface="Cambria Math" panose="02040503050406030204" pitchFamily="18" charset="0"/>
                            </a:rPr>
                            <m:t>D</m:t>
                          </m:r>
                          <m:r>
                            <a:rPr lang="en-US" altLang="en-US" sz="2400" b="0" i="1" smtClean="0">
                              <a:latin typeface="Cambria Math" panose="02040503050406030204" pitchFamily="18" charset="0"/>
                              <a:ea typeface="Cambria Math" panose="02040503050406030204" pitchFamily="18" charset="0"/>
                            </a:rPr>
                            <m:t>∩</m:t>
                          </m:r>
                          <m:r>
                            <a:rPr lang="en-US" altLang="en-US" sz="2400" b="0" i="1" smtClean="0">
                              <a:solidFill>
                                <a:srgbClr val="0070C0"/>
                              </a:solidFill>
                              <a:latin typeface="Cambria Math" panose="02040503050406030204" pitchFamily="18" charset="0"/>
                              <a:ea typeface="Cambria Math" panose="02040503050406030204" pitchFamily="18" charset="0"/>
                            </a:rPr>
                            <m:t>𝑇</m:t>
                          </m:r>
                          <m:r>
                            <a:rPr lang="en-US" altLang="en-US" sz="2400" b="0" i="1" smtClean="0">
                              <a:latin typeface="Cambria Math" panose="02040503050406030204" pitchFamily="18" charset="0"/>
                              <a:ea typeface="Cambria Math" panose="02040503050406030204" pitchFamily="18" charset="0"/>
                            </a:rPr>
                            <m:t>)</m:t>
                          </m:r>
                        </m:num>
                        <m:den>
                          <m:r>
                            <m:rPr>
                              <m:nor/>
                            </m:rPr>
                            <a:rPr lang="en-US" altLang="en-US" sz="2400" b="0" i="0" smtClean="0">
                              <a:latin typeface="Cambria Math" panose="02040503050406030204" pitchFamily="18" charset="0"/>
                            </a:rPr>
                            <m:t>P</m:t>
                          </m:r>
                          <m:r>
                            <m:rPr>
                              <m:nor/>
                            </m:rPr>
                            <a:rPr lang="en-US" altLang="en-US" sz="2400" b="0" i="0" smtClean="0">
                              <a:latin typeface="Cambria Math" panose="02040503050406030204" pitchFamily="18" charset="0"/>
                            </a:rPr>
                            <m:t>(</m:t>
                          </m:r>
                          <m:r>
                            <m:rPr>
                              <m:nor/>
                            </m:rPr>
                            <a:rPr lang="en-US" altLang="en-US" sz="2400" b="0" i="1" smtClean="0">
                              <a:solidFill>
                                <a:srgbClr val="0070C0"/>
                              </a:solidFill>
                              <a:latin typeface="Cambria Math" panose="02040503050406030204" pitchFamily="18" charset="0"/>
                            </a:rPr>
                            <m:t>T</m:t>
                          </m:r>
                          <m:r>
                            <m:rPr>
                              <m:nor/>
                            </m:rPr>
                            <a:rPr lang="en-US" altLang="en-US" sz="2400" b="0" i="0" smtClean="0">
                              <a:latin typeface="Cambria Math" panose="02040503050406030204" pitchFamily="18" charset="0"/>
                            </a:rPr>
                            <m:t>)</m:t>
                          </m:r>
                        </m:den>
                      </m:f>
                    </m:oMath>
                  </m:oMathPara>
                </a14:m>
                <a:endParaRPr lang="fr-FR" altLang="en-US" sz="2400" dirty="0" smtClean="0"/>
              </a:p>
              <a:p>
                <a:pPr algn="ctr" rtl="0" eaLnBrk="1" hangingPunct="1">
                  <a:buFontTx/>
                  <a:buNone/>
                </a:pPr>
                <a:endParaRPr lang="fr-FR" altLang="en-US" sz="2400" dirty="0" smtClean="0"/>
              </a:p>
              <a:p>
                <a:pPr algn="ctr" rtl="0" eaLnBrk="1" hangingPunct="1">
                  <a:buFontTx/>
                  <a:buNone/>
                </a:pPr>
                <a:r>
                  <a:rPr lang="fr-FR" altLang="en-US" sz="2400" dirty="0" smtClean="0"/>
                  <a:t>			</a:t>
                </a:r>
                <a14:m>
                  <m:oMath xmlns:m="http://schemas.openxmlformats.org/officeDocument/2006/math">
                    <m:r>
                      <a:rPr lang="en-US" altLang="en-US" sz="2800" b="0" i="0" smtClean="0">
                        <a:latin typeface="Cambria Math" panose="02040503050406030204" pitchFamily="18" charset="0"/>
                      </a:rPr>
                      <m:t>=</m:t>
                    </m:r>
                    <m:f>
                      <m:fPr>
                        <m:ctrlPr>
                          <a:rPr lang="fr-FR" altLang="en-US" sz="2800" i="1">
                            <a:latin typeface="Cambria Math" panose="02040503050406030204" pitchFamily="18" charset="0"/>
                          </a:rPr>
                        </m:ctrlPr>
                      </m:fPr>
                      <m:num>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90</m:t>
                        </m:r>
                        <m:r>
                          <a:rPr lang="en-US" altLang="en-US" sz="2800" b="0" i="1" smtClean="0">
                            <a:solidFill>
                              <a:srgbClr val="FF0000"/>
                            </a:solidFill>
                            <a:latin typeface="Cambria Math" panose="02040503050406030204" pitchFamily="18" charset="0"/>
                          </a:rPr>
                          <m:t>𝑝</m:t>
                        </m:r>
                      </m:num>
                      <m:den>
                        <m:r>
                          <a:rPr lang="en-US" altLang="en-US" sz="2800" i="1">
                            <a:latin typeface="Cambria Math" panose="02040503050406030204" pitchFamily="18" charset="0"/>
                          </a:rPr>
                          <m:t>.</m:t>
                        </m:r>
                        <m:r>
                          <a:rPr lang="en-US" altLang="en-US" sz="2800" i="1">
                            <a:latin typeface="Cambria Math" panose="02040503050406030204" pitchFamily="18" charset="0"/>
                          </a:rPr>
                          <m:t>90</m:t>
                        </m:r>
                        <m:r>
                          <a:rPr lang="en-US" altLang="en-US" sz="2800" i="1" smtClean="0">
                            <a:solidFill>
                              <a:srgbClr val="FF0000"/>
                            </a:solidFill>
                            <a:latin typeface="Cambria Math" panose="02040503050406030204" pitchFamily="18" charset="0"/>
                          </a:rPr>
                          <m:t>𝑝</m:t>
                        </m:r>
                        <m:r>
                          <a:rPr lang="en-US" altLang="en-US" sz="2800" b="0" i="1" smtClean="0">
                            <a:latin typeface="Cambria Math" panose="02040503050406030204" pitchFamily="18" charset="0"/>
                          </a:rPr>
                          <m:t> </m:t>
                        </m:r>
                        <m:r>
                          <m:rPr>
                            <m:nor/>
                          </m:rPr>
                          <a:rPr lang="en-US" altLang="en-US" sz="2800" b="0" i="0" smtClean="0">
                            <a:latin typeface="Cambria Math" panose="02040503050406030204" pitchFamily="18" charset="0"/>
                          </a:rPr>
                          <m:t>+</m:t>
                        </m:r>
                        <m:r>
                          <a:rPr lang="en-US" altLang="en-US" sz="2800" b="0" i="1" smtClean="0">
                            <a:latin typeface="Cambria Math" panose="02040503050406030204" pitchFamily="18" charset="0"/>
                          </a:rPr>
                          <m:t> </m:t>
                        </m:r>
                        <m:r>
                          <a:rPr lang="en-US" altLang="en-US" sz="2800" i="1">
                            <a:latin typeface="Cambria Math" panose="02040503050406030204" pitchFamily="18" charset="0"/>
                          </a:rPr>
                          <m:t>.</m:t>
                        </m:r>
                        <m:r>
                          <a:rPr lang="en-US" altLang="en-US" sz="2800" i="1">
                            <a:latin typeface="Cambria Math" panose="02040503050406030204" pitchFamily="18" charset="0"/>
                          </a:rPr>
                          <m:t>05</m:t>
                        </m:r>
                        <m:r>
                          <a:rPr lang="en-US" altLang="en-US" sz="2800" b="0" i="1" smtClean="0">
                            <a:solidFill>
                              <a:srgbClr val="FF0000"/>
                            </a:solidFill>
                            <a:latin typeface="Cambria Math" panose="02040503050406030204" pitchFamily="18" charset="0"/>
                          </a:rPr>
                          <m:t>(</m:t>
                        </m:r>
                        <m:r>
                          <a:rPr lang="en-US" altLang="en-US" sz="2800" b="0" i="1" smtClean="0">
                            <a:solidFill>
                              <a:srgbClr val="FF0000"/>
                            </a:solidFill>
                            <a:latin typeface="Cambria Math" panose="02040503050406030204" pitchFamily="18" charset="0"/>
                          </a:rPr>
                          <m:t>1</m:t>
                        </m:r>
                        <m:r>
                          <a:rPr lang="en-US" altLang="en-US" sz="2800" b="0" i="1" smtClean="0">
                            <a:solidFill>
                              <a:srgbClr val="FF0000"/>
                            </a:solidFill>
                            <a:latin typeface="Cambria Math" panose="02040503050406030204" pitchFamily="18" charset="0"/>
                          </a:rPr>
                          <m:t>−</m:t>
                        </m:r>
                        <m:r>
                          <a:rPr lang="en-US" altLang="en-US" sz="2800" i="1">
                            <a:solidFill>
                              <a:srgbClr val="FF0000"/>
                            </a:solidFill>
                            <a:latin typeface="Cambria Math" panose="02040503050406030204" pitchFamily="18" charset="0"/>
                          </a:rPr>
                          <m:t>𝑝</m:t>
                        </m:r>
                        <m:r>
                          <a:rPr lang="en-US" altLang="en-US" sz="2800" b="0" i="1" smtClean="0">
                            <a:solidFill>
                              <a:srgbClr val="FF0000"/>
                            </a:solidFill>
                            <a:latin typeface="Cambria Math" panose="02040503050406030204" pitchFamily="18" charset="0"/>
                          </a:rPr>
                          <m:t>)</m:t>
                        </m:r>
                      </m:den>
                    </m:f>
                  </m:oMath>
                </a14:m>
                <a:endParaRPr lang="he-IL" altLang="en-US" sz="2800" dirty="0" smtClean="0"/>
              </a:p>
              <a:p>
                <a:pPr algn="l" rtl="0" eaLnBrk="1" hangingPunct="1">
                  <a:buFontTx/>
                  <a:buNone/>
                </a:pPr>
                <a:endParaRPr lang="en-US" altLang="en-US" sz="2400" dirty="0" smtClean="0"/>
              </a:p>
              <a:p>
                <a:pPr algn="l" rtl="0" eaLnBrk="1" hangingPunct="1">
                  <a:lnSpc>
                    <a:spcPct val="150000"/>
                  </a:lnSpc>
                  <a:buFontTx/>
                  <a:buNone/>
                </a:pPr>
                <a:r>
                  <a:rPr lang="en-US" altLang="en-US" sz="2400" dirty="0" smtClean="0"/>
                  <a:t>with </a:t>
                </a:r>
                <a14:m>
                  <m:oMath xmlns:m="http://schemas.openxmlformats.org/officeDocument/2006/math">
                    <m:r>
                      <a:rPr lang="en-US" altLang="en-US" sz="2400" i="1" dirty="0" smtClean="0">
                        <a:solidFill>
                          <a:srgbClr val="FF0000"/>
                        </a:solidFill>
                        <a:latin typeface="Cambria Math" panose="02040503050406030204" pitchFamily="18" charset="0"/>
                      </a:rPr>
                      <m:t>𝑝</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𝑃</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𝐷</m:t>
                    </m:r>
                    <m:r>
                      <a:rPr lang="en-US" altLang="en-US" sz="2400" i="1" dirty="0" smtClean="0">
                        <a:solidFill>
                          <a:srgbClr val="FF0000"/>
                        </a:solidFill>
                        <a:latin typeface="Cambria Math" panose="02040503050406030204" pitchFamily="18" charset="0"/>
                      </a:rPr>
                      <m:t>)</m:t>
                    </m:r>
                  </m:oMath>
                </a14:m>
                <a:endParaRPr lang="en-US" altLang="en-US" sz="2400" dirty="0" smtClean="0">
                  <a:solidFill>
                    <a:srgbClr val="FF0000"/>
                  </a:solidFill>
                </a:endParaRPr>
              </a:p>
              <a:p>
                <a:pPr algn="l" rtl="0" eaLnBrk="1" hangingPunct="1">
                  <a:lnSpc>
                    <a:spcPct val="150000"/>
                  </a:lnSpc>
                  <a:buFontTx/>
                  <a:buNone/>
                </a:pPr>
                <a:r>
                  <a:rPr lang="en-US" altLang="en-US" sz="2400" dirty="0" smtClean="0"/>
                  <a:t>… can indeed be anywhere between </a:t>
                </a:r>
                <a14:m>
                  <m:oMath xmlns:m="http://schemas.openxmlformats.org/officeDocument/2006/math">
                    <m:r>
                      <a:rPr lang="en-US" altLang="en-US" sz="2400" i="1" dirty="0" smtClean="0">
                        <a:solidFill>
                          <a:srgbClr val="FF0000"/>
                        </a:solidFill>
                        <a:latin typeface="Cambria Math" panose="02040503050406030204" pitchFamily="18" charset="0"/>
                      </a:rPr>
                      <m:t>0</m:t>
                    </m:r>
                  </m:oMath>
                </a14:m>
                <a:r>
                  <a:rPr lang="en-US" altLang="en-US" sz="2400" dirty="0" smtClean="0"/>
                  <a:t> and </a:t>
                </a:r>
                <a14:m>
                  <m:oMath xmlns:m="http://schemas.openxmlformats.org/officeDocument/2006/math">
                    <m:r>
                      <a:rPr lang="en-US" altLang="en-US" sz="2400" i="1" dirty="0" smtClean="0">
                        <a:solidFill>
                          <a:srgbClr val="FF0000"/>
                        </a:solidFill>
                        <a:latin typeface="Cambria Math" panose="02040503050406030204" pitchFamily="18" charset="0"/>
                      </a:rPr>
                      <m:t>1</m:t>
                    </m:r>
                  </m:oMath>
                </a14:m>
                <a:r>
                  <a:rPr lang="en-US" altLang="en-US" sz="2400" dirty="0" smtClean="0"/>
                  <a:t> !</a:t>
                </a:r>
                <a:endParaRPr lang="he-IL" altLang="en-US" sz="2400" dirty="0" smtClean="0"/>
              </a:p>
            </p:txBody>
          </p:sp>
        </mc:Choice>
        <mc:Fallback xmlns="">
          <p:sp>
            <p:nvSpPr>
              <p:cNvPr id="64516" name="Rectangle 5"/>
              <p:cNvSpPr>
                <a:spLocks noGrp="1" noRot="1" noChangeAspect="1" noMove="1" noResize="1" noEditPoints="1" noAdjustHandles="1" noChangeArrowheads="1" noChangeShapeType="1" noTextEdit="1"/>
              </p:cNvSpPr>
              <p:nvPr>
                <p:ph type="body" idx="1"/>
              </p:nvPr>
            </p:nvSpPr>
            <p:spPr>
              <a:xfrm>
                <a:off x="467544" y="1628800"/>
                <a:ext cx="8229600" cy="4210050"/>
              </a:xfrm>
              <a:blipFill>
                <a:blip r:embed="rId2"/>
                <a:stretch>
                  <a:fillRect l="-1185" b="-275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DEF740B-E98E-443F-A591-5D342085F5F3}" type="slidenum">
              <a:rPr lang="ar-SA" altLang="en-US" sz="1400"/>
              <a:pPr algn="l">
                <a:spcBef>
                  <a:spcPct val="0"/>
                </a:spcBef>
                <a:buFontTx/>
                <a:buNone/>
              </a:pPr>
              <a:t>132</a:t>
            </a:fld>
            <a:endParaRPr lang="en-US" altLang="en-US" sz="1400"/>
          </a:p>
        </p:txBody>
      </p:sp>
      <p:sp>
        <p:nvSpPr>
          <p:cNvPr id="65539" name="Rectangle 2"/>
          <p:cNvSpPr>
            <a:spLocks noGrp="1" noChangeArrowheads="1"/>
          </p:cNvSpPr>
          <p:nvPr>
            <p:ph type="title"/>
          </p:nvPr>
        </p:nvSpPr>
        <p:spPr/>
        <p:txBody>
          <a:bodyPr/>
          <a:lstStyle/>
          <a:p>
            <a:pPr rtl="0" eaLnBrk="1" hangingPunct="1"/>
            <a:r>
              <a:rPr lang="en-US" altLang="en-US" sz="3600" dirty="0" smtClean="0">
                <a:solidFill>
                  <a:schemeClr val="accent2"/>
                </a:solidFill>
              </a:rPr>
              <a:t>For example…</a:t>
            </a:r>
          </a:p>
        </p:txBody>
      </p:sp>
      <mc:AlternateContent xmlns:mc="http://schemas.openxmlformats.org/markup-compatibility/2006" xmlns:a14="http://schemas.microsoft.com/office/drawing/2010/main">
        <mc:Choice Requires="a14">
          <p:sp>
            <p:nvSpPr>
              <p:cNvPr id="65540" name="Rectangle 3"/>
              <p:cNvSpPr>
                <a:spLocks noGrp="1" noChangeArrowheads="1"/>
              </p:cNvSpPr>
              <p:nvPr>
                <p:ph type="body" idx="1"/>
              </p:nvPr>
            </p:nvSpPr>
            <p:spPr>
              <a:xfrm>
                <a:off x="539552" y="1484784"/>
                <a:ext cx="8229600" cy="4248472"/>
              </a:xfrm>
            </p:spPr>
            <p:txBody>
              <a:bodyPr/>
              <a:lstStyle/>
              <a:p>
                <a:pPr algn="l" rtl="0" eaLnBrk="1" hangingPunct="1">
                  <a:buFontTx/>
                  <a:buNone/>
                </a:pPr>
                <a:r>
                  <a:rPr lang="fr-FR" altLang="en-US" sz="2400" dirty="0" smtClean="0"/>
                  <a:t>If, </a:t>
                </a:r>
                <a:r>
                  <a:rPr lang="fr-FR" altLang="en-US" sz="2400" dirty="0" err="1" smtClean="0"/>
                  <a:t>say</a:t>
                </a:r>
                <a:r>
                  <a:rPr lang="fr-FR" altLang="en-US" sz="2400" dirty="0" smtClean="0"/>
                  <a:t>, </a:t>
                </a:r>
                <a14:m>
                  <m:oMath xmlns:m="http://schemas.openxmlformats.org/officeDocument/2006/math">
                    <m:r>
                      <a:rPr lang="fr-FR" altLang="en-US" sz="2400" i="1" dirty="0" smtClean="0">
                        <a:solidFill>
                          <a:srgbClr val="FF0000"/>
                        </a:solidFill>
                        <a:latin typeface="Cambria Math" panose="02040503050406030204" pitchFamily="18" charset="0"/>
                      </a:rPr>
                      <m:t>𝑃</m:t>
                    </m:r>
                    <m:r>
                      <a:rPr lang="fr-FR" altLang="en-US" sz="2400" i="1" dirty="0" smtClean="0">
                        <a:solidFill>
                          <a:srgbClr val="FF0000"/>
                        </a:solidFill>
                        <a:latin typeface="Cambria Math" panose="02040503050406030204" pitchFamily="18" charset="0"/>
                      </a:rPr>
                      <m:t>(</m:t>
                    </m:r>
                    <m:r>
                      <a:rPr lang="fr-FR" altLang="en-US" sz="2400" i="1" dirty="0" smtClean="0">
                        <a:solidFill>
                          <a:srgbClr val="FF0000"/>
                        </a:solidFill>
                        <a:latin typeface="Cambria Math" panose="02040503050406030204" pitchFamily="18" charset="0"/>
                      </a:rPr>
                      <m:t>𝐷</m:t>
                    </m:r>
                    <m:r>
                      <a:rPr lang="fr-FR" altLang="en-US" sz="2400" i="1" dirty="0" smtClean="0">
                        <a:solidFill>
                          <a:srgbClr val="FF0000"/>
                        </a:solidFill>
                        <a:latin typeface="Cambria Math" panose="02040503050406030204" pitchFamily="18" charset="0"/>
                      </a:rPr>
                      <m:t>)=.</m:t>
                    </m:r>
                    <m:r>
                      <a:rPr lang="fr-FR" altLang="en-US" sz="2400" i="1" dirty="0" smtClean="0">
                        <a:solidFill>
                          <a:srgbClr val="FF0000"/>
                        </a:solidFill>
                        <a:latin typeface="Cambria Math" panose="02040503050406030204" pitchFamily="18" charset="0"/>
                      </a:rPr>
                      <m:t>01</m:t>
                    </m:r>
                  </m:oMath>
                </a14:m>
                <a:r>
                  <a:rPr lang="fr-FR" altLang="en-US" sz="2400" dirty="0" smtClean="0"/>
                  <a:t>, </a:t>
                </a:r>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𝐷</m:t>
                          </m:r>
                        </m:e>
                        <m:e>
                          <m:r>
                            <a:rPr lang="en-US" altLang="en-US" sz="2400" i="1" dirty="0">
                              <a:latin typeface="Cambria Math" panose="02040503050406030204" pitchFamily="18" charset="0"/>
                            </a:rPr>
                            <m:t>𝑇</m:t>
                          </m:r>
                        </m:e>
                      </m:d>
                      <m:r>
                        <a:rPr lang="en-US" altLang="en-US" sz="2400" i="1" dirty="0">
                          <a:latin typeface="Cambria Math" panose="02040503050406030204" pitchFamily="18" charset="0"/>
                        </a:rPr>
                        <m:t>=</m:t>
                      </m:r>
                      <m:f>
                        <m:fPr>
                          <m:ctrlPr>
                            <a:rPr lang="fr-FR" altLang="en-US" sz="2400" i="1">
                              <a:latin typeface="Cambria Math" panose="02040503050406030204" pitchFamily="18" charset="0"/>
                            </a:rPr>
                          </m:ctrlPr>
                        </m:fPr>
                        <m:num>
                          <m:r>
                            <a:rPr lang="en-US" altLang="en-US" sz="2400" i="1">
                              <a:latin typeface="Cambria Math" panose="02040503050406030204" pitchFamily="18" charset="0"/>
                            </a:rPr>
                            <m:t>.</m:t>
                          </m:r>
                          <m:r>
                            <a:rPr lang="en-US" altLang="en-US" sz="2400" i="1">
                              <a:latin typeface="Cambria Math" panose="02040503050406030204" pitchFamily="18" charset="0"/>
                            </a:rPr>
                            <m:t>90</m:t>
                          </m:r>
                          <m:r>
                            <a:rPr lang="en-US" altLang="en-US" sz="2400" i="1" smtClean="0">
                              <a:solidFill>
                                <a:srgbClr val="FF0000"/>
                              </a:solidFill>
                              <a:latin typeface="Cambria Math" panose="02040503050406030204" pitchFamily="18" charset="0"/>
                            </a:rPr>
                            <m:t>𝑝</m:t>
                          </m:r>
                        </m:num>
                        <m:den>
                          <m:r>
                            <a:rPr lang="en-US" altLang="en-US" sz="2400" i="1">
                              <a:latin typeface="Cambria Math" panose="02040503050406030204" pitchFamily="18" charset="0"/>
                            </a:rPr>
                            <m:t>.</m:t>
                          </m:r>
                          <m:r>
                            <a:rPr lang="en-US" altLang="en-US" sz="2400" i="1">
                              <a:latin typeface="Cambria Math" panose="02040503050406030204" pitchFamily="18" charset="0"/>
                            </a:rPr>
                            <m:t>90</m:t>
                          </m:r>
                          <m:r>
                            <a:rPr lang="en-US" altLang="en-US" sz="2400" i="1" smtClean="0">
                              <a:solidFill>
                                <a:srgbClr val="FF0000"/>
                              </a:solidFill>
                              <a:latin typeface="Cambria Math" panose="02040503050406030204" pitchFamily="18" charset="0"/>
                            </a:rPr>
                            <m:t>𝑝</m:t>
                          </m:r>
                          <m:r>
                            <a:rPr lang="en-US" altLang="en-US" sz="2400" i="1">
                              <a:latin typeface="Cambria Math" panose="02040503050406030204" pitchFamily="18" charset="0"/>
                            </a:rPr>
                            <m:t> </m:t>
                          </m:r>
                          <m:r>
                            <m:rPr>
                              <m:nor/>
                            </m:rPr>
                            <a:rPr lang="en-US" altLang="en-US" sz="2400">
                              <a:latin typeface="Cambria Math" panose="02040503050406030204" pitchFamily="18" charset="0"/>
                            </a:rPr>
                            <m:t>+</m:t>
                          </m:r>
                          <m:r>
                            <a:rPr lang="en-US" altLang="en-US" sz="2400" i="1">
                              <a:latin typeface="Cambria Math" panose="02040503050406030204" pitchFamily="18" charset="0"/>
                            </a:rPr>
                            <m:t> .</m:t>
                          </m:r>
                          <m:r>
                            <a:rPr lang="en-US" altLang="en-US" sz="2400" i="1" smtClean="0">
                              <a:solidFill>
                                <a:schemeClr val="tx1"/>
                              </a:solidFill>
                              <a:latin typeface="Cambria Math" panose="02040503050406030204" pitchFamily="18" charset="0"/>
                            </a:rPr>
                            <m:t>05</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1</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𝑝</m:t>
                          </m:r>
                          <m:r>
                            <a:rPr lang="en-US" altLang="en-US" sz="2400" i="1" smtClean="0">
                              <a:solidFill>
                                <a:srgbClr val="FF0000"/>
                              </a:solidFill>
                              <a:latin typeface="Cambria Math" panose="02040503050406030204" pitchFamily="18" charset="0"/>
                            </a:rPr>
                            <m:t>)</m:t>
                          </m:r>
                        </m:den>
                      </m:f>
                    </m:oMath>
                  </m:oMathPara>
                </a14:m>
                <a:endParaRPr lang="fr-FR" altLang="en-US" sz="2400" dirty="0" smtClean="0"/>
              </a:p>
              <a:p>
                <a:pPr algn="ctr" rtl="0" eaLnBrk="1" hangingPunct="1">
                  <a:buFontTx/>
                  <a:buNone/>
                </a:pPr>
                <a:endParaRPr lang="fr-FR" altLang="en-US" sz="2400" dirty="0" smtClean="0"/>
              </a:p>
              <a:p>
                <a:pPr algn="ctr" rtl="0" eaLnBrk="1" hangingPunct="1">
                  <a:buFontTx/>
                  <a:buNone/>
                </a:pPr>
                <a:r>
                  <a:rPr lang="en-US" altLang="en-US" sz="2400" dirty="0" smtClean="0"/>
                  <a:t>   </a:t>
                </a:r>
                <a14:m>
                  <m:oMath xmlns:m="http://schemas.openxmlformats.org/officeDocument/2006/math">
                    <m:r>
                      <a:rPr lang="en-US" altLang="en-US" sz="2400" i="1" dirty="0">
                        <a:latin typeface="Cambria Math" panose="02040503050406030204" pitchFamily="18" charset="0"/>
                      </a:rPr>
                      <m:t>=</m:t>
                    </m:r>
                    <m:f>
                      <m:fPr>
                        <m:ctrlPr>
                          <a:rPr lang="fr-FR" altLang="en-US" sz="2400" i="1">
                            <a:latin typeface="Cambria Math" panose="02040503050406030204" pitchFamily="18" charset="0"/>
                          </a:rPr>
                        </m:ctrlPr>
                      </m:fPr>
                      <m:num>
                        <m:r>
                          <a:rPr lang="en-US" altLang="en-US" sz="240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0</m:t>
                        </m:r>
                        <m:r>
                          <a:rPr lang="en-US" altLang="en-US" sz="2400" i="1" smtClean="0">
                            <a:solidFill>
                              <a:srgbClr val="FF0000"/>
                            </a:solidFill>
                            <a:latin typeface="Cambria Math" panose="02040503050406030204" pitchFamily="18" charset="0"/>
                          </a:rPr>
                          <m:t>1</m:t>
                        </m:r>
                        <m:r>
                          <a:rPr lang="en-US" altLang="en-US" sz="2400" b="0" i="1" smtClean="0">
                            <a:latin typeface="Cambria Math" panose="02040503050406030204" pitchFamily="18" charset="0"/>
                          </a:rPr>
                          <m:t>∗</m:t>
                        </m:r>
                        <m:r>
                          <a:rPr lang="en-US" altLang="en-US" sz="2400" i="1">
                            <a:latin typeface="Cambria Math" panose="02040503050406030204" pitchFamily="18" charset="0"/>
                          </a:rPr>
                          <m:t>.</m:t>
                        </m:r>
                        <m:r>
                          <a:rPr lang="en-US" altLang="en-US" sz="2400" i="1">
                            <a:latin typeface="Cambria Math" panose="02040503050406030204" pitchFamily="18" charset="0"/>
                          </a:rPr>
                          <m:t>90</m:t>
                        </m:r>
                      </m:num>
                      <m:den>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01</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90</m:t>
                        </m:r>
                        <m:r>
                          <a:rPr lang="en-US" altLang="en-US" sz="2400" i="1">
                            <a:latin typeface="Cambria Math" panose="02040503050406030204" pitchFamily="18" charset="0"/>
                          </a:rPr>
                          <m:t> </m:t>
                        </m:r>
                        <m:r>
                          <m:rPr>
                            <m:nor/>
                          </m:rPr>
                          <a:rPr lang="en-US" altLang="en-US" sz="2400">
                            <a:latin typeface="Cambria Math" panose="02040503050406030204" pitchFamily="18" charset="0"/>
                          </a:rPr>
                          <m:t>+</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99</m:t>
                        </m:r>
                        <m:r>
                          <a:rPr lang="en-US" altLang="en-US" sz="2400" b="0" i="1" smtClean="0">
                            <a:latin typeface="Cambria Math" panose="02040503050406030204" pitchFamily="18" charset="0"/>
                          </a:rPr>
                          <m:t>∗</m:t>
                        </m:r>
                        <m:r>
                          <a:rPr lang="en-US" altLang="en-US" sz="2400" i="1">
                            <a:latin typeface="Cambria Math" panose="02040503050406030204" pitchFamily="18" charset="0"/>
                          </a:rPr>
                          <m:t> .</m:t>
                        </m:r>
                        <m:r>
                          <a:rPr lang="en-US" altLang="en-US" sz="2400" i="1">
                            <a:latin typeface="Cambria Math" panose="02040503050406030204" pitchFamily="18" charset="0"/>
                          </a:rPr>
                          <m:t>05</m:t>
                        </m:r>
                      </m:den>
                    </m:f>
                    <m:r>
                      <a:rPr lang="en-US" altLang="en-US" sz="2400" b="0" i="0" smtClean="0">
                        <a:latin typeface="Cambria Math" panose="02040503050406030204" pitchFamily="18" charset="0"/>
                      </a:rPr>
                      <m:t>=</m:t>
                    </m:r>
                    <m:r>
                      <a:rPr lang="en-US" altLang="en-US" sz="2400" b="0" i="0" smtClean="0">
                        <a:solidFill>
                          <a:srgbClr val="7030A0"/>
                        </a:solidFill>
                        <a:latin typeface="Cambria Math" panose="02040503050406030204" pitchFamily="18" charset="0"/>
                      </a:rPr>
                      <m:t>15</m:t>
                    </m:r>
                    <m:r>
                      <a:rPr lang="en-US" altLang="en-US" sz="2400" b="0" i="0" smtClean="0">
                        <a:solidFill>
                          <a:srgbClr val="7030A0"/>
                        </a:solidFill>
                        <a:latin typeface="Cambria Math" panose="02040503050406030204" pitchFamily="18" charset="0"/>
                      </a:rPr>
                      <m:t>.</m:t>
                    </m:r>
                    <m:r>
                      <a:rPr lang="en-US" altLang="en-US" sz="2400" b="0" i="0" smtClean="0">
                        <a:solidFill>
                          <a:srgbClr val="7030A0"/>
                        </a:solidFill>
                        <a:latin typeface="Cambria Math" panose="02040503050406030204" pitchFamily="18" charset="0"/>
                      </a:rPr>
                      <m:t>3</m:t>
                    </m:r>
                    <m:r>
                      <a:rPr lang="en-US" altLang="en-US" sz="2400" b="0" i="0" smtClean="0">
                        <a:solidFill>
                          <a:srgbClr val="7030A0"/>
                        </a:solidFill>
                        <a:latin typeface="Cambria Math" panose="02040503050406030204" pitchFamily="18" charset="0"/>
                      </a:rPr>
                      <m:t>%</m:t>
                    </m:r>
                  </m:oMath>
                </a14:m>
                <a:endParaRPr lang="fr-FR" altLang="en-US" sz="2400" dirty="0"/>
              </a:p>
              <a:p>
                <a:pPr algn="l" rtl="0" eaLnBrk="1" hangingPunct="1">
                  <a:buFontTx/>
                  <a:buNone/>
                </a:pPr>
                <a:r>
                  <a:rPr lang="en-US" altLang="en-US" sz="2400" dirty="0" smtClean="0"/>
                  <a:t>So</a:t>
                </a:r>
                <a:endParaRPr lang="he-IL" altLang="en-US" sz="2400" dirty="0" smtClean="0"/>
              </a:p>
              <a:p>
                <a:pPr algn="ctr" rtl="0" eaLnBrk="1" hangingPunct="1">
                  <a:buFontTx/>
                  <a:buNone/>
                </a:pPr>
                <a14:m>
                  <m:oMathPara xmlns:m="http://schemas.openxmlformats.org/officeDocument/2006/math">
                    <m:oMathParaPr>
                      <m:jc m:val="center"/>
                    </m:oMathParaPr>
                    <m:oMath xmlns:m="http://schemas.openxmlformats.org/officeDocument/2006/math">
                      <m:r>
                        <a:rPr lang="fr-FR" altLang="en-US" sz="2400" i="1" dirty="0" smtClean="0">
                          <a:solidFill>
                            <a:srgbClr val="7030A0"/>
                          </a:solidFill>
                          <a:latin typeface="Cambria Math" panose="02040503050406030204" pitchFamily="18" charset="0"/>
                        </a:rPr>
                        <m:t>𝑃</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𝐷</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𝑇</m:t>
                      </m:r>
                      <m:r>
                        <a:rPr lang="fr-FR" altLang="en-US" sz="2400" i="1" dirty="0" smtClean="0">
                          <a:solidFill>
                            <a:srgbClr val="7030A0"/>
                          </a:solidFill>
                          <a:latin typeface="Cambria Math" panose="02040503050406030204" pitchFamily="18" charset="0"/>
                        </a:rPr>
                        <m:t> ) &gt; </m:t>
                      </m:r>
                      <m:r>
                        <a:rPr lang="fr-FR" altLang="en-US" sz="2400" i="1" dirty="0" smtClean="0">
                          <a:solidFill>
                            <a:srgbClr val="7030A0"/>
                          </a:solidFill>
                          <a:latin typeface="Cambria Math" panose="02040503050406030204" pitchFamily="18" charset="0"/>
                        </a:rPr>
                        <m:t>𝑃</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𝐷</m:t>
                      </m:r>
                      <m:r>
                        <a:rPr lang="fr-FR" altLang="en-US" sz="2400" i="1" dirty="0" smtClean="0">
                          <a:solidFill>
                            <a:srgbClr val="7030A0"/>
                          </a:solidFill>
                          <a:latin typeface="Cambria Math" panose="02040503050406030204" pitchFamily="18" charset="0"/>
                        </a:rPr>
                        <m:t> )   </m:t>
                      </m:r>
                    </m:oMath>
                  </m:oMathPara>
                </a14:m>
                <a:endParaRPr lang="en-US" altLang="en-US" sz="2400" dirty="0" smtClean="0"/>
              </a:p>
              <a:p>
                <a:pPr algn="l" rtl="0" eaLnBrk="1" hangingPunct="1">
                  <a:buFontTx/>
                  <a:buNone/>
                </a:pPr>
                <a:r>
                  <a:rPr lang="en-US" altLang="en-US" sz="2400" dirty="0" smtClean="0"/>
                  <a:t>but</a:t>
                </a:r>
              </a:p>
              <a:p>
                <a:pPr algn="ctr" rtl="0" eaLnBrk="1" hangingPunct="1">
                  <a:buFontTx/>
                  <a:buNone/>
                </a:pPr>
                <a14:m>
                  <m:oMathPara xmlns:m="http://schemas.openxmlformats.org/officeDocument/2006/math">
                    <m:oMathParaPr>
                      <m:jc m:val="centerGroup"/>
                    </m:oMathParaPr>
                    <m:oMath xmlns:m="http://schemas.openxmlformats.org/officeDocument/2006/math">
                      <m:r>
                        <a:rPr lang="fr-FR" altLang="en-US" sz="2400" i="1" dirty="0" smtClean="0">
                          <a:solidFill>
                            <a:srgbClr val="FF0000"/>
                          </a:solidFill>
                          <a:latin typeface="Cambria Math" panose="02040503050406030204" pitchFamily="18" charset="0"/>
                        </a:rPr>
                        <m:t>𝑃</m:t>
                      </m:r>
                      <m:r>
                        <a:rPr lang="fr-FR" altLang="en-US" sz="2400" i="1" dirty="0" smtClean="0">
                          <a:solidFill>
                            <a:srgbClr val="FF0000"/>
                          </a:solidFill>
                          <a:latin typeface="Cambria Math" panose="02040503050406030204" pitchFamily="18" charset="0"/>
                        </a:rPr>
                        <m:t> ( </m:t>
                      </m:r>
                      <m:r>
                        <a:rPr lang="fr-FR" altLang="en-US" sz="2400" i="1" dirty="0" smtClean="0">
                          <a:solidFill>
                            <a:srgbClr val="FF0000"/>
                          </a:solidFill>
                          <a:latin typeface="Cambria Math" panose="02040503050406030204" pitchFamily="18" charset="0"/>
                        </a:rPr>
                        <m:t>𝐷</m:t>
                      </m:r>
                      <m:r>
                        <a:rPr lang="fr-FR" altLang="en-US" sz="2400" i="1" dirty="0" smtClean="0">
                          <a:solidFill>
                            <a:srgbClr val="FF0000"/>
                          </a:solidFill>
                          <a:latin typeface="Cambria Math" panose="02040503050406030204" pitchFamily="18" charset="0"/>
                        </a:rPr>
                        <m:t> | </m:t>
                      </m:r>
                      <m:r>
                        <a:rPr lang="fr-FR" altLang="en-US" sz="2400" i="1" dirty="0" smtClean="0">
                          <a:solidFill>
                            <a:srgbClr val="FF0000"/>
                          </a:solidFill>
                          <a:latin typeface="Cambria Math" panose="02040503050406030204" pitchFamily="18" charset="0"/>
                        </a:rPr>
                        <m:t>𝑇</m:t>
                      </m:r>
                      <m:r>
                        <a:rPr lang="fr-FR" altLang="en-US" sz="2400" i="1" dirty="0" smtClean="0">
                          <a:solidFill>
                            <a:srgbClr val="FF0000"/>
                          </a:solidFill>
                          <a:latin typeface="Cambria Math" panose="02040503050406030204" pitchFamily="18" charset="0"/>
                        </a:rPr>
                        <m:t> ) &lt; </m:t>
                      </m:r>
                      <m:r>
                        <a:rPr lang="fr-FR" altLang="en-US" sz="2400" i="1" dirty="0" smtClean="0">
                          <a:solidFill>
                            <a:srgbClr val="FF0000"/>
                          </a:solidFill>
                          <a:latin typeface="Cambria Math" panose="02040503050406030204" pitchFamily="18" charset="0"/>
                        </a:rPr>
                        <m:t>50</m:t>
                      </m:r>
                      <m:r>
                        <a:rPr lang="fr-FR" altLang="en-US" sz="2400" i="1" dirty="0" smtClean="0">
                          <a:solidFill>
                            <a:srgbClr val="FF0000"/>
                          </a:solidFill>
                          <a:latin typeface="Cambria Math" panose="02040503050406030204" pitchFamily="18" charset="0"/>
                        </a:rPr>
                        <m:t>% </m:t>
                      </m:r>
                    </m:oMath>
                  </m:oMathPara>
                </a14:m>
                <a:endParaRPr lang="he-IL" altLang="en-US" sz="2400" dirty="0" smtClean="0">
                  <a:solidFill>
                    <a:srgbClr val="FF0000"/>
                  </a:solidFill>
                </a:endParaRPr>
              </a:p>
            </p:txBody>
          </p:sp>
        </mc:Choice>
        <mc:Fallback xmlns="">
          <p:sp>
            <p:nvSpPr>
              <p:cNvPr id="65540" name="Rectangle 3"/>
              <p:cNvSpPr>
                <a:spLocks noGrp="1" noRot="1" noChangeAspect="1" noMove="1" noResize="1" noEditPoints="1" noAdjustHandles="1" noChangeArrowheads="1" noChangeShapeType="1" noTextEdit="1"/>
              </p:cNvSpPr>
              <p:nvPr>
                <p:ph type="body" idx="1"/>
              </p:nvPr>
            </p:nvSpPr>
            <p:spPr>
              <a:xfrm>
                <a:off x="539552" y="1484784"/>
                <a:ext cx="8229600" cy="4248472"/>
              </a:xfrm>
              <a:blipFill rotWithShape="1">
                <a:blip r:embed="rId2"/>
                <a:stretch>
                  <a:fillRect l="-1185" t="-100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DEF740B-E98E-443F-A591-5D342085F5F3}" type="slidenum">
              <a:rPr lang="ar-SA" altLang="en-US" sz="1400"/>
              <a:pPr algn="l">
                <a:spcBef>
                  <a:spcPct val="0"/>
                </a:spcBef>
                <a:buFontTx/>
                <a:buNone/>
              </a:pPr>
              <a:t>133</a:t>
            </a:fld>
            <a:endParaRPr lang="en-US" altLang="en-US" sz="1400"/>
          </a:p>
        </p:txBody>
      </p:sp>
      <p:sp>
        <p:nvSpPr>
          <p:cNvPr id="6553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That is,</a:t>
            </a:r>
          </a:p>
        </p:txBody>
      </p:sp>
      <mc:AlternateContent xmlns:mc="http://schemas.openxmlformats.org/markup-compatibility/2006" xmlns:a14="http://schemas.microsoft.com/office/drawing/2010/main">
        <mc:Choice Requires="a14">
          <p:sp>
            <p:nvSpPr>
              <p:cNvPr id="65540" name="Rectangle 3"/>
              <p:cNvSpPr>
                <a:spLocks noGrp="1" noChangeArrowheads="1"/>
              </p:cNvSpPr>
              <p:nvPr>
                <p:ph type="body" idx="1"/>
              </p:nvPr>
            </p:nvSpPr>
            <p:spPr>
              <a:xfrm>
                <a:off x="539552" y="1707195"/>
                <a:ext cx="8229600" cy="3810037"/>
              </a:xfrm>
            </p:spPr>
            <p:txBody>
              <a:bodyPr/>
              <a:lstStyle/>
              <a:p>
                <a:pPr algn="ctr" rtl="0" eaLnBrk="1" hangingPunct="1">
                  <a:buFontTx/>
                  <a:buNone/>
                </a:pPr>
                <a14:m>
                  <m:oMathPara xmlns:m="http://schemas.openxmlformats.org/officeDocument/2006/math">
                    <m:oMathParaPr>
                      <m:jc m:val="center"/>
                    </m:oMathParaPr>
                    <m:oMath xmlns:m="http://schemas.openxmlformats.org/officeDocument/2006/math">
                      <m:r>
                        <a:rPr lang="fr-FR" altLang="en-US" sz="2400" i="1" dirty="0" smtClean="0">
                          <a:solidFill>
                            <a:srgbClr val="7030A0"/>
                          </a:solidFill>
                          <a:latin typeface="Cambria Math" panose="02040503050406030204" pitchFamily="18" charset="0"/>
                        </a:rPr>
                        <m:t>𝑃</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𝐷</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𝑇</m:t>
                      </m:r>
                      <m:r>
                        <a:rPr lang="fr-FR" altLang="en-US" sz="2400" i="1" dirty="0" smtClean="0">
                          <a:solidFill>
                            <a:srgbClr val="7030A0"/>
                          </a:solidFill>
                          <a:latin typeface="Cambria Math" panose="02040503050406030204" pitchFamily="18" charset="0"/>
                        </a:rPr>
                        <m:t> ) &gt; </m:t>
                      </m:r>
                      <m:r>
                        <a:rPr lang="fr-FR" altLang="en-US" sz="2400" i="1" dirty="0" smtClean="0">
                          <a:solidFill>
                            <a:srgbClr val="7030A0"/>
                          </a:solidFill>
                          <a:latin typeface="Cambria Math" panose="02040503050406030204" pitchFamily="18" charset="0"/>
                        </a:rPr>
                        <m:t>𝑃</m:t>
                      </m:r>
                      <m:r>
                        <a:rPr lang="fr-FR" altLang="en-US" sz="2400" i="1" dirty="0" smtClean="0">
                          <a:solidFill>
                            <a:srgbClr val="7030A0"/>
                          </a:solidFill>
                          <a:latin typeface="Cambria Math" panose="02040503050406030204" pitchFamily="18" charset="0"/>
                        </a:rPr>
                        <m:t> ( </m:t>
                      </m:r>
                      <m:r>
                        <a:rPr lang="fr-FR" altLang="en-US" sz="2400" i="1" dirty="0" smtClean="0">
                          <a:solidFill>
                            <a:srgbClr val="7030A0"/>
                          </a:solidFill>
                          <a:latin typeface="Cambria Math" panose="02040503050406030204" pitchFamily="18" charset="0"/>
                        </a:rPr>
                        <m:t>𝐷</m:t>
                      </m:r>
                      <m:r>
                        <a:rPr lang="fr-FR" altLang="en-US" sz="2400" i="1" dirty="0" smtClean="0">
                          <a:solidFill>
                            <a:srgbClr val="7030A0"/>
                          </a:solidFill>
                          <a:latin typeface="Cambria Math" panose="02040503050406030204" pitchFamily="18" charset="0"/>
                        </a:rPr>
                        <m:t> )   </m:t>
                      </m:r>
                    </m:oMath>
                  </m:oMathPara>
                </a14:m>
                <a:endParaRPr lang="en-US" altLang="en-US" sz="2400" dirty="0" smtClean="0"/>
              </a:p>
              <a:p>
                <a:pPr algn="l" rtl="0" eaLnBrk="1" hangingPunct="1">
                  <a:buFontTx/>
                  <a:buNone/>
                </a:pPr>
                <a:endParaRPr lang="en-US" altLang="en-US" sz="2400" dirty="0" smtClean="0"/>
              </a:p>
              <a:p>
                <a:pPr algn="l" rtl="0" eaLnBrk="1" hangingPunct="1">
                  <a:lnSpc>
                    <a:spcPct val="150000"/>
                  </a:lnSpc>
                  <a:buFontTx/>
                  <a:buNone/>
                </a:pPr>
                <a:r>
                  <a:rPr lang="en-US" altLang="en-US" sz="2400" dirty="0" smtClean="0"/>
                  <a:t>means that testing positive isn’t good news</a:t>
                </a:r>
              </a:p>
              <a:p>
                <a:pPr algn="l" rtl="0" eaLnBrk="1" hangingPunct="1">
                  <a:lnSpc>
                    <a:spcPct val="150000"/>
                  </a:lnSpc>
                  <a:buFontTx/>
                  <a:buNone/>
                </a:pPr>
                <a:r>
                  <a:rPr lang="en-US" altLang="en-US" sz="2400" dirty="0" smtClean="0"/>
                  <a:t>but</a:t>
                </a:r>
              </a:p>
              <a:p>
                <a:pPr algn="ctr" rtl="0" eaLnBrk="1" hangingPunct="1">
                  <a:buFontTx/>
                  <a:buNone/>
                </a:pPr>
                <a14:m>
                  <m:oMathPara xmlns:m="http://schemas.openxmlformats.org/officeDocument/2006/math">
                    <m:oMathParaPr>
                      <m:jc m:val="centerGroup"/>
                    </m:oMathParaPr>
                    <m:oMath xmlns:m="http://schemas.openxmlformats.org/officeDocument/2006/math">
                      <m:r>
                        <a:rPr lang="fr-FR" altLang="en-US" sz="2400" i="1" dirty="0" smtClean="0">
                          <a:solidFill>
                            <a:srgbClr val="FF0000"/>
                          </a:solidFill>
                          <a:latin typeface="Cambria Math" panose="02040503050406030204" pitchFamily="18" charset="0"/>
                        </a:rPr>
                        <m:t>𝑃</m:t>
                      </m:r>
                      <m:r>
                        <a:rPr lang="fr-FR" altLang="en-US" sz="2400" i="1" dirty="0" smtClean="0">
                          <a:solidFill>
                            <a:srgbClr val="FF0000"/>
                          </a:solidFill>
                          <a:latin typeface="Cambria Math" panose="02040503050406030204" pitchFamily="18" charset="0"/>
                        </a:rPr>
                        <m:t> ( </m:t>
                      </m:r>
                      <m:r>
                        <a:rPr lang="fr-FR" altLang="en-US" sz="2400" i="1" dirty="0" smtClean="0">
                          <a:solidFill>
                            <a:srgbClr val="FF0000"/>
                          </a:solidFill>
                          <a:latin typeface="Cambria Math" panose="02040503050406030204" pitchFamily="18" charset="0"/>
                        </a:rPr>
                        <m:t>𝐷</m:t>
                      </m:r>
                      <m:r>
                        <a:rPr lang="fr-FR" altLang="en-US" sz="2400" i="1" dirty="0" smtClean="0">
                          <a:solidFill>
                            <a:srgbClr val="FF0000"/>
                          </a:solidFill>
                          <a:latin typeface="Cambria Math" panose="02040503050406030204" pitchFamily="18" charset="0"/>
                        </a:rPr>
                        <m:t> | </m:t>
                      </m:r>
                      <m:r>
                        <a:rPr lang="fr-FR" altLang="en-US" sz="2400" i="1" dirty="0" smtClean="0">
                          <a:solidFill>
                            <a:srgbClr val="FF0000"/>
                          </a:solidFill>
                          <a:latin typeface="Cambria Math" panose="02040503050406030204" pitchFamily="18" charset="0"/>
                        </a:rPr>
                        <m:t>𝑇</m:t>
                      </m:r>
                      <m:r>
                        <a:rPr lang="fr-FR" altLang="en-US" sz="2400" i="1" dirty="0" smtClean="0">
                          <a:solidFill>
                            <a:srgbClr val="FF0000"/>
                          </a:solidFill>
                          <a:latin typeface="Cambria Math" panose="02040503050406030204" pitchFamily="18" charset="0"/>
                        </a:rPr>
                        <m:t> ) &lt; </m:t>
                      </m:r>
                      <m:r>
                        <a:rPr lang="fr-FR" altLang="en-US" sz="2400" i="1" dirty="0" smtClean="0">
                          <a:solidFill>
                            <a:srgbClr val="FF0000"/>
                          </a:solidFill>
                          <a:latin typeface="Cambria Math" panose="02040503050406030204" pitchFamily="18" charset="0"/>
                        </a:rPr>
                        <m:t>50</m:t>
                      </m:r>
                      <m:r>
                        <a:rPr lang="fr-FR" altLang="en-US" sz="2400" i="1" dirty="0" smtClean="0">
                          <a:solidFill>
                            <a:srgbClr val="FF0000"/>
                          </a:solidFill>
                          <a:latin typeface="Cambria Math" panose="02040503050406030204" pitchFamily="18" charset="0"/>
                        </a:rPr>
                        <m:t>% </m:t>
                      </m:r>
                    </m:oMath>
                  </m:oMathPara>
                </a14:m>
                <a:endParaRPr lang="en-US" altLang="en-US" sz="2400" dirty="0" smtClean="0">
                  <a:solidFill>
                    <a:srgbClr val="FF0000"/>
                  </a:solidFill>
                </a:endParaRPr>
              </a:p>
              <a:p>
                <a:pPr algn="ctr" rtl="0" eaLnBrk="1" hangingPunct="1">
                  <a:buFontTx/>
                  <a:buNone/>
                </a:pPr>
                <a:endParaRPr lang="en-US" altLang="en-US" sz="2400" dirty="0" smtClean="0">
                  <a:solidFill>
                    <a:srgbClr val="FF0000"/>
                  </a:solidFill>
                </a:endParaRPr>
              </a:p>
              <a:p>
                <a:pPr algn="l" rtl="0" eaLnBrk="1" hangingPunct="1">
                  <a:lnSpc>
                    <a:spcPct val="150000"/>
                  </a:lnSpc>
                  <a:buFontTx/>
                  <a:buNone/>
                </a:pPr>
                <a:r>
                  <a:rPr lang="en-US" altLang="en-US" sz="2400" dirty="0" smtClean="0"/>
                  <a:t>says it’s not the end of the world either</a:t>
                </a:r>
                <a:endParaRPr lang="he-IL" altLang="en-US" sz="2400" dirty="0" smtClean="0"/>
              </a:p>
            </p:txBody>
          </p:sp>
        </mc:Choice>
        <mc:Fallback xmlns="">
          <p:sp>
            <p:nvSpPr>
              <p:cNvPr id="65540" name="Rectangle 3"/>
              <p:cNvSpPr>
                <a:spLocks noGrp="1" noRot="1" noChangeAspect="1" noMove="1" noResize="1" noEditPoints="1" noAdjustHandles="1" noChangeArrowheads="1" noChangeShapeType="1" noTextEdit="1"/>
              </p:cNvSpPr>
              <p:nvPr>
                <p:ph type="body" idx="1"/>
              </p:nvPr>
            </p:nvSpPr>
            <p:spPr>
              <a:xfrm>
                <a:off x="539552" y="1707195"/>
                <a:ext cx="8229600" cy="3810037"/>
              </a:xfrm>
              <a:blipFill>
                <a:blip r:embed="rId2"/>
                <a:stretch>
                  <a:fillRect l="-1185"/>
                </a:stretch>
              </a:blipFill>
            </p:spPr>
            <p:txBody>
              <a:bodyPr/>
              <a:lstStyle/>
              <a:p>
                <a:r>
                  <a:rPr lang="en-US">
                    <a:noFill/>
                  </a:rPr>
                  <a:t> </a:t>
                </a:r>
              </a:p>
            </p:txBody>
          </p:sp>
        </mc:Fallback>
      </mc:AlternateContent>
    </p:spTree>
    <p:extLst>
      <p:ext uri="{BB962C8B-B14F-4D97-AF65-F5344CB8AC3E}">
        <p14:creationId xmlns:p14="http://schemas.microsoft.com/office/powerpoint/2010/main" val="304001881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4DE42A8-A555-42FA-9281-F86E4F5F840D}" type="slidenum">
              <a:rPr lang="ar-SA" altLang="en-US" sz="1400"/>
              <a:pPr algn="l">
                <a:spcBef>
                  <a:spcPct val="0"/>
                </a:spcBef>
                <a:buFontTx/>
                <a:buNone/>
              </a:pPr>
              <a:t>134</a:t>
            </a:fld>
            <a:endParaRPr lang="en-US" altLang="en-US" sz="1400"/>
          </a:p>
        </p:txBody>
      </p:sp>
      <p:sp>
        <p:nvSpPr>
          <p:cNvPr id="66563" name="Rectangle 2"/>
          <p:cNvSpPr>
            <a:spLocks noGrp="1" noChangeArrowheads="1"/>
          </p:cNvSpPr>
          <p:nvPr>
            <p:ph type="title"/>
          </p:nvPr>
        </p:nvSpPr>
        <p:spPr>
          <a:xfrm>
            <a:off x="457200" y="260648"/>
            <a:ext cx="8229600" cy="1143000"/>
          </a:xfrm>
        </p:spPr>
        <p:txBody>
          <a:bodyPr/>
          <a:lstStyle/>
          <a:p>
            <a:pPr rtl="0" eaLnBrk="1" hangingPunct="1"/>
            <a:r>
              <a:rPr lang="en-US" altLang="en-US" sz="3600" dirty="0" smtClean="0">
                <a:solidFill>
                  <a:schemeClr val="accent2"/>
                </a:solidFill>
              </a:rPr>
              <a:t>The frequency story</a:t>
            </a:r>
          </a:p>
        </p:txBody>
      </p:sp>
      <p:sp>
        <p:nvSpPr>
          <p:cNvPr id="66564" name="Rectangle 3"/>
          <p:cNvSpPr>
            <a:spLocks noGrp="1" noChangeArrowheads="1"/>
          </p:cNvSpPr>
          <p:nvPr>
            <p:ph type="body" idx="1"/>
          </p:nvPr>
        </p:nvSpPr>
        <p:spPr>
          <a:xfrm>
            <a:off x="421481" y="1609725"/>
            <a:ext cx="8229600" cy="4210050"/>
          </a:xfrm>
        </p:spPr>
        <p:txBody>
          <a:bodyPr/>
          <a:lstStyle/>
          <a:p>
            <a:pPr algn="l" rtl="0" eaLnBrk="1" hangingPunct="1">
              <a:buFontTx/>
              <a:buNone/>
            </a:pPr>
            <a:endParaRPr lang="en-US" altLang="en-US" sz="2800" dirty="0" smtClean="0"/>
          </a:p>
          <a:p>
            <a:pPr algn="l" rtl="0" eaLnBrk="1" hangingPunct="1">
              <a:buFontTx/>
              <a:buNone/>
            </a:pPr>
            <a:endParaRPr lang="en-US" altLang="en-US" sz="2800" dirty="0" smtClean="0"/>
          </a:p>
          <a:p>
            <a:pPr algn="l" rtl="0" eaLnBrk="1" hangingPunct="1">
              <a:buFontTx/>
              <a:buNone/>
            </a:pPr>
            <a:endParaRPr lang="en-US" altLang="en-US" sz="2800" dirty="0" smtClean="0"/>
          </a:p>
          <a:p>
            <a:pPr algn="l" rtl="0" eaLnBrk="1" hangingPunct="1">
              <a:buFontTx/>
              <a:buNone/>
            </a:pPr>
            <a:r>
              <a:rPr lang="en-US" altLang="en-US" sz="2400" dirty="0" smtClean="0">
                <a:solidFill>
                  <a:srgbClr val="FF0000"/>
                </a:solidFill>
              </a:rPr>
              <a:t>100 sick</a:t>
            </a:r>
          </a:p>
          <a:p>
            <a:pPr algn="l" rtl="0" eaLnBrk="1" hangingPunct="1">
              <a:buFontTx/>
              <a:buNone/>
            </a:pPr>
            <a:r>
              <a:rPr lang="en-US" altLang="en-US" sz="2800" dirty="0" smtClean="0"/>
              <a:t>							    </a:t>
            </a:r>
            <a:r>
              <a:rPr lang="en-US" altLang="en-US" sz="2400" dirty="0" smtClean="0">
                <a:solidFill>
                  <a:srgbClr val="00B050"/>
                </a:solidFill>
              </a:rPr>
              <a:t>9,900 healthy</a:t>
            </a:r>
            <a:endParaRPr lang="he-IL" altLang="en-US" sz="2400" dirty="0" smtClean="0">
              <a:solidFill>
                <a:srgbClr val="00B050"/>
              </a:solidFill>
            </a:endParaRPr>
          </a:p>
        </p:txBody>
      </p:sp>
      <p:sp>
        <p:nvSpPr>
          <p:cNvPr id="66565" name="Rectangle 4"/>
          <p:cNvSpPr>
            <a:spLocks noChangeArrowheads="1"/>
          </p:cNvSpPr>
          <p:nvPr/>
        </p:nvSpPr>
        <p:spPr bwMode="auto">
          <a:xfrm>
            <a:off x="2643188" y="2500313"/>
            <a:ext cx="214312" cy="3429000"/>
          </a:xfrm>
          <a:prstGeom prst="rect">
            <a:avLst/>
          </a:prstGeom>
          <a:solidFill>
            <a:schemeClr val="bg2"/>
          </a:solidFill>
          <a:ln w="2857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6566" name="Rectangle 5"/>
          <p:cNvSpPr>
            <a:spLocks noChangeArrowheads="1"/>
          </p:cNvSpPr>
          <p:nvPr/>
        </p:nvSpPr>
        <p:spPr bwMode="auto">
          <a:xfrm>
            <a:off x="2857500" y="2500313"/>
            <a:ext cx="3357563" cy="3429000"/>
          </a:xfrm>
          <a:prstGeom prst="rect">
            <a:avLst/>
          </a:prstGeom>
          <a:solidFill>
            <a:schemeClr val="bg1"/>
          </a:solidFill>
          <a:ln w="38100"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cxnSp>
        <p:nvCxnSpPr>
          <p:cNvPr id="66567" name="Straight Arrow Connector 7"/>
          <p:cNvCxnSpPr>
            <a:cxnSpLocks noChangeShapeType="1"/>
          </p:cNvCxnSpPr>
          <p:nvPr/>
        </p:nvCxnSpPr>
        <p:spPr bwMode="auto">
          <a:xfrm>
            <a:off x="2071688" y="3714750"/>
            <a:ext cx="5715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p:nvPr/>
        </p:nvCxnSpPr>
        <p:spPr bwMode="auto">
          <a:xfrm rot="10800000">
            <a:off x="6000750" y="4214813"/>
            <a:ext cx="357188" cy="15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2A15937-DF4E-43B4-AF8A-4CB5CC871087}" type="slidenum">
              <a:rPr lang="ar-SA" altLang="en-US" sz="1400"/>
              <a:pPr algn="l">
                <a:spcBef>
                  <a:spcPct val="0"/>
                </a:spcBef>
                <a:buFontTx/>
                <a:buNone/>
              </a:pPr>
              <a:t>135</a:t>
            </a:fld>
            <a:endParaRPr lang="en-US" altLang="en-US" sz="1400"/>
          </a:p>
        </p:txBody>
      </p:sp>
      <p:sp>
        <p:nvSpPr>
          <p:cNvPr id="67587"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frequency story cont.</a:t>
            </a:r>
          </a:p>
        </p:txBody>
      </p:sp>
      <p:sp>
        <p:nvSpPr>
          <p:cNvPr id="67588" name="Rectangle 3"/>
          <p:cNvSpPr>
            <a:spLocks noGrp="1" noChangeArrowheads="1"/>
          </p:cNvSpPr>
          <p:nvPr>
            <p:ph type="body" idx="1"/>
          </p:nvPr>
        </p:nvSpPr>
        <p:spPr>
          <a:xfrm>
            <a:off x="457200" y="1916113"/>
            <a:ext cx="8229600" cy="4210050"/>
          </a:xfrm>
        </p:spPr>
        <p:txBody>
          <a:bodyPr/>
          <a:lstStyle/>
          <a:p>
            <a:pPr algn="l" rtl="0" eaLnBrk="1" hangingPunct="1">
              <a:buFontTx/>
              <a:buNone/>
            </a:pPr>
            <a:endParaRPr lang="en-US" altLang="en-US" sz="2800" dirty="0" smtClean="0"/>
          </a:p>
          <a:p>
            <a:pPr algn="l" rtl="0" eaLnBrk="1" hangingPunct="1">
              <a:buFontTx/>
              <a:buNone/>
            </a:pPr>
            <a:endParaRPr lang="en-US" altLang="en-US" sz="2800" dirty="0" smtClean="0"/>
          </a:p>
          <a:p>
            <a:pPr algn="l" rtl="0" eaLnBrk="1" hangingPunct="1">
              <a:buFontTx/>
              <a:buNone/>
            </a:pPr>
            <a:r>
              <a:rPr lang="en-US" altLang="en-US" sz="2800" dirty="0" smtClean="0"/>
              <a:t>							      </a:t>
            </a:r>
            <a:r>
              <a:rPr lang="en-US" altLang="en-US" sz="2000" dirty="0" smtClean="0"/>
              <a:t>495 </a:t>
            </a:r>
            <a:r>
              <a:rPr lang="en-US" altLang="en-US" sz="2000" dirty="0" smtClean="0">
                <a:solidFill>
                  <a:srgbClr val="00B050"/>
                </a:solidFill>
              </a:rPr>
              <a:t>healthy</a:t>
            </a:r>
            <a:r>
              <a:rPr lang="en-US" altLang="en-US" sz="2000" dirty="0" smtClean="0"/>
              <a:t>, 						                </a:t>
            </a:r>
            <a:r>
              <a:rPr lang="en-US" altLang="en-US" sz="2000" dirty="0" smtClean="0">
                <a:solidFill>
                  <a:srgbClr val="A50021"/>
                </a:solidFill>
              </a:rPr>
              <a:t>positive</a:t>
            </a:r>
            <a:endParaRPr lang="en-US" altLang="en-US" sz="2800" dirty="0" smtClean="0">
              <a:solidFill>
                <a:srgbClr val="A50021"/>
              </a:solidFill>
            </a:endParaRPr>
          </a:p>
          <a:p>
            <a:pPr algn="l" rtl="0" eaLnBrk="1" hangingPunct="1">
              <a:buFontTx/>
              <a:buNone/>
            </a:pPr>
            <a:r>
              <a:rPr lang="en-US" altLang="en-US" sz="2000" dirty="0" smtClean="0"/>
              <a:t>90 </a:t>
            </a:r>
            <a:r>
              <a:rPr lang="en-US" altLang="en-US" sz="2000" dirty="0" smtClean="0">
                <a:solidFill>
                  <a:srgbClr val="FF0000"/>
                </a:solidFill>
              </a:rPr>
              <a:t>sick</a:t>
            </a:r>
            <a:r>
              <a:rPr lang="en-US" altLang="en-US" sz="2000" dirty="0" smtClean="0"/>
              <a:t>, </a:t>
            </a:r>
          </a:p>
          <a:p>
            <a:pPr algn="l" rtl="0" eaLnBrk="1" hangingPunct="1">
              <a:buFontTx/>
              <a:buNone/>
            </a:pPr>
            <a:r>
              <a:rPr lang="en-US" altLang="en-US" sz="2000" dirty="0" smtClean="0"/>
              <a:t>	</a:t>
            </a:r>
            <a:r>
              <a:rPr lang="en-US" altLang="en-US" sz="2000" dirty="0" smtClean="0">
                <a:solidFill>
                  <a:srgbClr val="A50021"/>
                </a:solidFill>
              </a:rPr>
              <a:t>positive</a:t>
            </a:r>
          </a:p>
          <a:p>
            <a:pPr algn="l" rtl="0" eaLnBrk="1" hangingPunct="1">
              <a:buFontTx/>
              <a:buNone/>
            </a:pPr>
            <a:endParaRPr lang="en-US" altLang="en-US" sz="2000" dirty="0" smtClean="0"/>
          </a:p>
          <a:p>
            <a:pPr algn="l" rtl="0" eaLnBrk="1" hangingPunct="1">
              <a:buFontTx/>
              <a:buNone/>
            </a:pPr>
            <a:r>
              <a:rPr lang="en-US" altLang="en-US" sz="2000" dirty="0" smtClean="0"/>
              <a:t>						                   9,405 </a:t>
            </a:r>
            <a:r>
              <a:rPr lang="en-US" altLang="en-US" sz="2000" dirty="0" smtClean="0">
                <a:solidFill>
                  <a:srgbClr val="00B050"/>
                </a:solidFill>
              </a:rPr>
              <a:t>healthy</a:t>
            </a:r>
            <a:r>
              <a:rPr lang="en-US" altLang="en-US" sz="2000" dirty="0" smtClean="0"/>
              <a:t>,</a:t>
            </a:r>
          </a:p>
          <a:p>
            <a:pPr algn="l" rtl="0" eaLnBrk="1" hangingPunct="1">
              <a:buFontTx/>
              <a:buNone/>
            </a:pPr>
            <a:r>
              <a:rPr lang="en-US" altLang="en-US" sz="2000" dirty="0" smtClean="0"/>
              <a:t>10 </a:t>
            </a:r>
            <a:r>
              <a:rPr lang="en-US" altLang="en-US" sz="2000" dirty="0" smtClean="0">
                <a:solidFill>
                  <a:srgbClr val="FF0000"/>
                </a:solidFill>
              </a:rPr>
              <a:t>sick</a:t>
            </a:r>
            <a:r>
              <a:rPr lang="en-US" altLang="en-US" sz="2000" dirty="0" smtClean="0"/>
              <a:t>,							   </a:t>
            </a:r>
            <a:r>
              <a:rPr lang="en-US" altLang="en-US" sz="2000" dirty="0" smtClean="0">
                <a:solidFill>
                  <a:srgbClr val="0099FF"/>
                </a:solidFill>
              </a:rPr>
              <a:t>negative</a:t>
            </a:r>
          </a:p>
          <a:p>
            <a:pPr algn="l" rtl="0" eaLnBrk="1" hangingPunct="1">
              <a:buFontTx/>
              <a:buNone/>
            </a:pPr>
            <a:r>
              <a:rPr lang="en-US" altLang="en-US" sz="2000" dirty="0" smtClean="0"/>
              <a:t>     </a:t>
            </a:r>
            <a:r>
              <a:rPr lang="en-US" altLang="en-US" sz="2000" dirty="0" smtClean="0">
                <a:solidFill>
                  <a:srgbClr val="0099FF"/>
                </a:solidFill>
              </a:rPr>
              <a:t>negative</a:t>
            </a:r>
          </a:p>
        </p:txBody>
      </p:sp>
      <p:sp>
        <p:nvSpPr>
          <p:cNvPr id="67589" name="Rectangle 4"/>
          <p:cNvSpPr>
            <a:spLocks noChangeArrowheads="1"/>
          </p:cNvSpPr>
          <p:nvPr/>
        </p:nvSpPr>
        <p:spPr bwMode="auto">
          <a:xfrm>
            <a:off x="2643188" y="2500313"/>
            <a:ext cx="214312" cy="3000375"/>
          </a:xfrm>
          <a:prstGeom prst="rect">
            <a:avLst/>
          </a:prstGeom>
          <a:solidFill>
            <a:srgbClr val="A50021"/>
          </a:solidFill>
          <a:ln w="2857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Rectangle 5"/>
          <p:cNvSpPr/>
          <p:nvPr/>
        </p:nvSpPr>
        <p:spPr bwMode="auto">
          <a:xfrm>
            <a:off x="2857500" y="2500313"/>
            <a:ext cx="3357563" cy="714375"/>
          </a:xfrm>
          <a:prstGeom prst="rect">
            <a:avLst/>
          </a:prstGeom>
          <a:solidFill>
            <a:srgbClr val="FF9933"/>
          </a:solidFill>
          <a:ln w="28575" cap="flat" cmpd="sng" algn="ctr">
            <a:solidFill>
              <a:schemeClr val="tx1"/>
            </a:solidFill>
            <a:prstDash val="solid"/>
            <a:round/>
            <a:headEnd type="none" w="med" len="med"/>
            <a:tailEnd type="none" w="med" len="med"/>
          </a:ln>
          <a:effectLst/>
        </p:spPr>
        <p:txBody>
          <a:bodyPr/>
          <a:lstStyle/>
          <a:p>
            <a:pPr algn="r" rtl="1" eaLnBrk="1" hangingPunct="1">
              <a:defRPr/>
            </a:pPr>
            <a:endParaRPr lang="en-US">
              <a:latin typeface="Arial" charset="0"/>
              <a:cs typeface="Arial" charset="0"/>
            </a:endParaRPr>
          </a:p>
        </p:txBody>
      </p:sp>
      <p:cxnSp>
        <p:nvCxnSpPr>
          <p:cNvPr id="67591" name="Straight Arrow Connector 7"/>
          <p:cNvCxnSpPr>
            <a:cxnSpLocks noChangeShapeType="1"/>
          </p:cNvCxnSpPr>
          <p:nvPr/>
        </p:nvCxnSpPr>
        <p:spPr bwMode="auto">
          <a:xfrm flipV="1">
            <a:off x="1857375" y="3716338"/>
            <a:ext cx="785813" cy="4984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p:nvPr/>
        </p:nvCxnSpPr>
        <p:spPr bwMode="auto">
          <a:xfrm rot="10800000">
            <a:off x="6215063" y="3071813"/>
            <a:ext cx="642937" cy="5715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67593" name="Rectangle 8"/>
          <p:cNvSpPr>
            <a:spLocks noChangeArrowheads="1"/>
          </p:cNvSpPr>
          <p:nvPr/>
        </p:nvSpPr>
        <p:spPr bwMode="auto">
          <a:xfrm>
            <a:off x="2643188" y="5500688"/>
            <a:ext cx="214312" cy="428625"/>
          </a:xfrm>
          <a:prstGeom prst="rect">
            <a:avLst/>
          </a:prstGeom>
          <a:solidFill>
            <a:schemeClr val="bg1"/>
          </a:solidFill>
          <a:ln w="2857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7594" name="Rectangle 10"/>
          <p:cNvSpPr>
            <a:spLocks noChangeArrowheads="1"/>
          </p:cNvSpPr>
          <p:nvPr/>
        </p:nvSpPr>
        <p:spPr bwMode="auto">
          <a:xfrm>
            <a:off x="2857500" y="3214688"/>
            <a:ext cx="3357563" cy="2714625"/>
          </a:xfrm>
          <a:prstGeom prst="rect">
            <a:avLst/>
          </a:prstGeom>
          <a:solidFill>
            <a:srgbClr val="CCFFCC"/>
          </a:solidFill>
          <a:ln w="2857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cxnSp>
        <p:nvCxnSpPr>
          <p:cNvPr id="67595" name="Straight Arrow Connector 16"/>
          <p:cNvCxnSpPr>
            <a:cxnSpLocks noChangeShapeType="1"/>
          </p:cNvCxnSpPr>
          <p:nvPr/>
        </p:nvCxnSpPr>
        <p:spPr bwMode="auto">
          <a:xfrm>
            <a:off x="1928813" y="5786438"/>
            <a:ext cx="71437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7596" name="Straight Arrow Connector 19"/>
          <p:cNvCxnSpPr>
            <a:cxnSpLocks noChangeShapeType="1"/>
          </p:cNvCxnSpPr>
          <p:nvPr/>
        </p:nvCxnSpPr>
        <p:spPr bwMode="auto">
          <a:xfrm rot="10800000">
            <a:off x="6215063" y="5286375"/>
            <a:ext cx="714375"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9488ACE-3779-4DBF-9839-6234DE877253}" type="slidenum">
              <a:rPr lang="ar-SA" altLang="en-US" sz="1400"/>
              <a:pPr algn="l">
                <a:spcBef>
                  <a:spcPct val="0"/>
                </a:spcBef>
                <a:buFontTx/>
                <a:buNone/>
              </a:pPr>
              <a:t>136</a:t>
            </a:fld>
            <a:endParaRPr lang="en-US" altLang="en-US" sz="1400"/>
          </a:p>
        </p:txBody>
      </p:sp>
      <p:sp>
        <p:nvSpPr>
          <p:cNvPr id="68611" name="Rectangle 2"/>
          <p:cNvSpPr>
            <a:spLocks noGrp="1" noChangeArrowheads="1"/>
          </p:cNvSpPr>
          <p:nvPr>
            <p:ph type="title"/>
          </p:nvPr>
        </p:nvSpPr>
        <p:spPr/>
        <p:txBody>
          <a:bodyPr/>
          <a:lstStyle/>
          <a:p>
            <a:pPr rtl="0" eaLnBrk="1" hangingPunct="1"/>
            <a:r>
              <a:rPr lang="en-US" altLang="en-US" sz="3600" dirty="0" smtClean="0">
                <a:solidFill>
                  <a:schemeClr val="accent2"/>
                </a:solidFill>
              </a:rPr>
              <a:t>Ignoring Base Probabilities</a:t>
            </a:r>
          </a:p>
        </p:txBody>
      </p:sp>
      <mc:AlternateContent xmlns:mc="http://schemas.openxmlformats.org/markup-compatibility/2006" xmlns:a14="http://schemas.microsoft.com/office/drawing/2010/main">
        <mc:Choice Requires="a14">
          <p:sp>
            <p:nvSpPr>
              <p:cNvPr id="68612" name="Rectangle 3"/>
              <p:cNvSpPr>
                <a:spLocks noGrp="1" noChangeArrowheads="1"/>
              </p:cNvSpPr>
              <p:nvPr>
                <p:ph type="body" idx="1"/>
              </p:nvPr>
            </p:nvSpPr>
            <p:spPr>
              <a:xfrm>
                <a:off x="457200" y="1441875"/>
                <a:ext cx="8229600" cy="4210050"/>
              </a:xfrm>
            </p:spPr>
            <p:txBody>
              <a:bodyPr/>
              <a:lstStyle/>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b="0" i="1" dirty="0" smtClean="0">
                              <a:latin typeface="Cambria Math" panose="02040503050406030204" pitchFamily="18" charset="0"/>
                            </a:rPr>
                            <m:t>𝐴</m:t>
                          </m:r>
                        </m:e>
                        <m:e>
                          <m:r>
                            <a:rPr lang="en-US" altLang="en-US" sz="2400" b="0" i="1" dirty="0" smtClean="0">
                              <a:latin typeface="Cambria Math" panose="02040503050406030204" pitchFamily="18" charset="0"/>
                            </a:rPr>
                            <m:t>𝐵</m:t>
                          </m:r>
                        </m:e>
                      </m:d>
                      <m:r>
                        <a:rPr lang="en-US" altLang="en-US" sz="2400" i="0" dirty="0">
                          <a:latin typeface="Cambria Math" panose="02040503050406030204" pitchFamily="18" charset="0"/>
                        </a:rPr>
                        <m:t>=</m:t>
                      </m:r>
                      <m:f>
                        <m:fPr>
                          <m:ctrlPr>
                            <a:rPr lang="fr-FR" altLang="en-US" sz="2400" i="1">
                              <a:latin typeface="Cambria Math" panose="02040503050406030204" pitchFamily="18" charset="0"/>
                            </a:rPr>
                          </m:ctrlPr>
                        </m:fPr>
                        <m:num>
                          <m:r>
                            <m:rPr>
                              <m:nor/>
                            </m:rPr>
                            <a:rPr lang="en-US" altLang="en-US" sz="2400" i="1" smtClean="0">
                              <a:solidFill>
                                <a:srgbClr val="FF0000"/>
                              </a:solidFill>
                              <a:latin typeface="Cambria Math" panose="02040503050406030204" pitchFamily="18" charset="0"/>
                            </a:rPr>
                            <m:t>P</m:t>
                          </m:r>
                          <m:r>
                            <m:rPr>
                              <m:nor/>
                            </m:rPr>
                            <a:rPr lang="en-US" altLang="en-US" sz="2400" b="0" i="0" smtClean="0">
                              <a:solidFill>
                                <a:srgbClr val="FF0000"/>
                              </a:solidFill>
                              <a:latin typeface="Cambria Math" panose="02040503050406030204" pitchFamily="18" charset="0"/>
                            </a:rPr>
                            <m:t> </m:t>
                          </m:r>
                          <m:r>
                            <m:rPr>
                              <m:nor/>
                            </m:rPr>
                            <a:rPr lang="en-US" altLang="en-US" sz="2400" smtClean="0">
                              <a:solidFill>
                                <a:srgbClr val="FF0000"/>
                              </a:solidFill>
                              <a:latin typeface="Cambria Math" panose="02040503050406030204" pitchFamily="18" charset="0"/>
                            </a:rPr>
                            <m:t>(</m:t>
                          </m:r>
                          <m:r>
                            <m:rPr>
                              <m:nor/>
                            </m:rPr>
                            <a:rPr lang="en-US" altLang="en-US" sz="2400" b="0" i="1" smtClean="0">
                              <a:solidFill>
                                <a:srgbClr val="FF0000"/>
                              </a:solidFill>
                              <a:latin typeface="Cambria Math" panose="02040503050406030204" pitchFamily="18" charset="0"/>
                            </a:rPr>
                            <m:t>A</m:t>
                          </m:r>
                          <m:r>
                            <a:rPr lang="en-US" altLang="en-US" sz="2400" i="0">
                              <a:solidFill>
                                <a:srgbClr val="FF0000"/>
                              </a:solidFill>
                              <a:latin typeface="Cambria Math" panose="02040503050406030204" pitchFamily="18" charset="0"/>
                              <a:ea typeface="Cambria Math" panose="02040503050406030204" pitchFamily="18" charset="0"/>
                            </a:rPr>
                            <m:t>∩</m:t>
                          </m:r>
                          <m:r>
                            <a:rPr lang="en-US" altLang="en-US" sz="2400" b="0" i="1" smtClean="0">
                              <a:solidFill>
                                <a:srgbClr val="FF0000"/>
                              </a:solidFill>
                              <a:latin typeface="Cambria Math" panose="02040503050406030204" pitchFamily="18" charset="0"/>
                              <a:ea typeface="Cambria Math" panose="02040503050406030204" pitchFamily="18" charset="0"/>
                            </a:rPr>
                            <m:t>𝐵</m:t>
                          </m:r>
                          <m:r>
                            <a:rPr lang="en-US" altLang="en-US" sz="2400" i="0">
                              <a:solidFill>
                                <a:srgbClr val="FF0000"/>
                              </a:solidFill>
                              <a:latin typeface="Cambria Math" panose="02040503050406030204" pitchFamily="18" charset="0"/>
                              <a:ea typeface="Cambria Math" panose="02040503050406030204" pitchFamily="18" charset="0"/>
                            </a:rPr>
                            <m:t>)</m:t>
                          </m:r>
                        </m:num>
                        <m:den>
                          <m:r>
                            <m:rPr>
                              <m:nor/>
                            </m:rPr>
                            <a:rPr lang="en-US" altLang="en-US" sz="2400" i="1" smtClean="0">
                              <a:solidFill>
                                <a:srgbClr val="7030A0"/>
                              </a:solidFill>
                              <a:latin typeface="Cambria Math" panose="02040503050406030204" pitchFamily="18" charset="0"/>
                            </a:rPr>
                            <m:t>P</m:t>
                          </m:r>
                          <m:r>
                            <m:rPr>
                              <m:nor/>
                            </m:rPr>
                            <a:rPr lang="en-US" altLang="en-US" sz="2400" smtClean="0">
                              <a:solidFill>
                                <a:srgbClr val="7030A0"/>
                              </a:solidFill>
                              <a:latin typeface="Cambria Math" panose="02040503050406030204" pitchFamily="18" charset="0"/>
                            </a:rPr>
                            <m:t>(</m:t>
                          </m:r>
                          <m:r>
                            <m:rPr>
                              <m:nor/>
                            </m:rPr>
                            <a:rPr lang="en-US" altLang="en-US" sz="2400" b="0" i="1" smtClean="0">
                              <a:solidFill>
                                <a:srgbClr val="7030A0"/>
                              </a:solidFill>
                              <a:latin typeface="Cambria Math" panose="02040503050406030204" pitchFamily="18" charset="0"/>
                            </a:rPr>
                            <m:t>B</m:t>
                          </m:r>
                          <m:r>
                            <m:rPr>
                              <m:nor/>
                            </m:rPr>
                            <a:rPr lang="en-US" altLang="en-US" sz="2400" smtClean="0">
                              <a:solidFill>
                                <a:srgbClr val="7030A0"/>
                              </a:solidFill>
                              <a:latin typeface="Cambria Math" panose="02040503050406030204" pitchFamily="18" charset="0"/>
                            </a:rPr>
                            <m:t>)</m:t>
                          </m:r>
                        </m:den>
                      </m:f>
                    </m:oMath>
                  </m:oMathPara>
                </a14:m>
                <a:endParaRPr lang="fr-FR" altLang="en-US" sz="2400" dirty="0" smtClean="0"/>
              </a:p>
              <a:p>
                <a:pPr algn="ctr" rtl="0" eaLnBrk="1" hangingPunct="1">
                  <a:buFontTx/>
                  <a:buNone/>
                </a:pPr>
                <a:endParaRPr lang="fr-FR" altLang="en-US" sz="2400" dirty="0" smtClean="0"/>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b="0" i="1" dirty="0" smtClean="0">
                              <a:latin typeface="Cambria Math" panose="02040503050406030204" pitchFamily="18" charset="0"/>
                            </a:rPr>
                            <m:t>𝐵</m:t>
                          </m:r>
                        </m:e>
                        <m:e>
                          <m:r>
                            <a:rPr lang="en-US" altLang="en-US" sz="2400" b="0" i="1" dirty="0" smtClean="0">
                              <a:latin typeface="Cambria Math" panose="02040503050406030204" pitchFamily="18" charset="0"/>
                            </a:rPr>
                            <m:t>𝐴</m:t>
                          </m:r>
                        </m:e>
                      </m:d>
                      <m:r>
                        <a:rPr lang="en-US" altLang="en-US" sz="2400" i="0" dirty="0">
                          <a:latin typeface="Cambria Math" panose="02040503050406030204" pitchFamily="18" charset="0"/>
                        </a:rPr>
                        <m:t>=</m:t>
                      </m:r>
                      <m:f>
                        <m:fPr>
                          <m:ctrlPr>
                            <a:rPr lang="fr-FR" altLang="en-US" sz="2400" i="1" smtClean="0">
                              <a:latin typeface="Cambria Math" panose="02040503050406030204" pitchFamily="18" charset="0"/>
                            </a:rPr>
                          </m:ctrlPr>
                        </m:fPr>
                        <m:num>
                          <m:r>
                            <m:rPr>
                              <m:nor/>
                            </m:rPr>
                            <a:rPr lang="en-US" altLang="en-US" sz="2400" i="1" smtClean="0">
                              <a:solidFill>
                                <a:srgbClr val="FF0000"/>
                              </a:solidFill>
                              <a:latin typeface="Cambria Math" panose="02040503050406030204" pitchFamily="18" charset="0"/>
                            </a:rPr>
                            <m:t>P</m:t>
                          </m:r>
                          <m:r>
                            <m:rPr>
                              <m:nor/>
                            </m:rPr>
                            <a:rPr lang="en-US" altLang="en-US" sz="2400" b="0" i="0" smtClean="0">
                              <a:solidFill>
                                <a:srgbClr val="FF0000"/>
                              </a:solidFill>
                              <a:latin typeface="Cambria Math" panose="02040503050406030204" pitchFamily="18" charset="0"/>
                            </a:rPr>
                            <m:t> </m:t>
                          </m:r>
                          <m:r>
                            <m:rPr>
                              <m:nor/>
                            </m:rPr>
                            <a:rPr lang="en-US" altLang="en-US" sz="2400" smtClean="0">
                              <a:solidFill>
                                <a:srgbClr val="FF0000"/>
                              </a:solidFill>
                              <a:latin typeface="Cambria Math" panose="02040503050406030204" pitchFamily="18" charset="0"/>
                            </a:rPr>
                            <m:t>(</m:t>
                          </m:r>
                          <m:r>
                            <m:rPr>
                              <m:nor/>
                            </m:rPr>
                            <a:rPr lang="en-US" altLang="en-US" sz="2400" i="1" smtClean="0">
                              <a:solidFill>
                                <a:srgbClr val="FF0000"/>
                              </a:solidFill>
                              <a:latin typeface="Cambria Math" panose="02040503050406030204" pitchFamily="18" charset="0"/>
                            </a:rPr>
                            <m:t>A</m:t>
                          </m:r>
                          <m:r>
                            <a:rPr lang="en-US" altLang="en-US" sz="2400" i="0">
                              <a:solidFill>
                                <a:srgbClr val="FF0000"/>
                              </a:solidFill>
                              <a:latin typeface="Cambria Math" panose="02040503050406030204" pitchFamily="18" charset="0"/>
                              <a:ea typeface="Cambria Math" panose="02040503050406030204" pitchFamily="18" charset="0"/>
                            </a:rPr>
                            <m:t>∩</m:t>
                          </m:r>
                          <m:r>
                            <a:rPr lang="en-US" altLang="en-US" sz="2400" i="1">
                              <a:solidFill>
                                <a:srgbClr val="FF0000"/>
                              </a:solidFill>
                              <a:latin typeface="Cambria Math" panose="02040503050406030204" pitchFamily="18" charset="0"/>
                              <a:ea typeface="Cambria Math" panose="02040503050406030204" pitchFamily="18" charset="0"/>
                            </a:rPr>
                            <m:t>𝐵</m:t>
                          </m:r>
                          <m:r>
                            <a:rPr lang="en-US" altLang="en-US" sz="2400" i="0">
                              <a:solidFill>
                                <a:srgbClr val="FF0000"/>
                              </a:solidFill>
                              <a:latin typeface="Cambria Math" panose="02040503050406030204" pitchFamily="18" charset="0"/>
                              <a:ea typeface="Cambria Math" panose="02040503050406030204" pitchFamily="18" charset="0"/>
                            </a:rPr>
                            <m:t>)</m:t>
                          </m:r>
                        </m:num>
                        <m:den>
                          <m:r>
                            <m:rPr>
                              <m:nor/>
                            </m:rPr>
                            <a:rPr lang="en-US" altLang="en-US" sz="2400" i="1" smtClean="0">
                              <a:solidFill>
                                <a:srgbClr val="7030A0"/>
                              </a:solidFill>
                              <a:latin typeface="Cambria Math" panose="02040503050406030204" pitchFamily="18" charset="0"/>
                            </a:rPr>
                            <m:t>P</m:t>
                          </m:r>
                          <m:r>
                            <m:rPr>
                              <m:nor/>
                            </m:rPr>
                            <a:rPr lang="en-US" altLang="en-US" sz="2400" b="0" i="1" smtClean="0">
                              <a:solidFill>
                                <a:srgbClr val="7030A0"/>
                              </a:solidFill>
                              <a:latin typeface="Cambria Math" panose="02040503050406030204" pitchFamily="18" charset="0"/>
                            </a:rPr>
                            <m:t> </m:t>
                          </m:r>
                          <m:r>
                            <m:rPr>
                              <m:nor/>
                            </m:rPr>
                            <a:rPr lang="en-US" altLang="en-US" sz="2400" smtClean="0">
                              <a:solidFill>
                                <a:srgbClr val="7030A0"/>
                              </a:solidFill>
                              <a:latin typeface="Cambria Math" panose="02040503050406030204" pitchFamily="18" charset="0"/>
                            </a:rPr>
                            <m:t>(</m:t>
                          </m:r>
                          <m:r>
                            <m:rPr>
                              <m:nor/>
                            </m:rPr>
                            <a:rPr lang="en-US" altLang="en-US" sz="2400" b="0" smtClean="0">
                              <a:solidFill>
                                <a:srgbClr val="7030A0"/>
                              </a:solidFill>
                              <a:latin typeface="Cambria Math" panose="02040503050406030204" pitchFamily="18" charset="0"/>
                            </a:rPr>
                            <m:t>A</m:t>
                          </m:r>
                          <m:r>
                            <m:rPr>
                              <m:nor/>
                            </m:rPr>
                            <a:rPr lang="en-US" altLang="en-US" sz="2400" smtClean="0">
                              <a:solidFill>
                                <a:srgbClr val="7030A0"/>
                              </a:solidFill>
                              <a:latin typeface="Cambria Math" panose="02040503050406030204" pitchFamily="18" charset="0"/>
                            </a:rPr>
                            <m:t>)</m:t>
                          </m:r>
                        </m:den>
                      </m:f>
                    </m:oMath>
                  </m:oMathPara>
                </a14:m>
                <a:endParaRPr lang="fr-FR" altLang="en-US" sz="2400" dirty="0" smtClean="0"/>
              </a:p>
              <a:p>
                <a:pPr algn="l" rtl="0" eaLnBrk="1" hangingPunct="1">
                  <a:buFontTx/>
                  <a:buNone/>
                </a:pPr>
                <a:r>
                  <a:rPr lang="fr-FR" altLang="en-US" sz="2400" dirty="0" smtClean="0"/>
                  <a:t>So</a:t>
                </a:r>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𝐵</m:t>
                          </m:r>
                        </m:e>
                        <m:e>
                          <m:r>
                            <a:rPr lang="en-US" altLang="en-US" sz="2400" i="1" dirty="0">
                              <a:latin typeface="Cambria Math" panose="02040503050406030204" pitchFamily="18" charset="0"/>
                            </a:rPr>
                            <m:t>𝐴</m:t>
                          </m:r>
                        </m:e>
                      </m:d>
                      <m:r>
                        <a:rPr lang="en-US" altLang="en-US" sz="2400" i="1" dirty="0" smtClean="0">
                          <a:solidFill>
                            <a:srgbClr val="7030A0"/>
                          </a:solidFill>
                          <a:latin typeface="Cambria Math" panose="02040503050406030204" pitchFamily="18" charset="0"/>
                        </a:rPr>
                        <m:t>𝑃</m:t>
                      </m:r>
                      <m:d>
                        <m:dPr>
                          <m:ctrlPr>
                            <a:rPr lang="en-US" altLang="en-US" sz="2400" i="1" dirty="0">
                              <a:solidFill>
                                <a:srgbClr val="7030A0"/>
                              </a:solidFill>
                              <a:latin typeface="Cambria Math" panose="02040503050406030204" pitchFamily="18" charset="0"/>
                            </a:rPr>
                          </m:ctrlPr>
                        </m:dPr>
                        <m:e>
                          <m:r>
                            <a:rPr lang="en-US" altLang="en-US" sz="2400" i="1" dirty="0">
                              <a:solidFill>
                                <a:srgbClr val="7030A0"/>
                              </a:solidFill>
                              <a:latin typeface="Cambria Math" panose="02040503050406030204" pitchFamily="18" charset="0"/>
                            </a:rPr>
                            <m:t>𝐴</m:t>
                          </m:r>
                        </m:e>
                      </m:d>
                      <m:r>
                        <a:rPr lang="en-US" altLang="en-US" sz="2400" i="1" dirty="0">
                          <a:latin typeface="Cambria Math" panose="02040503050406030204" pitchFamily="18" charset="0"/>
                        </a:rPr>
                        <m:t>=</m:t>
                      </m:r>
                      <m:r>
                        <a:rPr lang="en-US" altLang="en-US" sz="2400" i="1" dirty="0" smtClean="0">
                          <a:solidFill>
                            <a:srgbClr val="FF0000"/>
                          </a:solidFill>
                          <a:latin typeface="Cambria Math" panose="02040503050406030204" pitchFamily="18" charset="0"/>
                        </a:rPr>
                        <m:t>𝑃</m:t>
                      </m:r>
                      <m:d>
                        <m:dPr>
                          <m:ctrlPr>
                            <a:rPr lang="en-US" altLang="en-US" sz="2400" i="1" dirty="0">
                              <a:solidFill>
                                <a:srgbClr val="FF0000"/>
                              </a:solidFill>
                              <a:latin typeface="Cambria Math" panose="02040503050406030204" pitchFamily="18" charset="0"/>
                            </a:rPr>
                          </m:ctrlPr>
                        </m:dPr>
                        <m:e>
                          <m:r>
                            <a:rPr lang="en-US" altLang="en-US" sz="2400" i="1" dirty="0">
                              <a:solidFill>
                                <a:srgbClr val="FF0000"/>
                              </a:solidFill>
                              <a:latin typeface="Cambria Math" panose="02040503050406030204" pitchFamily="18" charset="0"/>
                            </a:rPr>
                            <m:t>𝐴</m:t>
                          </m:r>
                          <m:r>
                            <a:rPr lang="en-US" altLang="en-US" sz="2400" i="1">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rPr>
                            <m:t>𝐵</m:t>
                          </m:r>
                        </m:e>
                      </m:d>
                      <m:r>
                        <a:rPr lang="en-US" altLang="en-US" sz="2400" i="1" dirty="0">
                          <a:latin typeface="Cambria Math" panose="02040503050406030204" pitchFamily="18" charset="0"/>
                        </a:rPr>
                        <m:t>=</m:t>
                      </m:r>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𝐴</m:t>
                          </m:r>
                        </m:e>
                        <m:e>
                          <m:r>
                            <a:rPr lang="en-US" altLang="en-US" sz="2400" i="1" dirty="0">
                              <a:latin typeface="Cambria Math" panose="02040503050406030204" pitchFamily="18" charset="0"/>
                            </a:rPr>
                            <m:t>𝐵</m:t>
                          </m:r>
                        </m:e>
                      </m:d>
                      <m:r>
                        <a:rPr lang="en-US" altLang="en-US" sz="2400" i="1" dirty="0" smtClean="0">
                          <a:solidFill>
                            <a:srgbClr val="7030A0"/>
                          </a:solidFill>
                          <a:latin typeface="Cambria Math" panose="02040503050406030204" pitchFamily="18" charset="0"/>
                        </a:rPr>
                        <m:t>𝑃</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𝐵</m:t>
                      </m:r>
                      <m:r>
                        <a:rPr lang="en-US" altLang="en-US" sz="2400" i="1" dirty="0" smtClean="0">
                          <a:solidFill>
                            <a:srgbClr val="7030A0"/>
                          </a:solidFill>
                          <a:latin typeface="Cambria Math" panose="02040503050406030204" pitchFamily="18" charset="0"/>
                        </a:rPr>
                        <m:t>)</m:t>
                      </m:r>
                    </m:oMath>
                  </m:oMathPara>
                </a14:m>
                <a:endParaRPr lang="fr-FR" altLang="en-US" sz="2400" i="1" dirty="0" smtClean="0">
                  <a:solidFill>
                    <a:srgbClr val="7030A0"/>
                  </a:solidFill>
                </a:endParaRPr>
              </a:p>
              <a:p>
                <a:pPr algn="l" rtl="0" eaLnBrk="1" hangingPunct="1">
                  <a:buFontTx/>
                  <a:buNone/>
                </a:pPr>
                <a:r>
                  <a:rPr lang="fr-FR" altLang="en-US" sz="2400" dirty="0"/>
                  <a:t>a</a:t>
                </a:r>
                <a:r>
                  <a:rPr lang="fr-FR" altLang="en-US" sz="2400" dirty="0" smtClean="0"/>
                  <a:t>nd</a:t>
                </a:r>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𝐵</m:t>
                          </m:r>
                        </m:e>
                        <m:e>
                          <m:r>
                            <a:rPr lang="en-US" altLang="en-US" sz="2400" i="1" dirty="0">
                              <a:latin typeface="Cambria Math" panose="02040503050406030204" pitchFamily="18" charset="0"/>
                            </a:rPr>
                            <m:t>𝐴</m:t>
                          </m:r>
                        </m:e>
                      </m:d>
                      <m:r>
                        <a:rPr lang="en-US" altLang="en-US" sz="2400" i="0" dirty="0">
                          <a:latin typeface="Cambria Math" panose="02040503050406030204" pitchFamily="18" charset="0"/>
                        </a:rPr>
                        <m:t>=</m:t>
                      </m:r>
                      <m:f>
                        <m:fPr>
                          <m:ctrlPr>
                            <a:rPr lang="fr-FR" altLang="en-US" sz="2400" i="1" smtClean="0">
                              <a:solidFill>
                                <a:srgbClr val="7030A0"/>
                              </a:solidFill>
                              <a:latin typeface="Cambria Math" panose="02040503050406030204" pitchFamily="18" charset="0"/>
                            </a:rPr>
                          </m:ctrlPr>
                        </m:fPr>
                        <m:num>
                          <m:r>
                            <m:rPr>
                              <m:nor/>
                            </m:rPr>
                            <a:rPr lang="en-US" altLang="en-US" sz="2400" i="1">
                              <a:solidFill>
                                <a:srgbClr val="7030A0"/>
                              </a:solidFill>
                              <a:latin typeface="Cambria Math" panose="02040503050406030204" pitchFamily="18" charset="0"/>
                            </a:rPr>
                            <m:t>P</m:t>
                          </m:r>
                          <m:r>
                            <m:rPr>
                              <m:nor/>
                            </m:rPr>
                            <a:rPr lang="en-US" altLang="en-US" sz="2400" b="0" i="1" smtClean="0">
                              <a:solidFill>
                                <a:srgbClr val="7030A0"/>
                              </a:solidFill>
                              <a:latin typeface="Cambria Math" panose="02040503050406030204" pitchFamily="18" charset="0"/>
                            </a:rPr>
                            <m:t> </m:t>
                          </m:r>
                          <m:r>
                            <m:rPr>
                              <m:nor/>
                            </m:rPr>
                            <a:rPr lang="en-US" altLang="en-US" sz="240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ea typeface="Cambria Math" panose="02040503050406030204" pitchFamily="18" charset="0"/>
                            </a:rPr>
                            <m:t>𝐵</m:t>
                          </m:r>
                          <m:r>
                            <a:rPr lang="en-US" altLang="en-US" sz="2400" i="0">
                              <a:solidFill>
                                <a:srgbClr val="7030A0"/>
                              </a:solidFill>
                              <a:latin typeface="Cambria Math" panose="02040503050406030204" pitchFamily="18" charset="0"/>
                              <a:ea typeface="Cambria Math" panose="02040503050406030204" pitchFamily="18" charset="0"/>
                            </a:rPr>
                            <m:t>)</m:t>
                          </m:r>
                        </m:num>
                        <m:den>
                          <m:r>
                            <m:rPr>
                              <m:nor/>
                            </m:rPr>
                            <a:rPr lang="en-US" altLang="en-US" sz="2400" i="1">
                              <a:solidFill>
                                <a:srgbClr val="7030A0"/>
                              </a:solidFill>
                              <a:latin typeface="Cambria Math" panose="02040503050406030204" pitchFamily="18" charset="0"/>
                            </a:rPr>
                            <m:t>P</m:t>
                          </m:r>
                          <m:r>
                            <m:rPr>
                              <m:nor/>
                            </m:rPr>
                            <a:rPr lang="en-US" altLang="en-US" sz="2400" b="0" i="0" smtClean="0">
                              <a:solidFill>
                                <a:srgbClr val="7030A0"/>
                              </a:solidFill>
                              <a:latin typeface="Cambria Math" panose="02040503050406030204" pitchFamily="18" charset="0"/>
                            </a:rPr>
                            <m:t> </m:t>
                          </m:r>
                          <m:r>
                            <m:rPr>
                              <m:nor/>
                            </m:rPr>
                            <a:rPr lang="en-US" altLang="en-US" sz="2400">
                              <a:solidFill>
                                <a:srgbClr val="7030A0"/>
                              </a:solidFill>
                              <a:latin typeface="Cambria Math" panose="02040503050406030204" pitchFamily="18" charset="0"/>
                            </a:rPr>
                            <m:t>(</m:t>
                          </m:r>
                          <m:r>
                            <m:rPr>
                              <m:nor/>
                            </m:rPr>
                            <a:rPr lang="en-US" altLang="en-US" sz="2400" i="1">
                              <a:solidFill>
                                <a:srgbClr val="7030A0"/>
                              </a:solidFill>
                              <a:latin typeface="Cambria Math" panose="02040503050406030204" pitchFamily="18" charset="0"/>
                            </a:rPr>
                            <m:t>A</m:t>
                          </m:r>
                          <m:r>
                            <m:rPr>
                              <m:nor/>
                            </m:rPr>
                            <a:rPr lang="en-US" altLang="en-US" sz="2400">
                              <a:solidFill>
                                <a:srgbClr val="7030A0"/>
                              </a:solidFill>
                              <a:latin typeface="Cambria Math" panose="02040503050406030204" pitchFamily="18" charset="0"/>
                            </a:rPr>
                            <m:t>)</m:t>
                          </m:r>
                        </m:den>
                      </m:f>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𝐴</m:t>
                          </m:r>
                        </m:e>
                        <m:e>
                          <m:r>
                            <a:rPr lang="en-US" altLang="en-US" sz="2400" i="1" dirty="0">
                              <a:latin typeface="Cambria Math" panose="02040503050406030204" pitchFamily="18" charset="0"/>
                            </a:rPr>
                            <m:t>𝐵</m:t>
                          </m:r>
                        </m:e>
                      </m:d>
                    </m:oMath>
                  </m:oMathPara>
                </a14:m>
                <a:endParaRPr lang="fr-FR" altLang="en-US" sz="2400" i="1" dirty="0" smtClean="0"/>
              </a:p>
            </p:txBody>
          </p:sp>
        </mc:Choice>
        <mc:Fallback xmlns="">
          <p:sp>
            <p:nvSpPr>
              <p:cNvPr id="68612" name="Rectangle 3"/>
              <p:cNvSpPr>
                <a:spLocks noGrp="1" noRot="1" noChangeAspect="1" noMove="1" noResize="1" noEditPoints="1" noAdjustHandles="1" noChangeArrowheads="1" noChangeShapeType="1" noTextEdit="1"/>
              </p:cNvSpPr>
              <p:nvPr>
                <p:ph type="body" idx="1"/>
              </p:nvPr>
            </p:nvSpPr>
            <p:spPr>
              <a:xfrm>
                <a:off x="457200" y="1441875"/>
                <a:ext cx="8229600" cy="4210050"/>
              </a:xfrm>
              <a:blipFill rotWithShape="1">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9488ACE-3779-4DBF-9839-6234DE877253}" type="slidenum">
              <a:rPr lang="ar-SA" altLang="en-US" sz="1400"/>
              <a:pPr algn="l">
                <a:spcBef>
                  <a:spcPct val="0"/>
                </a:spcBef>
                <a:buFontTx/>
                <a:buNone/>
              </a:pPr>
              <a:t>137</a:t>
            </a:fld>
            <a:endParaRPr lang="en-US" altLang="en-US" sz="1400"/>
          </a:p>
        </p:txBody>
      </p:sp>
      <p:sp>
        <p:nvSpPr>
          <p:cNvPr id="68611" name="Rectangle 2"/>
          <p:cNvSpPr>
            <a:spLocks noGrp="1" noChangeArrowheads="1"/>
          </p:cNvSpPr>
          <p:nvPr>
            <p:ph type="title"/>
          </p:nvPr>
        </p:nvSpPr>
        <p:spPr/>
        <p:txBody>
          <a:bodyPr/>
          <a:lstStyle/>
          <a:p>
            <a:pPr rtl="0" eaLnBrk="1" hangingPunct="1"/>
            <a:r>
              <a:rPr lang="en-US" altLang="en-US" sz="3600" dirty="0" smtClean="0">
                <a:solidFill>
                  <a:schemeClr val="accent2"/>
                </a:solidFill>
              </a:rPr>
              <a:t>Ignoring Base Probabilities</a:t>
            </a:r>
          </a:p>
        </p:txBody>
      </p:sp>
      <mc:AlternateContent xmlns:mc="http://schemas.openxmlformats.org/markup-compatibility/2006" xmlns:a14="http://schemas.microsoft.com/office/drawing/2010/main">
        <mc:Choice Requires="a14">
          <p:sp>
            <p:nvSpPr>
              <p:cNvPr id="68612" name="Rectangle 3"/>
              <p:cNvSpPr>
                <a:spLocks noGrp="1" noChangeArrowheads="1"/>
              </p:cNvSpPr>
              <p:nvPr>
                <p:ph type="body" idx="1"/>
              </p:nvPr>
            </p:nvSpPr>
            <p:spPr>
              <a:xfrm>
                <a:off x="457200" y="1441875"/>
                <a:ext cx="8229600" cy="4210050"/>
              </a:xfrm>
            </p:spPr>
            <p:txBody>
              <a:bodyPr/>
              <a:lstStyle/>
              <a:p>
                <a:pPr algn="ctr" rtl="0" eaLnBrk="1" hangingPunct="1">
                  <a:buFontTx/>
                  <a:buNone/>
                </a:pPr>
                <a:endParaRPr lang="en-US" altLang="en-US" sz="2400" i="1" dirty="0" smtClean="0">
                  <a:latin typeface="Cambria Math" panose="02040503050406030204" pitchFamily="18" charset="0"/>
                </a:endParaRPr>
              </a:p>
              <a:p>
                <a:pPr algn="ctr" rtl="0" eaLnBrk="1" hangingPunct="1">
                  <a:buFontTx/>
                  <a:buNone/>
                </a:pPr>
                <a14:m>
                  <m:oMathPara xmlns:m="http://schemas.openxmlformats.org/officeDocument/2006/math">
                    <m:oMathParaPr>
                      <m:jc m:val="centerGroup"/>
                    </m:oMathParaPr>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𝐵</m:t>
                          </m:r>
                        </m:e>
                        <m:e>
                          <m:r>
                            <a:rPr lang="en-US" altLang="en-US" sz="2400" i="1" dirty="0">
                              <a:latin typeface="Cambria Math" panose="02040503050406030204" pitchFamily="18" charset="0"/>
                            </a:rPr>
                            <m:t>𝐴</m:t>
                          </m:r>
                        </m:e>
                      </m:d>
                      <m:r>
                        <a:rPr lang="en-US" altLang="en-US" sz="2400" i="1" dirty="0">
                          <a:latin typeface="Cambria Math" panose="02040503050406030204" pitchFamily="18" charset="0"/>
                        </a:rPr>
                        <m:t>=</m:t>
                      </m:r>
                      <m:f>
                        <m:fPr>
                          <m:ctrlPr>
                            <a:rPr lang="fr-FR" altLang="en-US" sz="2400" i="1" smtClean="0">
                              <a:solidFill>
                                <a:srgbClr val="FF0000"/>
                              </a:solidFill>
                              <a:latin typeface="Cambria Math" panose="02040503050406030204" pitchFamily="18" charset="0"/>
                            </a:rPr>
                          </m:ctrlPr>
                        </m:fPr>
                        <m:num>
                          <m:r>
                            <m:rPr>
                              <m:nor/>
                            </m:rPr>
                            <a:rPr lang="en-US" altLang="en-US" sz="2400" i="1">
                              <a:solidFill>
                                <a:srgbClr val="FF0000"/>
                              </a:solidFill>
                              <a:latin typeface="Cambria Math" panose="02040503050406030204" pitchFamily="18" charset="0"/>
                            </a:rPr>
                            <m:t>P</m:t>
                          </m:r>
                          <m:r>
                            <m:rPr>
                              <m:nor/>
                            </m:rPr>
                            <a:rPr lang="en-US" altLang="en-US" sz="2400" b="0" i="0" smtClean="0">
                              <a:solidFill>
                                <a:srgbClr val="FF0000"/>
                              </a:solidFill>
                              <a:latin typeface="Cambria Math" panose="02040503050406030204" pitchFamily="18" charset="0"/>
                            </a:rPr>
                            <m:t> </m:t>
                          </m:r>
                          <m:r>
                            <m:rPr>
                              <m:nor/>
                            </m:rPr>
                            <a:rPr lang="en-US" altLang="en-US" sz="2400">
                              <a:solidFill>
                                <a:srgbClr val="FF0000"/>
                              </a:solidFill>
                              <a:latin typeface="Cambria Math" panose="02040503050406030204" pitchFamily="18" charset="0"/>
                            </a:rPr>
                            <m:t>(</m:t>
                          </m:r>
                          <m:r>
                            <a:rPr lang="en-US" altLang="en-US" sz="2400" i="1">
                              <a:solidFill>
                                <a:srgbClr val="FF0000"/>
                              </a:solidFill>
                              <a:latin typeface="Cambria Math" panose="02040503050406030204" pitchFamily="18" charset="0"/>
                              <a:ea typeface="Cambria Math" panose="02040503050406030204" pitchFamily="18" charset="0"/>
                            </a:rPr>
                            <m:t>𝐵</m:t>
                          </m:r>
                          <m:r>
                            <a:rPr lang="en-US" altLang="en-US" sz="2400" i="1">
                              <a:solidFill>
                                <a:srgbClr val="FF0000"/>
                              </a:solidFill>
                              <a:latin typeface="Cambria Math" panose="02040503050406030204" pitchFamily="18" charset="0"/>
                              <a:ea typeface="Cambria Math" panose="02040503050406030204" pitchFamily="18" charset="0"/>
                            </a:rPr>
                            <m:t>)</m:t>
                          </m:r>
                        </m:num>
                        <m:den>
                          <m:r>
                            <m:rPr>
                              <m:nor/>
                            </m:rPr>
                            <a:rPr lang="en-US" altLang="en-US" sz="2400" i="1">
                              <a:solidFill>
                                <a:srgbClr val="FF0000"/>
                              </a:solidFill>
                              <a:latin typeface="Cambria Math" panose="02040503050406030204" pitchFamily="18" charset="0"/>
                            </a:rPr>
                            <m:t>P</m:t>
                          </m:r>
                          <m:r>
                            <m:rPr>
                              <m:nor/>
                            </m:rPr>
                            <a:rPr lang="en-US" altLang="en-US" sz="2400" b="0" i="0" smtClean="0">
                              <a:solidFill>
                                <a:srgbClr val="FF0000"/>
                              </a:solidFill>
                              <a:latin typeface="Cambria Math" panose="02040503050406030204" pitchFamily="18" charset="0"/>
                            </a:rPr>
                            <m:t> </m:t>
                          </m:r>
                          <m:r>
                            <m:rPr>
                              <m:nor/>
                            </m:rPr>
                            <a:rPr lang="en-US" altLang="en-US" sz="2400">
                              <a:solidFill>
                                <a:srgbClr val="FF0000"/>
                              </a:solidFill>
                              <a:latin typeface="Cambria Math" panose="02040503050406030204" pitchFamily="18" charset="0"/>
                            </a:rPr>
                            <m:t>(</m:t>
                          </m:r>
                          <m:r>
                            <m:rPr>
                              <m:nor/>
                            </m:rPr>
                            <a:rPr lang="en-US" altLang="en-US" sz="2400">
                              <a:solidFill>
                                <a:srgbClr val="FF0000"/>
                              </a:solidFill>
                              <a:latin typeface="Cambria Math" panose="02040503050406030204" pitchFamily="18" charset="0"/>
                            </a:rPr>
                            <m:t>A</m:t>
                          </m:r>
                          <m:r>
                            <m:rPr>
                              <m:nor/>
                            </m:rPr>
                            <a:rPr lang="en-US" altLang="en-US" sz="2400">
                              <a:solidFill>
                                <a:srgbClr val="FF0000"/>
                              </a:solidFill>
                              <a:latin typeface="Cambria Math" panose="02040503050406030204" pitchFamily="18" charset="0"/>
                            </a:rPr>
                            <m:t>)</m:t>
                          </m:r>
                        </m:den>
                      </m:f>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𝐴</m:t>
                          </m:r>
                        </m:e>
                        <m:e>
                          <m:r>
                            <a:rPr lang="en-US" altLang="en-US" sz="2400" i="1" dirty="0">
                              <a:latin typeface="Cambria Math" panose="02040503050406030204" pitchFamily="18" charset="0"/>
                            </a:rPr>
                            <m:t>𝐵</m:t>
                          </m:r>
                        </m:e>
                      </m:d>
                    </m:oMath>
                  </m:oMathPara>
                </a14:m>
                <a:endParaRPr lang="fr-FR" altLang="en-US" sz="2400" dirty="0"/>
              </a:p>
              <a:p>
                <a:pPr algn="l" rtl="0" eaLnBrk="1" hangingPunct="1">
                  <a:buFontTx/>
                  <a:buNone/>
                </a:pPr>
                <a:endParaRPr lang="fr-FR" altLang="en-US" sz="2400" dirty="0" smtClean="0"/>
              </a:p>
              <a:p>
                <a:pPr algn="l" rtl="0" eaLnBrk="1" hangingPunct="1">
                  <a:buFontTx/>
                  <a:buNone/>
                </a:pPr>
                <a:r>
                  <a:rPr lang="fr-FR" altLang="en-US" sz="2400" dirty="0" smtClean="0"/>
                  <a:t>In </a:t>
                </a:r>
                <a:r>
                  <a:rPr lang="fr-FR" altLang="en-US" sz="2400" dirty="0" err="1" smtClean="0"/>
                  <a:t>general</a:t>
                </a:r>
                <a:r>
                  <a:rPr lang="fr-FR" altLang="en-US" sz="2400" dirty="0" smtClean="0"/>
                  <a:t>,</a:t>
                </a:r>
              </a:p>
              <a:p>
                <a:pPr algn="ctr" rtl="0" eaLnBrk="1" hangingPunct="1">
                  <a:buFontTx/>
                  <a:buNone/>
                </a:pPr>
                <a:endParaRPr lang="fr-FR" altLang="en-US" sz="2400" dirty="0" smtClean="0"/>
              </a:p>
              <a:p>
                <a:pPr algn="ctr" rtl="0" eaLnBrk="1" hangingPunct="1">
                  <a:buFontTx/>
                  <a:buNone/>
                </a:pPr>
                <a:r>
                  <a:rPr lang="fr-FR" altLang="en-US" sz="2400" dirty="0" smtClean="0"/>
                  <a:t> </a:t>
                </a:r>
                <a14:m>
                  <m:oMath xmlns:m="http://schemas.openxmlformats.org/officeDocument/2006/math">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𝐵</m:t>
                        </m:r>
                      </m:e>
                      <m:e>
                        <m:r>
                          <a:rPr lang="en-US" altLang="en-US" sz="2400" i="1" dirty="0">
                            <a:latin typeface="Cambria Math" panose="02040503050406030204" pitchFamily="18" charset="0"/>
                          </a:rPr>
                          <m:t>𝐴</m:t>
                        </m:r>
                      </m:e>
                    </m:d>
                    <m:r>
                      <a:rPr lang="en-US" altLang="en-US" sz="2400" i="1" dirty="0" smtClean="0">
                        <a:solidFill>
                          <a:srgbClr val="FF0000"/>
                        </a:solidFill>
                        <a:latin typeface="Cambria Math" panose="02040503050406030204" pitchFamily="18" charset="0"/>
                        <a:ea typeface="Cambria Math" panose="02040503050406030204" pitchFamily="18" charset="0"/>
                      </a:rPr>
                      <m:t>≠</m:t>
                    </m:r>
                    <m:r>
                      <a:rPr lang="en-US" altLang="en-US" sz="2400" i="1" dirty="0">
                        <a:latin typeface="Cambria Math" panose="02040503050406030204" pitchFamily="18" charset="0"/>
                      </a:rPr>
                      <m:t>𝑃</m:t>
                    </m:r>
                    <m:d>
                      <m:dPr>
                        <m:ctrlPr>
                          <a:rPr lang="en-US" altLang="en-US" sz="2400" i="1" dirty="0">
                            <a:latin typeface="Cambria Math" panose="02040503050406030204" pitchFamily="18" charset="0"/>
                          </a:rPr>
                        </m:ctrlPr>
                      </m:dPr>
                      <m:e>
                        <m:r>
                          <a:rPr lang="en-US" altLang="en-US" sz="2400" i="1" dirty="0">
                            <a:latin typeface="Cambria Math" panose="02040503050406030204" pitchFamily="18" charset="0"/>
                          </a:rPr>
                          <m:t>𝐴</m:t>
                        </m:r>
                      </m:e>
                      <m:e>
                        <m:r>
                          <a:rPr lang="en-US" altLang="en-US" sz="2400" i="1" dirty="0">
                            <a:latin typeface="Cambria Math" panose="02040503050406030204" pitchFamily="18" charset="0"/>
                          </a:rPr>
                          <m:t>𝐵</m:t>
                        </m:r>
                      </m:e>
                    </m:d>
                  </m:oMath>
                </a14:m>
                <a:endParaRPr lang="he-IL" altLang="en-US" sz="2400" dirty="0" smtClean="0"/>
              </a:p>
            </p:txBody>
          </p:sp>
        </mc:Choice>
        <mc:Fallback xmlns="">
          <p:sp>
            <p:nvSpPr>
              <p:cNvPr id="68612" name="Rectangle 3"/>
              <p:cNvSpPr>
                <a:spLocks noGrp="1" noRot="1" noChangeAspect="1" noMove="1" noResize="1" noEditPoints="1" noAdjustHandles="1" noChangeArrowheads="1" noChangeShapeType="1" noTextEdit="1"/>
              </p:cNvSpPr>
              <p:nvPr>
                <p:ph type="body" idx="1"/>
              </p:nvPr>
            </p:nvSpPr>
            <p:spPr>
              <a:xfrm>
                <a:off x="457200" y="1441875"/>
                <a:ext cx="8229600" cy="4210050"/>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133689216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9488ACE-3779-4DBF-9839-6234DE877253}" type="slidenum">
              <a:rPr lang="ar-SA" altLang="en-US" sz="1400"/>
              <a:pPr algn="l">
                <a:spcBef>
                  <a:spcPct val="0"/>
                </a:spcBef>
                <a:buFontTx/>
                <a:buNone/>
              </a:pPr>
              <a:t>138</a:t>
            </a:fld>
            <a:endParaRPr lang="en-US" altLang="en-US" sz="1400"/>
          </a:p>
        </p:txBody>
      </p:sp>
      <p:sp>
        <p:nvSpPr>
          <p:cNvPr id="68611"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deterministic analog</a:t>
            </a:r>
          </a:p>
        </p:txBody>
      </p:sp>
      <p:sp>
        <p:nvSpPr>
          <p:cNvPr id="68612" name="Rectangle 3"/>
          <p:cNvSpPr>
            <a:spLocks noGrp="1" noChangeArrowheads="1"/>
          </p:cNvSpPr>
          <p:nvPr>
            <p:ph type="body" idx="1"/>
          </p:nvPr>
        </p:nvSpPr>
        <p:spPr>
          <a:xfrm>
            <a:off x="457200" y="1441875"/>
            <a:ext cx="8229600" cy="4210050"/>
          </a:xfrm>
        </p:spPr>
        <p:txBody>
          <a:bodyPr/>
          <a:lstStyle/>
          <a:p>
            <a:pPr algn="l" rtl="0" eaLnBrk="1" hangingPunct="1">
              <a:buFontTx/>
              <a:buNone/>
            </a:pPr>
            <a:r>
              <a:rPr lang="en-US" altLang="en-US" sz="2400" dirty="0" err="1" smtClean="0"/>
              <a:t>Wason</a:t>
            </a:r>
            <a:r>
              <a:rPr lang="en-US" altLang="en-US" sz="2400" dirty="0" smtClean="0"/>
              <a:t> selection task</a:t>
            </a:r>
          </a:p>
          <a:p>
            <a:pPr algn="l" rtl="0" eaLnBrk="1" hangingPunct="1">
              <a:buFontTx/>
              <a:buNone/>
            </a:pPr>
            <a:endParaRPr lang="he-IL"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348880"/>
            <a:ext cx="3744416" cy="13222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56792"/>
            <a:ext cx="2180269" cy="2501290"/>
          </a:xfrm>
          <a:prstGeom prst="rect">
            <a:avLst/>
          </a:prstGeom>
        </p:spPr>
      </p:pic>
      <p:sp>
        <p:nvSpPr>
          <p:cNvPr id="5" name="TextBox 4"/>
          <p:cNvSpPr txBox="1"/>
          <p:nvPr/>
        </p:nvSpPr>
        <p:spPr>
          <a:xfrm>
            <a:off x="5004048" y="4485671"/>
            <a:ext cx="3312368" cy="369332"/>
          </a:xfrm>
          <a:prstGeom prst="rect">
            <a:avLst/>
          </a:prstGeom>
          <a:noFill/>
        </p:spPr>
        <p:txBody>
          <a:bodyPr wrap="square" rtlCol="0">
            <a:spAutoFit/>
          </a:bodyPr>
          <a:lstStyle/>
          <a:p>
            <a:r>
              <a:rPr lang="en-US" dirty="0" smtClean="0"/>
              <a:t>Peter C. </a:t>
            </a:r>
            <a:r>
              <a:rPr lang="en-US" dirty="0" err="1" smtClean="0"/>
              <a:t>Wason</a:t>
            </a:r>
            <a:r>
              <a:rPr lang="en-US" dirty="0" smtClean="0"/>
              <a:t> (1924-2003)</a:t>
            </a:r>
            <a:endParaRPr lang="en-US" dirty="0"/>
          </a:p>
        </p:txBody>
      </p:sp>
      <p:sp>
        <p:nvSpPr>
          <p:cNvPr id="6" name="TextBox 5"/>
          <p:cNvSpPr txBox="1"/>
          <p:nvPr/>
        </p:nvSpPr>
        <p:spPr>
          <a:xfrm>
            <a:off x="827584" y="5044896"/>
            <a:ext cx="6696744" cy="1200329"/>
          </a:xfrm>
          <a:prstGeom prst="rect">
            <a:avLst/>
          </a:prstGeom>
          <a:noFill/>
        </p:spPr>
        <p:txBody>
          <a:bodyPr wrap="square" rtlCol="0">
            <a:spAutoFit/>
          </a:bodyPr>
          <a:lstStyle/>
          <a:p>
            <a:r>
              <a:rPr lang="en-US" dirty="0" smtClean="0">
                <a:solidFill>
                  <a:srgbClr val="7030A0"/>
                </a:solidFill>
              </a:rPr>
              <a:t>Reasoning</a:t>
            </a:r>
          </a:p>
          <a:p>
            <a:r>
              <a:rPr lang="en-US" dirty="0" smtClean="0">
                <a:solidFill>
                  <a:srgbClr val="FF0000"/>
                </a:solidFill>
              </a:rPr>
              <a:t>Peter C. </a:t>
            </a:r>
            <a:r>
              <a:rPr lang="en-US" dirty="0" err="1" smtClean="0">
                <a:solidFill>
                  <a:srgbClr val="FF0000"/>
                </a:solidFill>
              </a:rPr>
              <a:t>Wason</a:t>
            </a:r>
            <a:r>
              <a:rPr lang="en-US" dirty="0"/>
              <a:t> (</a:t>
            </a:r>
            <a:r>
              <a:rPr lang="en-US" dirty="0" smtClean="0"/>
              <a:t>1966) </a:t>
            </a:r>
          </a:p>
          <a:p>
            <a:r>
              <a:rPr lang="en-US" dirty="0" smtClean="0"/>
              <a:t>In </a:t>
            </a:r>
            <a:r>
              <a:rPr lang="en-US" dirty="0"/>
              <a:t>Foss, B. M. (ed.). </a:t>
            </a:r>
            <a:r>
              <a:rPr lang="en-US" i="1" dirty="0"/>
              <a:t>New horizons in </a:t>
            </a:r>
            <a:r>
              <a:rPr lang="en-US" i="1" dirty="0" smtClean="0"/>
              <a:t>psychology</a:t>
            </a:r>
            <a:r>
              <a:rPr lang="en-US" dirty="0"/>
              <a:t> </a:t>
            </a:r>
            <a:r>
              <a:rPr lang="en-US" b="1" dirty="0" smtClean="0"/>
              <a:t>1</a:t>
            </a:r>
            <a:r>
              <a:rPr lang="en-US" dirty="0" smtClean="0"/>
              <a:t> </a:t>
            </a:r>
            <a:r>
              <a:rPr lang="en-US" dirty="0" err="1"/>
              <a:t>Harmondsworth</a:t>
            </a:r>
            <a:r>
              <a:rPr lang="en-US" dirty="0"/>
              <a:t>: </a:t>
            </a:r>
            <a:r>
              <a:rPr lang="en-US" dirty="0" smtClean="0"/>
              <a:t>Penguin (1966)</a:t>
            </a:r>
            <a:endParaRPr lang="en-US" dirty="0"/>
          </a:p>
        </p:txBody>
      </p:sp>
    </p:spTree>
    <p:extLst>
      <p:ext uri="{BB962C8B-B14F-4D97-AF65-F5344CB8AC3E}">
        <p14:creationId xmlns:p14="http://schemas.microsoft.com/office/powerpoint/2010/main" val="140623637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139</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a:solidFill>
                  <a:schemeClr val="accent2"/>
                </a:solidFill>
              </a:rPr>
              <a:t>Reference</a:t>
            </a:r>
            <a:endParaRPr lang="en-US" altLang="en-US" sz="3600" dirty="0" smtClean="0">
              <a:solidFill>
                <a:schemeClr val="accent2"/>
              </a:solidFill>
            </a:endParaRPr>
          </a:p>
        </p:txBody>
      </p:sp>
      <p:sp>
        <p:nvSpPr>
          <p:cNvPr id="50180" name="Rectangle 3"/>
          <p:cNvSpPr>
            <a:spLocks noGrp="1" noChangeArrowheads="1"/>
          </p:cNvSpPr>
          <p:nvPr>
            <p:ph type="body" idx="1"/>
          </p:nvPr>
        </p:nvSpPr>
        <p:spPr>
          <a:xfrm>
            <a:off x="457200" y="1451554"/>
            <a:ext cx="8229600" cy="4525963"/>
          </a:xfrm>
        </p:spPr>
        <p:txBody>
          <a:bodyPr/>
          <a:lstStyle/>
          <a:p>
            <a:pPr algn="l" rtl="0" eaLnBrk="1" hangingPunct="1">
              <a:buFontTx/>
              <a:buNone/>
            </a:pPr>
            <a:r>
              <a:rPr lang="en-US" altLang="en-US" sz="2000" dirty="0" smtClean="0">
                <a:solidFill>
                  <a:srgbClr val="7030A0"/>
                </a:solidFill>
              </a:rPr>
              <a:t>Reasoning about a rule</a:t>
            </a:r>
          </a:p>
          <a:p>
            <a:pPr algn="l" rtl="0" eaLnBrk="1" hangingPunct="1">
              <a:buFontTx/>
              <a:buNone/>
            </a:pPr>
            <a:r>
              <a:rPr lang="en-US" altLang="en-US" sz="2000" dirty="0" smtClean="0">
                <a:solidFill>
                  <a:srgbClr val="FF0000"/>
                </a:solidFill>
              </a:rPr>
              <a:t>Peter C. </a:t>
            </a:r>
            <a:r>
              <a:rPr lang="en-US" altLang="en-US" sz="2000" dirty="0" err="1" smtClean="0">
                <a:solidFill>
                  <a:srgbClr val="FF0000"/>
                </a:solidFill>
              </a:rPr>
              <a:t>Wason</a:t>
            </a:r>
            <a:endParaRPr lang="en-US" altLang="en-US" sz="2000" dirty="0" smtClean="0">
              <a:solidFill>
                <a:srgbClr val="FF0000"/>
              </a:solidFill>
            </a:endParaRPr>
          </a:p>
          <a:p>
            <a:pPr marL="0" indent="0" algn="l" rtl="0" eaLnBrk="1" hangingPunct="1">
              <a:buNone/>
            </a:pPr>
            <a:r>
              <a:rPr lang="en-US" altLang="en-US" sz="1800" i="1" dirty="0" smtClean="0"/>
              <a:t>The Quarterly Journal of Experimental Psychology</a:t>
            </a:r>
            <a:r>
              <a:rPr lang="en-US" altLang="en-US" sz="1800" dirty="0" smtClean="0"/>
              <a:t>, </a:t>
            </a:r>
            <a:r>
              <a:rPr lang="en-US" altLang="en-US" sz="1800" dirty="0"/>
              <a:t>Vol. </a:t>
            </a:r>
            <a:r>
              <a:rPr lang="en-US" altLang="en-US" sz="1800" dirty="0" smtClean="0"/>
              <a:t>20 </a:t>
            </a:r>
            <a:r>
              <a:rPr lang="en-US" altLang="en-US" sz="1800" dirty="0"/>
              <a:t>No. </a:t>
            </a:r>
            <a:r>
              <a:rPr lang="en-US" altLang="en-US" sz="1800" dirty="0" smtClean="0"/>
              <a:t>3 (1968), pp. 273-281</a:t>
            </a:r>
          </a:p>
          <a:p>
            <a:pPr algn="l" rtl="0" eaLnBrk="1" hangingPunct="1">
              <a:buFontTx/>
              <a:buNone/>
            </a:pPr>
            <a:r>
              <a:rPr lang="en-US" altLang="en-US" sz="1800" dirty="0" smtClean="0">
                <a:solidFill>
                  <a:srgbClr val="009900"/>
                </a:solidFill>
              </a:rPr>
              <a:t>Abstract</a:t>
            </a:r>
          </a:p>
          <a:p>
            <a:pPr marL="0" algn="l" rtl="0" eaLnBrk="1" hangingPunct="1">
              <a:buFontTx/>
              <a:buNone/>
            </a:pPr>
            <a:r>
              <a:rPr lang="en-US" sz="1800" dirty="0"/>
              <a:t>Two experiments were carried out to investigate the difficulty of making the contra-positive inference from conditional sentences of the form, “if P then Q.” This inference, that not-P follows from not-Q, requires the transformation of the information presented in the conditional sentence. It is suggested that the difficulty is due to a mental set for expecting a relation of truth, correspondence, or match to hold between sentences and states of affairs. The elicitation of the inference was not facilitated by attempting to induce two kinds of therapy designed to break this set. It is argued that the subjects did not give evidence of having acquired the characteristics of Piaget's “formal operational thought.”</a:t>
            </a:r>
            <a:endParaRPr lang="en-US" altLang="en-US" sz="1800" dirty="0" smtClean="0"/>
          </a:p>
        </p:txBody>
      </p:sp>
    </p:spTree>
    <p:extLst>
      <p:ext uri="{BB962C8B-B14F-4D97-AF65-F5344CB8AC3E}">
        <p14:creationId xmlns:p14="http://schemas.microsoft.com/office/powerpoint/2010/main" val="324390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The framing of decisions and the psychology of choice</a:t>
            </a:r>
          </a:p>
          <a:p>
            <a:pPr marL="0" indent="0" algn="l" rtl="0">
              <a:buNone/>
            </a:pPr>
            <a:r>
              <a:rPr lang="en-US" sz="2000" dirty="0" smtClean="0">
                <a:solidFill>
                  <a:srgbClr val="FF0000"/>
                </a:solidFill>
              </a:rPr>
              <a:t>Amos </a:t>
            </a:r>
            <a:r>
              <a:rPr lang="en-US" sz="2000" dirty="0">
                <a:solidFill>
                  <a:srgbClr val="FF0000"/>
                </a:solidFill>
              </a:rPr>
              <a:t>Tversky, </a:t>
            </a:r>
            <a:r>
              <a:rPr lang="en-US" sz="2000" dirty="0" smtClean="0">
                <a:solidFill>
                  <a:srgbClr val="FF0000"/>
                </a:solidFill>
              </a:rPr>
              <a:t>Daniel </a:t>
            </a:r>
            <a:r>
              <a:rPr lang="en-US" sz="2000" dirty="0">
                <a:solidFill>
                  <a:srgbClr val="FF0000"/>
                </a:solidFill>
              </a:rPr>
              <a:t>Kahneman</a:t>
            </a:r>
          </a:p>
          <a:p>
            <a:pPr marL="0" indent="0" algn="l" rtl="0">
              <a:buNone/>
            </a:pPr>
            <a:r>
              <a:rPr lang="en-US" sz="1600" i="1" dirty="0" smtClean="0"/>
              <a:t>Science</a:t>
            </a:r>
            <a:r>
              <a:rPr lang="en-US" sz="1600" i="1" dirty="0"/>
              <a:t> </a:t>
            </a:r>
            <a:r>
              <a:rPr lang="en-US" sz="1600" dirty="0" smtClean="0"/>
              <a:t>30 : Vol</a:t>
            </a:r>
            <a:r>
              <a:rPr lang="en-US" sz="1600" dirty="0"/>
              <a:t>. 211, Issue </a:t>
            </a:r>
            <a:r>
              <a:rPr lang="en-US" sz="1600" dirty="0" smtClean="0"/>
              <a:t>4481 (Jan 1981), </a:t>
            </a:r>
            <a:r>
              <a:rPr lang="en-US" sz="1600" dirty="0"/>
              <a:t>pp. </a:t>
            </a:r>
            <a:r>
              <a:rPr lang="en-US" sz="1600" dirty="0" smtClean="0"/>
              <a:t>453-458</a:t>
            </a:r>
            <a:endParaRPr lang="en-US" sz="1600" dirty="0"/>
          </a:p>
          <a:p>
            <a:pPr marL="0" indent="0" algn="l" rtl="0">
              <a:buNone/>
            </a:pPr>
            <a:r>
              <a:rPr lang="en-US" sz="1800" dirty="0" smtClean="0">
                <a:solidFill>
                  <a:srgbClr val="009900"/>
                </a:solidFill>
              </a:rPr>
              <a:t>Abstract</a:t>
            </a:r>
            <a:endParaRPr lang="en-US" sz="1800" dirty="0">
              <a:solidFill>
                <a:srgbClr val="009900"/>
              </a:solidFill>
            </a:endParaRPr>
          </a:p>
          <a:p>
            <a:pPr marL="0" indent="0" algn="l" rtl="0">
              <a:buNone/>
            </a:pPr>
            <a:r>
              <a:rPr lang="en-US" sz="1800" dirty="0"/>
              <a:t>The psychological principles that govern the perception of decision problems and the evaluation of probabilities and outcomes produce predictable shifts of preference when the same problem is framed in different ways. Reversals of preference are demonstrated in choices regarding monetary outcomes, both hypothetical and real, and in questions pertaining to the loss of human lives. The effects of frames on preferences are compared to the effects of perspectives on perceptual appearance. The dependence of preferences on the formulation of decision problems is a significant concern for the theory of rational choice.</a:t>
            </a:r>
          </a:p>
          <a:p>
            <a:pPr marL="0" indent="0" algn="l" rtl="0">
              <a:buNone/>
            </a:pPr>
            <a:endParaRPr lang="en-US"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14</a:t>
            </a:fld>
            <a:endParaRPr lang="en-US" altLang="en-US"/>
          </a:p>
        </p:txBody>
      </p:sp>
    </p:spTree>
    <p:extLst>
      <p:ext uri="{BB962C8B-B14F-4D97-AF65-F5344CB8AC3E}">
        <p14:creationId xmlns:p14="http://schemas.microsoft.com/office/powerpoint/2010/main" val="33113921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140</a:t>
            </a:fld>
            <a:endParaRPr lang="en-US" altLang="en-US" sz="1400"/>
          </a:p>
        </p:txBody>
      </p:sp>
      <p:sp>
        <p:nvSpPr>
          <p:cNvPr id="5017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Though…</a:t>
            </a:r>
          </a:p>
        </p:txBody>
      </p:sp>
      <p:sp>
        <p:nvSpPr>
          <p:cNvPr id="50180" name="Rectangle 3"/>
          <p:cNvSpPr>
            <a:spLocks noGrp="1" noChangeArrowheads="1"/>
          </p:cNvSpPr>
          <p:nvPr>
            <p:ph type="body" idx="1"/>
          </p:nvPr>
        </p:nvSpPr>
        <p:spPr>
          <a:xfrm>
            <a:off x="457200" y="1438845"/>
            <a:ext cx="8229600" cy="4525963"/>
          </a:xfrm>
        </p:spPr>
        <p:txBody>
          <a:bodyPr/>
          <a:lstStyle/>
          <a:p>
            <a:pPr algn="l" rtl="0" eaLnBrk="1" hangingPunct="1">
              <a:buFontTx/>
              <a:buNone/>
            </a:pPr>
            <a:r>
              <a:rPr lang="en-US" altLang="en-US" sz="2000" dirty="0" smtClean="0">
                <a:solidFill>
                  <a:srgbClr val="7030A0"/>
                </a:solidFill>
              </a:rPr>
              <a:t>The effect of experience on performance in </a:t>
            </a:r>
            <a:r>
              <a:rPr lang="en-US" altLang="en-US" sz="2000" dirty="0" err="1" smtClean="0">
                <a:solidFill>
                  <a:srgbClr val="7030A0"/>
                </a:solidFill>
              </a:rPr>
              <a:t>Wason’s</a:t>
            </a:r>
            <a:r>
              <a:rPr lang="en-US" altLang="en-US" sz="2000" dirty="0" smtClean="0">
                <a:solidFill>
                  <a:srgbClr val="7030A0"/>
                </a:solidFill>
              </a:rPr>
              <a:t> selection task</a:t>
            </a:r>
          </a:p>
          <a:p>
            <a:pPr algn="l" rtl="0" eaLnBrk="1" hangingPunct="1">
              <a:buFontTx/>
              <a:buNone/>
            </a:pPr>
            <a:r>
              <a:rPr lang="en-US" altLang="en-US" sz="2000" dirty="0" smtClean="0">
                <a:solidFill>
                  <a:srgbClr val="FF0000"/>
                </a:solidFill>
              </a:rPr>
              <a:t>James R. Cox, Richard A. Griggs</a:t>
            </a:r>
          </a:p>
          <a:p>
            <a:pPr marL="0" indent="0" algn="l" rtl="0" eaLnBrk="1" hangingPunct="1">
              <a:buNone/>
            </a:pPr>
            <a:r>
              <a:rPr lang="en-US" altLang="en-US" sz="1800" i="1" dirty="0" smtClean="0"/>
              <a:t>Memory and Cognition</a:t>
            </a:r>
            <a:r>
              <a:rPr lang="en-US" altLang="en-US" sz="1800" dirty="0" smtClean="0"/>
              <a:t>, </a:t>
            </a:r>
            <a:r>
              <a:rPr lang="en-US" altLang="en-US" sz="1800" dirty="0"/>
              <a:t>Vol. </a:t>
            </a:r>
            <a:r>
              <a:rPr lang="en-US" altLang="en-US" sz="1800" dirty="0" smtClean="0"/>
              <a:t>10 </a:t>
            </a:r>
            <a:r>
              <a:rPr lang="en-US" altLang="en-US" sz="1800" dirty="0"/>
              <a:t>No. </a:t>
            </a:r>
            <a:r>
              <a:rPr lang="en-US" altLang="en-US" sz="1800" dirty="0" smtClean="0"/>
              <a:t>5 (1982), pp. 496-502</a:t>
            </a:r>
          </a:p>
          <a:p>
            <a:pPr algn="l" rtl="0" eaLnBrk="1" hangingPunct="1">
              <a:buFontTx/>
              <a:buNone/>
            </a:pPr>
            <a:r>
              <a:rPr lang="en-US" altLang="en-US" sz="1800" dirty="0" smtClean="0">
                <a:solidFill>
                  <a:srgbClr val="009900"/>
                </a:solidFill>
              </a:rPr>
              <a:t>Abstract</a:t>
            </a:r>
          </a:p>
          <a:p>
            <a:pPr marL="0" algn="l" rtl="0" eaLnBrk="1" hangingPunct="1">
              <a:buFontTx/>
              <a:buNone/>
            </a:pPr>
            <a:r>
              <a:rPr lang="en-US" sz="1800" dirty="0"/>
              <a:t>The </a:t>
            </a:r>
            <a:r>
              <a:rPr lang="en-US" sz="1800" dirty="0" err="1"/>
              <a:t>Wason</a:t>
            </a:r>
            <a:r>
              <a:rPr lang="en-US" sz="1800" dirty="0"/>
              <a:t> selection task is a </a:t>
            </a:r>
            <a:r>
              <a:rPr lang="en-US" sz="1800" dirty="0" err="1"/>
              <a:t>hypothetico</a:t>
            </a:r>
            <a:r>
              <a:rPr lang="en-US" sz="1800" dirty="0"/>
              <a:t>-deductive reasoning problem employing the logical rule of implication. Recent studies have indicated that performance on this task may be related to subjects' experience with the task content. Five versions of the task that differed in the manner in which they were related to the subjects' experience with a familiar implication relationship were examined. The correct solution rate varied as a function of both the subjects' </a:t>
            </a:r>
            <a:r>
              <a:rPr lang="en-US" sz="1800" dirty="0" err="1"/>
              <a:t>extraexperimental</a:t>
            </a:r>
            <a:r>
              <a:rPr lang="en-US" sz="1800" dirty="0"/>
              <a:t> and </a:t>
            </a:r>
            <a:r>
              <a:rPr lang="en-US" sz="1800" dirty="0" err="1"/>
              <a:t>intraexperimental</a:t>
            </a:r>
            <a:r>
              <a:rPr lang="en-US" sz="1800" dirty="0"/>
              <a:t> experience. A memory-cuing/reasoning-by-analogy explanation is proposed to account for the direct relationship between performance and the degree </a:t>
            </a:r>
            <a:r>
              <a:rPr lang="en-US" sz="1800" dirty="0" err="1"/>
              <a:t>ofsimilarity</a:t>
            </a:r>
            <a:r>
              <a:rPr lang="en-US" sz="1800" dirty="0"/>
              <a:t> to subjects' experience. </a:t>
            </a:r>
            <a:endParaRPr lang="en-US" altLang="en-US" sz="1800" dirty="0" smtClean="0"/>
          </a:p>
        </p:txBody>
      </p:sp>
    </p:spTree>
    <p:extLst>
      <p:ext uri="{BB962C8B-B14F-4D97-AF65-F5344CB8AC3E}">
        <p14:creationId xmlns:p14="http://schemas.microsoft.com/office/powerpoint/2010/main" val="381174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5555870D-483A-4508-B6B6-577B05A6EB85}" type="slidenum">
              <a:rPr lang="ar-SA" altLang="en-US" sz="1400"/>
              <a:pPr algn="l" eaLnBrk="1" hangingPunct="1">
                <a:spcBef>
                  <a:spcPct val="0"/>
                </a:spcBef>
                <a:buFontTx/>
                <a:buNone/>
              </a:pPr>
              <a:t>141</a:t>
            </a:fld>
            <a:endParaRPr lang="en-US" altLang="en-US" sz="1400"/>
          </a:p>
        </p:txBody>
      </p:sp>
      <p:sp>
        <p:nvSpPr>
          <p:cNvPr id="69635" name="Rectangle 2"/>
          <p:cNvSpPr>
            <a:spLocks noGrp="1" noChangeArrowheads="1"/>
          </p:cNvSpPr>
          <p:nvPr>
            <p:ph type="title" idx="4294967295"/>
          </p:nvPr>
        </p:nvSpPr>
        <p:spPr>
          <a:xfrm>
            <a:off x="485016" y="476672"/>
            <a:ext cx="8229600" cy="1143000"/>
          </a:xfrm>
        </p:spPr>
        <p:txBody>
          <a:bodyPr/>
          <a:lstStyle/>
          <a:p>
            <a:pPr rtl="0" eaLnBrk="1" hangingPunct="1"/>
            <a:r>
              <a:rPr lang="en-US" altLang="en-US" sz="3600" dirty="0" smtClean="0">
                <a:solidFill>
                  <a:schemeClr val="accent2"/>
                </a:solidFill>
              </a:rPr>
              <a:t>Why do we get confused?</a:t>
            </a:r>
          </a:p>
        </p:txBody>
      </p:sp>
      <mc:AlternateContent xmlns:mc="http://schemas.openxmlformats.org/markup-compatibility/2006" xmlns:a14="http://schemas.microsoft.com/office/drawing/2010/main">
        <mc:Choice Requires="a14">
          <p:sp>
            <p:nvSpPr>
              <p:cNvPr id="69636" name="Rectangle 3"/>
              <p:cNvSpPr>
                <a:spLocks noGrp="1" noChangeArrowheads="1"/>
              </p:cNvSpPr>
              <p:nvPr>
                <p:ph type="body" idx="4294967295"/>
              </p:nvPr>
            </p:nvSpPr>
            <p:spPr>
              <a:xfrm>
                <a:off x="539552" y="1689713"/>
                <a:ext cx="8229600" cy="4210050"/>
              </a:xfrm>
            </p:spPr>
            <p:txBody>
              <a:bodyPr/>
              <a:lstStyle/>
              <a:p>
                <a:pPr algn="l" rtl="0" eaLnBrk="1" hangingPunct="1">
                  <a:buFontTx/>
                  <a:buNone/>
                </a:pPr>
                <a:r>
                  <a:rPr lang="fr-FR" altLang="en-US" sz="2400" dirty="0" smtClean="0"/>
                  <a:t>It </a:t>
                </a:r>
                <a:r>
                  <a:rPr lang="fr-FR" altLang="en-US" sz="2400" dirty="0" err="1" smtClean="0"/>
                  <a:t>is</a:t>
                </a:r>
                <a:r>
                  <a:rPr lang="fr-FR" altLang="en-US" sz="2400" dirty="0" smtClean="0"/>
                  <a:t> </a:t>
                </a:r>
                <a:r>
                  <a:rPr lang="fr-FR" altLang="en-US" sz="2400" dirty="0" err="1" smtClean="0"/>
                  <a:t>true</a:t>
                </a:r>
                <a:r>
                  <a:rPr lang="fr-FR" altLang="en-US" sz="2400" dirty="0" smtClean="0"/>
                  <a:t> </a:t>
                </a:r>
                <a:r>
                  <a:rPr lang="fr-FR" altLang="en-US" sz="2400" dirty="0" err="1" smtClean="0"/>
                  <a:t>that</a:t>
                </a:r>
                <a:endParaRPr lang="fr-FR" altLang="en-US" sz="2400" dirty="0" smtClean="0"/>
              </a:p>
              <a:p>
                <a:pPr algn="ctr" rtl="0" eaLnBrk="1" hangingPunct="1">
                  <a:buFontTx/>
                  <a:buNone/>
                </a:pPr>
                <a14:m>
                  <m:oMathPara xmlns:m="http://schemas.openxmlformats.org/officeDocument/2006/math">
                    <m:oMathParaPr>
                      <m:jc m:val="centerGroup"/>
                    </m:oMathParaPr>
                    <m:oMath xmlns:m="http://schemas.openxmlformats.org/officeDocument/2006/math">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𝐴</m:t>
                      </m:r>
                      <m:r>
                        <a:rPr lang="fr-FR" altLang="en-US" sz="2400" i="1" dirty="0" smtClean="0">
                          <a:latin typeface="Cambria Math" panose="02040503050406030204" pitchFamily="18" charset="0"/>
                        </a:rPr>
                        <m:t> | </m:t>
                      </m:r>
                      <m:r>
                        <a:rPr lang="fr-FR" altLang="en-US" sz="2400" i="1" dirty="0" smtClean="0">
                          <a:solidFill>
                            <a:srgbClr val="FF0000"/>
                          </a:solidFill>
                          <a:latin typeface="Cambria Math" panose="02040503050406030204" pitchFamily="18" charset="0"/>
                        </a:rPr>
                        <m:t>𝐵</m:t>
                      </m:r>
                      <m:r>
                        <a:rPr lang="fr-FR" altLang="en-US" sz="2400" i="1" dirty="0" smtClean="0">
                          <a:latin typeface="Cambria Math" panose="02040503050406030204" pitchFamily="18" charset="0"/>
                        </a:rPr>
                        <m:t> )  &gt;  </m:t>
                      </m:r>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𝐴</m:t>
                      </m:r>
                      <m:r>
                        <a:rPr lang="fr-FR" altLang="en-US" sz="2400" i="1" dirty="0" smtClean="0">
                          <a:latin typeface="Cambria Math" panose="02040503050406030204" pitchFamily="18" charset="0"/>
                        </a:rPr>
                        <m:t> | </m:t>
                      </m:r>
                      <m:r>
                        <a:rPr lang="fr-FR" altLang="en-US" sz="2400" b="1" i="1" dirty="0" smtClean="0">
                          <a:solidFill>
                            <a:srgbClr val="FF0000"/>
                          </a:solidFill>
                          <a:latin typeface="Cambria Math" panose="02040503050406030204" pitchFamily="18" charset="0"/>
                          <a:ea typeface="Cambria Math" panose="02040503050406030204" pitchFamily="18" charset="0"/>
                        </a:rPr>
                        <m:t>¬</m:t>
                      </m:r>
                      <m:r>
                        <a:rPr lang="fr-FR" altLang="en-US" sz="2400" i="1" dirty="0" smtClean="0">
                          <a:solidFill>
                            <a:srgbClr val="FF0000"/>
                          </a:solidFill>
                          <a:latin typeface="Cambria Math" panose="02040503050406030204" pitchFamily="18" charset="0"/>
                        </a:rPr>
                        <m:t>𝐵</m:t>
                      </m:r>
                      <m:r>
                        <a:rPr lang="fr-FR" altLang="en-US" sz="2400" i="1" dirty="0" smtClean="0">
                          <a:solidFill>
                            <a:srgbClr val="FF0000"/>
                          </a:solidFill>
                          <a:latin typeface="Cambria Math" panose="02040503050406030204" pitchFamily="18" charset="0"/>
                        </a:rPr>
                        <m:t> ) </m:t>
                      </m:r>
                    </m:oMath>
                  </m:oMathPara>
                </a14:m>
                <a:endParaRPr lang="fr-FR" altLang="en-US" sz="2400" dirty="0" smtClean="0"/>
              </a:p>
              <a:p>
                <a:pPr algn="l" rtl="0" eaLnBrk="1" hangingPunct="1">
                  <a:buFontTx/>
                  <a:buNone/>
                </a:pPr>
                <a:r>
                  <a:rPr lang="fr-FR" altLang="en-US" sz="2400" dirty="0" err="1" smtClean="0"/>
                  <a:t>is</a:t>
                </a:r>
                <a:r>
                  <a:rPr lang="fr-FR" altLang="en-US" sz="2400" dirty="0" smtClean="0"/>
                  <a:t> </a:t>
                </a:r>
                <a:r>
                  <a:rPr lang="fr-FR" altLang="en-US" sz="2400" dirty="0" err="1" smtClean="0"/>
                  <a:t>equivalent</a:t>
                </a:r>
                <a:r>
                  <a:rPr lang="fr-FR" altLang="en-US" sz="2400" dirty="0" smtClean="0"/>
                  <a:t> to</a:t>
                </a:r>
              </a:p>
              <a:p>
                <a:pPr algn="ctr" rtl="0" eaLnBrk="1" hangingPunct="1">
                  <a:buFontTx/>
                  <a:buNone/>
                </a:pPr>
                <a14:m>
                  <m:oMathPara xmlns:m="http://schemas.openxmlformats.org/officeDocument/2006/math">
                    <m:oMathParaPr>
                      <m:jc m:val="centerGroup"/>
                    </m:oMathParaPr>
                    <m:oMath xmlns:m="http://schemas.openxmlformats.org/officeDocument/2006/math">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𝐵</m:t>
                      </m:r>
                      <m:r>
                        <a:rPr lang="fr-FR" altLang="en-US" sz="2400" i="1" dirty="0" smtClean="0">
                          <a:latin typeface="Cambria Math" panose="02040503050406030204" pitchFamily="18" charset="0"/>
                        </a:rPr>
                        <m:t> | </m:t>
                      </m:r>
                      <m:r>
                        <a:rPr lang="fr-FR" altLang="en-US" sz="2400" i="1" dirty="0" smtClean="0">
                          <a:solidFill>
                            <a:srgbClr val="FF0000"/>
                          </a:solidFill>
                          <a:latin typeface="Cambria Math" panose="02040503050406030204" pitchFamily="18" charset="0"/>
                        </a:rPr>
                        <m:t>𝐴</m:t>
                      </m:r>
                      <m:r>
                        <a:rPr lang="fr-FR" altLang="en-US" sz="2400" i="1" dirty="0" smtClean="0">
                          <a:latin typeface="Cambria Math" panose="02040503050406030204" pitchFamily="18" charset="0"/>
                        </a:rPr>
                        <m:t> )  &gt;  </m:t>
                      </m:r>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𝐵</m:t>
                      </m:r>
                      <m:r>
                        <a:rPr lang="fr-FR" altLang="en-US" sz="2400" i="1" dirty="0" smtClean="0">
                          <a:latin typeface="Cambria Math" panose="02040503050406030204" pitchFamily="18" charset="0"/>
                        </a:rPr>
                        <m:t> | </m:t>
                      </m:r>
                      <m:r>
                        <a:rPr lang="fr-FR" altLang="en-US" sz="2400" b="1" i="1" dirty="0" smtClean="0">
                          <a:solidFill>
                            <a:srgbClr val="FF0000"/>
                          </a:solidFill>
                          <a:latin typeface="Cambria Math" panose="02040503050406030204" pitchFamily="18" charset="0"/>
                          <a:ea typeface="Cambria Math" panose="02040503050406030204" pitchFamily="18" charset="0"/>
                        </a:rPr>
                        <m:t>¬</m:t>
                      </m:r>
                      <m:r>
                        <a:rPr lang="fr-FR" altLang="en-US" sz="2400" i="1" dirty="0" smtClean="0">
                          <a:solidFill>
                            <a:srgbClr val="FF0000"/>
                          </a:solidFill>
                          <a:latin typeface="Cambria Math" panose="02040503050406030204" pitchFamily="18" charset="0"/>
                        </a:rPr>
                        <m:t>𝐴</m:t>
                      </m:r>
                      <m:r>
                        <a:rPr lang="fr-FR" altLang="en-US" sz="2400" i="1" dirty="0" smtClean="0">
                          <a:solidFill>
                            <a:srgbClr val="FF0000"/>
                          </a:solidFill>
                          <a:latin typeface="Cambria Math" panose="02040503050406030204" pitchFamily="18" charset="0"/>
                        </a:rPr>
                        <m:t> ) </m:t>
                      </m:r>
                    </m:oMath>
                  </m:oMathPara>
                </a14:m>
                <a:endParaRPr lang="fr-FR" altLang="en-US" sz="2400" dirty="0" smtClean="0"/>
              </a:p>
              <a:p>
                <a:pPr algn="ctr" rtl="0" eaLnBrk="1" hangingPunct="1">
                  <a:buFontTx/>
                  <a:buNone/>
                </a:pPr>
                <a:endParaRPr lang="fr-FR" altLang="en-US" sz="2400" dirty="0" smtClean="0"/>
              </a:p>
              <a:p>
                <a:pPr algn="l" rtl="0" eaLnBrk="1" hangingPunct="1">
                  <a:buFontTx/>
                  <a:buNone/>
                </a:pPr>
                <a:r>
                  <a:rPr lang="fr-FR" altLang="en-US" sz="2400" dirty="0" err="1" smtClean="0">
                    <a:solidFill>
                      <a:srgbClr val="7030A0"/>
                    </a:solidFill>
                  </a:rPr>
                  <a:t>Correlation</a:t>
                </a:r>
                <a:r>
                  <a:rPr lang="fr-FR" altLang="en-US" sz="2400" dirty="0" smtClean="0">
                    <a:solidFill>
                      <a:srgbClr val="7030A0"/>
                    </a:solidFill>
                  </a:rPr>
                  <a:t> </a:t>
                </a:r>
                <a:r>
                  <a:rPr lang="fr-FR" altLang="en-US" sz="2400" dirty="0" err="1" smtClean="0">
                    <a:solidFill>
                      <a:srgbClr val="7030A0"/>
                    </a:solidFill>
                  </a:rPr>
                  <a:t>is</a:t>
                </a:r>
                <a:r>
                  <a:rPr lang="fr-FR" altLang="en-US" sz="2400" dirty="0" smtClean="0">
                    <a:solidFill>
                      <a:srgbClr val="7030A0"/>
                    </a:solidFill>
                  </a:rPr>
                  <a:t> </a:t>
                </a:r>
                <a:r>
                  <a:rPr lang="fr-FR" altLang="en-US" sz="2400" dirty="0" err="1" smtClean="0">
                    <a:solidFill>
                      <a:srgbClr val="7030A0"/>
                    </a:solidFill>
                  </a:rPr>
                  <a:t>symmetric</a:t>
                </a:r>
                <a:r>
                  <a:rPr lang="fr-FR" altLang="en-US" sz="2400" dirty="0" smtClean="0"/>
                  <a:t>; but, </a:t>
                </a:r>
                <a:r>
                  <a:rPr lang="fr-FR" altLang="en-US" sz="2400" dirty="0" err="1" smtClean="0"/>
                  <a:t>generally</a:t>
                </a:r>
                <a:r>
                  <a:rPr lang="fr-FR" altLang="en-US" sz="2400" dirty="0" smtClean="0"/>
                  <a:t>,</a:t>
                </a:r>
              </a:p>
              <a:p>
                <a:pPr algn="ctr" rtl="0" eaLnBrk="1" hangingPunct="1">
                  <a:buFontTx/>
                  <a:buNone/>
                </a:pPr>
                <a:endParaRPr lang="fr-FR" altLang="en-US" sz="2400" dirty="0" smtClean="0"/>
              </a:p>
              <a:p>
                <a:pPr algn="ctr" rtl="0" eaLnBrk="1" hangingPunct="1">
                  <a:buFontTx/>
                  <a:buNone/>
                </a:pPr>
                <a:r>
                  <a:rPr lang="fr-FR" altLang="en-US" sz="2400" dirty="0" smtClean="0"/>
                  <a:t> </a:t>
                </a:r>
                <a14:m>
                  <m:oMath xmlns:m="http://schemas.openxmlformats.org/officeDocument/2006/math">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𝐵</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𝐴</m:t>
                    </m:r>
                    <m:r>
                      <a:rPr lang="fr-FR" altLang="en-US" sz="2400" i="1" dirty="0" smtClean="0">
                        <a:latin typeface="Cambria Math" panose="02040503050406030204" pitchFamily="18" charset="0"/>
                      </a:rPr>
                      <m:t> )  ≠  </m:t>
                    </m:r>
                    <m:r>
                      <a:rPr lang="fr-FR" altLang="en-US" sz="2400" i="1" dirty="0" smtClean="0">
                        <a:latin typeface="Cambria Math" panose="02040503050406030204" pitchFamily="18" charset="0"/>
                      </a:rPr>
                      <m:t>𝑃</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𝐴</m:t>
                    </m:r>
                    <m:r>
                      <a:rPr lang="fr-FR" altLang="en-US" sz="2400" i="1" dirty="0" smtClean="0">
                        <a:latin typeface="Cambria Math" panose="02040503050406030204" pitchFamily="18" charset="0"/>
                      </a:rPr>
                      <m:t> | </m:t>
                    </m:r>
                    <m:r>
                      <a:rPr lang="fr-FR" altLang="en-US" sz="2400" i="1" dirty="0" smtClean="0">
                        <a:latin typeface="Cambria Math" panose="02040503050406030204" pitchFamily="18" charset="0"/>
                      </a:rPr>
                      <m:t>𝐵</m:t>
                    </m:r>
                    <m:r>
                      <a:rPr lang="fr-FR" altLang="en-US" sz="2400" i="1" dirty="0" smtClean="0">
                        <a:latin typeface="Cambria Math" panose="02040503050406030204" pitchFamily="18" charset="0"/>
                      </a:rPr>
                      <m:t> )</m:t>
                    </m:r>
                  </m:oMath>
                </a14:m>
                <a:endParaRPr lang="he-IL" altLang="en-US" sz="2400" dirty="0" smtClean="0"/>
              </a:p>
            </p:txBody>
          </p:sp>
        </mc:Choice>
        <mc:Fallback xmlns="">
          <p:sp>
            <p:nvSpPr>
              <p:cNvPr id="69636" name="Rectangle 3"/>
              <p:cNvSpPr>
                <a:spLocks noGrp="1" noRot="1" noChangeAspect="1" noMove="1" noResize="1" noEditPoints="1" noAdjustHandles="1" noChangeArrowheads="1" noChangeShapeType="1" noTextEdit="1"/>
              </p:cNvSpPr>
              <p:nvPr>
                <p:ph type="body" idx="4294967295"/>
              </p:nvPr>
            </p:nvSpPr>
            <p:spPr>
              <a:xfrm>
                <a:off x="539552" y="1689713"/>
                <a:ext cx="8229600" cy="4210050"/>
              </a:xfrm>
              <a:blipFill>
                <a:blip r:embed="rId2"/>
                <a:stretch>
                  <a:fillRect l="-1185" t="-101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141</a:t>
            </a:fld>
            <a:endParaRPr lang="en-US" alt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21E60CD1-FA6A-4661-9476-741BCF8D5C5E}" type="slidenum">
              <a:rPr lang="ar-SA" altLang="en-US" sz="1400"/>
              <a:pPr algn="l" eaLnBrk="1" hangingPunct="1">
                <a:spcBef>
                  <a:spcPct val="0"/>
                </a:spcBef>
                <a:buFontTx/>
                <a:buNone/>
              </a:pPr>
              <a:t>142</a:t>
            </a:fld>
            <a:endParaRPr lang="en-US" altLang="en-US" sz="1400"/>
          </a:p>
        </p:txBody>
      </p:sp>
      <p:sp>
        <p:nvSpPr>
          <p:cNvPr id="70659"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Social prejudice</a:t>
            </a:r>
          </a:p>
        </p:txBody>
      </p:sp>
      <p:sp>
        <p:nvSpPr>
          <p:cNvPr id="70660" name="Rectangle 3"/>
          <p:cNvSpPr>
            <a:spLocks noGrp="1" noChangeArrowheads="1"/>
          </p:cNvSpPr>
          <p:nvPr>
            <p:ph type="body" idx="4294967295"/>
          </p:nvPr>
        </p:nvSpPr>
        <p:spPr/>
        <p:txBody>
          <a:bodyPr/>
          <a:lstStyle/>
          <a:p>
            <a:pPr algn="l" rtl="0" eaLnBrk="1" hangingPunct="1">
              <a:buFontTx/>
              <a:buNone/>
            </a:pPr>
            <a:r>
              <a:rPr lang="en-US" altLang="en-US" sz="2400" dirty="0" smtClean="0"/>
              <a:t>It is possible that:</a:t>
            </a:r>
          </a:p>
          <a:p>
            <a:pPr algn="l" rtl="0" eaLnBrk="1" hangingPunct="1">
              <a:buFontTx/>
              <a:buNone/>
            </a:pPr>
            <a:endParaRPr lang="en-US" altLang="en-US" sz="2400" dirty="0" smtClean="0"/>
          </a:p>
          <a:p>
            <a:pPr lvl="1" algn="l" rtl="0" eaLnBrk="1" hangingPunct="1">
              <a:buFontTx/>
              <a:buNone/>
            </a:pPr>
            <a:r>
              <a:rPr lang="en-US" altLang="en-US" sz="2400" dirty="0" smtClean="0">
                <a:solidFill>
                  <a:srgbClr val="7030A0"/>
                </a:solidFill>
              </a:rPr>
              <a:t>Most top squash players are Pakistani</a:t>
            </a:r>
          </a:p>
          <a:p>
            <a:pPr lvl="1" algn="l" rtl="0" eaLnBrk="1" hangingPunct="1">
              <a:buFontTx/>
              <a:buNone/>
            </a:pPr>
            <a:endParaRPr lang="en-US" altLang="en-US" sz="2400" dirty="0" smtClean="0"/>
          </a:p>
          <a:p>
            <a:pPr lvl="1" algn="ctr" rtl="0" eaLnBrk="1" hangingPunct="1">
              <a:buFontTx/>
              <a:buNone/>
            </a:pPr>
            <a:r>
              <a:rPr lang="en-US" altLang="en-US" sz="2400" dirty="0" smtClean="0"/>
              <a:t>but </a:t>
            </a:r>
          </a:p>
          <a:p>
            <a:pPr lvl="1" algn="ctr" rtl="0" eaLnBrk="1" hangingPunct="1">
              <a:buFontTx/>
              <a:buNone/>
            </a:pPr>
            <a:endParaRPr lang="en-US" altLang="en-US" sz="2400" dirty="0" smtClean="0"/>
          </a:p>
          <a:p>
            <a:pPr lvl="1" algn="l" rtl="0" eaLnBrk="1" hangingPunct="1">
              <a:buFontTx/>
              <a:buNone/>
            </a:pPr>
            <a:r>
              <a:rPr lang="en-US" altLang="en-US" sz="2400" dirty="0" smtClean="0">
                <a:solidFill>
                  <a:srgbClr val="7030A0"/>
                </a:solidFill>
              </a:rPr>
              <a:t>Most Pakistanis are </a:t>
            </a:r>
            <a:r>
              <a:rPr lang="en-US" altLang="en-US" sz="2400" dirty="0" smtClean="0">
                <a:solidFill>
                  <a:srgbClr val="FF0000"/>
                </a:solidFill>
              </a:rPr>
              <a:t>not</a:t>
            </a:r>
            <a:r>
              <a:rPr lang="en-US" altLang="en-US" sz="2400" dirty="0" smtClean="0">
                <a:solidFill>
                  <a:srgbClr val="7030A0"/>
                </a:solidFill>
              </a:rPr>
              <a:t> top squash players</a:t>
            </a:r>
          </a:p>
          <a:p>
            <a:pPr lvl="1" algn="l" rtl="0" eaLnBrk="1" hangingPunct="1">
              <a:buFontTx/>
              <a:buNone/>
            </a:pPr>
            <a:endParaRPr lang="en-US" altLang="en-US" sz="2400" dirty="0">
              <a:solidFill>
                <a:srgbClr val="7030A0"/>
              </a:solidFill>
            </a:endParaRPr>
          </a:p>
          <a:p>
            <a:pPr marL="0" lvl="1" algn="l" rtl="0" eaLnBrk="1" hangingPunct="1">
              <a:buFontTx/>
              <a:buNone/>
            </a:pPr>
            <a:r>
              <a:rPr lang="en-US" altLang="en-US" sz="2400" dirty="0" smtClean="0">
                <a:solidFill>
                  <a:srgbClr val="00B050"/>
                </a:solidFill>
              </a:rPr>
              <a:t>(Pick your favorite prejudice…)</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142</a:t>
            </a:fld>
            <a:endParaRPr lang="en-US" alt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6E71183-D95E-43E3-80B0-4BC460D57EBB}" type="slidenum">
              <a:rPr lang="ar-SA" altLang="en-US" sz="1400"/>
              <a:pPr algn="l">
                <a:spcBef>
                  <a:spcPct val="0"/>
                </a:spcBef>
                <a:buFontTx/>
                <a:buNone/>
              </a:pPr>
              <a:t>143</a:t>
            </a:fld>
            <a:endParaRPr lang="en-US" altLang="en-US" sz="1400"/>
          </a:p>
        </p:txBody>
      </p:sp>
      <p:sp>
        <p:nvSpPr>
          <p:cNvPr id="71683"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gambling problem</a:t>
            </a:r>
          </a:p>
        </p:txBody>
      </p:sp>
      <p:sp>
        <p:nvSpPr>
          <p:cNvPr id="71684"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You are going to play the roulette.  You first sit there and observe, and you notice that the </a:t>
            </a:r>
            <a:r>
              <a:rPr lang="en-US" altLang="en-US" sz="2400" dirty="0" smtClean="0">
                <a:solidFill>
                  <a:srgbClr val="7030A0"/>
                </a:solidFill>
              </a:rPr>
              <a:t>last five times </a:t>
            </a:r>
            <a:r>
              <a:rPr lang="en-US" altLang="en-US" sz="2400" dirty="0" smtClean="0"/>
              <a:t>it came up “Black.”  Would you bet on “</a:t>
            </a:r>
            <a:r>
              <a:rPr lang="en-US" altLang="en-US" sz="2400" dirty="0" smtClean="0">
                <a:solidFill>
                  <a:srgbClr val="FF0000"/>
                </a:solidFill>
              </a:rPr>
              <a:t>Red</a:t>
            </a:r>
            <a:r>
              <a:rPr lang="en-US" altLang="en-US" sz="2400" dirty="0" smtClean="0"/>
              <a:t>" or on “Black"? </a:t>
            </a:r>
          </a:p>
          <a:p>
            <a:pPr algn="l" rtl="0" eaLnBrk="1" hangingPunct="1">
              <a:buFontTx/>
              <a:buNone/>
            </a:pPr>
            <a:endParaRPr lang="en-US" altLang="en-US" dirty="0" smtClean="0"/>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D88AFD32-579C-4AC8-9A62-BA7E59F462B2}" type="slidenum">
              <a:rPr lang="ar-SA" altLang="en-US" sz="1400"/>
              <a:pPr algn="l" eaLnBrk="1" hangingPunct="1">
                <a:spcBef>
                  <a:spcPct val="0"/>
                </a:spcBef>
                <a:buFontTx/>
                <a:buNone/>
              </a:pPr>
              <a:t>144</a:t>
            </a:fld>
            <a:endParaRPr lang="en-US" altLang="en-US" sz="1400"/>
          </a:p>
        </p:txBody>
      </p:sp>
      <p:sp>
        <p:nvSpPr>
          <p:cNvPr id="727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Gambler’s Fallacy</a:t>
            </a:r>
          </a:p>
        </p:txBody>
      </p:sp>
      <p:sp>
        <p:nvSpPr>
          <p:cNvPr id="72708" name="Rectangle 3"/>
          <p:cNvSpPr>
            <a:spLocks noGrp="1" noChangeArrowheads="1"/>
          </p:cNvSpPr>
          <p:nvPr>
            <p:ph type="body" idx="4294967295"/>
          </p:nvPr>
        </p:nvSpPr>
        <p:spPr/>
        <p:txBody>
          <a:bodyPr/>
          <a:lstStyle/>
          <a:p>
            <a:pPr marL="365760" algn="l" rtl="0" eaLnBrk="1" hangingPunct="1">
              <a:lnSpc>
                <a:spcPct val="150000"/>
              </a:lnSpc>
            </a:pPr>
            <a:r>
              <a:rPr lang="en-US" altLang="en-US" sz="2400" dirty="0" smtClean="0"/>
              <a:t>If you believe that the roulette is fair, there is </a:t>
            </a:r>
            <a:r>
              <a:rPr lang="en-US" altLang="en-US" sz="2400" dirty="0" smtClean="0">
                <a:solidFill>
                  <a:srgbClr val="FF0000"/>
                </a:solidFill>
              </a:rPr>
              <a:t>independence</a:t>
            </a:r>
            <a:endParaRPr lang="en-US" altLang="en-US" sz="2400" dirty="0" smtClean="0"/>
          </a:p>
          <a:p>
            <a:pPr marL="365760" algn="l" rtl="0" eaLnBrk="1" hangingPunct="1">
              <a:lnSpc>
                <a:spcPct val="150000"/>
              </a:lnSpc>
            </a:pPr>
            <a:r>
              <a:rPr lang="en-US" altLang="en-US" sz="2400" dirty="0" smtClean="0"/>
              <a:t>By </a:t>
            </a:r>
            <a:r>
              <a:rPr lang="en-US" altLang="en-US" sz="2400" dirty="0" smtClean="0">
                <a:solidFill>
                  <a:srgbClr val="7030A0"/>
                </a:solidFill>
              </a:rPr>
              <a:t>definition</a:t>
            </a:r>
            <a:r>
              <a:rPr lang="en-US" altLang="en-US" sz="2400" dirty="0" smtClean="0"/>
              <a:t>, you </a:t>
            </a:r>
            <a:r>
              <a:rPr lang="en-US" altLang="en-US" sz="2400" dirty="0" smtClean="0">
                <a:solidFill>
                  <a:srgbClr val="FF0000"/>
                </a:solidFill>
              </a:rPr>
              <a:t>can learn nothing </a:t>
            </a:r>
            <a:r>
              <a:rPr lang="en-US" altLang="en-US" sz="2400" dirty="0" smtClean="0"/>
              <a:t>from the past about the future</a:t>
            </a:r>
          </a:p>
          <a:p>
            <a:pPr marL="365760" algn="l" rtl="0" eaLnBrk="1" hangingPunct="1">
              <a:lnSpc>
                <a:spcPct val="150000"/>
              </a:lnSpc>
            </a:pPr>
            <a:r>
              <a:rPr lang="en-US" altLang="en-US" sz="2400" dirty="0" smtClean="0">
                <a:solidFill>
                  <a:srgbClr val="C00000"/>
                </a:solidFill>
              </a:rPr>
              <a:t>Kahneman and Tversky</a:t>
            </a:r>
            <a:r>
              <a:rPr lang="en-US" altLang="en-US" sz="2400" dirty="0" smtClean="0"/>
              <a:t>: The </a:t>
            </a:r>
            <a:r>
              <a:rPr lang="en-US" altLang="en-US" sz="2400" dirty="0" smtClean="0">
                <a:solidFill>
                  <a:srgbClr val="7030A0"/>
                </a:solidFill>
              </a:rPr>
              <a:t>law of large numbers </a:t>
            </a:r>
            <a:r>
              <a:rPr lang="en-US" altLang="en-US" sz="2400" dirty="0" smtClean="0"/>
              <a:t>doesn’t say that errors get </a:t>
            </a:r>
            <a:r>
              <a:rPr lang="en-US" altLang="en-US" sz="2400" dirty="0" smtClean="0">
                <a:solidFill>
                  <a:srgbClr val="C00000"/>
                </a:solidFill>
              </a:rPr>
              <a:t>corrected</a:t>
            </a:r>
            <a:r>
              <a:rPr lang="en-US" altLang="en-US" sz="2400" dirty="0" smtClean="0"/>
              <a:t>, they are simply </a:t>
            </a:r>
            <a:r>
              <a:rPr lang="en-US" altLang="en-US" sz="2400" dirty="0" smtClean="0">
                <a:solidFill>
                  <a:srgbClr val="FF0000"/>
                </a:solidFill>
              </a:rPr>
              <a:t>diluted</a:t>
            </a:r>
            <a:endParaRPr lang="en-US" altLang="en-US" sz="2400" dirty="0" smtClean="0"/>
          </a:p>
          <a:p>
            <a:pPr algn="l" rtl="0" eaLnBrk="1" hangingPunct="1">
              <a:buFontTx/>
              <a:buNone/>
            </a:pPr>
            <a:endParaRPr lang="en-US" altLang="en-US" dirty="0" smtClean="0"/>
          </a:p>
          <a:p>
            <a:pPr algn="l" rtl="0"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144</a:t>
            </a:fld>
            <a:endParaRPr lang="en-US" alt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The Law of Large Numbers (LLN)</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145</a:t>
            </a:fld>
            <a:endParaRPr lang="en-US"/>
          </a:p>
        </p:txBody>
      </p:sp>
      <p:sp>
        <p:nvSpPr>
          <p:cNvPr id="4" name="TextBox 3">
            <a:extLst>
              <a:ext uri="{FF2B5EF4-FFF2-40B4-BE49-F238E27FC236}">
                <a16:creationId xmlns:a16="http://schemas.microsoft.com/office/drawing/2014/main" id="{552CDC48-FE5B-5143-9ACB-3012640594E8}"/>
              </a:ext>
            </a:extLst>
          </p:cNvPr>
          <p:cNvSpPr txBox="1"/>
          <p:nvPr/>
        </p:nvSpPr>
        <p:spPr>
          <a:xfrm>
            <a:off x="683568" y="1816331"/>
            <a:ext cx="4824536" cy="2823850"/>
          </a:xfrm>
          <a:prstGeom prst="rect">
            <a:avLst/>
          </a:prstGeom>
          <a:noFill/>
        </p:spPr>
        <p:txBody>
          <a:bodyPr wrap="square" rtlCol="0">
            <a:spAutoFit/>
          </a:bodyPr>
          <a:lstStyle/>
          <a:p>
            <a:pPr algn="l">
              <a:lnSpc>
                <a:spcPct val="150000"/>
              </a:lnSpc>
              <a:spcAft>
                <a:spcPts val="450"/>
              </a:spcAft>
            </a:pPr>
            <a:r>
              <a:rPr lang="en-US" sz="2400" dirty="0" smtClean="0">
                <a:ea typeface="Cambria Math" panose="02040503050406030204" pitchFamily="18" charset="0"/>
              </a:rPr>
              <a:t>Roughly, the </a:t>
            </a:r>
            <a:r>
              <a:rPr lang="en-US" sz="2400" dirty="0" smtClean="0">
                <a:solidFill>
                  <a:srgbClr val="FF0000"/>
                </a:solidFill>
                <a:ea typeface="Cambria Math" panose="02040503050406030204" pitchFamily="18" charset="0"/>
              </a:rPr>
              <a:t>average</a:t>
            </a:r>
            <a:r>
              <a:rPr lang="en-US" sz="2400" dirty="0" smtClean="0">
                <a:ea typeface="Cambria Math" panose="02040503050406030204" pitchFamily="18" charset="0"/>
              </a:rPr>
              <a:t> converges to the </a:t>
            </a:r>
            <a:r>
              <a:rPr lang="en-US" sz="2400" dirty="0" smtClean="0">
                <a:solidFill>
                  <a:srgbClr val="FF0000"/>
                </a:solidFill>
                <a:ea typeface="Cambria Math" panose="02040503050406030204" pitchFamily="18" charset="0"/>
              </a:rPr>
              <a:t>expectation</a:t>
            </a:r>
          </a:p>
          <a:p>
            <a:pPr algn="l">
              <a:lnSpc>
                <a:spcPct val="150000"/>
              </a:lnSpc>
              <a:spcAft>
                <a:spcPts val="450"/>
              </a:spcAft>
            </a:pPr>
            <a:endParaRPr lang="en-US" sz="2400" dirty="0">
              <a:ea typeface="Cambria Math" panose="02040503050406030204" pitchFamily="18" charset="0"/>
            </a:endParaRPr>
          </a:p>
          <a:p>
            <a:pPr algn="l">
              <a:lnSpc>
                <a:spcPct val="150000"/>
              </a:lnSpc>
              <a:spcAft>
                <a:spcPts val="450"/>
              </a:spcAft>
            </a:pPr>
            <a:r>
              <a:rPr lang="en-US" sz="2400" dirty="0" smtClean="0">
                <a:ea typeface="Cambria Math" panose="02040503050406030204" pitchFamily="18" charset="0"/>
              </a:rPr>
              <a:t>Giving meaning to “expectation”</a:t>
            </a:r>
            <a:endParaRPr lang="he-IL" sz="2400" dirty="0">
              <a:ea typeface="Cambria Math" panose="02040503050406030204" pitchFamily="18" charset="0"/>
            </a:endParaRPr>
          </a:p>
          <a:p>
            <a:pPr algn="r" rtl="1">
              <a:spcAft>
                <a:spcPts val="450"/>
              </a:spcAft>
            </a:pPr>
            <a:endParaRPr lang="en-US" sz="2100" i="1" dirty="0"/>
          </a:p>
        </p:txBody>
      </p:sp>
      <p:sp>
        <p:nvSpPr>
          <p:cNvPr id="5" name="TextBox 4"/>
          <p:cNvSpPr txBox="1"/>
          <p:nvPr/>
        </p:nvSpPr>
        <p:spPr>
          <a:xfrm>
            <a:off x="2987824" y="4888705"/>
            <a:ext cx="5601246" cy="369332"/>
          </a:xfrm>
          <a:prstGeom prst="rect">
            <a:avLst/>
          </a:prstGeom>
          <a:noFill/>
        </p:spPr>
        <p:txBody>
          <a:bodyPr wrap="square" rtlCol="1">
            <a:spAutoFit/>
          </a:bodyPr>
          <a:lstStyle/>
          <a:p>
            <a:r>
              <a:rPr lang="en-US" dirty="0"/>
              <a:t>Jacob (James or Jacques) Bernoulli (1654 – 1705)</a:t>
            </a:r>
            <a:endParaRPr lang="he-I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156693"/>
            <a:ext cx="1671638" cy="2143125"/>
          </a:xfrm>
          <a:prstGeom prst="rect">
            <a:avLst/>
          </a:prstGeom>
        </p:spPr>
      </p:pic>
    </p:spTree>
    <p:extLst>
      <p:ext uri="{BB962C8B-B14F-4D97-AF65-F5344CB8AC3E}">
        <p14:creationId xmlns:p14="http://schemas.microsoft.com/office/powerpoint/2010/main" val="39956151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The LLN more formally</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146</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2CDC48-FE5B-5143-9ACB-3012640594E8}"/>
                  </a:ext>
                </a:extLst>
              </p:cNvPr>
              <p:cNvSpPr txBox="1"/>
              <p:nvPr/>
            </p:nvSpPr>
            <p:spPr>
              <a:xfrm>
                <a:off x="1115616" y="1447839"/>
                <a:ext cx="6762862" cy="5065810"/>
              </a:xfrm>
              <a:prstGeom prst="rect">
                <a:avLst/>
              </a:prstGeom>
              <a:noFill/>
            </p:spPr>
            <p:txBody>
              <a:bodyPr wrap="square" rtlCol="0">
                <a:spAutoFit/>
              </a:bodyPr>
              <a:lstStyle/>
              <a:p>
                <a:pPr algn="l">
                  <a:lnSpc>
                    <a:spcPct val="150000"/>
                  </a:lnSpc>
                  <a:spcAft>
                    <a:spcPts val="450"/>
                  </a:spcAft>
                </a:pPr>
                <a:r>
                  <a:rPr lang="en-US" sz="2400" dirty="0" smtClean="0"/>
                  <a:t>Let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smtClean="0"/>
                  <a:t> be </a:t>
                </a:r>
                <a:r>
                  <a:rPr lang="en-US" sz="2400" dirty="0" smtClean="0">
                    <a:solidFill>
                      <a:srgbClr val="FF0000"/>
                    </a:solidFill>
                  </a:rPr>
                  <a:t>I.I.D.</a:t>
                </a:r>
                <a:r>
                  <a:rPr lang="en-US" sz="2400" dirty="0" smtClean="0"/>
                  <a:t> (</a:t>
                </a:r>
                <a:r>
                  <a:rPr lang="en-US" sz="2400" dirty="0" smtClean="0">
                    <a:solidFill>
                      <a:srgbClr val="FF0000"/>
                    </a:solidFill>
                  </a:rPr>
                  <a:t>I</a:t>
                </a:r>
                <a:r>
                  <a:rPr lang="en-US" sz="2400" dirty="0" smtClean="0"/>
                  <a:t>ndependently and </a:t>
                </a:r>
                <a:r>
                  <a:rPr lang="en-US" sz="2400" dirty="0">
                    <a:solidFill>
                      <a:srgbClr val="FF0000"/>
                    </a:solidFill>
                  </a:rPr>
                  <a:t>I</a:t>
                </a:r>
                <a:r>
                  <a:rPr lang="en-US" sz="2400" dirty="0" smtClean="0"/>
                  <a:t>dentically </a:t>
                </a:r>
                <a:r>
                  <a:rPr lang="en-US" sz="2400" dirty="0" smtClean="0">
                    <a:solidFill>
                      <a:srgbClr val="FF0000"/>
                    </a:solidFill>
                  </a:rPr>
                  <a:t>D</a:t>
                </a:r>
                <a:r>
                  <a:rPr lang="en-US" sz="2400" dirty="0" smtClean="0"/>
                  <a:t>istributed) and consider their </a:t>
                </a:r>
                <a:r>
                  <a:rPr lang="en-US" sz="2400" dirty="0" smtClean="0">
                    <a:solidFill>
                      <a:srgbClr val="0070C0"/>
                    </a:solidFill>
                  </a:rPr>
                  <a:t>average</a:t>
                </a:r>
                <a:r>
                  <a:rPr lang="en-US" sz="2400" dirty="0" smtClean="0"/>
                  <a:t> </a:t>
                </a:r>
                <a:r>
                  <a:rPr lang="en-US" dirty="0" smtClean="0"/>
                  <a:t>(obviously, also a random variable)  </a:t>
                </a:r>
                <a:r>
                  <a:rPr lang="en-US" sz="2400" dirty="0" smtClean="0"/>
                  <a:t>:</a:t>
                </a:r>
                <a:endParaRPr lang="he-IL" sz="2400" dirty="0"/>
              </a:p>
              <a:p>
                <a:pPr algn="ctr">
                  <a:spcAft>
                    <a:spcPts val="450"/>
                  </a:spcAft>
                </a:pPr>
                <a:r>
                  <a:rPr lang="en-US" sz="2400" dirty="0"/>
                  <a:t>	</a:t>
                </a:r>
                <a14:m>
                  <m:oMath xmlns:m="http://schemas.openxmlformats.org/officeDocument/2006/math">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US" sz="2400" i="1">
                                <a:solidFill>
                                  <a:srgbClr val="0070C0"/>
                                </a:solidFill>
                                <a:latin typeface="Cambria Math" panose="02040503050406030204" pitchFamily="18" charset="0"/>
                              </a:rPr>
                              <m:t>𝑋</m:t>
                            </m:r>
                          </m:e>
                        </m:acc>
                      </m:e>
                      <m:sub>
                        <m:r>
                          <a:rPr lang="en-US" sz="2400" i="1">
                            <a:solidFill>
                              <a:srgbClr val="0070C0"/>
                            </a:solidFill>
                            <a:latin typeface="Cambria Math" panose="02040503050406030204" pitchFamily="18" charset="0"/>
                          </a:rPr>
                          <m:t>𝑛</m:t>
                        </m:r>
                      </m:sub>
                    </m:sSub>
                    <m:r>
                      <a:rPr lang="en-US" sz="2400" i="1">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1</m:t>
                        </m:r>
                      </m:num>
                      <m:den>
                        <m:r>
                          <a:rPr lang="en-US" sz="2400" i="1">
                            <a:solidFill>
                              <a:srgbClr val="0070C0"/>
                            </a:solidFill>
                            <a:latin typeface="Cambria Math" panose="02040503050406030204" pitchFamily="18" charset="0"/>
                          </a:rPr>
                          <m:t>𝑛</m:t>
                        </m:r>
                      </m:den>
                    </m:f>
                    <m:r>
                      <a:rPr lang="en-US" sz="2400" i="1">
                        <a:solidFill>
                          <a:srgbClr val="0070C0"/>
                        </a:solidFill>
                        <a:latin typeface="Cambria Math" panose="02040503050406030204" pitchFamily="18" charset="0"/>
                      </a:rPr>
                      <m:t> </m:t>
                    </m:r>
                    <m:nary>
                      <m:naryPr>
                        <m:chr m:val="∑"/>
                        <m:ctrlPr>
                          <a:rPr lang="en-US" sz="2400" i="1">
                            <a:solidFill>
                              <a:srgbClr val="0070C0"/>
                            </a:solidFill>
                            <a:latin typeface="Cambria Math" panose="02040503050406030204" pitchFamily="18" charset="0"/>
                          </a:rPr>
                        </m:ctrlPr>
                      </m:naryPr>
                      <m:sub>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sub>
                      <m:sup>
                        <m:r>
                          <a:rPr lang="en-US" sz="2400" i="1">
                            <a:solidFill>
                              <a:srgbClr val="0070C0"/>
                            </a:solidFill>
                            <a:latin typeface="Cambria Math" panose="02040503050406030204" pitchFamily="18" charset="0"/>
                          </a:rPr>
                          <m:t>𝑛</m:t>
                        </m:r>
                      </m:sup>
                      <m:e>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e>
                    </m:nary>
                  </m:oMath>
                </a14:m>
                <a:r>
                  <a:rPr lang="en-US" sz="2400" dirty="0"/>
                  <a:t>	</a:t>
                </a:r>
              </a:p>
              <a:p>
                <a:pPr algn="l">
                  <a:spcAft>
                    <a:spcPts val="450"/>
                  </a:spcAft>
                </a:pPr>
                <a:r>
                  <a:rPr lang="en-US" sz="2400" dirty="0" smtClean="0"/>
                  <a:t>Then, with probability </a:t>
                </a:r>
                <a14:m>
                  <m:oMath xmlns:m="http://schemas.openxmlformats.org/officeDocument/2006/math">
                    <m:r>
                      <a:rPr lang="en-US" sz="2400" i="1" dirty="0" smtClean="0">
                        <a:solidFill>
                          <a:srgbClr val="FF0000"/>
                        </a:solidFill>
                        <a:latin typeface="Cambria Math" panose="02040503050406030204" pitchFamily="18" charset="0"/>
                      </a:rPr>
                      <m:t>1</m:t>
                    </m:r>
                  </m:oMath>
                </a14:m>
                <a:r>
                  <a:rPr lang="en-US" sz="2400" dirty="0" smtClean="0"/>
                  <a:t>,</a:t>
                </a:r>
                <a:endParaRPr lang="en-US" sz="2400" dirty="0"/>
              </a:p>
              <a:p>
                <a:pPr algn="ctr">
                  <a:spcAft>
                    <a:spcPts val="450"/>
                  </a:spcAft>
                </a:pPr>
                <a14:m>
                  <m:oMath xmlns:m="http://schemas.openxmlformats.org/officeDocument/2006/math">
                    <m:sSub>
                      <m:sSubPr>
                        <m:ctrlPr>
                          <a:rPr lang="en-US" sz="2400" i="1">
                            <a:solidFill>
                              <a:srgbClr val="FF0000"/>
                            </a:solidFill>
                            <a:latin typeface="Cambria Math" panose="02040503050406030204" pitchFamily="18" charset="0"/>
                          </a:rPr>
                        </m:ctrlPr>
                      </m:sSubPr>
                      <m:e>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𝑋</m:t>
                            </m:r>
                          </m:e>
                        </m:acc>
                      </m:e>
                      <m:sub>
                        <m:r>
                          <a:rPr lang="en-US" sz="2400" i="1">
                            <a:solidFill>
                              <a:srgbClr val="FF0000"/>
                            </a:solidFill>
                            <a:latin typeface="Cambria Math" panose="02040503050406030204" pitchFamily="18" charset="0"/>
                          </a:rPr>
                          <m:t>𝑛</m:t>
                        </m:r>
                      </m:sub>
                    </m:sSub>
                    <m:r>
                      <a:rPr lang="en-US" sz="2400" i="1">
                        <a:solidFill>
                          <a:srgbClr val="FF0000"/>
                        </a:solidFill>
                        <a:latin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𝜇</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𝑖</m:t>
                            </m:r>
                          </m:sub>
                        </m:sSub>
                      </m:e>
                    </m:d>
                  </m:oMath>
                </a14:m>
                <a:endParaRPr lang="he-IL" sz="2400" i="1" dirty="0">
                  <a:solidFill>
                    <a:srgbClr val="FF0000"/>
                  </a:solidFill>
                  <a:ea typeface="Cambria Math" panose="02040503050406030204" pitchFamily="18" charset="0"/>
                </a:endParaRPr>
              </a:p>
              <a:p>
                <a:pPr algn="l">
                  <a:spcAft>
                    <a:spcPts val="450"/>
                  </a:spcAft>
                </a:pPr>
                <a:r>
                  <a:rPr lang="en-US" sz="2400" dirty="0" smtClean="0"/>
                  <a:t>when</a:t>
                </a:r>
                <a:r>
                  <a:rPr lang="he-IL" sz="2400" dirty="0" smtClean="0"/>
                  <a:t> </a:t>
                </a:r>
                <a:endParaRPr lang="he-IL" sz="2400" dirty="0"/>
              </a:p>
              <a:p>
                <a:pPr algn="l">
                  <a:spcAft>
                    <a:spcPts val="45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𝑛</m:t>
                      </m:r>
                      <m:r>
                        <a:rPr lang="en-US" sz="2400" i="1">
                          <a:solidFill>
                            <a:srgbClr val="FF0000"/>
                          </a:solidFill>
                          <a:latin typeface="Cambria Math" panose="02040503050406030204" pitchFamily="18" charset="0"/>
                        </a:rPr>
                        <m:t> → </m:t>
                      </m:r>
                      <m:r>
                        <a:rPr lang="en-US" sz="2400" i="1">
                          <a:solidFill>
                            <a:srgbClr val="FF0000"/>
                          </a:solidFill>
                          <a:latin typeface="Cambria Math" panose="02040503050406030204" pitchFamily="18" charset="0"/>
                        </a:rPr>
                        <m:t>∞</m:t>
                      </m:r>
                    </m:oMath>
                  </m:oMathPara>
                </a14:m>
                <a:endParaRPr lang="he-IL" sz="2000" dirty="0"/>
              </a:p>
              <a:p>
                <a:pPr>
                  <a:spcAft>
                    <a:spcPts val="450"/>
                  </a:spcAft>
                </a:pPr>
                <a:r>
                  <a:rPr lang="en-US" dirty="0" smtClean="0">
                    <a:ea typeface="Cambria Math" panose="02040503050406030204" pitchFamily="18" charset="0"/>
                  </a:rPr>
                  <a:t>(</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e>
                    </m:d>
                  </m:oMath>
                </a14:m>
                <a:r>
                  <a:rPr lang="en-US" dirty="0" smtClean="0">
                    <a:ea typeface="Cambria Math" panose="02040503050406030204" pitchFamily="18" charset="0"/>
                  </a:rPr>
                  <a:t> is the expectation of each variable, hence also of the average)</a:t>
                </a:r>
                <a:endParaRPr lang="en-US" dirty="0">
                  <a:ea typeface="Cambria Math" panose="02040503050406030204" pitchFamily="18" charset="0"/>
                </a:endParaRPr>
              </a:p>
              <a:p>
                <a:pPr algn="r" rtl="1">
                  <a:spcAft>
                    <a:spcPts val="450"/>
                  </a:spcAft>
                </a:pPr>
                <a:endParaRPr lang="en-US" sz="2000" i="1" dirty="0"/>
              </a:p>
            </p:txBody>
          </p:sp>
        </mc:Choice>
        <mc:Fallback xmlns="">
          <p:sp>
            <p:nvSpPr>
              <p:cNvPr id="4" name="TextBox 3">
                <a:extLst>
                  <a:ext uri="{FF2B5EF4-FFF2-40B4-BE49-F238E27FC236}">
                    <a16:creationId xmlns:a16="http://schemas.microsoft.com/office/drawing/2014/main" id="{552CDC48-FE5B-5143-9ACB-3012640594E8}"/>
                  </a:ext>
                </a:extLst>
              </p:cNvPr>
              <p:cNvSpPr txBox="1">
                <a:spLocks noRot="1" noChangeAspect="1" noMove="1" noResize="1" noEditPoints="1" noAdjustHandles="1" noChangeArrowheads="1" noChangeShapeType="1" noTextEdit="1"/>
              </p:cNvSpPr>
              <p:nvPr/>
            </p:nvSpPr>
            <p:spPr>
              <a:xfrm>
                <a:off x="1115616" y="1447839"/>
                <a:ext cx="6762862" cy="5065810"/>
              </a:xfrm>
              <a:prstGeom prst="rect">
                <a:avLst/>
              </a:prstGeom>
              <a:blipFill>
                <a:blip r:embed="rId2"/>
                <a:stretch>
                  <a:fillRect l="-1353"/>
                </a:stretch>
              </a:blipFill>
            </p:spPr>
            <p:txBody>
              <a:bodyPr/>
              <a:lstStyle/>
              <a:p>
                <a:r>
                  <a:rPr lang="en-US">
                    <a:noFill/>
                  </a:rPr>
                  <a:t> </a:t>
                </a:r>
              </a:p>
            </p:txBody>
          </p:sp>
        </mc:Fallback>
      </mc:AlternateContent>
    </p:spTree>
    <p:extLst>
      <p:ext uri="{BB962C8B-B14F-4D97-AF65-F5344CB8AC3E}">
        <p14:creationId xmlns:p14="http://schemas.microsoft.com/office/powerpoint/2010/main" val="3491464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D88AFD32-579C-4AC8-9A62-BA7E59F462B2}" type="slidenum">
              <a:rPr lang="ar-SA" altLang="en-US" sz="1400"/>
              <a:pPr algn="l" eaLnBrk="1" hangingPunct="1">
                <a:spcBef>
                  <a:spcPct val="0"/>
                </a:spcBef>
                <a:buFontTx/>
                <a:buNone/>
              </a:pPr>
              <a:t>147</a:t>
            </a:fld>
            <a:endParaRPr lang="en-US" altLang="en-US" sz="1400"/>
          </a:p>
        </p:txBody>
      </p:sp>
      <p:sp>
        <p:nvSpPr>
          <p:cNvPr id="7270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LLN’s assumptions</a:t>
            </a:r>
          </a:p>
        </p:txBody>
      </p:sp>
      <mc:AlternateContent xmlns:mc="http://schemas.openxmlformats.org/markup-compatibility/2006" xmlns:a14="http://schemas.microsoft.com/office/drawing/2010/main">
        <mc:Choice Requires="a14">
          <p:sp>
            <p:nvSpPr>
              <p:cNvPr id="72708" name="Rectangle 3"/>
              <p:cNvSpPr>
                <a:spLocks noGrp="1" noChangeArrowheads="1"/>
              </p:cNvSpPr>
              <p:nvPr>
                <p:ph type="body" idx="4294967295"/>
              </p:nvPr>
            </p:nvSpPr>
            <p:spPr>
              <a:xfrm>
                <a:off x="457200" y="1600200"/>
                <a:ext cx="8229600" cy="4349079"/>
              </a:xfrm>
            </p:spPr>
            <p:txBody>
              <a:bodyPr/>
              <a:lstStyle/>
              <a:p>
                <a:pPr marL="365760" algn="l" rtl="0" eaLnBrk="1" hangingPunct="1">
                  <a:lnSpc>
                    <a:spcPct val="150000"/>
                  </a:lnSpc>
                </a:pPr>
                <a:r>
                  <a:rPr lang="en-US" altLang="en-US" sz="2400" dirty="0"/>
                  <a:t>If the variables are not </a:t>
                </a:r>
                <a:r>
                  <a:rPr lang="en-US" altLang="en-US" sz="2400" dirty="0">
                    <a:solidFill>
                      <a:srgbClr val="FF0000"/>
                    </a:solidFill>
                  </a:rPr>
                  <a:t>independent</a:t>
                </a:r>
                <a:r>
                  <a:rPr lang="en-US" altLang="en-US" sz="2400" dirty="0"/>
                  <a:t>, the theorem doesn’t </a:t>
                </a:r>
                <a:r>
                  <a:rPr lang="en-US" altLang="en-US" sz="2400" dirty="0" smtClean="0"/>
                  <a:t>hold</a:t>
                </a:r>
              </a:p>
              <a:p>
                <a:pPr marL="765810" lvl="1" algn="l" rtl="0" eaLnBrk="1" hangingPunct="1">
                  <a:lnSpc>
                    <a:spcPct val="150000"/>
                  </a:lnSpc>
                </a:pPr>
                <a:r>
                  <a:rPr lang="en-US" altLang="en-US" sz="2000" dirty="0" smtClean="0"/>
                  <a:t>Insuring houses in California against earthquakes</a:t>
                </a:r>
                <a:endParaRPr lang="en-US" altLang="en-US" sz="2000" dirty="0"/>
              </a:p>
              <a:p>
                <a:pPr marL="365760" algn="l" rtl="0" eaLnBrk="1" hangingPunct="1">
                  <a:lnSpc>
                    <a:spcPct val="150000"/>
                  </a:lnSpc>
                </a:pPr>
                <a:r>
                  <a:rPr lang="en-US" altLang="en-US" sz="2400" dirty="0" smtClean="0"/>
                  <a:t>If the variables are not </a:t>
                </a:r>
                <a:r>
                  <a:rPr lang="en-US" altLang="en-US" sz="2400" dirty="0" smtClean="0">
                    <a:solidFill>
                      <a:srgbClr val="FF0000"/>
                    </a:solidFill>
                  </a:rPr>
                  <a:t>identically</a:t>
                </a:r>
                <a:r>
                  <a:rPr lang="en-US" altLang="en-US" sz="2400" dirty="0" smtClean="0"/>
                  <a:t> distributed, the theorem doesn’t hold </a:t>
                </a:r>
                <a:r>
                  <a:rPr lang="en-US" altLang="en-US" sz="2000" dirty="0" smtClean="0">
                    <a:solidFill>
                      <a:srgbClr val="9933FF"/>
                    </a:solidFill>
                  </a:rPr>
                  <a:t>(what would it say, exactly?)</a:t>
                </a:r>
              </a:p>
              <a:p>
                <a:pPr marL="765810" lvl="1" algn="l" rtl="0" eaLnBrk="1" hangingPunct="1">
                  <a:lnSpc>
                    <a:spcPct val="150000"/>
                  </a:lnSpc>
                </a:pPr>
                <a:r>
                  <a:rPr lang="en-US" altLang="en-US" sz="2000" dirty="0"/>
                  <a:t>I</a:t>
                </a:r>
                <a:r>
                  <a:rPr lang="en-US" altLang="en-US" sz="2000" dirty="0" smtClean="0"/>
                  <a:t>nsurance for different levels of risk (and the Lemons problem)</a:t>
                </a:r>
              </a:p>
              <a:p>
                <a:pPr marL="365760" algn="l" rtl="0" eaLnBrk="1" hangingPunct="1">
                  <a:lnSpc>
                    <a:spcPct val="150000"/>
                  </a:lnSpc>
                </a:pPr>
                <a:r>
                  <a:rPr lang="en-US" altLang="en-US" sz="2400" dirty="0" smtClean="0"/>
                  <a:t>And if </a:t>
                </a:r>
                <a14:m>
                  <m:oMath xmlns:m="http://schemas.openxmlformats.org/officeDocument/2006/math">
                    <m:r>
                      <a:rPr lang="en-US" altLang="en-US" sz="2400" b="0" i="1" smtClean="0">
                        <a:solidFill>
                          <a:srgbClr val="7030A0"/>
                        </a:solidFill>
                        <a:latin typeface="Cambria Math" panose="02040503050406030204" pitchFamily="18" charset="0"/>
                      </a:rPr>
                      <m:t>𝑛</m:t>
                    </m:r>
                  </m:oMath>
                </a14:m>
                <a:r>
                  <a:rPr lang="en-US" altLang="en-US" sz="2400" dirty="0" smtClean="0"/>
                  <a:t> is small, the theorem doesn’t say much</a:t>
                </a:r>
              </a:p>
              <a:p>
                <a:pPr algn="l" rtl="0" eaLnBrk="1" hangingPunct="1">
                  <a:buFontTx/>
                  <a:buNone/>
                </a:pPr>
                <a:endParaRPr lang="en-US" altLang="en-US" dirty="0" smtClean="0"/>
              </a:p>
              <a:p>
                <a:pPr algn="l" rtl="0" eaLnBrk="1" hangingPunct="1">
                  <a:buFontTx/>
                  <a:buNone/>
                </a:pPr>
                <a:endParaRPr lang="en-US" altLang="en-US" dirty="0" smtClean="0"/>
              </a:p>
            </p:txBody>
          </p:sp>
        </mc:Choice>
        <mc:Fallback xmlns="">
          <p:sp>
            <p:nvSpPr>
              <p:cNvPr id="72708" name="Rectangle 3"/>
              <p:cNvSpPr>
                <a:spLocks noGrp="1" noRot="1" noChangeAspect="1" noMove="1" noResize="1" noEditPoints="1" noAdjustHandles="1" noChangeArrowheads="1" noChangeShapeType="1" noTextEdit="1"/>
              </p:cNvSpPr>
              <p:nvPr>
                <p:ph type="body" idx="4294967295"/>
              </p:nvPr>
            </p:nvSpPr>
            <p:spPr>
              <a:xfrm>
                <a:off x="457200" y="1600200"/>
                <a:ext cx="8229600" cy="4349079"/>
              </a:xfrm>
              <a:blipFill>
                <a:blip r:embed="rId2"/>
                <a:stretch>
                  <a:fillRect l="-667" r="-170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147</a:t>
            </a:fld>
            <a:endParaRPr lang="en-US" altLang="en-US"/>
          </a:p>
        </p:txBody>
      </p:sp>
    </p:spTree>
    <p:extLst>
      <p:ext uri="{BB962C8B-B14F-4D97-AF65-F5344CB8AC3E}">
        <p14:creationId xmlns:p14="http://schemas.microsoft.com/office/powerpoint/2010/main" val="184881906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74EC894A-1ACE-4BBB-B781-424D98D9D830}" type="slidenum">
              <a:rPr lang="ar-SA" altLang="en-US" sz="1400"/>
              <a:pPr algn="l" eaLnBrk="1" hangingPunct="1">
                <a:spcBef>
                  <a:spcPct val="0"/>
                </a:spcBef>
                <a:buFontTx/>
                <a:buNone/>
              </a:pPr>
              <a:t>148</a:t>
            </a:fld>
            <a:endParaRPr lang="en-US" altLang="en-US" sz="1400"/>
          </a:p>
        </p:txBody>
      </p:sp>
      <p:sp>
        <p:nvSpPr>
          <p:cNvPr id="7373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Errors are “diluted”</a:t>
            </a:r>
          </a:p>
        </p:txBody>
      </p:sp>
      <mc:AlternateContent xmlns:mc="http://schemas.openxmlformats.org/markup-compatibility/2006" xmlns:a14="http://schemas.microsoft.com/office/drawing/2010/main">
        <mc:Choice Requires="a14">
          <p:sp>
            <p:nvSpPr>
              <p:cNvPr id="73732"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Suppose we observe </a:t>
                </a:r>
                <a14:m>
                  <m:oMath xmlns:m="http://schemas.openxmlformats.org/officeDocument/2006/math">
                    <m:r>
                      <a:rPr lang="en-US" altLang="en-US" sz="2400" i="1" dirty="0" smtClean="0">
                        <a:solidFill>
                          <a:srgbClr val="FF0000"/>
                        </a:solidFill>
                        <a:latin typeface="Cambria Math" panose="02040503050406030204" pitchFamily="18" charset="0"/>
                      </a:rPr>
                      <m:t>1000</m:t>
                    </m:r>
                  </m:oMath>
                </a14:m>
                <a:r>
                  <a:rPr lang="en-US" altLang="en-US" sz="2400" dirty="0" smtClean="0"/>
                  <a:t> blacks</a:t>
                </a:r>
              </a:p>
              <a:p>
                <a:pPr marL="0"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t>The prediction for the </a:t>
                </a:r>
                <a:r>
                  <a:rPr lang="en-US" altLang="en-US" sz="2400" dirty="0" smtClean="0">
                    <a:solidFill>
                      <a:srgbClr val="00B050"/>
                    </a:solidFill>
                  </a:rPr>
                  <a:t>next</a:t>
                </a:r>
                <a:r>
                  <a:rPr lang="en-US" altLang="en-US" sz="2400" dirty="0" smtClean="0"/>
                  <a:t> </a:t>
                </a:r>
                <a14:m>
                  <m:oMath xmlns:m="http://schemas.openxmlformats.org/officeDocument/2006/math">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oMath>
                </a14:m>
                <a:r>
                  <a:rPr lang="en-US" altLang="en-US" sz="2400" dirty="0" smtClean="0"/>
                  <a:t> will still be around</a:t>
                </a:r>
              </a:p>
              <a:p>
                <a:pPr marL="0"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latin typeface="Cambria Math" panose="02040503050406030204" pitchFamily="18" charset="0"/>
                        </a:rPr>
                        <m:t> ; </m:t>
                      </m:r>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oMath>
                  </m:oMathPara>
                </a14:m>
                <a:endParaRPr lang="en-US" altLang="en-US" sz="2400" dirty="0" smtClean="0"/>
              </a:p>
              <a:p>
                <a:pPr marL="0" indent="0" algn="l" rtl="0" eaLnBrk="1" hangingPunct="1">
                  <a:lnSpc>
                    <a:spcPct val="150000"/>
                  </a:lnSpc>
                  <a:buNone/>
                </a:pPr>
                <a:r>
                  <a:rPr lang="en-US" altLang="en-US" sz="2400" dirty="0" smtClean="0"/>
                  <a:t>Resulting in</a:t>
                </a:r>
              </a:p>
              <a:p>
                <a:pPr marL="0"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50</m:t>
                      </m:r>
                      <m:r>
                        <a:rPr lang="en-US" altLang="en-US" sz="2400" i="1" dirty="0" smtClean="0">
                          <a:solidFill>
                            <a:srgbClr val="FF000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latin typeface="Cambria Math" panose="02040503050406030204" pitchFamily="18" charset="0"/>
                        </a:rPr>
                        <m:t> ; </m:t>
                      </m:r>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oMath>
                  </m:oMathPara>
                </a14:m>
                <a:endParaRPr lang="en-US" altLang="en-US" sz="2400" dirty="0" smtClean="0">
                  <a:solidFill>
                    <a:srgbClr val="7030A0"/>
                  </a:solidFill>
                </a:endParaRPr>
              </a:p>
            </p:txBody>
          </p:sp>
        </mc:Choice>
        <mc:Fallback xmlns="">
          <p:sp>
            <p:nvSpPr>
              <p:cNvPr id="73732" name="Rectangle 3"/>
              <p:cNvSpPr>
                <a:spLocks noGrp="1" noRot="1" noChangeAspect="1" noMove="1" noResize="1" noEditPoints="1" noAdjustHandles="1" noChangeArrowheads="1" noChangeShapeType="1" noTextEdit="1"/>
              </p:cNvSpPr>
              <p:nvPr>
                <p:ph type="body" idx="4294967295"/>
              </p:nvPr>
            </p:nvSpPr>
            <p:spPr>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148</a:t>
            </a:fld>
            <a:endParaRPr lang="en-US" alt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149</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But</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solidFill>
                      <a:srgbClr val="7030A0"/>
                    </a:solidFill>
                  </a:rPr>
                  <a:t>It’s very unlikely to get six Black’s in a row…</a:t>
                </a:r>
                <a:endParaRPr lang="en-US" altLang="en-US" sz="2400" dirty="0">
                  <a:solidFill>
                    <a:srgbClr val="7030A0"/>
                  </a:solidFill>
                </a:endParaRPr>
              </a:p>
              <a:p>
                <a:pPr algn="l" rtl="0" eaLnBrk="1" hangingPunct="1">
                  <a:lnSpc>
                    <a:spcPct val="150000"/>
                  </a:lnSpc>
                </a:pPr>
                <a:r>
                  <a:rPr lang="en-US" altLang="en-US" sz="2400" dirty="0" smtClean="0"/>
                  <a:t>Indeed, the probability of </a:t>
                </a:r>
                <a14:m>
                  <m:oMath xmlns:m="http://schemas.openxmlformats.org/officeDocument/2006/math">
                    <m:r>
                      <a:rPr lang="en-US" altLang="en-US" sz="2400" b="0" i="1" dirty="0" smtClean="0">
                        <a:latin typeface="Cambria Math"/>
                      </a:rPr>
                      <m:t>𝐵𝐵𝐵𝐵𝐵𝐵</m:t>
                    </m:r>
                  </m:oMath>
                </a14:m>
                <a:r>
                  <a:rPr lang="en-US" altLang="en-US" sz="2400" dirty="0" smtClean="0"/>
                  <a:t>  is </a:t>
                </a:r>
                <a14:m>
                  <m:oMath xmlns:m="http://schemas.openxmlformats.org/officeDocument/2006/math">
                    <m:sSup>
                      <m:sSupPr>
                        <m:ctrlPr>
                          <a:rPr lang="en-US" altLang="en-US" sz="2400" i="1" smtClean="0">
                            <a:solidFill>
                              <a:srgbClr val="FF0000"/>
                            </a:solidFill>
                            <a:latin typeface="Cambria Math" panose="02040503050406030204" pitchFamily="18" charset="0"/>
                          </a:rPr>
                        </m:ctrlPr>
                      </m:sSupPr>
                      <m:e>
                        <m:d>
                          <m:dPr>
                            <m:ctrlPr>
                              <a:rPr lang="en-US" altLang="en-US" sz="2400" i="1">
                                <a:solidFill>
                                  <a:srgbClr val="FF0000"/>
                                </a:solidFill>
                                <a:latin typeface="Cambria Math" panose="02040503050406030204" pitchFamily="18" charset="0"/>
                              </a:rPr>
                            </m:ctrlPr>
                          </m:dPr>
                          <m:e>
                            <m:f>
                              <m:fPr>
                                <m:ctrlPr>
                                  <a:rPr lang="en-US" altLang="en-US" sz="2400" i="1">
                                    <a:solidFill>
                                      <a:srgbClr val="FF0000"/>
                                    </a:solidFill>
                                    <a:latin typeface="Cambria Math" panose="02040503050406030204" pitchFamily="18" charset="0"/>
                                  </a:rPr>
                                </m:ctrlPr>
                              </m:fPr>
                              <m:num>
                                <m:r>
                                  <a:rPr lang="en-US" altLang="en-US" sz="2400" i="1">
                                    <a:solidFill>
                                      <a:srgbClr val="FF0000"/>
                                    </a:solidFill>
                                    <a:latin typeface="Cambria Math"/>
                                  </a:rPr>
                                  <m:t>1</m:t>
                                </m:r>
                              </m:num>
                              <m:den>
                                <m:r>
                                  <a:rPr lang="en-US" altLang="en-US" sz="2400" i="1">
                                    <a:solidFill>
                                      <a:srgbClr val="FF0000"/>
                                    </a:solidFill>
                                    <a:latin typeface="Cambria Math"/>
                                  </a:rPr>
                                  <m:t>2</m:t>
                                </m:r>
                              </m:den>
                            </m:f>
                          </m:e>
                        </m:d>
                      </m:e>
                      <m:sup>
                        <m:r>
                          <a:rPr lang="en-US" altLang="en-US" sz="2400" b="0" i="1" smtClean="0">
                            <a:solidFill>
                              <a:srgbClr val="FF0000"/>
                            </a:solidFill>
                            <a:latin typeface="Cambria Math"/>
                          </a:rPr>
                          <m:t>6</m:t>
                        </m:r>
                      </m:sup>
                    </m:sSup>
                    <m:r>
                      <a:rPr lang="en-US" altLang="en-US" sz="2400" b="0" i="1" smtClean="0">
                        <a:solidFill>
                          <a:srgbClr val="FF0000"/>
                        </a:solidFill>
                        <a:latin typeface="Cambria Math"/>
                      </a:rPr>
                      <m:t>=</m:t>
                    </m:r>
                    <m:f>
                      <m:fPr>
                        <m:ctrlPr>
                          <a:rPr lang="en-US" altLang="en-US" sz="2400" b="0" i="1" smtClean="0">
                            <a:solidFill>
                              <a:srgbClr val="FF0000"/>
                            </a:solidFill>
                            <a:latin typeface="Cambria Math" panose="02040503050406030204" pitchFamily="18" charset="0"/>
                          </a:rPr>
                        </m:ctrlPr>
                      </m:fPr>
                      <m:num>
                        <m:r>
                          <a:rPr lang="en-US" altLang="en-US" sz="2400" b="0" i="1" smtClean="0">
                            <a:solidFill>
                              <a:srgbClr val="FF0000"/>
                            </a:solidFill>
                            <a:latin typeface="Cambria Math"/>
                          </a:rPr>
                          <m:t>1</m:t>
                        </m:r>
                      </m:num>
                      <m:den>
                        <m:r>
                          <a:rPr lang="en-US" altLang="en-US" sz="2400" b="0" i="1" smtClean="0">
                            <a:solidFill>
                              <a:srgbClr val="FF0000"/>
                            </a:solidFill>
                            <a:latin typeface="Cambria Math"/>
                          </a:rPr>
                          <m:t>64</m:t>
                        </m:r>
                      </m:den>
                    </m:f>
                  </m:oMath>
                </a14:m>
                <a:endParaRPr lang="en-US" altLang="en-US" sz="2400" dirty="0"/>
              </a:p>
              <a:p>
                <a:pPr algn="l" rtl="0" eaLnBrk="1" hangingPunct="1">
                  <a:lnSpc>
                    <a:spcPct val="150000"/>
                  </a:lnSpc>
                </a:pPr>
                <a:r>
                  <a:rPr lang="en-US" altLang="en-US" sz="2400" dirty="0" smtClean="0"/>
                  <a:t>But so is the </a:t>
                </a:r>
                <a:r>
                  <a:rPr lang="en-US" altLang="en-US" sz="2400" dirty="0"/>
                  <a:t>probability of </a:t>
                </a:r>
                <a14:m>
                  <m:oMath xmlns:m="http://schemas.openxmlformats.org/officeDocument/2006/math">
                    <m:r>
                      <a:rPr lang="en-US" altLang="en-US" sz="2400" i="1" dirty="0">
                        <a:latin typeface="Cambria Math"/>
                      </a:rPr>
                      <m:t>𝐵𝐵𝐵𝐵𝐵</m:t>
                    </m:r>
                    <m:r>
                      <a:rPr lang="en-US" altLang="en-US" sz="2400" b="0" i="1" dirty="0" smtClean="0">
                        <a:solidFill>
                          <a:srgbClr val="FF0000"/>
                        </a:solidFill>
                        <a:latin typeface="Cambria Math"/>
                      </a:rPr>
                      <m:t>𝑅</m:t>
                    </m:r>
                  </m:oMath>
                </a14:m>
                <a:r>
                  <a:rPr lang="en-US" altLang="en-US" sz="2400" dirty="0"/>
                  <a:t> </a:t>
                </a:r>
                <a:r>
                  <a:rPr lang="en-US" altLang="en-US" sz="2400" dirty="0" smtClean="0"/>
                  <a:t>– also </a:t>
                </a:r>
                <a14:m>
                  <m:oMath xmlns:m="http://schemas.openxmlformats.org/officeDocument/2006/math">
                    <m:sSup>
                      <m:sSupPr>
                        <m:ctrlPr>
                          <a:rPr lang="en-US" altLang="en-US" sz="2400" i="1">
                            <a:solidFill>
                              <a:srgbClr val="FF0000"/>
                            </a:solidFill>
                            <a:latin typeface="Cambria Math" panose="02040503050406030204" pitchFamily="18" charset="0"/>
                          </a:rPr>
                        </m:ctrlPr>
                      </m:sSupPr>
                      <m:e>
                        <m:d>
                          <m:dPr>
                            <m:ctrlPr>
                              <a:rPr lang="en-US" altLang="en-US" sz="2400" i="1">
                                <a:solidFill>
                                  <a:srgbClr val="FF0000"/>
                                </a:solidFill>
                                <a:latin typeface="Cambria Math" panose="02040503050406030204" pitchFamily="18" charset="0"/>
                              </a:rPr>
                            </m:ctrlPr>
                          </m:dPr>
                          <m:e>
                            <m:f>
                              <m:fPr>
                                <m:ctrlPr>
                                  <a:rPr lang="en-US" altLang="en-US" sz="2400" i="1">
                                    <a:solidFill>
                                      <a:srgbClr val="FF0000"/>
                                    </a:solidFill>
                                    <a:latin typeface="Cambria Math" panose="02040503050406030204" pitchFamily="18" charset="0"/>
                                  </a:rPr>
                                </m:ctrlPr>
                              </m:fPr>
                              <m:num>
                                <m:r>
                                  <a:rPr lang="en-US" altLang="en-US" sz="2400" i="1">
                                    <a:solidFill>
                                      <a:srgbClr val="FF0000"/>
                                    </a:solidFill>
                                    <a:latin typeface="Cambria Math"/>
                                  </a:rPr>
                                  <m:t>1</m:t>
                                </m:r>
                              </m:num>
                              <m:den>
                                <m:r>
                                  <a:rPr lang="en-US" altLang="en-US" sz="2400" i="1">
                                    <a:solidFill>
                                      <a:srgbClr val="FF0000"/>
                                    </a:solidFill>
                                    <a:latin typeface="Cambria Math"/>
                                  </a:rPr>
                                  <m:t>2</m:t>
                                </m:r>
                              </m:den>
                            </m:f>
                          </m:e>
                        </m:d>
                      </m:e>
                      <m:sup>
                        <m:r>
                          <a:rPr lang="en-US" altLang="en-US" sz="2400" i="1">
                            <a:solidFill>
                              <a:srgbClr val="FF0000"/>
                            </a:solidFill>
                            <a:latin typeface="Cambria Math"/>
                          </a:rPr>
                          <m:t>6</m:t>
                        </m:r>
                      </m:sup>
                    </m:sSup>
                    <m:r>
                      <a:rPr lang="en-US" altLang="en-US" sz="2400" i="1">
                        <a:solidFill>
                          <a:srgbClr val="FF0000"/>
                        </a:solidFill>
                        <a:latin typeface="Cambria Math"/>
                      </a:rPr>
                      <m:t>=</m:t>
                    </m:r>
                    <m:f>
                      <m:fPr>
                        <m:ctrlPr>
                          <a:rPr lang="en-US" altLang="en-US" sz="2400" i="1">
                            <a:solidFill>
                              <a:srgbClr val="FF0000"/>
                            </a:solidFill>
                            <a:latin typeface="Cambria Math" panose="02040503050406030204" pitchFamily="18" charset="0"/>
                          </a:rPr>
                        </m:ctrlPr>
                      </m:fPr>
                      <m:num>
                        <m:r>
                          <a:rPr lang="en-US" altLang="en-US" sz="2400" i="1">
                            <a:solidFill>
                              <a:srgbClr val="FF0000"/>
                            </a:solidFill>
                            <a:latin typeface="Cambria Math"/>
                          </a:rPr>
                          <m:t>1</m:t>
                        </m:r>
                      </m:num>
                      <m:den>
                        <m:r>
                          <a:rPr lang="en-US" altLang="en-US" sz="2400" i="1">
                            <a:solidFill>
                              <a:srgbClr val="FF0000"/>
                            </a:solidFill>
                            <a:latin typeface="Cambria Math"/>
                          </a:rPr>
                          <m:t>64</m:t>
                        </m:r>
                      </m:den>
                    </m:f>
                  </m:oMath>
                </a14:m>
                <a:endParaRPr lang="en-US" altLang="en-US" sz="2400" dirty="0"/>
              </a:p>
              <a:p>
                <a:pPr marL="365760" indent="0" algn="l" rtl="0" eaLnBrk="1" hangingPunct="1">
                  <a:lnSpc>
                    <a:spcPct val="150000"/>
                  </a:lnSpc>
                  <a:buNone/>
                </a:pPr>
                <a:r>
                  <a:rPr lang="en-US" altLang="en-US" sz="2400" dirty="0" smtClean="0"/>
                  <a:t>As well as the probability of </a:t>
                </a:r>
                <a14:m>
                  <m:oMath xmlns:m="http://schemas.openxmlformats.org/officeDocument/2006/math">
                    <m:r>
                      <a:rPr lang="en-US" altLang="en-US" sz="2400" i="1" dirty="0">
                        <a:latin typeface="Cambria Math"/>
                      </a:rPr>
                      <m:t>𝐵</m:t>
                    </m:r>
                    <m:r>
                      <a:rPr lang="en-US" altLang="en-US" sz="2400" i="1" dirty="0">
                        <a:solidFill>
                          <a:srgbClr val="FF0000"/>
                        </a:solidFill>
                        <a:latin typeface="Cambria Math"/>
                      </a:rPr>
                      <m:t>𝑅</m:t>
                    </m:r>
                    <m:r>
                      <a:rPr lang="en-US" altLang="en-US" sz="2400" i="1" dirty="0">
                        <a:latin typeface="Cambria Math"/>
                      </a:rPr>
                      <m:t>𝐵𝐵</m:t>
                    </m:r>
                    <m:r>
                      <a:rPr lang="en-US" altLang="en-US" sz="2400" i="1" dirty="0">
                        <a:solidFill>
                          <a:srgbClr val="FF0000"/>
                        </a:solidFill>
                        <a:latin typeface="Cambria Math"/>
                      </a:rPr>
                      <m:t>𝑅</m:t>
                    </m:r>
                    <m:r>
                      <a:rPr lang="en-US" altLang="en-US" sz="2400" i="1" dirty="0">
                        <a:latin typeface="Cambria Math"/>
                      </a:rPr>
                      <m:t>𝐵</m:t>
                    </m:r>
                  </m:oMath>
                </a14:m>
                <a:r>
                  <a:rPr lang="en-US" altLang="en-US" sz="2400" dirty="0" smtClean="0"/>
                  <a:t>, </a:t>
                </a:r>
                <a14:m>
                  <m:oMath xmlns:m="http://schemas.openxmlformats.org/officeDocument/2006/math">
                    <m:r>
                      <a:rPr lang="en-US" altLang="en-US" sz="2400" i="1" dirty="0">
                        <a:solidFill>
                          <a:srgbClr val="FF0000"/>
                        </a:solidFill>
                        <a:latin typeface="Cambria Math"/>
                      </a:rPr>
                      <m:t>𝑅</m:t>
                    </m:r>
                    <m:r>
                      <a:rPr lang="en-US" altLang="en-US" sz="2400" i="1" dirty="0">
                        <a:latin typeface="Cambria Math"/>
                      </a:rPr>
                      <m:t>𝐵𝐵</m:t>
                    </m:r>
                    <m:r>
                      <a:rPr lang="en-US" altLang="en-US" sz="2400" i="1" dirty="0">
                        <a:solidFill>
                          <a:srgbClr val="FF0000"/>
                        </a:solidFill>
                        <a:latin typeface="Cambria Math"/>
                      </a:rPr>
                      <m:t>𝑅</m:t>
                    </m:r>
                    <m:r>
                      <a:rPr lang="en-US" altLang="en-US" sz="2400" i="1" dirty="0">
                        <a:latin typeface="Cambria Math"/>
                      </a:rPr>
                      <m:t>𝐵</m:t>
                    </m:r>
                    <m:r>
                      <a:rPr lang="en-US" altLang="en-US" sz="2400" i="1" dirty="0">
                        <a:solidFill>
                          <a:srgbClr val="FF0000"/>
                        </a:solidFill>
                        <a:latin typeface="Cambria Math"/>
                      </a:rPr>
                      <m:t>𝑅</m:t>
                    </m:r>
                  </m:oMath>
                </a14:m>
                <a:r>
                  <a:rPr lang="en-US" altLang="en-US" sz="2400" dirty="0" smtClean="0"/>
                  <a:t>…</a:t>
                </a:r>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96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149</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Choices, Values and Frames</a:t>
            </a:r>
          </a:p>
          <a:p>
            <a:pPr marL="0" indent="0" algn="l" rtl="0">
              <a:buNone/>
            </a:pPr>
            <a:r>
              <a:rPr lang="en-US" sz="2000" dirty="0" smtClean="0">
                <a:solidFill>
                  <a:srgbClr val="FF0000"/>
                </a:solidFill>
              </a:rPr>
              <a:t>Daniel Kahneman, Amos Tversky</a:t>
            </a:r>
            <a:endParaRPr lang="en-US" sz="2000" dirty="0">
              <a:solidFill>
                <a:srgbClr val="FF0000"/>
              </a:solidFill>
            </a:endParaRPr>
          </a:p>
          <a:p>
            <a:pPr marL="0" indent="0" algn="l" rtl="0">
              <a:buNone/>
            </a:pPr>
            <a:r>
              <a:rPr lang="en-US" sz="1600" i="1" dirty="0" smtClean="0"/>
              <a:t>American Psychologist</a:t>
            </a:r>
            <a:r>
              <a:rPr lang="en-US" sz="1600" dirty="0" smtClean="0"/>
              <a:t>, Vol. 39 (April 1984), pp. 341–350</a:t>
            </a:r>
          </a:p>
          <a:p>
            <a:pPr marL="0" indent="0" algn="l" rtl="0">
              <a:buNone/>
            </a:pPr>
            <a:r>
              <a:rPr lang="en-US" sz="1800" dirty="0" smtClean="0">
                <a:solidFill>
                  <a:srgbClr val="009900"/>
                </a:solidFill>
              </a:rPr>
              <a:t>Abstract</a:t>
            </a:r>
            <a:endParaRPr lang="en-US" sz="1800" dirty="0">
              <a:solidFill>
                <a:srgbClr val="009900"/>
              </a:solidFill>
            </a:endParaRPr>
          </a:p>
          <a:p>
            <a:pPr marL="0" indent="0" algn="l" rtl="0">
              <a:buNone/>
            </a:pPr>
            <a:r>
              <a:rPr lang="en-US" sz="1800" dirty="0"/>
              <a:t>Discusses the cognitive and the psychophysical determinants of choice in risky and riskless contexts. The psychophysics of value induce risk aversion in the domain of gains and risk seeking in the domain of losses. The psychophysics of chance induce overweighting of sure things and of improbable events, relative to events of moderate probability. Decision problems can be described or framed in multiple ways that give rise to different preferences, contrary to the invariance criterion of rational choice. The process of mental accounting, in which people organize the outcomes of transactions, explains some anomalies of consumer behavior. In particular, the acceptability of an option can depend on whether a negative outcome is evaluated as a cost or as an uncompensated loss. The relationships between decision values and experience values and between hedonic experience and objective states are discussed.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15</a:t>
            </a:fld>
            <a:endParaRPr lang="en-US" altLang="en-US"/>
          </a:p>
        </p:txBody>
      </p:sp>
    </p:spTree>
    <p:extLst>
      <p:ext uri="{BB962C8B-B14F-4D97-AF65-F5344CB8AC3E}">
        <p14:creationId xmlns:p14="http://schemas.microsoft.com/office/powerpoint/2010/main" val="42896412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150</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Why do we get confused?</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One possibility:</a:t>
                </a:r>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t>Confounding </a:t>
                </a:r>
                <a:r>
                  <a:rPr lang="en-US" altLang="en-US" sz="2400" dirty="0" smtClean="0">
                    <a:solidFill>
                      <a:srgbClr val="A50021"/>
                    </a:solidFill>
                  </a:rPr>
                  <a:t>conditional</a:t>
                </a:r>
                <a:r>
                  <a:rPr lang="en-US" altLang="en-US" sz="2400" dirty="0" smtClean="0"/>
                  <a:t> and </a:t>
                </a:r>
                <a:r>
                  <a:rPr lang="en-US" altLang="en-US" sz="2400" dirty="0" smtClean="0">
                    <a:solidFill>
                      <a:srgbClr val="FF0000"/>
                    </a:solidFill>
                  </a:rPr>
                  <a:t>unconditional</a:t>
                </a:r>
                <a:r>
                  <a:rPr lang="en-US" altLang="en-US" sz="2400" dirty="0" smtClean="0"/>
                  <a:t> probabilities</a:t>
                </a:r>
              </a:p>
              <a:p>
                <a:pPr lvl="1" algn="l" rtl="0" eaLnBrk="1" hangingPunct="1">
                  <a:lnSpc>
                    <a:spcPct val="150000"/>
                  </a:lnSpc>
                </a:pPr>
                <a:r>
                  <a:rPr lang="en-US" altLang="en-US" sz="2400" dirty="0" smtClean="0"/>
                  <a:t>Thinking of </a:t>
                </a:r>
                <a14:m>
                  <m:oMath xmlns:m="http://schemas.openxmlformats.org/officeDocument/2006/math">
                    <m:r>
                      <a:rPr lang="en-US" altLang="en-US" sz="2400" b="0" i="1" smtClean="0">
                        <a:solidFill>
                          <a:srgbClr val="C00000"/>
                        </a:solidFill>
                        <a:latin typeface="Cambria Math"/>
                      </a:rPr>
                      <m:t>𝑃</m:t>
                    </m:r>
                    <m:d>
                      <m:dPr>
                        <m:ctrlPr>
                          <a:rPr lang="en-US" altLang="en-US" sz="2400" b="0" i="1" smtClean="0">
                            <a:solidFill>
                              <a:srgbClr val="C00000"/>
                            </a:solidFill>
                            <a:latin typeface="Cambria Math" panose="02040503050406030204" pitchFamily="18" charset="0"/>
                          </a:rPr>
                        </m:ctrlPr>
                      </m:dPr>
                      <m:e>
                        <m:r>
                          <a:rPr lang="en-US" altLang="en-US" sz="2400" b="0" i="1" smtClean="0">
                            <a:solidFill>
                              <a:srgbClr val="C00000"/>
                            </a:solidFill>
                            <a:latin typeface="Cambria Math"/>
                          </a:rPr>
                          <m:t>𝐴</m:t>
                        </m:r>
                      </m:e>
                    </m:d>
                  </m:oMath>
                </a14:m>
                <a:r>
                  <a:rPr lang="en-US" altLang="en-US" sz="2400" dirty="0" smtClean="0"/>
                  <a:t> instead of </a:t>
                </a:r>
                <a14:m>
                  <m:oMath xmlns:m="http://schemas.openxmlformats.org/officeDocument/2006/math">
                    <m:r>
                      <a:rPr lang="en-US" altLang="en-US" sz="2400" i="1" smtClean="0">
                        <a:solidFill>
                          <a:srgbClr val="FF0000"/>
                        </a:solidFill>
                        <a:latin typeface="Cambria Math"/>
                      </a:rPr>
                      <m:t>𝑃</m:t>
                    </m:r>
                    <m:d>
                      <m:dPr>
                        <m:ctrlPr>
                          <a:rPr lang="en-US" altLang="en-US" sz="2400" i="1">
                            <a:solidFill>
                              <a:srgbClr val="FF0000"/>
                            </a:solidFill>
                            <a:latin typeface="Cambria Math" panose="02040503050406030204" pitchFamily="18" charset="0"/>
                          </a:rPr>
                        </m:ctrlPr>
                      </m:dPr>
                      <m:e>
                        <m:r>
                          <a:rPr lang="en-US" altLang="en-US" sz="2400" i="1">
                            <a:solidFill>
                              <a:srgbClr val="FF0000"/>
                            </a:solidFill>
                            <a:latin typeface="Cambria Math"/>
                          </a:rPr>
                          <m:t>𝐴</m:t>
                        </m:r>
                        <m:r>
                          <a:rPr lang="en-US" altLang="en-US" sz="2400" b="0" i="1" smtClean="0">
                            <a:solidFill>
                              <a:srgbClr val="FF0000"/>
                            </a:solidFill>
                            <a:latin typeface="Cambria Math"/>
                          </a:rPr>
                          <m:t>|</m:t>
                        </m:r>
                        <m:r>
                          <a:rPr lang="en-US" altLang="en-US" sz="2400" b="0" i="1" smtClean="0">
                            <a:solidFill>
                              <a:srgbClr val="FF0000"/>
                            </a:solidFill>
                            <a:latin typeface="Cambria Math"/>
                          </a:rPr>
                          <m:t>𝐵</m:t>
                        </m:r>
                      </m:e>
                    </m:d>
                  </m:oMath>
                </a14:m>
                <a:endParaRPr lang="en-US" altLang="en-US" sz="2400" dirty="0"/>
              </a:p>
              <a:p>
                <a:pPr lvl="1" algn="l" rtl="0" eaLnBrk="1" hangingPunct="1">
                  <a:lnSpc>
                    <a:spcPct val="150000"/>
                  </a:lnSpc>
                </a:pPr>
                <a:r>
                  <a:rPr lang="en-US" altLang="en-US" sz="2400" dirty="0" smtClean="0"/>
                  <a:t>The probability of </a:t>
                </a:r>
                <a:r>
                  <a:rPr lang="en-US" altLang="en-US" sz="2400" dirty="0" smtClean="0">
                    <a:solidFill>
                      <a:srgbClr val="FF0000"/>
                    </a:solidFill>
                  </a:rPr>
                  <a:t>two</a:t>
                </a:r>
                <a:r>
                  <a:rPr lang="en-US" altLang="en-US" sz="2400" dirty="0" smtClean="0"/>
                  <a:t> bombs on the plane is very low (</a:t>
                </a:r>
                <a14:m>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i="1" smtClean="0">
                            <a:solidFill>
                              <a:srgbClr val="FF0000"/>
                            </a:solidFill>
                            <a:latin typeface="Cambria Math" panose="02040503050406030204" pitchFamily="18" charset="0"/>
                          </a:rPr>
                          <m:t>ɛ</m:t>
                        </m:r>
                      </m:e>
                      <m:sup>
                        <m:r>
                          <a:rPr lang="en-US" altLang="en-US" sz="2400" b="0" i="1" smtClean="0">
                            <a:solidFill>
                              <a:srgbClr val="FF0000"/>
                            </a:solidFill>
                            <a:latin typeface="Cambria Math" panose="02040503050406030204" pitchFamily="18" charset="0"/>
                          </a:rPr>
                          <m:t>2</m:t>
                        </m:r>
                      </m:sup>
                    </m:sSup>
                  </m:oMath>
                </a14:m>
                <a:r>
                  <a:rPr lang="en-US" altLang="en-US" sz="2400" dirty="0" smtClean="0"/>
                  <a:t>) but it doesn’t mean that it will help you to bring one yourself</a:t>
                </a:r>
                <a:endParaRPr lang="en-US" altLang="en-US" sz="2400" dirty="0"/>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1111" r="-51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150</a:t>
            </a:fld>
            <a:endParaRPr lang="en-US" altLang="en-US"/>
          </a:p>
        </p:txBody>
      </p:sp>
    </p:spTree>
    <p:extLst>
      <p:ext uri="{BB962C8B-B14F-4D97-AF65-F5344CB8AC3E}">
        <p14:creationId xmlns:p14="http://schemas.microsoft.com/office/powerpoint/2010/main" val="142121022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151</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Another effect</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We use memory to assess likelihood</a:t>
                </a:r>
              </a:p>
              <a:p>
                <a:pPr marL="0" lvl="1" indent="0" algn="l" rtl="0" eaLnBrk="1" hangingPunct="1">
                  <a:lnSpc>
                    <a:spcPct val="150000"/>
                  </a:lnSpc>
                  <a:buNone/>
                </a:pPr>
                <a:r>
                  <a:rPr lang="en-US" altLang="en-US" sz="2400" dirty="0"/>
                  <a:t>A</a:t>
                </a:r>
                <a:r>
                  <a:rPr lang="en-US" altLang="en-US" sz="2400" dirty="0" smtClean="0"/>
                  <a:t>nd then </a:t>
                </a:r>
                <a14:m>
                  <m:oMath xmlns:m="http://schemas.openxmlformats.org/officeDocument/2006/math">
                    <m:r>
                      <a:rPr lang="en-US" altLang="en-US" sz="2400" b="0" i="1" dirty="0" smtClean="0">
                        <a:latin typeface="Cambria Math"/>
                      </a:rPr>
                      <m:t>𝐵𝐵𝐵𝐵𝐵𝐵</m:t>
                    </m:r>
                  </m:oMath>
                </a14:m>
                <a:r>
                  <a:rPr lang="en-US" altLang="en-US" sz="2400" dirty="0" smtClean="0"/>
                  <a:t>  is very special, in “a class of its own” </a:t>
                </a:r>
              </a:p>
              <a:p>
                <a:pPr marL="0" lvl="1" indent="0" algn="l" rtl="0" eaLnBrk="1" hangingPunct="1">
                  <a:lnSpc>
                    <a:spcPct val="150000"/>
                  </a:lnSpc>
                  <a:buNone/>
                </a:pPr>
                <a:r>
                  <a:rPr lang="en-US" altLang="en-US" sz="2000" dirty="0" smtClean="0"/>
                  <a:t>	with low probability </a:t>
                </a:r>
                <a14:m>
                  <m:oMath xmlns:m="http://schemas.openxmlformats.org/officeDocument/2006/math">
                    <m:sSup>
                      <m:sSupPr>
                        <m:ctrlPr>
                          <a:rPr lang="en-US" altLang="en-US" sz="2000" i="1" smtClean="0">
                            <a:solidFill>
                              <a:srgbClr val="FF0000"/>
                            </a:solidFill>
                            <a:latin typeface="Cambria Math" panose="02040503050406030204" pitchFamily="18" charset="0"/>
                          </a:rPr>
                        </m:ctrlPr>
                      </m:sSupPr>
                      <m:e>
                        <m:d>
                          <m:dPr>
                            <m:ctrlPr>
                              <a:rPr lang="en-US" altLang="en-US" sz="2000" i="1">
                                <a:solidFill>
                                  <a:srgbClr val="FF0000"/>
                                </a:solidFill>
                                <a:latin typeface="Cambria Math" panose="02040503050406030204" pitchFamily="18" charset="0"/>
                              </a:rPr>
                            </m:ctrlPr>
                          </m:dPr>
                          <m:e>
                            <m:f>
                              <m:fPr>
                                <m:ctrlPr>
                                  <a:rPr lang="en-US" altLang="en-US" sz="2000" i="1">
                                    <a:solidFill>
                                      <a:srgbClr val="FF0000"/>
                                    </a:solidFill>
                                    <a:latin typeface="Cambria Math" panose="02040503050406030204" pitchFamily="18" charset="0"/>
                                  </a:rPr>
                                </m:ctrlPr>
                              </m:fPr>
                              <m:num>
                                <m:r>
                                  <a:rPr lang="en-US" altLang="en-US" sz="2000" i="1">
                                    <a:solidFill>
                                      <a:srgbClr val="FF0000"/>
                                    </a:solidFill>
                                    <a:latin typeface="Cambria Math"/>
                                  </a:rPr>
                                  <m:t>1</m:t>
                                </m:r>
                              </m:num>
                              <m:den>
                                <m:r>
                                  <a:rPr lang="en-US" altLang="en-US" sz="2000" i="1">
                                    <a:solidFill>
                                      <a:srgbClr val="FF0000"/>
                                    </a:solidFill>
                                    <a:latin typeface="Cambria Math"/>
                                  </a:rPr>
                                  <m:t>2</m:t>
                                </m:r>
                              </m:den>
                            </m:f>
                          </m:e>
                        </m:d>
                      </m:e>
                      <m:sup>
                        <m:r>
                          <a:rPr lang="en-US" altLang="en-US" sz="2000" b="0" i="1" smtClean="0">
                            <a:solidFill>
                              <a:srgbClr val="FF0000"/>
                            </a:solidFill>
                            <a:latin typeface="Cambria Math"/>
                          </a:rPr>
                          <m:t>6</m:t>
                        </m:r>
                      </m:sup>
                    </m:sSup>
                    <m:r>
                      <a:rPr lang="en-US" altLang="en-US" sz="2000" b="0" i="1" smtClean="0">
                        <a:solidFill>
                          <a:srgbClr val="FF0000"/>
                        </a:solidFill>
                        <a:latin typeface="Cambria Math"/>
                      </a:rPr>
                      <m:t>=</m:t>
                    </m:r>
                    <m:f>
                      <m:fPr>
                        <m:ctrlPr>
                          <a:rPr lang="en-US" altLang="en-US" sz="2000" b="0" i="1" smtClean="0">
                            <a:solidFill>
                              <a:srgbClr val="FF0000"/>
                            </a:solidFill>
                            <a:latin typeface="Cambria Math" panose="02040503050406030204" pitchFamily="18" charset="0"/>
                          </a:rPr>
                        </m:ctrlPr>
                      </m:fPr>
                      <m:num>
                        <m:r>
                          <a:rPr lang="en-US" altLang="en-US" sz="2000" b="0" i="1" smtClean="0">
                            <a:solidFill>
                              <a:srgbClr val="FF0000"/>
                            </a:solidFill>
                            <a:latin typeface="Cambria Math"/>
                          </a:rPr>
                          <m:t>1</m:t>
                        </m:r>
                      </m:num>
                      <m:den>
                        <m:r>
                          <a:rPr lang="en-US" altLang="en-US" sz="2000" b="0" i="1" smtClean="0">
                            <a:solidFill>
                              <a:srgbClr val="FF0000"/>
                            </a:solidFill>
                            <a:latin typeface="Cambria Math"/>
                          </a:rPr>
                          <m:t>64</m:t>
                        </m:r>
                      </m:den>
                    </m:f>
                    <m:r>
                      <a:rPr lang="en-US" altLang="en-US" sz="2000" b="0" i="1" smtClean="0">
                        <a:solidFill>
                          <a:srgbClr val="FF0000"/>
                        </a:solidFill>
                        <a:latin typeface="Cambria Math"/>
                      </a:rPr>
                      <m:t>=</m:t>
                    </m:r>
                    <m:r>
                      <a:rPr lang="en-US" altLang="en-US" sz="2000" b="0" i="1" smtClean="0">
                        <a:solidFill>
                          <a:srgbClr val="FF0000"/>
                        </a:solidFill>
                        <a:latin typeface="Cambria Math"/>
                      </a:rPr>
                      <m:t>1</m:t>
                    </m:r>
                    <m:r>
                      <a:rPr lang="en-US" altLang="en-US" sz="2000" b="0" i="1" smtClean="0">
                        <a:solidFill>
                          <a:srgbClr val="FF0000"/>
                        </a:solidFill>
                        <a:latin typeface="Cambria Math"/>
                      </a:rPr>
                      <m:t>.</m:t>
                    </m:r>
                    <m:r>
                      <a:rPr lang="en-US" altLang="en-US" sz="2000" b="0" i="1" smtClean="0">
                        <a:solidFill>
                          <a:srgbClr val="FF0000"/>
                        </a:solidFill>
                        <a:latin typeface="Cambria Math"/>
                      </a:rPr>
                      <m:t>5</m:t>
                    </m:r>
                    <m:r>
                      <a:rPr lang="en-US" altLang="en-US" sz="2000" b="0" i="1" smtClean="0">
                        <a:solidFill>
                          <a:srgbClr val="FF0000"/>
                        </a:solidFill>
                        <a:latin typeface="Cambria Math"/>
                      </a:rPr>
                      <m:t>%</m:t>
                    </m:r>
                  </m:oMath>
                </a14:m>
                <a:endParaRPr lang="en-US" altLang="en-US" sz="2000" dirty="0" smtClean="0"/>
              </a:p>
              <a:p>
                <a:pPr marL="0" lvl="1" indent="0" algn="l" rtl="0" eaLnBrk="1" hangingPunct="1">
                  <a:lnSpc>
                    <a:spcPct val="150000"/>
                  </a:lnSpc>
                  <a:buNone/>
                </a:pPr>
                <a:r>
                  <a:rPr lang="en-US" altLang="en-US" sz="2400" dirty="0" smtClean="0"/>
                  <a:t>While </a:t>
                </a:r>
                <a14:m>
                  <m:oMath xmlns:m="http://schemas.openxmlformats.org/officeDocument/2006/math">
                    <m:r>
                      <a:rPr lang="en-US" altLang="en-US" sz="2400" i="1" dirty="0">
                        <a:latin typeface="Cambria Math"/>
                      </a:rPr>
                      <m:t>𝐵</m:t>
                    </m:r>
                    <m:r>
                      <a:rPr lang="en-US" altLang="en-US" sz="2400" i="1" dirty="0">
                        <a:solidFill>
                          <a:srgbClr val="FF0000"/>
                        </a:solidFill>
                        <a:latin typeface="Cambria Math"/>
                      </a:rPr>
                      <m:t>𝑅</m:t>
                    </m:r>
                    <m:r>
                      <a:rPr lang="en-US" altLang="en-US" sz="2400" i="1" dirty="0">
                        <a:latin typeface="Cambria Math"/>
                      </a:rPr>
                      <m:t>𝐵</m:t>
                    </m:r>
                    <m:r>
                      <a:rPr lang="en-US" altLang="en-US" sz="2400" i="1" dirty="0">
                        <a:solidFill>
                          <a:srgbClr val="FF0000"/>
                        </a:solidFill>
                        <a:latin typeface="Cambria Math"/>
                      </a:rPr>
                      <m:t>𝑅𝑅</m:t>
                    </m:r>
                    <m:r>
                      <a:rPr lang="en-US" altLang="en-US" sz="2400" i="1" dirty="0">
                        <a:latin typeface="Cambria Math"/>
                      </a:rPr>
                      <m:t>𝐵</m:t>
                    </m:r>
                  </m:oMath>
                </a14:m>
                <a:r>
                  <a:rPr lang="en-US" altLang="en-US" sz="2400" dirty="0"/>
                  <a:t>, </a:t>
                </a:r>
                <a14:m>
                  <m:oMath xmlns:m="http://schemas.openxmlformats.org/officeDocument/2006/math">
                    <m:r>
                      <a:rPr lang="en-US" altLang="en-US" sz="2400" i="1" dirty="0">
                        <a:solidFill>
                          <a:srgbClr val="FF0000"/>
                        </a:solidFill>
                        <a:latin typeface="Cambria Math"/>
                      </a:rPr>
                      <m:t>𝑅</m:t>
                    </m:r>
                    <m:r>
                      <a:rPr lang="en-US" altLang="en-US" sz="2400" i="1" dirty="0">
                        <a:latin typeface="Cambria Math"/>
                      </a:rPr>
                      <m:t>𝐵𝐵</m:t>
                    </m:r>
                    <m:r>
                      <a:rPr lang="en-US" altLang="en-US" sz="2400" i="1" dirty="0">
                        <a:solidFill>
                          <a:srgbClr val="FF0000"/>
                        </a:solidFill>
                        <a:latin typeface="Cambria Math"/>
                      </a:rPr>
                      <m:t>𝑅</m:t>
                    </m:r>
                    <m:r>
                      <a:rPr lang="en-US" altLang="en-US" sz="2400" i="1" dirty="0">
                        <a:latin typeface="Cambria Math"/>
                      </a:rPr>
                      <m:t>𝐵</m:t>
                    </m:r>
                    <m:r>
                      <a:rPr lang="en-US" altLang="en-US" sz="2400" i="1" dirty="0">
                        <a:solidFill>
                          <a:srgbClr val="FF0000"/>
                        </a:solidFill>
                        <a:latin typeface="Cambria Math"/>
                      </a:rPr>
                      <m:t>𝑅</m:t>
                    </m:r>
                  </m:oMath>
                </a14:m>
                <a:r>
                  <a:rPr lang="en-US" altLang="en-US" sz="2400" dirty="0" smtClean="0"/>
                  <a:t> may be lumped together </a:t>
                </a:r>
              </a:p>
              <a:p>
                <a:pPr marL="0" lvl="1" indent="0" algn="l" rtl="0" eaLnBrk="1" hangingPunct="1">
                  <a:lnSpc>
                    <a:spcPct val="150000"/>
                  </a:lnSpc>
                  <a:buNone/>
                </a:pPr>
                <a:r>
                  <a:rPr lang="en-US" altLang="en-US" sz="2000" dirty="0" smtClean="0"/>
                  <a:t>	For example, the probability of 3 </a:t>
                </a:r>
                <a14:m>
                  <m:oMath xmlns:m="http://schemas.openxmlformats.org/officeDocument/2006/math">
                    <m:r>
                      <a:rPr lang="en-US" altLang="en-US" sz="2000" i="1" dirty="0">
                        <a:solidFill>
                          <a:srgbClr val="FF0000"/>
                        </a:solidFill>
                        <a:latin typeface="Cambria Math"/>
                      </a:rPr>
                      <m:t>𝑅</m:t>
                    </m:r>
                  </m:oMath>
                </a14:m>
                <a:r>
                  <a:rPr lang="en-US" altLang="en-US" sz="2000" dirty="0" smtClean="0"/>
                  <a:t> out of 6 is </a:t>
                </a:r>
              </a:p>
              <a:p>
                <a:pPr marL="0" lvl="1" indent="0" algn="ctr" rtl="0" eaLnBrk="1" hangingPunct="1">
                  <a:lnSpc>
                    <a:spcPct val="150000"/>
                  </a:lnSpc>
                  <a:buNone/>
                </a:pPr>
                <a14:m>
                  <m:oMath xmlns:m="http://schemas.openxmlformats.org/officeDocument/2006/math">
                    <m:sSup>
                      <m:sSupPr>
                        <m:ctrlPr>
                          <a:rPr lang="en-US" altLang="en-US" sz="2000" i="1">
                            <a:solidFill>
                              <a:srgbClr val="FF0000"/>
                            </a:solidFill>
                            <a:latin typeface="Cambria Math" panose="02040503050406030204" pitchFamily="18" charset="0"/>
                          </a:rPr>
                        </m:ctrlPr>
                      </m:sSupPr>
                      <m:e>
                        <m:d>
                          <m:dPr>
                            <m:ctrlPr>
                              <a:rPr lang="en-US" altLang="en-US" sz="2000" i="1" smtClean="0">
                                <a:solidFill>
                                  <a:srgbClr val="FF0000"/>
                                </a:solidFill>
                                <a:latin typeface="Cambria Math" panose="02040503050406030204" pitchFamily="18" charset="0"/>
                              </a:rPr>
                            </m:ctrlPr>
                          </m:dPr>
                          <m:e>
                            <m:m>
                              <m:mPr>
                                <m:mcs>
                                  <m:mc>
                                    <m:mcPr>
                                      <m:count m:val="1"/>
                                      <m:mcJc m:val="center"/>
                                    </m:mcPr>
                                  </m:mc>
                                </m:mcs>
                                <m:ctrlPr>
                                  <a:rPr lang="en-US" altLang="en-US" sz="2000" i="1" smtClean="0">
                                    <a:solidFill>
                                      <a:srgbClr val="FF0000"/>
                                    </a:solidFill>
                                    <a:latin typeface="Cambria Math" panose="02040503050406030204" pitchFamily="18" charset="0"/>
                                  </a:rPr>
                                </m:ctrlPr>
                              </m:mPr>
                              <m:mr>
                                <m:e>
                                  <m:r>
                                    <m:rPr>
                                      <m:brk m:alnAt="7"/>
                                    </m:rPr>
                                    <a:rPr lang="en-US" altLang="en-US" sz="2000" b="0" i="1" smtClean="0">
                                      <a:solidFill>
                                        <a:srgbClr val="FF0000"/>
                                      </a:solidFill>
                                      <a:latin typeface="Cambria Math"/>
                                    </a:rPr>
                                    <m:t>6</m:t>
                                  </m:r>
                                </m:e>
                              </m:mr>
                              <m:mr>
                                <m:e>
                                  <m:r>
                                    <a:rPr lang="en-US" altLang="en-US" sz="2000" b="0" i="1" smtClean="0">
                                      <a:solidFill>
                                        <a:srgbClr val="FF0000"/>
                                      </a:solidFill>
                                      <a:latin typeface="Cambria Math"/>
                                    </a:rPr>
                                    <m:t>3</m:t>
                                  </m:r>
                                </m:e>
                              </m:mr>
                            </m:m>
                          </m:e>
                        </m:d>
                        <m:d>
                          <m:dPr>
                            <m:ctrlPr>
                              <a:rPr lang="en-US" altLang="en-US" sz="2000" i="1" smtClean="0">
                                <a:solidFill>
                                  <a:srgbClr val="FF0000"/>
                                </a:solidFill>
                                <a:latin typeface="Cambria Math" panose="02040503050406030204" pitchFamily="18" charset="0"/>
                              </a:rPr>
                            </m:ctrlPr>
                          </m:dPr>
                          <m:e>
                            <m:f>
                              <m:fPr>
                                <m:ctrlPr>
                                  <a:rPr lang="en-US" altLang="en-US" sz="2000" i="1">
                                    <a:solidFill>
                                      <a:srgbClr val="FF0000"/>
                                    </a:solidFill>
                                    <a:latin typeface="Cambria Math" panose="02040503050406030204" pitchFamily="18" charset="0"/>
                                  </a:rPr>
                                </m:ctrlPr>
                              </m:fPr>
                              <m:num>
                                <m:r>
                                  <a:rPr lang="en-US" altLang="en-US" sz="2000" i="1">
                                    <a:solidFill>
                                      <a:srgbClr val="FF0000"/>
                                    </a:solidFill>
                                    <a:latin typeface="Cambria Math"/>
                                  </a:rPr>
                                  <m:t>1</m:t>
                                </m:r>
                              </m:num>
                              <m:den>
                                <m:r>
                                  <a:rPr lang="en-US" altLang="en-US" sz="2000" i="1">
                                    <a:solidFill>
                                      <a:srgbClr val="FF0000"/>
                                    </a:solidFill>
                                    <a:latin typeface="Cambria Math"/>
                                  </a:rPr>
                                  <m:t>2</m:t>
                                </m:r>
                              </m:den>
                            </m:f>
                          </m:e>
                        </m:d>
                      </m:e>
                      <m:sup>
                        <m:r>
                          <a:rPr lang="en-US" altLang="en-US" sz="2000" i="1">
                            <a:solidFill>
                              <a:srgbClr val="FF0000"/>
                            </a:solidFill>
                            <a:latin typeface="Cambria Math"/>
                          </a:rPr>
                          <m:t>6</m:t>
                        </m:r>
                      </m:sup>
                    </m:sSup>
                    <m:r>
                      <a:rPr lang="en-US" altLang="en-US" sz="2000" i="1">
                        <a:solidFill>
                          <a:srgbClr val="FF0000"/>
                        </a:solidFill>
                        <a:latin typeface="Cambria Math"/>
                      </a:rPr>
                      <m:t>=</m:t>
                    </m:r>
                    <m:f>
                      <m:fPr>
                        <m:ctrlPr>
                          <a:rPr lang="en-US" altLang="en-US" sz="2000" i="1">
                            <a:solidFill>
                              <a:srgbClr val="FF0000"/>
                            </a:solidFill>
                            <a:latin typeface="Cambria Math" panose="02040503050406030204" pitchFamily="18" charset="0"/>
                          </a:rPr>
                        </m:ctrlPr>
                      </m:fPr>
                      <m:num>
                        <m:r>
                          <a:rPr lang="en-US" altLang="en-US" sz="2000" b="0" i="1" smtClean="0">
                            <a:solidFill>
                              <a:srgbClr val="FF0000"/>
                            </a:solidFill>
                            <a:latin typeface="Cambria Math"/>
                          </a:rPr>
                          <m:t>20</m:t>
                        </m:r>
                      </m:num>
                      <m:den>
                        <m:r>
                          <a:rPr lang="en-US" altLang="en-US" sz="2000" i="1">
                            <a:solidFill>
                              <a:srgbClr val="FF0000"/>
                            </a:solidFill>
                            <a:latin typeface="Cambria Math"/>
                          </a:rPr>
                          <m:t>64</m:t>
                        </m:r>
                      </m:den>
                    </m:f>
                    <m:r>
                      <a:rPr lang="en-US" altLang="en-US" sz="2000" b="0" i="1" smtClean="0">
                        <a:solidFill>
                          <a:srgbClr val="FF0000"/>
                        </a:solidFill>
                        <a:latin typeface="Cambria Math"/>
                      </a:rPr>
                      <m:t>=</m:t>
                    </m:r>
                    <m:r>
                      <a:rPr lang="en-US" altLang="en-US" sz="2000" b="0" i="1" smtClean="0">
                        <a:solidFill>
                          <a:srgbClr val="FF0000"/>
                        </a:solidFill>
                        <a:latin typeface="Cambria Math"/>
                      </a:rPr>
                      <m:t>31</m:t>
                    </m:r>
                    <m:r>
                      <a:rPr lang="en-US" altLang="en-US" sz="2000" b="0" i="1" smtClean="0">
                        <a:solidFill>
                          <a:srgbClr val="FF0000"/>
                        </a:solidFill>
                        <a:latin typeface="Cambria Math"/>
                      </a:rPr>
                      <m:t>.</m:t>
                    </m:r>
                    <m:r>
                      <a:rPr lang="en-US" altLang="en-US" sz="2000" b="0" i="1" smtClean="0">
                        <a:solidFill>
                          <a:srgbClr val="FF0000"/>
                        </a:solidFill>
                        <a:latin typeface="Cambria Math"/>
                      </a:rPr>
                      <m:t>25</m:t>
                    </m:r>
                    <m:r>
                      <a:rPr lang="en-US" altLang="en-US" sz="2000" b="0" i="1" smtClean="0">
                        <a:solidFill>
                          <a:srgbClr val="FF0000"/>
                        </a:solidFill>
                        <a:latin typeface="Cambria Math"/>
                      </a:rPr>
                      <m:t>%</m:t>
                    </m:r>
                  </m:oMath>
                </a14:m>
                <a:r>
                  <a:rPr lang="en-US" altLang="en-US" sz="2000" dirty="0" smtClean="0"/>
                  <a:t> </a:t>
                </a:r>
                <a:endParaRPr lang="en-US" altLang="en-US" sz="2000" dirty="0"/>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151</a:t>
            </a:fld>
            <a:endParaRPr lang="en-US" altLang="en-US"/>
          </a:p>
        </p:txBody>
      </p:sp>
    </p:spTree>
    <p:extLst>
      <p:ext uri="{BB962C8B-B14F-4D97-AF65-F5344CB8AC3E}">
        <p14:creationId xmlns:p14="http://schemas.microsoft.com/office/powerpoint/2010/main" val="207509417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152</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Yet, to be honest</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If the state lottery were to come up with </a:t>
                </a:r>
                <a14:m>
                  <m:oMath xmlns:m="http://schemas.openxmlformats.org/officeDocument/2006/math">
                    <m:r>
                      <a:rPr lang="en-US" altLang="en-US" sz="2400" b="0" i="1" smtClean="0">
                        <a:solidFill>
                          <a:srgbClr val="FF0000"/>
                        </a:solidFill>
                        <a:latin typeface="Cambria Math" panose="02040503050406030204" pitchFamily="18" charset="0"/>
                      </a:rPr>
                      <m:t>1</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2</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3</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4</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5</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6</m:t>
                    </m:r>
                  </m:oMath>
                </a14:m>
                <a:r>
                  <a:rPr lang="en-US" altLang="en-US" sz="2400" dirty="0" smtClean="0">
                    <a:solidFill>
                      <a:srgbClr val="7030A0"/>
                    </a:solidFill>
                  </a:rPr>
                  <a:t> </a:t>
                </a:r>
                <a:r>
                  <a:rPr lang="en-US" altLang="en-US" sz="2400" dirty="0" smtClean="0">
                    <a:solidFill>
                      <a:schemeClr val="tx1"/>
                    </a:solidFill>
                  </a:rPr>
                  <a:t>(out of </a:t>
                </a:r>
                <a14:m>
                  <m:oMath xmlns:m="http://schemas.openxmlformats.org/officeDocument/2006/math">
                    <m:r>
                      <a:rPr lang="en-US" altLang="en-US" sz="2400" b="0" i="1" smtClean="0">
                        <a:solidFill>
                          <a:schemeClr val="tx1"/>
                        </a:solidFill>
                        <a:latin typeface="Cambria Math" panose="02040503050406030204" pitchFamily="18" charset="0"/>
                      </a:rPr>
                      <m:t>1</m:t>
                    </m:r>
                    <m:r>
                      <a:rPr lang="en-US" altLang="en-US" sz="2400" b="0" i="1" smtClean="0">
                        <a:solidFill>
                          <a:schemeClr val="tx1"/>
                        </a:solidFill>
                        <a:latin typeface="Cambria Math" panose="02040503050406030204" pitchFamily="18" charset="0"/>
                      </a:rPr>
                      <m:t>,…,</m:t>
                    </m:r>
                    <m:r>
                      <a:rPr lang="en-US" altLang="en-US" sz="2400" b="0" i="1" smtClean="0">
                        <a:solidFill>
                          <a:schemeClr val="tx1"/>
                        </a:solidFill>
                        <a:latin typeface="Cambria Math" panose="02040503050406030204" pitchFamily="18" charset="0"/>
                      </a:rPr>
                      <m:t>47</m:t>
                    </m:r>
                    <m:r>
                      <a:rPr lang="en-US" altLang="en-US" sz="2400" b="0" i="1" smtClean="0">
                        <a:solidFill>
                          <a:schemeClr val="tx1"/>
                        </a:solidFill>
                        <a:latin typeface="Cambria Math" panose="02040503050406030204" pitchFamily="18" charset="0"/>
                      </a:rPr>
                      <m:t>) </m:t>
                    </m:r>
                  </m:oMath>
                </a14:m>
                <a:r>
                  <a:rPr lang="en-US" altLang="en-US" sz="2400" dirty="0" smtClean="0">
                    <a:solidFill>
                      <a:schemeClr val="tx1"/>
                    </a:solidFill>
                  </a:rPr>
                  <a:t>I’d be very surprised</a:t>
                </a:r>
              </a:p>
              <a:p>
                <a:pPr algn="l" rtl="0" eaLnBrk="1" hangingPunct="1">
                  <a:lnSpc>
                    <a:spcPct val="150000"/>
                  </a:lnSpc>
                </a:pPr>
                <a:endParaRPr lang="en-US" altLang="en-US" sz="2400" dirty="0">
                  <a:solidFill>
                    <a:schemeClr val="tx1"/>
                  </a:solidFill>
                </a:endParaRPr>
              </a:p>
              <a:p>
                <a:pPr marL="0" indent="0" algn="l" rtl="0" eaLnBrk="1" hangingPunct="1">
                  <a:lnSpc>
                    <a:spcPct val="150000"/>
                  </a:lnSpc>
                  <a:buNone/>
                </a:pPr>
                <a:r>
                  <a:rPr lang="en-US" altLang="en-US" sz="2400" dirty="0" smtClean="0"/>
                  <a:t>(That’s why I don’t play the lottery)</a:t>
                </a:r>
              </a:p>
              <a:p>
                <a:pPr algn="l" rtl="0" eaLnBrk="1" hangingPunct="1">
                  <a:lnSpc>
                    <a:spcPct val="150000"/>
                  </a:lnSpc>
                </a:pPr>
                <a:endParaRPr lang="en-US" altLang="en-US" sz="2400" dirty="0"/>
              </a:p>
              <a:p>
                <a:pPr marL="0" indent="0" algn="l" rtl="0" eaLnBrk="1" hangingPunct="1">
                  <a:lnSpc>
                    <a:spcPct val="150000"/>
                  </a:lnSpc>
                  <a:buNone/>
                </a:pPr>
                <a:r>
                  <a:rPr lang="en-US" altLang="en-US" sz="2400" dirty="0" smtClean="0"/>
                  <a:t>I’d react differently to </a:t>
                </a:r>
                <a14:m>
                  <m:oMath xmlns:m="http://schemas.openxmlformats.org/officeDocument/2006/math">
                    <m:r>
                      <a:rPr lang="en-US" altLang="en-US" sz="2400" i="1" smtClean="0">
                        <a:solidFill>
                          <a:srgbClr val="FF0000"/>
                        </a:solidFill>
                        <a:latin typeface="Cambria Math" panose="02040503050406030204" pitchFamily="18" charset="0"/>
                      </a:rPr>
                      <m:t>1</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2</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3</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4</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5</m:t>
                    </m:r>
                    <m:r>
                      <a:rPr lang="en-US" altLang="en-US" sz="2400" i="1" smtClean="0">
                        <a:solidFill>
                          <a:srgbClr val="FF0000"/>
                        </a:solidFill>
                        <a:latin typeface="Cambria Math" panose="02040503050406030204" pitchFamily="18" charset="0"/>
                      </a:rPr>
                      <m:t>,</m:t>
                    </m:r>
                    <m:r>
                      <a:rPr lang="en-US" altLang="en-US" sz="2400" i="1" smtClean="0">
                        <a:solidFill>
                          <a:srgbClr val="FF0000"/>
                        </a:solidFill>
                        <a:latin typeface="Cambria Math" panose="02040503050406030204" pitchFamily="18" charset="0"/>
                      </a:rPr>
                      <m:t>6</m:t>
                    </m:r>
                  </m:oMath>
                </a14:m>
                <a:r>
                  <a:rPr lang="en-US" altLang="en-US" sz="2400" dirty="0" smtClean="0"/>
                  <a:t>  than to, say,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3</m:t>
                      </m:r>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8</m:t>
                      </m:r>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12</m:t>
                      </m:r>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1</m:t>
                      </m:r>
                      <m:r>
                        <a:rPr lang="en-US" altLang="en-US" sz="2400" i="1">
                          <a:solidFill>
                            <a:srgbClr val="7030A0"/>
                          </a:solidFill>
                          <a:latin typeface="Cambria Math" panose="02040503050406030204" pitchFamily="18" charset="0"/>
                        </a:rPr>
                        <m:t>4</m:t>
                      </m:r>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25</m:t>
                      </m:r>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3</m:t>
                      </m:r>
                      <m:r>
                        <a:rPr lang="en-US" altLang="en-US" sz="2400" i="1">
                          <a:solidFill>
                            <a:srgbClr val="7030A0"/>
                          </a:solidFill>
                          <a:latin typeface="Cambria Math" panose="02040503050406030204" pitchFamily="18" charset="0"/>
                        </a:rPr>
                        <m:t>6</m:t>
                      </m:r>
                    </m:oMath>
                  </m:oMathPara>
                </a14:m>
                <a:endParaRPr lang="en-US" altLang="en-US" sz="2400" dirty="0" smtClean="0"/>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152</a:t>
            </a:fld>
            <a:endParaRPr lang="en-US" altLang="en-US"/>
          </a:p>
        </p:txBody>
      </p:sp>
    </p:spTree>
    <p:extLst>
      <p:ext uri="{BB962C8B-B14F-4D97-AF65-F5344CB8AC3E}">
        <p14:creationId xmlns:p14="http://schemas.microsoft.com/office/powerpoint/2010/main" val="8974904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153</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The Bulgarian State Lottery </a:t>
            </a:r>
          </a:p>
        </p:txBody>
      </p:sp>
      <p:sp>
        <p:nvSpPr>
          <p:cNvPr id="74756" name="Rectangle 3"/>
          <p:cNvSpPr>
            <a:spLocks noGrp="1" noChangeArrowheads="1"/>
          </p:cNvSpPr>
          <p:nvPr>
            <p:ph type="body" idx="4294967295"/>
          </p:nvPr>
        </p:nvSpPr>
        <p:spPr>
          <a:xfrm>
            <a:off x="457200" y="1772816"/>
            <a:ext cx="8229600" cy="4525963"/>
          </a:xfrm>
        </p:spPr>
        <p:txBody>
          <a:bodyPr/>
          <a:lstStyle/>
          <a:p>
            <a:pPr algn="l" rtl="0" eaLnBrk="1" hangingPunct="1">
              <a:lnSpc>
                <a:spcPct val="150000"/>
              </a:lnSpc>
            </a:pPr>
            <a:r>
              <a:rPr lang="en-US" altLang="en-US" sz="1800" dirty="0" smtClean="0"/>
              <a:t>From a BBC news website (Sep 2009)</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153</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1988375191"/>
              </p:ext>
            </p:extLst>
          </p:nvPr>
        </p:nvGraphicFramePr>
        <p:xfrm>
          <a:off x="1115616" y="2762568"/>
          <a:ext cx="7056784" cy="3210158"/>
        </p:xfrm>
        <a:graphic>
          <a:graphicData uri="http://schemas.openxmlformats.org/drawingml/2006/table">
            <a:tbl>
              <a:tblPr/>
              <a:tblGrid>
                <a:gridCol w="6639729">
                  <a:extLst>
                    <a:ext uri="{9D8B030D-6E8A-4147-A177-3AD203B41FA5}">
                      <a16:colId xmlns:a16="http://schemas.microsoft.com/office/drawing/2014/main" val="2622471499"/>
                    </a:ext>
                  </a:extLst>
                </a:gridCol>
                <a:gridCol w="417055">
                  <a:extLst>
                    <a:ext uri="{9D8B030D-6E8A-4147-A177-3AD203B41FA5}">
                      <a16:colId xmlns:a16="http://schemas.microsoft.com/office/drawing/2014/main" val="1413440223"/>
                    </a:ext>
                  </a:extLst>
                </a:gridCol>
              </a:tblGrid>
              <a:tr h="198706">
                <a:tc gridSpan="2">
                  <a:txBody>
                    <a:bodyPr/>
                    <a:lstStyle/>
                    <a:p>
                      <a:r>
                        <a:rPr lang="en-US" sz="1600" b="1" dirty="0">
                          <a:effectLst/>
                        </a:rPr>
                        <a:t>Bulgarian lottery repeat probed</a:t>
                      </a:r>
                    </a:p>
                  </a:txBody>
                  <a:tcPr marL="0" marR="0" marT="0" marB="0"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190664491"/>
                  </a:ext>
                </a:extLst>
              </a:tr>
              <a:tr h="264567">
                <a:tc>
                  <a:txBody>
                    <a:bodyPr/>
                    <a:lstStyle/>
                    <a:p>
                      <a:endParaRPr lang="en-US" sz="1600" dirty="0"/>
                    </a:p>
                  </a:txBody>
                  <a:tcPr marL="0" marR="0" marT="0" marB="0">
                    <a:lnL>
                      <a:noFill/>
                    </a:lnL>
                    <a:lnR>
                      <a:noFill/>
                    </a:lnR>
                    <a:lnT>
                      <a:noFill/>
                    </a:lnT>
                    <a:lnB>
                      <a:noFill/>
                    </a:lnB>
                    <a:solidFill>
                      <a:srgbClr val="FFFFFF"/>
                    </a:solidFill>
                  </a:tcPr>
                </a:tc>
                <a:tc>
                  <a:txBody>
                    <a:bodyPr/>
                    <a:lstStyle/>
                    <a:p>
                      <a:endParaRPr lang="en-US" sz="1400"/>
                    </a:p>
                  </a:txBody>
                  <a:tcPr marL="70718" marR="70718" marT="35359" marB="35359">
                    <a:lnL>
                      <a:noFill/>
                    </a:lnL>
                    <a:lnT>
                      <a:noFill/>
                    </a:lnT>
                    <a:lnB w="12700" cmpd="sng">
                      <a:noFill/>
                      <a:prstDash val="solid"/>
                    </a:lnB>
                  </a:tcPr>
                </a:tc>
                <a:extLst>
                  <a:ext uri="{0D108BD9-81ED-4DB2-BD59-A6C34878D82A}">
                    <a16:rowId xmlns:a16="http://schemas.microsoft.com/office/drawing/2014/main" val="861803309"/>
                  </a:ext>
                </a:extLst>
              </a:tr>
              <a:tr h="2541415">
                <a:tc>
                  <a:txBody>
                    <a:bodyPr/>
                    <a:lstStyle/>
                    <a:p>
                      <a:pPr fontAlgn="t"/>
                      <a:r>
                        <a:rPr lang="en-US" sz="1600" dirty="0" smtClean="0">
                          <a:effectLst/>
                        </a:rPr>
                        <a:t>The </a:t>
                      </a:r>
                      <a:r>
                        <a:rPr lang="en-US" sz="1600" dirty="0">
                          <a:effectLst/>
                        </a:rPr>
                        <a:t>Bulgarian authorities have ordered an investigation after the same six numbers were drawn in two consecutive rounds of the national lottery</a:t>
                      </a:r>
                      <a:r>
                        <a:rPr lang="en-US" sz="1600" dirty="0" smtClean="0">
                          <a:effectLst/>
                        </a:rPr>
                        <a:t>.</a:t>
                      </a:r>
                    </a:p>
                    <a:p>
                      <a:pPr fontAlgn="t"/>
                      <a:endParaRPr lang="en-US" sz="1600" dirty="0" smtClean="0">
                        <a:effectLst/>
                      </a:endParaRPr>
                    </a:p>
                    <a:p>
                      <a:pPr fontAlgn="t"/>
                      <a:r>
                        <a:rPr lang="en-US" sz="1600" dirty="0" smtClean="0">
                          <a:effectLst/>
                        </a:rPr>
                        <a:t>The </a:t>
                      </a:r>
                      <a:r>
                        <a:rPr lang="en-US" sz="1600" dirty="0">
                          <a:effectLst/>
                        </a:rPr>
                        <a:t>numbers - 4, 15, 23, 24, 35 and 42 - were chosen by a machine live on television on 6 and 10 September</a:t>
                      </a:r>
                      <a:r>
                        <a:rPr lang="en-US" sz="1600" dirty="0" smtClean="0">
                          <a:effectLst/>
                        </a:rPr>
                        <a:t>.</a:t>
                      </a:r>
                    </a:p>
                    <a:p>
                      <a:pPr fontAlgn="t"/>
                      <a:endParaRPr lang="en-US" sz="1600" dirty="0" smtClean="0">
                        <a:effectLst/>
                      </a:endParaRPr>
                    </a:p>
                    <a:p>
                      <a:pPr fontAlgn="t"/>
                      <a:r>
                        <a:rPr lang="en-US" sz="1600" dirty="0" smtClean="0">
                          <a:effectLst/>
                        </a:rPr>
                        <a:t>An </a:t>
                      </a:r>
                      <a:r>
                        <a:rPr lang="en-US" sz="1600" dirty="0">
                          <a:effectLst/>
                        </a:rPr>
                        <a:t>official of the Bulgarian lottery said manipulation was impossible</a:t>
                      </a:r>
                      <a:r>
                        <a:rPr lang="en-US" sz="1600" dirty="0" smtClean="0">
                          <a:effectLst/>
                        </a:rPr>
                        <a:t>.</a:t>
                      </a:r>
                    </a:p>
                    <a:p>
                      <a:pPr fontAlgn="t"/>
                      <a:endParaRPr lang="en-US" sz="1600" dirty="0" smtClean="0">
                        <a:effectLst/>
                      </a:endParaRPr>
                    </a:p>
                    <a:p>
                      <a:pPr fontAlgn="t"/>
                      <a:r>
                        <a:rPr lang="en-US" sz="1600" dirty="0" smtClean="0">
                          <a:effectLst/>
                        </a:rPr>
                        <a:t>A </a:t>
                      </a:r>
                      <a:r>
                        <a:rPr lang="en-US" sz="1600" dirty="0">
                          <a:effectLst/>
                        </a:rPr>
                        <a:t>mathematician said the chance of the same six numbers coming up twice in a row was one in four million. But he said coincidences did happen.</a:t>
                      </a:r>
                    </a:p>
                  </a:txBody>
                  <a:tcPr marL="0" marR="0" marT="0" marB="0">
                    <a:lnL>
                      <a:noFill/>
                    </a:lnL>
                    <a:lnR>
                      <a:noFill/>
                    </a:lnR>
                    <a:lnT>
                      <a:noFill/>
                    </a:lnT>
                    <a:lnB>
                      <a:noFill/>
                    </a:lnB>
                    <a:solidFill>
                      <a:srgbClr val="FFFFFF"/>
                    </a:solidFill>
                  </a:tcPr>
                </a:tc>
                <a:tc>
                  <a:txBody>
                    <a:bodyPr/>
                    <a:lstStyle/>
                    <a:p>
                      <a:endParaRPr lang="en-US" sz="1400" dirty="0"/>
                    </a:p>
                  </a:txBody>
                  <a:tcPr marL="70718" marR="70718" marT="35359" marB="35359">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9183541"/>
                  </a:ext>
                </a:extLst>
              </a:tr>
            </a:tbl>
          </a:graphicData>
        </a:graphic>
      </p:graphicFrame>
      <p:pic>
        <p:nvPicPr>
          <p:cNvPr id="1025" name="Picture 1" descr="Bulgarian lottery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686" y="1365316"/>
            <a:ext cx="2692556" cy="15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9401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154</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Why?</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Is it “rational to be surprised” by </a:t>
                </a:r>
                <a14:m>
                  <m:oMath xmlns:m="http://schemas.openxmlformats.org/officeDocument/2006/math">
                    <m:r>
                      <a:rPr lang="en-US" altLang="en-US" sz="2400" b="0" i="1" smtClean="0">
                        <a:solidFill>
                          <a:srgbClr val="FF0000"/>
                        </a:solidFill>
                        <a:latin typeface="Cambria Math" panose="02040503050406030204" pitchFamily="18" charset="0"/>
                      </a:rPr>
                      <m:t>1</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2</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3</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4</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5</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6</m:t>
                    </m:r>
                  </m:oMath>
                </a14:m>
                <a:r>
                  <a:rPr lang="en-US" altLang="en-US" sz="2400" dirty="0" smtClean="0">
                    <a:solidFill>
                      <a:srgbClr val="7030A0"/>
                    </a:solidFill>
                  </a:rPr>
                  <a:t> </a:t>
                </a:r>
                <a:r>
                  <a:rPr lang="en-US" altLang="en-US" sz="2400" dirty="0" smtClean="0">
                    <a:solidFill>
                      <a:schemeClr val="tx1"/>
                    </a:solidFill>
                  </a:rPr>
                  <a:t>?</a:t>
                </a:r>
              </a:p>
              <a:p>
                <a:pPr algn="l" rtl="0" eaLnBrk="1" hangingPunct="1">
                  <a:lnSpc>
                    <a:spcPct val="150000"/>
                  </a:lnSpc>
                </a:pPr>
                <a:endParaRPr lang="en-US" altLang="en-US" sz="2400" dirty="0">
                  <a:solidFill>
                    <a:schemeClr val="tx1"/>
                  </a:solidFill>
                </a:endParaRPr>
              </a:p>
              <a:p>
                <a:pPr algn="l" rtl="0" eaLnBrk="1" hangingPunct="1">
                  <a:lnSpc>
                    <a:spcPct val="150000"/>
                  </a:lnSpc>
                </a:pPr>
                <a:r>
                  <a:rPr lang="en-US" altLang="en-US" sz="2400" dirty="0" smtClean="0"/>
                  <a:t>Well, maybe.  If there is an alternative theory to “pure randomness”</a:t>
                </a:r>
              </a:p>
              <a:p>
                <a:pPr algn="l" rtl="0" eaLnBrk="1" hangingPunct="1">
                  <a:lnSpc>
                    <a:spcPct val="150000"/>
                  </a:lnSpc>
                </a:pPr>
                <a:endParaRPr lang="en-US" altLang="en-US" sz="2400" dirty="0"/>
              </a:p>
              <a:p>
                <a:pPr algn="l" rtl="0" eaLnBrk="1" hangingPunct="1">
                  <a:lnSpc>
                    <a:spcPct val="150000"/>
                  </a:lnSpc>
                </a:pPr>
                <a:r>
                  <a:rPr lang="en-US" altLang="en-US" sz="2400" dirty="0" smtClean="0"/>
                  <a:t>If we’re rational, we should probably always entertain some doubt about the data we were provided</a:t>
                </a:r>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96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154</a:t>
            </a:fld>
            <a:endParaRPr lang="en-US" altLang="en-US"/>
          </a:p>
        </p:txBody>
      </p:sp>
    </p:spTree>
    <p:extLst>
      <p:ext uri="{BB962C8B-B14F-4D97-AF65-F5344CB8AC3E}">
        <p14:creationId xmlns:p14="http://schemas.microsoft.com/office/powerpoint/2010/main" val="21294375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155</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Maybe the roulette is not fair?</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Indeed, we will have to conclude this after, say, </a:t>
                </a:r>
                <a14:m>
                  <m:oMath xmlns:m="http://schemas.openxmlformats.org/officeDocument/2006/math">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000</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000</m:t>
                    </m:r>
                  </m:oMath>
                </a14:m>
                <a:r>
                  <a:rPr lang="en-US" altLang="en-US" sz="2400" dirty="0" smtClean="0"/>
                  <a:t> Black’s.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But then we will expect Black, not </a:t>
                </a:r>
                <a:r>
                  <a:rPr lang="en-US" altLang="en-US" sz="2400" dirty="0">
                    <a:solidFill>
                      <a:srgbClr val="FF0000"/>
                    </a:solidFill>
                  </a:rPr>
                  <a:t>R</a:t>
                </a:r>
                <a:r>
                  <a:rPr lang="en-US" altLang="en-US" sz="2400" dirty="0" smtClean="0">
                    <a:solidFill>
                      <a:srgbClr val="FF0000"/>
                    </a:solidFill>
                  </a:rPr>
                  <a:t>ed</a:t>
                </a:r>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t>… It’s hard to explain a preference for </a:t>
                </a:r>
                <a:r>
                  <a:rPr lang="en-US" altLang="en-US" sz="2400" dirty="0" smtClean="0">
                    <a:solidFill>
                      <a:srgbClr val="FF0000"/>
                    </a:solidFill>
                  </a:rPr>
                  <a:t>Red</a:t>
                </a:r>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155</a:t>
            </a:fld>
            <a:endParaRPr lang="en-US" altLang="en-US"/>
          </a:p>
        </p:txBody>
      </p:sp>
    </p:spTree>
    <p:extLst>
      <p:ext uri="{BB962C8B-B14F-4D97-AF65-F5344CB8AC3E}">
        <p14:creationId xmlns:p14="http://schemas.microsoft.com/office/powerpoint/2010/main" val="23131714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156</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Wait a minute…</a:t>
            </a:r>
          </a:p>
        </p:txBody>
      </p:sp>
      <mc:AlternateContent xmlns:mc="http://schemas.openxmlformats.org/markup-compatibility/2006" xmlns:a14="http://schemas.microsoft.com/office/drawing/2010/main">
        <mc:Choice Requires="a14">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If the random variables are </a:t>
                </a:r>
                <a:r>
                  <a:rPr lang="en-US" altLang="en-US" sz="2400" dirty="0" smtClean="0">
                    <a:solidFill>
                      <a:srgbClr val="FF0000"/>
                    </a:solidFill>
                  </a:rPr>
                  <a:t>independent</a:t>
                </a:r>
                <a:r>
                  <a:rPr lang="en-US" altLang="en-US" sz="2400" dirty="0" smtClean="0"/>
                  <a:t> of each other, how do we learn?</a:t>
                </a:r>
              </a:p>
              <a:p>
                <a:pPr algn="l" rtl="0" eaLnBrk="1" hangingPunct="1">
                  <a:lnSpc>
                    <a:spcPct val="150000"/>
                  </a:lnSpc>
                </a:pPr>
                <a:r>
                  <a:rPr lang="en-US" altLang="en-US" sz="2400" dirty="0" smtClean="0"/>
                  <a:t>If we take a sample of, say, </a:t>
                </a:r>
                <a14:m>
                  <m:oMath xmlns:m="http://schemas.openxmlformats.org/officeDocument/2006/math">
                    <m:r>
                      <a:rPr lang="en-US" altLang="en-US" sz="2400" i="1" dirty="0" smtClean="0">
                        <a:solidFill>
                          <a:srgbClr val="FF0000"/>
                        </a:solidFill>
                        <a:latin typeface="Cambria Math" panose="02040503050406030204" pitchFamily="18" charset="0"/>
                      </a:rPr>
                      <m:t>100</m:t>
                    </m:r>
                  </m:oMath>
                </a14:m>
                <a:r>
                  <a:rPr lang="en-US" altLang="en-US" sz="2400" dirty="0" smtClean="0">
                    <a:solidFill>
                      <a:srgbClr val="FF0000"/>
                    </a:solidFill>
                  </a:rPr>
                  <a:t>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oMath>
                </a14:m>
                <a:r>
                  <a:rPr lang="en-US" altLang="en-US" sz="2400" dirty="0" smtClean="0"/>
                  <a:t>’s, do we know more about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101</m:t>
                        </m:r>
                      </m:sub>
                    </m:sSub>
                  </m:oMath>
                </a14:m>
                <a:r>
                  <a:rPr lang="en-US" altLang="en-US" sz="2400" dirty="0" smtClean="0"/>
                  <a:t>?</a:t>
                </a:r>
              </a:p>
              <a:p>
                <a:pPr algn="l" rtl="0" eaLnBrk="1" hangingPunct="1">
                  <a:lnSpc>
                    <a:spcPct val="150000"/>
                  </a:lnSpc>
                </a:pPr>
                <a:r>
                  <a:rPr lang="en-US" altLang="en-US" sz="2400" dirty="0" smtClean="0"/>
                  <a:t>If so – what happened to independence?</a:t>
                </a:r>
              </a:p>
              <a:p>
                <a:pPr algn="l" rtl="0" eaLnBrk="1" hangingPunct="1">
                  <a:lnSpc>
                    <a:spcPct val="150000"/>
                  </a:lnSpc>
                </a:pPr>
                <a:r>
                  <a:rPr lang="en-US" altLang="en-US" sz="2400" dirty="0" smtClean="0"/>
                  <a:t>If not – why are we taking the sample?</a:t>
                </a:r>
              </a:p>
            </p:txBody>
          </p:sp>
        </mc:Choice>
        <mc:Fallback xmlns="">
          <p:sp>
            <p:nvSpPr>
              <p:cNvPr id="74756" name="Rectangle 3"/>
              <p:cNvSpPr>
                <a:spLocks noGrp="1" noRot="1" noChangeAspect="1" noMove="1" noResize="1" noEditPoints="1" noAdjustHandles="1" noChangeArrowheads="1" noChangeShapeType="1" noTextEdit="1"/>
              </p:cNvSpPr>
              <p:nvPr>
                <p:ph type="body" idx="4294967295"/>
              </p:nvPr>
            </p:nvSpPr>
            <p:spPr>
              <a:blipFill>
                <a:blip r:embed="rId2"/>
                <a:stretch>
                  <a:fillRect l="-96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156</a:t>
            </a:fld>
            <a:endParaRPr lang="en-US" altLang="en-US"/>
          </a:p>
        </p:txBody>
      </p:sp>
    </p:spTree>
    <p:extLst>
      <p:ext uri="{BB962C8B-B14F-4D97-AF65-F5344CB8AC3E}">
        <p14:creationId xmlns:p14="http://schemas.microsoft.com/office/powerpoint/2010/main" val="15590002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157</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Two approaches to statistics</a:t>
            </a:r>
          </a:p>
        </p:txBody>
      </p:sp>
      <p:sp>
        <p:nvSpPr>
          <p:cNvPr id="74756" name="Rectangle 3"/>
          <p:cNvSpPr>
            <a:spLocks noGrp="1" noChangeArrowheads="1"/>
          </p:cNvSpPr>
          <p:nvPr>
            <p:ph type="body" idx="4294967295"/>
          </p:nvPr>
        </p:nvSpPr>
        <p:spPr>
          <a:xfrm>
            <a:off x="457200" y="1628800"/>
            <a:ext cx="8229600" cy="4176464"/>
          </a:xfrm>
        </p:spPr>
        <p:txBody>
          <a:bodyPr/>
          <a:lstStyle/>
          <a:p>
            <a:pPr algn="l" rtl="0" eaLnBrk="1" hangingPunct="1">
              <a:lnSpc>
                <a:spcPct val="150000"/>
              </a:lnSpc>
            </a:pPr>
            <a:r>
              <a:rPr lang="en-US" altLang="en-US" sz="2400" dirty="0" smtClean="0">
                <a:solidFill>
                  <a:srgbClr val="7030A0"/>
                </a:solidFill>
              </a:rPr>
              <a:t>Classical Statistics</a:t>
            </a:r>
          </a:p>
          <a:p>
            <a:pPr lvl="1" algn="l" rtl="0" eaLnBrk="1" hangingPunct="1">
              <a:lnSpc>
                <a:spcPct val="150000"/>
              </a:lnSpc>
            </a:pPr>
            <a:r>
              <a:rPr lang="en-US" altLang="en-US" sz="2000" dirty="0"/>
              <a:t>T</a:t>
            </a:r>
            <a:r>
              <a:rPr lang="en-US" altLang="en-US" sz="2000" dirty="0" smtClean="0"/>
              <a:t>here </a:t>
            </a:r>
            <a:r>
              <a:rPr lang="en-US" altLang="en-US" sz="2000" dirty="0" smtClean="0">
                <a:solidFill>
                  <a:srgbClr val="FF0000"/>
                </a:solidFill>
              </a:rPr>
              <a:t>is no </a:t>
            </a:r>
            <a:r>
              <a:rPr lang="en-US" altLang="en-US" sz="2000" dirty="0" smtClean="0"/>
              <a:t>probability</a:t>
            </a:r>
            <a:r>
              <a:rPr lang="en-US" altLang="en-US" sz="2000" dirty="0" smtClean="0">
                <a:solidFill>
                  <a:srgbClr val="FF0000"/>
                </a:solidFill>
              </a:rPr>
              <a:t> </a:t>
            </a:r>
            <a:r>
              <a:rPr lang="en-US" altLang="en-US" sz="2000" dirty="0" smtClean="0"/>
              <a:t>over unknown parameters</a:t>
            </a:r>
          </a:p>
          <a:p>
            <a:pPr lvl="1" algn="l" rtl="0" eaLnBrk="1" hangingPunct="1">
              <a:lnSpc>
                <a:spcPct val="150000"/>
              </a:lnSpc>
            </a:pPr>
            <a:r>
              <a:rPr lang="en-US" altLang="en-US" sz="2000" dirty="0" smtClean="0"/>
              <a:t>Probabilities are only over random variables </a:t>
            </a:r>
            <a:r>
              <a:rPr lang="en-US" altLang="en-US" sz="2000" dirty="0" smtClean="0">
                <a:solidFill>
                  <a:srgbClr val="FF0000"/>
                </a:solidFill>
              </a:rPr>
              <a:t>given</a:t>
            </a:r>
            <a:r>
              <a:rPr lang="en-US" altLang="en-US" sz="2000" dirty="0" smtClean="0"/>
              <a:t> the unknown parameters</a:t>
            </a:r>
          </a:p>
          <a:p>
            <a:pPr algn="l" rtl="0" eaLnBrk="1" hangingPunct="1">
              <a:lnSpc>
                <a:spcPct val="150000"/>
              </a:lnSpc>
            </a:pPr>
            <a:r>
              <a:rPr lang="en-US" altLang="en-US" sz="2400" dirty="0" smtClean="0">
                <a:solidFill>
                  <a:srgbClr val="7030A0"/>
                </a:solidFill>
              </a:rPr>
              <a:t>Bayesian </a:t>
            </a:r>
            <a:r>
              <a:rPr lang="en-US" altLang="en-US" sz="2400" dirty="0">
                <a:solidFill>
                  <a:srgbClr val="7030A0"/>
                </a:solidFill>
              </a:rPr>
              <a:t>Statistics</a:t>
            </a:r>
          </a:p>
          <a:p>
            <a:pPr lvl="1" algn="l" rtl="0" eaLnBrk="1" hangingPunct="1">
              <a:lnSpc>
                <a:spcPct val="150000"/>
              </a:lnSpc>
            </a:pPr>
            <a:r>
              <a:rPr lang="en-US" altLang="en-US" sz="2000" dirty="0"/>
              <a:t>There </a:t>
            </a:r>
            <a:r>
              <a:rPr lang="en-US" altLang="en-US" sz="2000" dirty="0">
                <a:solidFill>
                  <a:srgbClr val="FF0000"/>
                </a:solidFill>
              </a:rPr>
              <a:t>is</a:t>
            </a:r>
            <a:r>
              <a:rPr lang="en-US" altLang="en-US" sz="2000" dirty="0"/>
              <a:t> </a:t>
            </a:r>
            <a:r>
              <a:rPr lang="en-US" altLang="en-US" sz="2000" dirty="0" smtClean="0"/>
              <a:t>probability</a:t>
            </a:r>
            <a:r>
              <a:rPr lang="en-US" altLang="en-US" sz="2000" dirty="0" smtClean="0">
                <a:solidFill>
                  <a:srgbClr val="FF0000"/>
                </a:solidFill>
              </a:rPr>
              <a:t> </a:t>
            </a:r>
            <a:r>
              <a:rPr lang="en-US" altLang="en-US" sz="2000" dirty="0"/>
              <a:t>over </a:t>
            </a:r>
            <a:r>
              <a:rPr lang="en-US" altLang="en-US" sz="2000" dirty="0" smtClean="0"/>
              <a:t>any unknown</a:t>
            </a:r>
          </a:p>
          <a:p>
            <a:pPr lvl="1" algn="l" rtl="0" eaLnBrk="1" hangingPunct="1">
              <a:lnSpc>
                <a:spcPct val="150000"/>
              </a:lnSpc>
            </a:pPr>
            <a:r>
              <a:rPr lang="en-US" altLang="en-US" sz="2000" dirty="0" smtClean="0"/>
              <a:t>If not </a:t>
            </a:r>
            <a:r>
              <a:rPr lang="en-US" altLang="en-US" sz="2000" dirty="0" smtClean="0">
                <a:solidFill>
                  <a:srgbClr val="00B0F0"/>
                </a:solidFill>
              </a:rPr>
              <a:t>objective</a:t>
            </a:r>
            <a:r>
              <a:rPr lang="en-US" altLang="en-US" sz="2000" dirty="0" smtClean="0"/>
              <a:t> – then </a:t>
            </a:r>
            <a:r>
              <a:rPr lang="en-US" altLang="en-US" sz="2000" dirty="0" smtClean="0">
                <a:solidFill>
                  <a:srgbClr val="00B0F0"/>
                </a:solidFill>
              </a:rPr>
              <a:t>subjective</a:t>
            </a:r>
            <a:endParaRPr lang="en-US" altLang="en-US" sz="2000" dirty="0">
              <a:solidFill>
                <a:srgbClr val="00B0F0"/>
              </a:solidFill>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157</a:t>
            </a:fld>
            <a:endParaRPr lang="en-US" altLang="en-US"/>
          </a:p>
        </p:txBody>
      </p:sp>
    </p:spTree>
    <p:extLst>
      <p:ext uri="{BB962C8B-B14F-4D97-AF65-F5344CB8AC3E}">
        <p14:creationId xmlns:p14="http://schemas.microsoft.com/office/powerpoint/2010/main" val="300945145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Subjective Probabilities</a:t>
            </a:r>
            <a:endParaRPr lang="en-US" sz="3600" dirty="0">
              <a:solidFill>
                <a:srgbClr val="7030A0"/>
              </a:solidFill>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6216" y="1988840"/>
            <a:ext cx="1867599" cy="2334499"/>
          </a:xfrm>
        </p:spPr>
      </p:pic>
      <p:sp>
        <p:nvSpPr>
          <p:cNvPr id="4" name="Slide Number Placeholder 3"/>
          <p:cNvSpPr>
            <a:spLocks noGrp="1"/>
          </p:cNvSpPr>
          <p:nvPr>
            <p:ph type="sldNum" sz="quarter" idx="12"/>
          </p:nvPr>
        </p:nvSpPr>
        <p:spPr/>
        <p:txBody>
          <a:bodyPr/>
          <a:lstStyle/>
          <a:p>
            <a:fld id="{06774EDB-5128-495D-A010-41C131598724}" type="slidenum">
              <a:rPr lang="en-US" smtClean="0"/>
              <a:t>158</a:t>
            </a:fld>
            <a:endParaRPr lang="en-US"/>
          </a:p>
        </p:txBody>
      </p:sp>
      <p:sp>
        <p:nvSpPr>
          <p:cNvPr id="6" name="TextBox 5"/>
          <p:cNvSpPr txBox="1"/>
          <p:nvPr/>
        </p:nvSpPr>
        <p:spPr>
          <a:xfrm>
            <a:off x="641360" y="1817175"/>
            <a:ext cx="5463297" cy="3485570"/>
          </a:xfrm>
          <a:prstGeom prst="rect">
            <a:avLst/>
          </a:prstGeom>
          <a:noFill/>
        </p:spPr>
        <p:txBody>
          <a:bodyPr wrap="square" rtlCol="0">
            <a:spAutoFit/>
          </a:bodyPr>
          <a:lstStyle/>
          <a:p>
            <a:pPr>
              <a:lnSpc>
                <a:spcPct val="150000"/>
              </a:lnSpc>
            </a:pPr>
            <a:r>
              <a:rPr lang="en-US" sz="2100" dirty="0" smtClean="0">
                <a:solidFill>
                  <a:srgbClr val="FF0000"/>
                </a:solidFill>
              </a:rPr>
              <a:t>Pascal</a:t>
            </a:r>
            <a:r>
              <a:rPr lang="en-US" sz="2100" dirty="0" smtClean="0"/>
              <a:t>, one </a:t>
            </a:r>
            <a:r>
              <a:rPr lang="en-US" sz="2100" dirty="0"/>
              <a:t>of the founders of probability theory (if not </a:t>
            </a:r>
            <a:r>
              <a:rPr lang="en-US" sz="2100" i="1" dirty="0">
                <a:solidFill>
                  <a:srgbClr val="FF0000"/>
                </a:solidFill>
              </a:rPr>
              <a:t>the</a:t>
            </a:r>
            <a:r>
              <a:rPr lang="en-US" sz="2100" dirty="0">
                <a:solidFill>
                  <a:schemeClr val="accent1"/>
                </a:solidFill>
              </a:rPr>
              <a:t> </a:t>
            </a:r>
            <a:r>
              <a:rPr lang="en-US" sz="2100" dirty="0"/>
              <a:t>founder)</a:t>
            </a:r>
          </a:p>
          <a:p>
            <a:pPr marL="342900" indent="-342900">
              <a:lnSpc>
                <a:spcPct val="150000"/>
              </a:lnSpc>
              <a:buFont typeface="Arial" panose="020B0604020202020204" pitchFamily="34" charset="0"/>
              <a:buChar char="•"/>
            </a:pPr>
            <a:endParaRPr lang="en-US" sz="2100" dirty="0"/>
          </a:p>
          <a:p>
            <a:pPr>
              <a:lnSpc>
                <a:spcPct val="150000"/>
              </a:lnSpc>
            </a:pPr>
            <a:r>
              <a:rPr lang="en-US" sz="2100" dirty="0" smtClean="0"/>
              <a:t>	for </a:t>
            </a:r>
            <a:r>
              <a:rPr lang="en-US" sz="2100" dirty="0"/>
              <a:t>games of chance  (“risk”)</a:t>
            </a:r>
          </a:p>
          <a:p>
            <a:pPr marL="342900" indent="-342900">
              <a:lnSpc>
                <a:spcPct val="150000"/>
              </a:lnSpc>
              <a:buFont typeface="Arial" panose="020B0604020202020204" pitchFamily="34" charset="0"/>
              <a:buChar char="•"/>
            </a:pPr>
            <a:endParaRPr lang="en-US" sz="2100" dirty="0"/>
          </a:p>
          <a:p>
            <a:pPr>
              <a:lnSpc>
                <a:spcPct val="150000"/>
              </a:lnSpc>
            </a:pPr>
            <a:r>
              <a:rPr lang="en-US" sz="2100" dirty="0"/>
              <a:t>s</a:t>
            </a:r>
            <a:r>
              <a:rPr lang="en-US" sz="2100" dirty="0" smtClean="0"/>
              <a:t>uggested </a:t>
            </a:r>
            <a:r>
              <a:rPr lang="en-US" sz="2100" dirty="0">
                <a:solidFill>
                  <a:srgbClr val="00B0F0"/>
                </a:solidFill>
              </a:rPr>
              <a:t>subjective</a:t>
            </a:r>
            <a:r>
              <a:rPr lang="en-US" sz="2100" dirty="0">
                <a:solidFill>
                  <a:schemeClr val="accent1"/>
                </a:solidFill>
              </a:rPr>
              <a:t> </a:t>
            </a:r>
            <a:r>
              <a:rPr lang="en-US" sz="2100" dirty="0"/>
              <a:t>probabilities and expected utility maximization in his “Wager”</a:t>
            </a:r>
          </a:p>
        </p:txBody>
      </p:sp>
      <p:sp>
        <p:nvSpPr>
          <p:cNvPr id="3" name="TextBox 2"/>
          <p:cNvSpPr txBox="1"/>
          <p:nvPr/>
        </p:nvSpPr>
        <p:spPr>
          <a:xfrm>
            <a:off x="6013744" y="4709875"/>
            <a:ext cx="2872541" cy="369332"/>
          </a:xfrm>
          <a:prstGeom prst="rect">
            <a:avLst/>
          </a:prstGeom>
          <a:noFill/>
        </p:spPr>
        <p:txBody>
          <a:bodyPr wrap="square" rtlCol="0">
            <a:spAutoFit/>
          </a:bodyPr>
          <a:lstStyle/>
          <a:p>
            <a:r>
              <a:rPr lang="en-US" dirty="0" smtClean="0"/>
              <a:t>Blaise Pascal (1623-1662)</a:t>
            </a:r>
            <a:endParaRPr lang="en-US" dirty="0"/>
          </a:p>
        </p:txBody>
      </p:sp>
    </p:spTree>
    <p:extLst>
      <p:ext uri="{BB962C8B-B14F-4D97-AF65-F5344CB8AC3E}">
        <p14:creationId xmlns:p14="http://schemas.microsoft.com/office/powerpoint/2010/main" val="42841369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And then came Bayes</a:t>
            </a:r>
            <a:endParaRPr lang="en-US" sz="3600" dirty="0">
              <a:solidFill>
                <a:srgbClr val="FF0000"/>
              </a:solidFill>
              <a:latin typeface="+mn-lt"/>
            </a:endParaRPr>
          </a:p>
        </p:txBody>
      </p:sp>
      <p:sp>
        <p:nvSpPr>
          <p:cNvPr id="3" name="Content Placeholder 2"/>
          <p:cNvSpPr>
            <a:spLocks noGrp="1"/>
          </p:cNvSpPr>
          <p:nvPr>
            <p:ph idx="1"/>
          </p:nvPr>
        </p:nvSpPr>
        <p:spPr>
          <a:xfrm>
            <a:off x="696744" y="1435092"/>
            <a:ext cx="7886700" cy="4946235"/>
          </a:xfrm>
        </p:spPr>
        <p:txBody>
          <a:bodyPr>
            <a:normAutofit fontScale="70000" lnSpcReduction="20000"/>
          </a:bodyPr>
          <a:lstStyle/>
          <a:p>
            <a:endParaRPr lang="en-US" dirty="0" smtClean="0"/>
          </a:p>
          <a:p>
            <a:pPr marL="0" indent="0" algn="l" rtl="0">
              <a:buNone/>
            </a:pPr>
            <a:r>
              <a:rPr lang="en-US" sz="3400" dirty="0" smtClean="0"/>
              <a:t>Bayesian updating is called after…</a:t>
            </a:r>
          </a:p>
          <a:p>
            <a:pPr marL="0" indent="0" algn="l" rtl="0">
              <a:buNone/>
            </a:pPr>
            <a:endParaRPr lang="en-US" dirty="0"/>
          </a:p>
          <a:p>
            <a:endParaRPr lang="en-US" dirty="0" smtClean="0"/>
          </a:p>
          <a:p>
            <a:endParaRPr lang="en-US" dirty="0"/>
          </a:p>
          <a:p>
            <a:endParaRPr lang="en-US" dirty="0" smtClean="0"/>
          </a:p>
          <a:p>
            <a:endParaRPr lang="en-US" dirty="0"/>
          </a:p>
          <a:p>
            <a:pPr>
              <a:lnSpc>
                <a:spcPct val="160000"/>
              </a:lnSpc>
            </a:pPr>
            <a:endParaRPr lang="en-US" dirty="0" smtClean="0"/>
          </a:p>
          <a:p>
            <a:pPr marL="0" indent="0" algn="l" rtl="0">
              <a:lnSpc>
                <a:spcPct val="160000"/>
              </a:lnSpc>
              <a:buNone/>
            </a:pPr>
            <a:endParaRPr lang="en-US" dirty="0" smtClean="0"/>
          </a:p>
          <a:p>
            <a:pPr marL="0" indent="0" algn="l" rtl="0">
              <a:lnSpc>
                <a:spcPct val="160000"/>
              </a:lnSpc>
              <a:buNone/>
            </a:pPr>
            <a:r>
              <a:rPr lang="en-US" sz="3400" dirty="0" smtClean="0"/>
              <a:t>“Bayesian” – committed to having a subjective prior probability over any unknown</a:t>
            </a:r>
          </a:p>
          <a:p>
            <a:endParaRPr lang="en-US" dirty="0" smtClean="0"/>
          </a:p>
          <a:p>
            <a:pPr marL="0" indent="0">
              <a:buNone/>
            </a:pP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159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696592"/>
            <a:ext cx="1889808" cy="2020440"/>
          </a:xfrm>
          <a:prstGeom prst="rect">
            <a:avLst/>
          </a:prstGeom>
        </p:spPr>
      </p:pic>
      <p:sp>
        <p:nvSpPr>
          <p:cNvPr id="7" name="TextBox 6"/>
          <p:cNvSpPr txBox="1"/>
          <p:nvPr/>
        </p:nvSpPr>
        <p:spPr>
          <a:xfrm>
            <a:off x="4860032" y="3978532"/>
            <a:ext cx="3553601" cy="369332"/>
          </a:xfrm>
          <a:prstGeom prst="rect">
            <a:avLst/>
          </a:prstGeom>
          <a:noFill/>
        </p:spPr>
        <p:txBody>
          <a:bodyPr wrap="square" rtlCol="0">
            <a:spAutoFit/>
          </a:bodyPr>
          <a:lstStyle/>
          <a:p>
            <a:r>
              <a:rPr lang="en-US" dirty="0" smtClean="0"/>
              <a:t>Rev. Thomas Bayes (1702-1761)</a:t>
            </a:r>
            <a:endParaRPr lang="en-US" dirty="0"/>
          </a:p>
        </p:txBody>
      </p:sp>
    </p:spTree>
    <p:extLst>
      <p:ext uri="{BB962C8B-B14F-4D97-AF65-F5344CB8AC3E}">
        <p14:creationId xmlns:p14="http://schemas.microsoft.com/office/powerpoint/2010/main" val="402459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16</a:t>
            </a:fld>
            <a:endParaRPr lang="en-US" altLang="en-US" sz="1400"/>
          </a:p>
        </p:txBody>
      </p:sp>
      <p:sp>
        <p:nvSpPr>
          <p:cNvPr id="6147" name="Rectangle 2"/>
          <p:cNvSpPr>
            <a:spLocks noGrp="1" noChangeArrowheads="1"/>
          </p:cNvSpPr>
          <p:nvPr>
            <p:ph type="title"/>
          </p:nvPr>
        </p:nvSpPr>
        <p:spPr>
          <a:xfrm>
            <a:off x="490114" y="404664"/>
            <a:ext cx="8229600" cy="1143000"/>
          </a:xfrm>
        </p:spPr>
        <p:txBody>
          <a:bodyPr/>
          <a:lstStyle/>
          <a:p>
            <a:pPr eaLnBrk="1" hangingPunct="1"/>
            <a:r>
              <a:rPr lang="en-US" altLang="en-US" sz="3600" dirty="0" smtClean="0">
                <a:solidFill>
                  <a:schemeClr val="accent2"/>
                </a:solidFill>
              </a:rPr>
              <a:t>Gigerenzer’s Critique</a:t>
            </a:r>
            <a:endParaRPr lang="en-US" altLang="en-US" sz="3600" dirty="0" smtClean="0">
              <a:solidFill>
                <a:schemeClr val="accent2"/>
              </a:solidFill>
            </a:endParaRPr>
          </a:p>
        </p:txBody>
      </p:sp>
      <p:sp>
        <p:nvSpPr>
          <p:cNvPr id="6148" name="Rectangle 3"/>
          <p:cNvSpPr>
            <a:spLocks noGrp="1" noChangeArrowheads="1"/>
          </p:cNvSpPr>
          <p:nvPr>
            <p:ph type="body" idx="1"/>
          </p:nvPr>
        </p:nvSpPr>
        <p:spPr>
          <a:xfrm>
            <a:off x="395536" y="1484784"/>
            <a:ext cx="8280920" cy="4608512"/>
          </a:xfrm>
        </p:spPr>
        <p:txBody>
          <a:bodyPr/>
          <a:lstStyle/>
          <a:p>
            <a:pPr marL="0" indent="0" algn="l" rtl="0" eaLnBrk="1" hangingPunct="1">
              <a:lnSpc>
                <a:spcPct val="150000"/>
              </a:lnSpc>
              <a:buNone/>
            </a:pPr>
            <a:r>
              <a:rPr lang="en-US" altLang="en-US" sz="2400" dirty="0" smtClean="0"/>
              <a:t>Is sometimes based on framing effects</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Showing that there are less “mistakes” in a different framing</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Well, all of mathematics is about framing…</a:t>
            </a:r>
            <a:endParaRPr lang="en-US" altLang="en-US" sz="20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75334722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Relying on </a:t>
            </a:r>
            <a:endParaRPr lang="en-US" sz="3600" dirty="0">
              <a:solidFill>
                <a:srgbClr val="FF0000"/>
              </a:solidFill>
              <a:latin typeface="+mn-lt"/>
            </a:endParaRPr>
          </a:p>
        </p:txBody>
      </p:sp>
      <p:sp>
        <p:nvSpPr>
          <p:cNvPr id="31" name="Slide Number Placeholder 30"/>
          <p:cNvSpPr>
            <a:spLocks noGrp="1"/>
          </p:cNvSpPr>
          <p:nvPr>
            <p:ph type="sldNum" sz="quarter" idx="12"/>
          </p:nvPr>
        </p:nvSpPr>
        <p:spPr/>
        <p:txBody>
          <a:bodyPr/>
          <a:lstStyle/>
          <a:p>
            <a:fld id="{06774EDB-5128-495D-A010-41C131598724}" type="slidenum">
              <a:rPr lang="en-US" smtClean="0"/>
              <a:t>160</a:t>
            </a:fld>
            <a:endParaRPr lang="en-US"/>
          </a:p>
        </p:txBody>
      </p:sp>
      <p:sp>
        <p:nvSpPr>
          <p:cNvPr id="7" name="TextBox 6"/>
          <p:cNvSpPr txBox="1"/>
          <p:nvPr/>
        </p:nvSpPr>
        <p:spPr>
          <a:xfrm>
            <a:off x="4860032" y="4461482"/>
            <a:ext cx="3553601" cy="369332"/>
          </a:xfrm>
          <a:prstGeom prst="rect">
            <a:avLst/>
          </a:prstGeom>
          <a:noFill/>
        </p:spPr>
        <p:txBody>
          <a:bodyPr wrap="square" rtlCol="0">
            <a:spAutoFit/>
          </a:bodyPr>
          <a:lstStyle/>
          <a:p>
            <a:r>
              <a:rPr lang="en-US" dirty="0" smtClean="0"/>
              <a:t>Sharon B. </a:t>
            </a:r>
            <a:r>
              <a:rPr lang="en-US" dirty="0" err="1" smtClean="0"/>
              <a:t>McGrayne</a:t>
            </a:r>
            <a:r>
              <a:rPr lang="en-US" dirty="0" smtClean="0"/>
              <a:t> (b. 1942)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878632"/>
            <a:ext cx="2323976" cy="23239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1" y="1854711"/>
            <a:ext cx="1657807" cy="2510393"/>
          </a:xfrm>
          <a:prstGeom prst="rect">
            <a:avLst/>
          </a:prstGeom>
        </p:spPr>
      </p:pic>
    </p:spTree>
    <p:extLst>
      <p:ext uri="{BB962C8B-B14F-4D97-AF65-F5344CB8AC3E}">
        <p14:creationId xmlns:p14="http://schemas.microsoft.com/office/powerpoint/2010/main" val="16937722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The existence of God</a:t>
            </a:r>
            <a:endParaRPr lang="en-US" sz="3600" dirty="0">
              <a:solidFill>
                <a:srgbClr val="FF0000"/>
              </a:solidFill>
              <a:latin typeface="+mn-lt"/>
            </a:endParaRPr>
          </a:p>
        </p:txBody>
      </p:sp>
      <p:sp>
        <p:nvSpPr>
          <p:cNvPr id="3" name="Content Placeholder 2"/>
          <p:cNvSpPr>
            <a:spLocks noGrp="1"/>
          </p:cNvSpPr>
          <p:nvPr>
            <p:ph idx="1"/>
          </p:nvPr>
        </p:nvSpPr>
        <p:spPr>
          <a:xfrm>
            <a:off x="790911" y="1911765"/>
            <a:ext cx="7886700" cy="4109523"/>
          </a:xfrm>
        </p:spPr>
        <p:txBody>
          <a:bodyPr>
            <a:normAutofit/>
          </a:bodyPr>
          <a:lstStyle/>
          <a:p>
            <a:pPr marL="0" indent="0" algn="l" rtl="0">
              <a:lnSpc>
                <a:spcPct val="150000"/>
              </a:lnSpc>
              <a:buNone/>
            </a:pPr>
            <a:r>
              <a:rPr lang="en-US" sz="2400" dirty="0" smtClean="0"/>
              <a:t>As described in </a:t>
            </a:r>
            <a:r>
              <a:rPr lang="en-US" sz="2400" dirty="0" err="1" smtClean="0"/>
              <a:t>McGrayne</a:t>
            </a:r>
            <a:r>
              <a:rPr lang="en-US" sz="2400" dirty="0" smtClean="0"/>
              <a:t> (2011), Bayes wanted to prove it:</a:t>
            </a:r>
            <a:endParaRPr lang="en-US" dirty="0" smtClean="0"/>
          </a:p>
          <a:p>
            <a:endParaRPr lang="en-US" dirty="0"/>
          </a:p>
          <a:p>
            <a:endParaRPr lang="en-US" dirty="0" smtClean="0"/>
          </a:p>
          <a:p>
            <a:endParaRPr lang="en-US" dirty="0"/>
          </a:p>
          <a:p>
            <a:endParaRPr lang="en-US" dirty="0" smtClean="0"/>
          </a:p>
          <a:p>
            <a:endParaRPr lang="en-US" dirty="0"/>
          </a:p>
          <a:p>
            <a:pPr>
              <a:lnSpc>
                <a:spcPct val="160000"/>
              </a:lnSpc>
            </a:pPr>
            <a:endParaRPr lang="en-US" dirty="0" smtClean="0"/>
          </a:p>
          <a:p>
            <a:pPr>
              <a:lnSpc>
                <a:spcPct val="160000"/>
              </a:lnSpc>
            </a:pPr>
            <a:endParaRPr lang="en-US" dirty="0" smtClean="0"/>
          </a:p>
          <a:p>
            <a:endParaRPr lang="en-US" dirty="0" smtClean="0"/>
          </a:p>
          <a:p>
            <a:pPr marL="0" indent="0">
              <a:buNone/>
            </a:pPr>
            <a:endParaRPr lang="en-US" dirty="0"/>
          </a:p>
        </p:txBody>
      </p:sp>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God</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No God</a:t>
            </a:r>
            <a:endParaRPr lang="en-US" dirty="0"/>
          </a:p>
        </p:txBody>
      </p:sp>
      <p:sp>
        <p:nvSpPr>
          <p:cNvPr id="27" name="TextBox 26"/>
          <p:cNvSpPr txBox="1"/>
          <p:nvPr/>
        </p:nvSpPr>
        <p:spPr>
          <a:xfrm>
            <a:off x="3148113" y="4902586"/>
            <a:ext cx="393971" cy="369332"/>
          </a:xfrm>
          <a:prstGeom prst="rect">
            <a:avLst/>
          </a:prstGeom>
          <a:noFill/>
        </p:spPr>
        <p:txBody>
          <a:bodyPr wrap="square" rtlCol="0">
            <a:spAutoFit/>
          </a:bodyPr>
          <a:lstStyle/>
          <a:p>
            <a:r>
              <a:rPr lang="en-US" dirty="0" smtClean="0"/>
              <a:t>W</a:t>
            </a:r>
            <a:endParaRPr lang="en-US" dirty="0"/>
          </a:p>
        </p:txBody>
      </p:sp>
      <p:sp>
        <p:nvSpPr>
          <p:cNvPr id="28" name="TextBox 27"/>
          <p:cNvSpPr txBox="1"/>
          <p:nvPr/>
        </p:nvSpPr>
        <p:spPr>
          <a:xfrm>
            <a:off x="3797429" y="4902586"/>
            <a:ext cx="774571" cy="369332"/>
          </a:xfrm>
          <a:prstGeom prst="rect">
            <a:avLst/>
          </a:prstGeom>
          <a:noFill/>
        </p:spPr>
        <p:txBody>
          <a:bodyPr wrap="none" rtlCol="0">
            <a:spAutoFit/>
          </a:bodyPr>
          <a:lstStyle/>
          <a:p>
            <a:r>
              <a:rPr lang="en-US" dirty="0" smtClean="0"/>
              <a:t>No-W</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W</a:t>
            </a:r>
            <a:endParaRPr lang="en-US" dirty="0"/>
          </a:p>
        </p:txBody>
      </p:sp>
      <p:sp>
        <p:nvSpPr>
          <p:cNvPr id="30" name="TextBox 29"/>
          <p:cNvSpPr txBox="1"/>
          <p:nvPr/>
        </p:nvSpPr>
        <p:spPr>
          <a:xfrm>
            <a:off x="5661499" y="4921051"/>
            <a:ext cx="774571" cy="369332"/>
          </a:xfrm>
          <a:prstGeom prst="rect">
            <a:avLst/>
          </a:prstGeom>
          <a:noFill/>
        </p:spPr>
        <p:txBody>
          <a:bodyPr wrap="none" rtlCol="0">
            <a:spAutoFit/>
          </a:bodyPr>
          <a:lstStyle/>
          <a:p>
            <a:r>
              <a:rPr lang="en-US" dirty="0" smtClean="0"/>
              <a:t>No-W</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161</a:t>
            </a:fld>
            <a:endParaRPr lang="en-US"/>
          </a:p>
        </p:txBody>
      </p:sp>
    </p:spTree>
    <p:extLst>
      <p:ext uri="{BB962C8B-B14F-4D97-AF65-F5344CB8AC3E}">
        <p14:creationId xmlns:p14="http://schemas.microsoft.com/office/powerpoint/2010/main" val="24675800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The conditional probabilities</a:t>
            </a:r>
            <a:endParaRPr lang="en-US" sz="3600" dirty="0">
              <a:solidFill>
                <a:srgbClr val="FF0000"/>
              </a:solidFill>
              <a:latin typeface="+mn-lt"/>
            </a:endParaRPr>
          </a:p>
        </p:txBody>
      </p:sp>
      <p:sp>
        <p:nvSpPr>
          <p:cNvPr id="3" name="Content Placeholder 2"/>
          <p:cNvSpPr>
            <a:spLocks noGrp="1"/>
          </p:cNvSpPr>
          <p:nvPr>
            <p:ph idx="1"/>
          </p:nvPr>
        </p:nvSpPr>
        <p:spPr>
          <a:xfrm>
            <a:off x="790911" y="1911765"/>
            <a:ext cx="7886700" cy="4109523"/>
          </a:xfrm>
        </p:spPr>
        <p:txBody>
          <a:bodyPr>
            <a:normAutofit/>
          </a:bodyPr>
          <a:lstStyle/>
          <a:p>
            <a:pPr marL="0" indent="0" algn="l" rtl="0">
              <a:buNone/>
            </a:pPr>
            <a:r>
              <a:rPr lang="en-US" sz="2400" dirty="0" smtClean="0"/>
              <a:t>If God exists, we’ll surely find the World as we know it</a:t>
            </a:r>
          </a:p>
          <a:p>
            <a:pPr marL="0" indent="0" algn="l" rtl="0">
              <a:buNone/>
            </a:pPr>
            <a:endParaRPr lang="en-US" sz="2400" dirty="0"/>
          </a:p>
          <a:p>
            <a:pPr marL="0" indent="0" algn="l" rtl="0">
              <a:buNone/>
            </a:pPr>
            <a:r>
              <a:rPr lang="en-US" sz="2400" dirty="0" smtClean="0"/>
              <a:t>If not…</a:t>
            </a:r>
            <a:endParaRPr lang="en-US" sz="2400" dirty="0"/>
          </a:p>
          <a:p>
            <a:pPr algn="l" rtl="0"/>
            <a:endParaRPr lang="en-US" dirty="0" smtClean="0"/>
          </a:p>
          <a:p>
            <a:pPr algn="l" rtl="0"/>
            <a:endParaRPr lang="en-US" dirty="0"/>
          </a:p>
          <a:p>
            <a:pPr algn="l" rtl="0"/>
            <a:endParaRPr lang="en-US" dirty="0" smtClean="0"/>
          </a:p>
          <a:p>
            <a:pPr algn="l" rtl="0"/>
            <a:endParaRPr lang="en-US" dirty="0"/>
          </a:p>
          <a:p>
            <a:pPr algn="l" rtl="0">
              <a:lnSpc>
                <a:spcPct val="160000"/>
              </a:lnSpc>
            </a:pPr>
            <a:endParaRPr lang="en-US" dirty="0" smtClean="0"/>
          </a:p>
          <a:p>
            <a:pPr>
              <a:lnSpc>
                <a:spcPct val="160000"/>
              </a:lnSpc>
            </a:pPr>
            <a:endParaRPr lang="en-US" dirty="0" smtClean="0"/>
          </a:p>
          <a:p>
            <a:endParaRPr lang="en-US" dirty="0" smtClean="0"/>
          </a:p>
          <a:p>
            <a:pPr marL="0" indent="0">
              <a:buNone/>
            </a:pPr>
            <a:endParaRPr lang="en-US" dirty="0"/>
          </a:p>
        </p:txBody>
      </p:sp>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God</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No God</a:t>
            </a:r>
            <a:endParaRPr lang="en-US" dirty="0"/>
          </a:p>
        </p:txBody>
      </p:sp>
      <p:sp>
        <p:nvSpPr>
          <p:cNvPr id="27" name="TextBox 26"/>
          <p:cNvSpPr txBox="1"/>
          <p:nvPr/>
        </p:nvSpPr>
        <p:spPr>
          <a:xfrm>
            <a:off x="3148113" y="4902586"/>
            <a:ext cx="393971" cy="369332"/>
          </a:xfrm>
          <a:prstGeom prst="rect">
            <a:avLst/>
          </a:prstGeom>
          <a:noFill/>
        </p:spPr>
        <p:txBody>
          <a:bodyPr wrap="square" rtlCol="0">
            <a:spAutoFit/>
          </a:bodyPr>
          <a:lstStyle/>
          <a:p>
            <a:r>
              <a:rPr lang="en-US" dirty="0" smtClean="0"/>
              <a:t>W</a:t>
            </a:r>
            <a:endParaRPr lang="en-US" dirty="0"/>
          </a:p>
        </p:txBody>
      </p:sp>
      <p:sp>
        <p:nvSpPr>
          <p:cNvPr id="28" name="TextBox 27"/>
          <p:cNvSpPr txBox="1"/>
          <p:nvPr/>
        </p:nvSpPr>
        <p:spPr>
          <a:xfrm>
            <a:off x="3797429" y="4902586"/>
            <a:ext cx="774571" cy="369332"/>
          </a:xfrm>
          <a:prstGeom prst="rect">
            <a:avLst/>
          </a:prstGeom>
          <a:noFill/>
        </p:spPr>
        <p:txBody>
          <a:bodyPr wrap="none" rtlCol="0">
            <a:spAutoFit/>
          </a:bodyPr>
          <a:lstStyle/>
          <a:p>
            <a:r>
              <a:rPr lang="en-US" dirty="0" smtClean="0"/>
              <a:t>No-W</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W</a:t>
            </a:r>
            <a:endParaRPr lang="en-US" dirty="0"/>
          </a:p>
        </p:txBody>
      </p:sp>
      <p:sp>
        <p:nvSpPr>
          <p:cNvPr id="30" name="TextBox 29"/>
          <p:cNvSpPr txBox="1"/>
          <p:nvPr/>
        </p:nvSpPr>
        <p:spPr>
          <a:xfrm>
            <a:off x="5661499" y="4921051"/>
            <a:ext cx="774571" cy="369332"/>
          </a:xfrm>
          <a:prstGeom prst="rect">
            <a:avLst/>
          </a:prstGeom>
          <a:noFill/>
        </p:spPr>
        <p:txBody>
          <a:bodyPr wrap="none" rtlCol="0">
            <a:spAutoFit/>
          </a:bodyPr>
          <a:lstStyle/>
          <a:p>
            <a:r>
              <a:rPr lang="en-US" dirty="0" smtClean="0"/>
              <a:t>No-W</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162</a:t>
            </a:fld>
            <a:endParaRPr lang="en-US"/>
          </a:p>
        </p:txBody>
      </p:sp>
      <mc:AlternateContent xmlns:mc="http://schemas.openxmlformats.org/markup-compatibility/2006" xmlns:a14="http://schemas.microsoft.com/office/drawing/2010/main">
        <mc:Choice Requires="a14">
          <p:sp>
            <p:nvSpPr>
              <p:cNvPr id="20" name="TextBox 19"/>
              <p:cNvSpPr txBox="1"/>
              <p:nvPr/>
            </p:nvSpPr>
            <p:spPr>
              <a:xfrm>
                <a:off x="2971953"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953" y="4224966"/>
                <a:ext cx="393971"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05619"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05619" y="4224966"/>
                <a:ext cx="3939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51721" y="4224966"/>
                <a:ext cx="295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51721" y="4224966"/>
                <a:ext cx="29543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87426" y="4190146"/>
                <a:ext cx="7168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87426" y="4190146"/>
                <a:ext cx="716822"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59772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But we want the other direction…</a:t>
            </a:r>
            <a:endParaRPr lang="en-US" sz="3600" dirty="0">
              <a:solidFill>
                <a:srgbClr val="FF0000"/>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0911" y="1911765"/>
                <a:ext cx="7886700" cy="4109523"/>
              </a:xfrm>
            </p:spPr>
            <p:txBody>
              <a:bodyPr>
                <a:normAutofit/>
              </a:bodyPr>
              <a:lstStyle/>
              <a:p>
                <a:pPr marL="0" indent="0" algn="ctr" rtl="0">
                  <a:buNone/>
                </a:pPr>
                <a:r>
                  <a:rPr lang="en-US" sz="2400" dirty="0" smtClean="0"/>
                  <a:t> </a:t>
                </a:r>
                <a14:m>
                  <m:oMath xmlns:m="http://schemas.openxmlformats.org/officeDocument/2006/math">
                    <m:r>
                      <a:rPr lang="en-US" sz="2400" b="0" i="1" smtClean="0">
                        <a:solidFill>
                          <a:srgbClr val="7030A0"/>
                        </a:solidFill>
                        <a:latin typeface="Cambria Math" panose="02040503050406030204" pitchFamily="18" charset="0"/>
                      </a:rPr>
                      <m:t>𝑃</m:t>
                    </m:r>
                    <m:d>
                      <m:dPr>
                        <m:ctrlPr>
                          <a:rPr lang="en-US" sz="2400" b="0" i="1" smtClean="0">
                            <a:solidFill>
                              <a:srgbClr val="7030A0"/>
                            </a:solidFill>
                            <a:latin typeface="Cambria Math" panose="02040503050406030204" pitchFamily="18" charset="0"/>
                          </a:rPr>
                        </m:ctrlPr>
                      </m:dPr>
                      <m:e>
                        <m:r>
                          <m:rPr>
                            <m:sty m:val="p"/>
                          </m:rPr>
                          <a:rPr lang="en-US" sz="2400" b="0" i="0" smtClean="0">
                            <a:solidFill>
                              <a:srgbClr val="7030A0"/>
                            </a:solidFill>
                            <a:latin typeface="Cambria Math" panose="02040503050406030204" pitchFamily="18" charset="0"/>
                          </a:rPr>
                          <m:t>God</m:t>
                        </m:r>
                      </m:e>
                      <m:e>
                        <m:r>
                          <m:rPr>
                            <m:sty m:val="p"/>
                          </m:rPr>
                          <a:rPr lang="en-US" sz="2400" b="0" i="0" smtClean="0">
                            <a:solidFill>
                              <a:srgbClr val="7030A0"/>
                            </a:solidFill>
                            <a:latin typeface="Cambria Math" panose="02040503050406030204" pitchFamily="18" charset="0"/>
                          </a:rPr>
                          <m:t>World</m:t>
                        </m:r>
                      </m:e>
                    </m:d>
                    <m:r>
                      <a:rPr lang="en-US" sz="2400" b="0" i="1" smtClean="0">
                        <a:solidFill>
                          <a:srgbClr val="7030A0"/>
                        </a:solidFill>
                        <a:latin typeface="Cambria Math" panose="02040503050406030204" pitchFamily="18" charset="0"/>
                        <a:ea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𝑃</m:t>
                    </m:r>
                    <m:r>
                      <a:rPr lang="en-US" sz="2400" b="0" i="1" smtClean="0">
                        <a:solidFill>
                          <a:srgbClr val="7030A0"/>
                        </a:solidFill>
                        <a:latin typeface="Cambria Math" panose="02040503050406030204" pitchFamily="18" charset="0"/>
                        <a:ea typeface="Cambria Math" panose="02040503050406030204" pitchFamily="18" charset="0"/>
                      </a:rPr>
                      <m:t>(</m:t>
                    </m:r>
                    <m:r>
                      <m:rPr>
                        <m:sty m:val="p"/>
                      </m:rPr>
                      <a:rPr lang="en-US" sz="2400" b="0" i="0" smtClean="0">
                        <a:solidFill>
                          <a:srgbClr val="7030A0"/>
                        </a:solidFill>
                        <a:latin typeface="Cambria Math" panose="02040503050406030204" pitchFamily="18" charset="0"/>
                        <a:ea typeface="Cambria Math" panose="02040503050406030204" pitchFamily="18" charset="0"/>
                      </a:rPr>
                      <m:t>World</m:t>
                    </m:r>
                    <m:r>
                      <a:rPr lang="en-US" sz="2400" b="0" i="1" smtClean="0">
                        <a:solidFill>
                          <a:srgbClr val="7030A0"/>
                        </a:solidFill>
                        <a:latin typeface="Cambria Math" panose="02040503050406030204" pitchFamily="18" charset="0"/>
                        <a:ea typeface="Cambria Math" panose="02040503050406030204" pitchFamily="18" charset="0"/>
                      </a:rPr>
                      <m:t>|</m:t>
                    </m:r>
                    <m:r>
                      <m:rPr>
                        <m:sty m:val="p"/>
                      </m:rPr>
                      <a:rPr lang="en-US" sz="2400" b="0" i="0" smtClean="0">
                        <a:solidFill>
                          <a:srgbClr val="7030A0"/>
                        </a:solidFill>
                        <a:latin typeface="Cambria Math" panose="02040503050406030204" pitchFamily="18" charset="0"/>
                        <a:ea typeface="Cambria Math" panose="02040503050406030204" pitchFamily="18" charset="0"/>
                      </a:rPr>
                      <m:t>God</m:t>
                    </m:r>
                    <m:r>
                      <a:rPr lang="en-US" sz="2400" b="0" i="1" smtClean="0">
                        <a:solidFill>
                          <a:srgbClr val="7030A0"/>
                        </a:solidFill>
                        <a:latin typeface="Cambria Math" panose="02040503050406030204" pitchFamily="18" charset="0"/>
                        <a:ea typeface="Cambria Math" panose="02040503050406030204" pitchFamily="18" charset="0"/>
                      </a:rPr>
                      <m:t>)</m:t>
                    </m:r>
                  </m:oMath>
                </a14:m>
                <a:endParaRPr lang="en-US" sz="2400" dirty="0" smtClean="0">
                  <a:solidFill>
                    <a:srgbClr val="7030A0"/>
                  </a:solidFill>
                </a:endParaRPr>
              </a:p>
              <a:p>
                <a:pPr marL="0" indent="0" algn="l" rtl="0">
                  <a:buNone/>
                </a:pPr>
                <a:endParaRPr lang="en-US" sz="2400" dirty="0"/>
              </a:p>
              <a:p>
                <a:pPr algn="l" rtl="0"/>
                <a:endParaRPr lang="en-US" dirty="0" smtClean="0"/>
              </a:p>
              <a:p>
                <a:pPr algn="l" rtl="0"/>
                <a:endParaRPr lang="en-US" dirty="0"/>
              </a:p>
              <a:p>
                <a:pPr algn="l" rtl="0"/>
                <a:endParaRPr lang="en-US" dirty="0" smtClean="0"/>
              </a:p>
              <a:p>
                <a:pPr algn="l" rtl="0"/>
                <a:endParaRPr lang="en-US" dirty="0"/>
              </a:p>
              <a:p>
                <a:pPr algn="l" rtl="0">
                  <a:lnSpc>
                    <a:spcPct val="160000"/>
                  </a:lnSpc>
                </a:pPr>
                <a:endParaRPr lang="en-US" dirty="0" smtClean="0"/>
              </a:p>
              <a:p>
                <a:pPr>
                  <a:lnSpc>
                    <a:spcPct val="160000"/>
                  </a:lnSpc>
                </a:pPr>
                <a:endParaRPr lang="en-US" dirty="0" smtClean="0"/>
              </a:p>
              <a:p>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0911" y="1911765"/>
                <a:ext cx="7886700" cy="4109523"/>
              </a:xfrm>
              <a:blipFill>
                <a:blip r:embed="rId2"/>
                <a:stretch>
                  <a:fillRect/>
                </a:stretch>
              </a:blipFill>
            </p:spPr>
            <p:txBody>
              <a:bodyPr/>
              <a:lstStyle/>
              <a:p>
                <a:r>
                  <a:rPr lang="en-US">
                    <a:noFill/>
                  </a:rPr>
                  <a:t> </a:t>
                </a:r>
              </a:p>
            </p:txBody>
          </p:sp>
        </mc:Fallback>
      </mc:AlternateContent>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God</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No God</a:t>
            </a:r>
            <a:endParaRPr lang="en-US" dirty="0"/>
          </a:p>
        </p:txBody>
      </p:sp>
      <p:sp>
        <p:nvSpPr>
          <p:cNvPr id="27" name="TextBox 26"/>
          <p:cNvSpPr txBox="1"/>
          <p:nvPr/>
        </p:nvSpPr>
        <p:spPr>
          <a:xfrm>
            <a:off x="3148113" y="4902586"/>
            <a:ext cx="393971" cy="369332"/>
          </a:xfrm>
          <a:prstGeom prst="rect">
            <a:avLst/>
          </a:prstGeom>
          <a:noFill/>
        </p:spPr>
        <p:txBody>
          <a:bodyPr wrap="square" rtlCol="0">
            <a:spAutoFit/>
          </a:bodyPr>
          <a:lstStyle/>
          <a:p>
            <a:r>
              <a:rPr lang="en-US" dirty="0" smtClean="0"/>
              <a:t>W</a:t>
            </a:r>
            <a:endParaRPr lang="en-US" dirty="0"/>
          </a:p>
        </p:txBody>
      </p:sp>
      <p:sp>
        <p:nvSpPr>
          <p:cNvPr id="28" name="TextBox 27"/>
          <p:cNvSpPr txBox="1"/>
          <p:nvPr/>
        </p:nvSpPr>
        <p:spPr>
          <a:xfrm>
            <a:off x="3797429" y="4902586"/>
            <a:ext cx="774571" cy="369332"/>
          </a:xfrm>
          <a:prstGeom prst="rect">
            <a:avLst/>
          </a:prstGeom>
          <a:noFill/>
        </p:spPr>
        <p:txBody>
          <a:bodyPr wrap="none" rtlCol="0">
            <a:spAutoFit/>
          </a:bodyPr>
          <a:lstStyle/>
          <a:p>
            <a:r>
              <a:rPr lang="en-US" dirty="0" smtClean="0"/>
              <a:t>No-W</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W</a:t>
            </a:r>
            <a:endParaRPr lang="en-US" dirty="0"/>
          </a:p>
        </p:txBody>
      </p:sp>
      <p:sp>
        <p:nvSpPr>
          <p:cNvPr id="30" name="TextBox 29"/>
          <p:cNvSpPr txBox="1"/>
          <p:nvPr/>
        </p:nvSpPr>
        <p:spPr>
          <a:xfrm>
            <a:off x="5661499" y="4921051"/>
            <a:ext cx="774571" cy="369332"/>
          </a:xfrm>
          <a:prstGeom prst="rect">
            <a:avLst/>
          </a:prstGeom>
          <a:noFill/>
        </p:spPr>
        <p:txBody>
          <a:bodyPr wrap="none" rtlCol="0">
            <a:spAutoFit/>
          </a:bodyPr>
          <a:lstStyle/>
          <a:p>
            <a:r>
              <a:rPr lang="en-US" dirty="0" smtClean="0"/>
              <a:t>No-W</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163</a:t>
            </a:fld>
            <a:endParaRPr lang="en-US"/>
          </a:p>
        </p:txBody>
      </p:sp>
      <mc:AlternateContent xmlns:mc="http://schemas.openxmlformats.org/markup-compatibility/2006" xmlns:a14="http://schemas.microsoft.com/office/drawing/2010/main">
        <mc:Choice Requires="a14">
          <p:sp>
            <p:nvSpPr>
              <p:cNvPr id="20" name="TextBox 19"/>
              <p:cNvSpPr txBox="1"/>
              <p:nvPr/>
            </p:nvSpPr>
            <p:spPr>
              <a:xfrm>
                <a:off x="2971953"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953" y="4224966"/>
                <a:ext cx="3939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05619"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05619" y="4224966"/>
                <a:ext cx="39397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51721" y="4224966"/>
                <a:ext cx="295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51721" y="4224966"/>
                <a:ext cx="29543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87426" y="4190146"/>
                <a:ext cx="7168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87426" y="4190146"/>
                <a:ext cx="716822"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8449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94" y="505268"/>
            <a:ext cx="8229600" cy="1143000"/>
          </a:xfrm>
        </p:spPr>
        <p:txBody>
          <a:bodyPr/>
          <a:lstStyle/>
          <a:p>
            <a:r>
              <a:rPr lang="en-US" altLang="en-US" sz="3600" dirty="0" smtClean="0">
                <a:solidFill>
                  <a:schemeClr val="accent2"/>
                </a:solidFill>
              </a:rPr>
              <a:t>We need to collect probabilities</a:t>
            </a:r>
            <a:endParaRPr lang="en-US" sz="3600" dirty="0">
              <a:solidFill>
                <a:srgbClr val="FF0000"/>
              </a:solidFill>
              <a:latin typeface="+mn-lt"/>
            </a:endParaRPr>
          </a:p>
        </p:txBody>
      </p:sp>
      <p:sp>
        <p:nvSpPr>
          <p:cNvPr id="3" name="Content Placeholder 2"/>
          <p:cNvSpPr>
            <a:spLocks noGrp="1"/>
          </p:cNvSpPr>
          <p:nvPr>
            <p:ph idx="1"/>
          </p:nvPr>
        </p:nvSpPr>
        <p:spPr>
          <a:xfrm>
            <a:off x="790911" y="1911765"/>
            <a:ext cx="7886700" cy="4109523"/>
          </a:xfrm>
        </p:spPr>
        <p:txBody>
          <a:bodyPr>
            <a:normAutofit/>
          </a:bodyPr>
          <a:lstStyle/>
          <a:p>
            <a:pPr marL="0" indent="0" algn="l" rtl="0">
              <a:buNone/>
            </a:pPr>
            <a:endParaRPr lang="en-US" sz="2400" dirty="0"/>
          </a:p>
          <a:p>
            <a:pPr algn="l" rtl="0"/>
            <a:endParaRPr lang="en-US" dirty="0" smtClean="0"/>
          </a:p>
          <a:p>
            <a:pPr algn="l" rtl="0"/>
            <a:endParaRPr lang="en-US" dirty="0"/>
          </a:p>
          <a:p>
            <a:pPr algn="l" rtl="0"/>
            <a:endParaRPr lang="en-US" dirty="0" smtClean="0"/>
          </a:p>
          <a:p>
            <a:pPr algn="l" rtl="0"/>
            <a:endParaRPr lang="en-US" dirty="0"/>
          </a:p>
          <a:p>
            <a:pPr algn="l" rtl="0">
              <a:lnSpc>
                <a:spcPct val="160000"/>
              </a:lnSpc>
            </a:pPr>
            <a:endParaRPr lang="en-US" dirty="0" smtClean="0"/>
          </a:p>
          <a:p>
            <a:pPr>
              <a:lnSpc>
                <a:spcPct val="160000"/>
              </a:lnSpc>
            </a:pPr>
            <a:endParaRPr lang="en-US" dirty="0" smtClean="0"/>
          </a:p>
          <a:p>
            <a:endParaRPr lang="en-US" dirty="0" smtClean="0"/>
          </a:p>
          <a:p>
            <a:pPr marL="0" indent="0">
              <a:buNone/>
            </a:pPr>
            <a:endParaRPr lang="en-US" dirty="0"/>
          </a:p>
        </p:txBody>
      </p:sp>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God</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No God</a:t>
            </a:r>
            <a:endParaRPr lang="en-US" dirty="0"/>
          </a:p>
        </p:txBody>
      </p:sp>
      <p:sp>
        <p:nvSpPr>
          <p:cNvPr id="27" name="TextBox 26"/>
          <p:cNvSpPr txBox="1"/>
          <p:nvPr/>
        </p:nvSpPr>
        <p:spPr>
          <a:xfrm>
            <a:off x="3148113" y="4902586"/>
            <a:ext cx="393971" cy="369332"/>
          </a:xfrm>
          <a:prstGeom prst="rect">
            <a:avLst/>
          </a:prstGeom>
          <a:noFill/>
        </p:spPr>
        <p:txBody>
          <a:bodyPr wrap="square" rtlCol="0">
            <a:spAutoFit/>
          </a:bodyPr>
          <a:lstStyle/>
          <a:p>
            <a:r>
              <a:rPr lang="en-US" dirty="0" smtClean="0"/>
              <a:t>W</a:t>
            </a:r>
            <a:endParaRPr lang="en-US" dirty="0"/>
          </a:p>
        </p:txBody>
      </p:sp>
      <p:sp>
        <p:nvSpPr>
          <p:cNvPr id="28" name="TextBox 27"/>
          <p:cNvSpPr txBox="1"/>
          <p:nvPr/>
        </p:nvSpPr>
        <p:spPr>
          <a:xfrm>
            <a:off x="3797429" y="4902586"/>
            <a:ext cx="774571" cy="369332"/>
          </a:xfrm>
          <a:prstGeom prst="rect">
            <a:avLst/>
          </a:prstGeom>
          <a:noFill/>
        </p:spPr>
        <p:txBody>
          <a:bodyPr wrap="none" rtlCol="0">
            <a:spAutoFit/>
          </a:bodyPr>
          <a:lstStyle/>
          <a:p>
            <a:r>
              <a:rPr lang="en-US" dirty="0" smtClean="0"/>
              <a:t>No-W</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W</a:t>
            </a:r>
            <a:endParaRPr lang="en-US" dirty="0"/>
          </a:p>
        </p:txBody>
      </p:sp>
      <p:sp>
        <p:nvSpPr>
          <p:cNvPr id="30" name="TextBox 29"/>
          <p:cNvSpPr txBox="1"/>
          <p:nvPr/>
        </p:nvSpPr>
        <p:spPr>
          <a:xfrm>
            <a:off x="5661499" y="4921051"/>
            <a:ext cx="774571" cy="369332"/>
          </a:xfrm>
          <a:prstGeom prst="rect">
            <a:avLst/>
          </a:prstGeom>
          <a:noFill/>
        </p:spPr>
        <p:txBody>
          <a:bodyPr wrap="none" rtlCol="0">
            <a:spAutoFit/>
          </a:bodyPr>
          <a:lstStyle/>
          <a:p>
            <a:r>
              <a:rPr lang="en-US" dirty="0" smtClean="0"/>
              <a:t>No-W</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164</a:t>
            </a:fld>
            <a:endParaRPr lang="en-US"/>
          </a:p>
        </p:txBody>
      </p:sp>
      <mc:AlternateContent xmlns:mc="http://schemas.openxmlformats.org/markup-compatibility/2006" xmlns:a14="http://schemas.microsoft.com/office/drawing/2010/main">
        <mc:Choice Requires="a14">
          <p:sp>
            <p:nvSpPr>
              <p:cNvPr id="20" name="TextBox 19"/>
              <p:cNvSpPr txBox="1"/>
              <p:nvPr/>
            </p:nvSpPr>
            <p:spPr>
              <a:xfrm>
                <a:off x="2971953"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953" y="4224966"/>
                <a:ext cx="393971"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05619"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05619" y="4224966"/>
                <a:ext cx="3939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51721" y="4224966"/>
                <a:ext cx="295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51721" y="4224966"/>
                <a:ext cx="29543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87426" y="4190146"/>
                <a:ext cx="7168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87426" y="4190146"/>
                <a:ext cx="716822" cy="369332"/>
              </a:xfrm>
              <a:prstGeom prst="rect">
                <a:avLst/>
              </a:prstGeom>
              <a:blipFill>
                <a:blip r:embed="rId5"/>
                <a:stretch>
                  <a:fillRect/>
                </a:stretch>
              </a:blipFill>
            </p:spPr>
            <p:txBody>
              <a:bodyPr/>
              <a:lstStyle/>
              <a:p>
                <a:r>
                  <a:rPr lang="en-US">
                    <a:noFill/>
                  </a:rPr>
                  <a:t> </a:t>
                </a:r>
              </a:p>
            </p:txBody>
          </p:sp>
        </mc:Fallback>
      </mc:AlternateContent>
      <p:sp>
        <p:nvSpPr>
          <p:cNvPr id="5" name="Block Arc 4"/>
          <p:cNvSpPr/>
          <p:nvPr/>
        </p:nvSpPr>
        <p:spPr bwMode="auto">
          <a:xfrm rot="10800000">
            <a:off x="2956995" y="3658194"/>
            <a:ext cx="2491218" cy="2291086"/>
          </a:xfrm>
          <a:prstGeom prst="block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237140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And we need a prior!</a:t>
            </a:r>
            <a:endParaRPr lang="en-US" sz="3600" dirty="0">
              <a:solidFill>
                <a:srgbClr val="FF0000"/>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0911" y="1911765"/>
                <a:ext cx="7886700" cy="4109523"/>
              </a:xfrm>
            </p:spPr>
            <p:txBody>
              <a:bodyPr>
                <a:normAutofit/>
              </a:bodyPr>
              <a:lstStyle/>
              <a:p>
                <a:pPr marL="0" indent="0" algn="l" rtl="0">
                  <a:buNone/>
                </a:pPr>
                <a:r>
                  <a:rPr lang="en-US" sz="2400" dirty="0" smtClean="0"/>
                  <a:t>And then the argument can be completed </a:t>
                </a:r>
              </a:p>
              <a:p>
                <a:pPr marL="0" indent="0" algn="l" rtl="0">
                  <a:buNone/>
                </a:pPr>
                <a:endParaRPr lang="en-US" sz="2400" dirty="0"/>
              </a:p>
              <a:p>
                <a:pPr marL="0" indent="0" algn="l" rtl="0">
                  <a:buNone/>
                </a:pPr>
                <a:r>
                  <a:rPr lang="en-US" sz="2000" dirty="0" smtClean="0"/>
                  <a:t>(Bayes used </a:t>
                </a:r>
                <a14:m>
                  <m:oMath xmlns:m="http://schemas.openxmlformats.org/officeDocument/2006/math">
                    <m:r>
                      <a:rPr lang="en-US" sz="2000" b="0" i="1" smtClean="0">
                        <a:solidFill>
                          <a:srgbClr val="FF0000"/>
                        </a:solidFill>
                        <a:latin typeface="Cambria Math" panose="02040503050406030204" pitchFamily="18" charset="0"/>
                      </a:rPr>
                      <m:t>𝑝</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0</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5</m:t>
                    </m:r>
                  </m:oMath>
                </a14:m>
                <a:r>
                  <a:rPr lang="en-US" sz="2000" dirty="0" smtClean="0"/>
                  <a:t>)</a:t>
                </a:r>
                <a:endParaRPr lang="en-US" sz="2000" dirty="0"/>
              </a:p>
              <a:p>
                <a:pPr marL="0" indent="0" algn="l" rtl="0">
                  <a:buNone/>
                </a:pPr>
                <a:endParaRPr lang="en-US" dirty="0" smtClean="0"/>
              </a:p>
              <a:p>
                <a:pPr algn="l" rtl="0"/>
                <a:endParaRPr lang="en-US" dirty="0"/>
              </a:p>
              <a:p>
                <a:pPr algn="l" rtl="0"/>
                <a:endParaRPr lang="en-US" dirty="0" smtClean="0"/>
              </a:p>
              <a:p>
                <a:pPr algn="l" rtl="0"/>
                <a:endParaRPr lang="en-US" dirty="0"/>
              </a:p>
              <a:p>
                <a:pPr algn="l" rtl="0">
                  <a:lnSpc>
                    <a:spcPct val="160000"/>
                  </a:lnSpc>
                </a:pPr>
                <a:endParaRPr lang="en-US" dirty="0" smtClean="0"/>
              </a:p>
              <a:p>
                <a:pPr>
                  <a:lnSpc>
                    <a:spcPct val="160000"/>
                  </a:lnSpc>
                </a:pPr>
                <a:endParaRPr lang="en-US" dirty="0" smtClean="0"/>
              </a:p>
              <a:p>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0911" y="1911765"/>
                <a:ext cx="7886700" cy="4109523"/>
              </a:xfrm>
              <a:blipFill>
                <a:blip r:embed="rId2"/>
                <a:stretch>
                  <a:fillRect l="-1237" t="-1039"/>
                </a:stretch>
              </a:blipFill>
            </p:spPr>
            <p:txBody>
              <a:bodyPr/>
              <a:lstStyle/>
              <a:p>
                <a:r>
                  <a:rPr lang="en-US">
                    <a:noFill/>
                  </a:rPr>
                  <a:t> </a:t>
                </a:r>
              </a:p>
            </p:txBody>
          </p:sp>
        </mc:Fallback>
      </mc:AlternateContent>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God</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No God</a:t>
            </a:r>
            <a:endParaRPr lang="en-US" dirty="0"/>
          </a:p>
        </p:txBody>
      </p:sp>
      <p:sp>
        <p:nvSpPr>
          <p:cNvPr id="27" name="TextBox 26"/>
          <p:cNvSpPr txBox="1"/>
          <p:nvPr/>
        </p:nvSpPr>
        <p:spPr>
          <a:xfrm>
            <a:off x="3148113" y="4902586"/>
            <a:ext cx="393971" cy="369332"/>
          </a:xfrm>
          <a:prstGeom prst="rect">
            <a:avLst/>
          </a:prstGeom>
          <a:noFill/>
        </p:spPr>
        <p:txBody>
          <a:bodyPr wrap="square" rtlCol="0">
            <a:spAutoFit/>
          </a:bodyPr>
          <a:lstStyle/>
          <a:p>
            <a:r>
              <a:rPr lang="en-US" dirty="0" smtClean="0"/>
              <a:t>W</a:t>
            </a:r>
            <a:endParaRPr lang="en-US" dirty="0"/>
          </a:p>
        </p:txBody>
      </p:sp>
      <p:sp>
        <p:nvSpPr>
          <p:cNvPr id="28" name="TextBox 27"/>
          <p:cNvSpPr txBox="1"/>
          <p:nvPr/>
        </p:nvSpPr>
        <p:spPr>
          <a:xfrm>
            <a:off x="3797429" y="4902586"/>
            <a:ext cx="774571" cy="369332"/>
          </a:xfrm>
          <a:prstGeom prst="rect">
            <a:avLst/>
          </a:prstGeom>
          <a:noFill/>
        </p:spPr>
        <p:txBody>
          <a:bodyPr wrap="none" rtlCol="0">
            <a:spAutoFit/>
          </a:bodyPr>
          <a:lstStyle/>
          <a:p>
            <a:r>
              <a:rPr lang="en-US" dirty="0" smtClean="0"/>
              <a:t>No-W</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W</a:t>
            </a:r>
            <a:endParaRPr lang="en-US" dirty="0"/>
          </a:p>
        </p:txBody>
      </p:sp>
      <p:sp>
        <p:nvSpPr>
          <p:cNvPr id="30" name="TextBox 29"/>
          <p:cNvSpPr txBox="1"/>
          <p:nvPr/>
        </p:nvSpPr>
        <p:spPr>
          <a:xfrm>
            <a:off x="5661499" y="4921051"/>
            <a:ext cx="774571" cy="369332"/>
          </a:xfrm>
          <a:prstGeom prst="rect">
            <a:avLst/>
          </a:prstGeom>
          <a:noFill/>
        </p:spPr>
        <p:txBody>
          <a:bodyPr wrap="none" rtlCol="0">
            <a:spAutoFit/>
          </a:bodyPr>
          <a:lstStyle/>
          <a:p>
            <a:r>
              <a:rPr lang="en-US" dirty="0" smtClean="0"/>
              <a:t>No-W</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165</a:t>
            </a:fld>
            <a:endParaRPr lang="en-US"/>
          </a:p>
        </p:txBody>
      </p:sp>
      <mc:AlternateContent xmlns:mc="http://schemas.openxmlformats.org/markup-compatibility/2006" xmlns:a14="http://schemas.microsoft.com/office/drawing/2010/main">
        <mc:Choice Requires="a14">
          <p:sp>
            <p:nvSpPr>
              <p:cNvPr id="20" name="TextBox 19"/>
              <p:cNvSpPr txBox="1"/>
              <p:nvPr/>
            </p:nvSpPr>
            <p:spPr>
              <a:xfrm>
                <a:off x="2971953"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953" y="4224966"/>
                <a:ext cx="3939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005619" y="4224966"/>
                <a:ext cx="393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05619" y="4224966"/>
                <a:ext cx="39397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51721" y="4224966"/>
                <a:ext cx="295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51721" y="4224966"/>
                <a:ext cx="29543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87426" y="4190146"/>
                <a:ext cx="7168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r>
                        <a:rPr lang="en-US" b="0" i="1" dirty="0" smtClean="0">
                          <a:solidFill>
                            <a:srgbClr val="FF0000"/>
                          </a:solidFill>
                          <a:latin typeface="Cambria Math" panose="02040503050406030204" pitchFamily="18" charset="0"/>
                        </a:rPr>
                        <m:t>−ɛ</m:t>
                      </m:r>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87426" y="4190146"/>
                <a:ext cx="716822" cy="369332"/>
              </a:xfrm>
              <a:prstGeom prst="rect">
                <a:avLst/>
              </a:prstGeom>
              <a:blipFill>
                <a:blip r:embed="rId6"/>
                <a:stretch>
                  <a:fillRect/>
                </a:stretch>
              </a:blipFill>
            </p:spPr>
            <p:txBody>
              <a:bodyPr/>
              <a:lstStyle/>
              <a:p>
                <a:r>
                  <a:rPr lang="en-US">
                    <a:noFill/>
                  </a:rPr>
                  <a:t> </a:t>
                </a:r>
              </a:p>
            </p:txBody>
          </p:sp>
        </mc:Fallback>
      </mc:AlternateContent>
      <p:sp>
        <p:nvSpPr>
          <p:cNvPr id="5" name="Block Arc 4"/>
          <p:cNvSpPr/>
          <p:nvPr/>
        </p:nvSpPr>
        <p:spPr bwMode="auto">
          <a:xfrm rot="10800000">
            <a:off x="2956995" y="3658194"/>
            <a:ext cx="2491218" cy="2291086"/>
          </a:xfrm>
          <a:prstGeom prst="block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32" name="TextBox 31"/>
              <p:cNvSpPr txBox="1"/>
              <p:nvPr/>
            </p:nvSpPr>
            <p:spPr>
              <a:xfrm>
                <a:off x="3944054" y="2874731"/>
                <a:ext cx="2954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𝑝</m:t>
                      </m:r>
                    </m:oMath>
                  </m:oMathPara>
                </a14:m>
                <a:endParaRPr lang="en-US"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944054" y="2874731"/>
                <a:ext cx="295435" cy="369332"/>
              </a:xfrm>
              <a:prstGeom prst="rect">
                <a:avLst/>
              </a:prstGeom>
              <a:blipFill>
                <a:blip r:embed="rId7"/>
                <a:stretch>
                  <a:fillRect r="-4167"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50679" y="2880038"/>
                <a:ext cx="7168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1</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𝑝</m:t>
                      </m:r>
                    </m:oMath>
                  </m:oMathPara>
                </a14:m>
                <a:endParaRPr lang="en-US"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50679" y="2880038"/>
                <a:ext cx="716822" cy="369332"/>
              </a:xfrm>
              <a:prstGeom prst="rect">
                <a:avLst/>
              </a:prstGeom>
              <a:blipFill>
                <a:blip r:embed="rId8"/>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328583338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accent2"/>
                </a:solidFill>
                <a:latin typeface="+mn-lt"/>
              </a:rPr>
              <a:t>Time passed by</a:t>
            </a:r>
            <a:endParaRPr lang="en-US" sz="3600" dirty="0">
              <a:solidFill>
                <a:schemeClr val="accent2"/>
              </a:solidFill>
              <a:latin typeface="+mn-lt"/>
            </a:endParaRPr>
          </a:p>
        </p:txBody>
      </p:sp>
      <p:sp>
        <p:nvSpPr>
          <p:cNvPr id="3" name="Content Placeholder 2"/>
          <p:cNvSpPr>
            <a:spLocks noGrp="1"/>
          </p:cNvSpPr>
          <p:nvPr>
            <p:ph idx="1"/>
          </p:nvPr>
        </p:nvSpPr>
        <p:spPr>
          <a:xfrm>
            <a:off x="539552" y="1484784"/>
            <a:ext cx="8229600" cy="4525963"/>
          </a:xfrm>
        </p:spPr>
        <p:txBody>
          <a:bodyPr/>
          <a:lstStyle/>
          <a:p>
            <a:pPr algn="l" rtl="0"/>
            <a:r>
              <a:rPr lang="en-US" sz="2400" dirty="0" smtClean="0"/>
              <a:t>The Bayesian approach is inherently </a:t>
            </a:r>
            <a:r>
              <a:rPr lang="en-US" sz="2400" dirty="0" smtClean="0">
                <a:solidFill>
                  <a:srgbClr val="7030A0"/>
                </a:solidFill>
              </a:rPr>
              <a:t>subjective</a:t>
            </a:r>
          </a:p>
          <a:p>
            <a:pPr algn="l" rtl="0"/>
            <a:endParaRPr lang="en-US" sz="2400" dirty="0"/>
          </a:p>
          <a:p>
            <a:pPr algn="l" rtl="0"/>
            <a:r>
              <a:rPr lang="en-US" sz="2400" dirty="0" smtClean="0"/>
              <a:t>Which might be a reason it wasn’t discussed much in the 19</a:t>
            </a:r>
            <a:r>
              <a:rPr lang="en-US" sz="2400" baseline="30000" dirty="0" smtClean="0"/>
              <a:t>th</a:t>
            </a:r>
            <a:r>
              <a:rPr lang="en-US" sz="2400" dirty="0" smtClean="0"/>
              <a:t> century</a:t>
            </a:r>
          </a:p>
          <a:p>
            <a:pPr algn="l" rtl="0"/>
            <a:endParaRPr lang="en-US" sz="2400" dirty="0"/>
          </a:p>
          <a:p>
            <a:pPr algn="l" rtl="0"/>
            <a:r>
              <a:rPr lang="en-US" sz="2400" dirty="0" smtClean="0"/>
              <a:t>But in the 20</a:t>
            </a:r>
            <a:r>
              <a:rPr lang="en-US" sz="2400" baseline="30000" dirty="0" smtClean="0"/>
              <a:t>th</a:t>
            </a:r>
            <a:r>
              <a:rPr lang="en-US" sz="2400" dirty="0" smtClean="0"/>
              <a:t>…</a:t>
            </a:r>
          </a:p>
          <a:p>
            <a:pPr lvl="1" algn="l" rtl="0"/>
            <a:r>
              <a:rPr lang="en-US" sz="2400" dirty="0" smtClean="0">
                <a:solidFill>
                  <a:srgbClr val="FF0000"/>
                </a:solidFill>
              </a:rPr>
              <a:t>Bruno de Finetti  </a:t>
            </a:r>
            <a:r>
              <a:rPr lang="en-US" sz="2400" dirty="0" smtClean="0"/>
              <a:t>(1931, 1937)</a:t>
            </a:r>
          </a:p>
          <a:p>
            <a:pPr lvl="1" algn="l" rtl="0"/>
            <a:r>
              <a:rPr lang="en-US" sz="2400" dirty="0" smtClean="0"/>
              <a:t>Bayesian Statistics</a:t>
            </a:r>
          </a:p>
          <a:p>
            <a:pPr lvl="1" algn="l" rtl="0"/>
            <a:r>
              <a:rPr lang="en-US" sz="2400" dirty="0" smtClean="0"/>
              <a:t>Big fights in the 1930-40s</a:t>
            </a:r>
          </a:p>
          <a:p>
            <a:pPr lvl="1" algn="l" rtl="0"/>
            <a:r>
              <a:rPr lang="en-US" sz="2400" dirty="0" smtClean="0"/>
              <a:t>More convergence today</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166</a:t>
            </a:fld>
            <a:endParaRPr lang="en-US"/>
          </a:p>
        </p:txBody>
      </p:sp>
    </p:spTree>
    <p:extLst>
      <p:ext uri="{BB962C8B-B14F-4D97-AF65-F5344CB8AC3E}">
        <p14:creationId xmlns:p14="http://schemas.microsoft.com/office/powerpoint/2010/main" val="33893387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51136"/>
            <a:ext cx="8229600" cy="1143000"/>
          </a:xfrm>
        </p:spPr>
        <p:txBody>
          <a:bodyPr/>
          <a:lstStyle/>
          <a:p>
            <a:pPr algn="ctr"/>
            <a:r>
              <a:rPr lang="en-US" sz="3600" dirty="0" smtClean="0">
                <a:solidFill>
                  <a:schemeClr val="accent2"/>
                </a:solidFill>
                <a:latin typeface="+mn-lt"/>
              </a:rPr>
              <a:t>Bayesian Statistics</a:t>
            </a:r>
            <a:endParaRPr lang="en-US" sz="3600" dirty="0">
              <a:solidFill>
                <a:schemeClr val="accent2"/>
              </a:solidFill>
              <a:latin typeface="+mn-lt"/>
            </a:endParaRPr>
          </a:p>
        </p:txBody>
      </p:sp>
      <p:sp>
        <p:nvSpPr>
          <p:cNvPr id="3" name="Content Placeholder 2"/>
          <p:cNvSpPr>
            <a:spLocks noGrp="1"/>
          </p:cNvSpPr>
          <p:nvPr>
            <p:ph idx="1"/>
          </p:nvPr>
        </p:nvSpPr>
        <p:spPr>
          <a:xfrm>
            <a:off x="457200" y="1844824"/>
            <a:ext cx="4762872" cy="4525963"/>
          </a:xfrm>
        </p:spPr>
        <p:txBody>
          <a:bodyPr/>
          <a:lstStyle/>
          <a:p>
            <a:pPr algn="l" rtl="0">
              <a:lnSpc>
                <a:spcPct val="150000"/>
              </a:lnSpc>
            </a:pPr>
            <a:r>
              <a:rPr lang="en-US" sz="2400" dirty="0" smtClean="0"/>
              <a:t>Tries to quantify </a:t>
            </a:r>
            <a:r>
              <a:rPr lang="en-US" sz="2400" dirty="0" smtClean="0">
                <a:solidFill>
                  <a:srgbClr val="7030A0"/>
                </a:solidFill>
              </a:rPr>
              <a:t>subjective</a:t>
            </a:r>
            <a:r>
              <a:rPr lang="en-US" sz="2400" dirty="0" smtClean="0"/>
              <a:t> hunches, intuition</a:t>
            </a:r>
            <a:endParaRPr lang="en-US" sz="2400" dirty="0" smtClean="0">
              <a:solidFill>
                <a:srgbClr val="00B0F0"/>
              </a:solidFill>
            </a:endParaRPr>
          </a:p>
          <a:p>
            <a:pPr algn="l" rtl="0">
              <a:lnSpc>
                <a:spcPct val="150000"/>
              </a:lnSpc>
            </a:pPr>
            <a:endParaRPr lang="en-US" sz="2400" dirty="0"/>
          </a:p>
          <a:p>
            <a:pPr algn="l" rtl="0">
              <a:lnSpc>
                <a:spcPct val="150000"/>
              </a:lnSpc>
            </a:pPr>
            <a:r>
              <a:rPr lang="en-US" sz="2400" dirty="0" smtClean="0"/>
              <a:t>Uses only</a:t>
            </a:r>
            <a:r>
              <a:rPr lang="en-US" sz="2400" dirty="0" smtClean="0">
                <a:solidFill>
                  <a:srgbClr val="0070C0"/>
                </a:solidFill>
              </a:rPr>
              <a:t> </a:t>
            </a:r>
            <a:r>
              <a:rPr lang="en-US" sz="2400" dirty="0" smtClean="0">
                <a:solidFill>
                  <a:srgbClr val="FF0000"/>
                </a:solidFill>
              </a:rPr>
              <a:t>probability</a:t>
            </a:r>
          </a:p>
          <a:p>
            <a:pPr algn="l" rtl="0">
              <a:lnSpc>
                <a:spcPct val="150000"/>
              </a:lnSpc>
            </a:pPr>
            <a:endParaRPr lang="en-US" sz="2400" dirty="0"/>
          </a:p>
          <a:p>
            <a:pPr marL="0" indent="0" algn="l" rtl="0">
              <a:lnSpc>
                <a:spcPct val="150000"/>
              </a:lnSpc>
              <a:buNone/>
            </a:pPr>
            <a:endParaRPr lang="en-US" sz="24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167</a:t>
            </a:fld>
            <a:endParaRPr lang="en-US"/>
          </a:p>
        </p:txBody>
      </p:sp>
      <p:sp>
        <p:nvSpPr>
          <p:cNvPr id="7" name="TextBox 6"/>
          <p:cNvSpPr txBox="1"/>
          <p:nvPr/>
        </p:nvSpPr>
        <p:spPr>
          <a:xfrm>
            <a:off x="5580112" y="4869160"/>
            <a:ext cx="3168352" cy="369332"/>
          </a:xfrm>
          <a:prstGeom prst="rect">
            <a:avLst/>
          </a:prstGeom>
          <a:noFill/>
        </p:spPr>
        <p:txBody>
          <a:bodyPr wrap="square" rtlCol="0">
            <a:spAutoFit/>
          </a:bodyPr>
          <a:lstStyle/>
          <a:p>
            <a:r>
              <a:rPr lang="en-US" dirty="0" smtClean="0"/>
              <a:t>Bruno de Finetti (1906-1985)</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700807"/>
            <a:ext cx="2016224" cy="2473103"/>
          </a:xfrm>
          <a:prstGeom prst="rect">
            <a:avLst/>
          </a:prstGeom>
        </p:spPr>
      </p:pic>
    </p:spTree>
    <p:extLst>
      <p:ext uri="{BB962C8B-B14F-4D97-AF65-F5344CB8AC3E}">
        <p14:creationId xmlns:p14="http://schemas.microsoft.com/office/powerpoint/2010/main" val="9614841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51136"/>
            <a:ext cx="8229600" cy="1143000"/>
          </a:xfrm>
        </p:spPr>
        <p:txBody>
          <a:bodyPr/>
          <a:lstStyle/>
          <a:p>
            <a:pPr algn="ctr"/>
            <a:r>
              <a:rPr lang="en-US" sz="3600" dirty="0" smtClean="0">
                <a:solidFill>
                  <a:schemeClr val="accent2"/>
                </a:solidFill>
                <a:latin typeface="+mn-lt"/>
              </a:rPr>
              <a:t>Classical Statistics</a:t>
            </a:r>
            <a:endParaRPr lang="en-US" sz="3600" dirty="0">
              <a:solidFill>
                <a:schemeClr val="accent2"/>
              </a:solidFill>
              <a:latin typeface="+mn-lt"/>
            </a:endParaRPr>
          </a:p>
        </p:txBody>
      </p:sp>
      <p:sp>
        <p:nvSpPr>
          <p:cNvPr id="3" name="Content Placeholder 2"/>
          <p:cNvSpPr>
            <a:spLocks noGrp="1"/>
          </p:cNvSpPr>
          <p:nvPr>
            <p:ph idx="1"/>
          </p:nvPr>
        </p:nvSpPr>
        <p:spPr>
          <a:xfrm>
            <a:off x="457200" y="1844824"/>
            <a:ext cx="5050904" cy="4525963"/>
          </a:xfrm>
        </p:spPr>
        <p:txBody>
          <a:bodyPr/>
          <a:lstStyle/>
          <a:p>
            <a:pPr algn="l" rtl="0">
              <a:lnSpc>
                <a:spcPct val="150000"/>
              </a:lnSpc>
            </a:pPr>
            <a:r>
              <a:rPr lang="en-US" sz="2400" dirty="0" smtClean="0"/>
              <a:t>Trying to be </a:t>
            </a:r>
            <a:r>
              <a:rPr lang="en-US" sz="2400" dirty="0">
                <a:solidFill>
                  <a:srgbClr val="7030A0"/>
                </a:solidFill>
              </a:rPr>
              <a:t>o</a:t>
            </a:r>
            <a:r>
              <a:rPr lang="en-US" sz="2400" dirty="0" smtClean="0">
                <a:solidFill>
                  <a:srgbClr val="7030A0"/>
                </a:solidFill>
              </a:rPr>
              <a:t>bjective</a:t>
            </a:r>
          </a:p>
          <a:p>
            <a:pPr algn="l" rtl="0">
              <a:lnSpc>
                <a:spcPct val="150000"/>
              </a:lnSpc>
            </a:pPr>
            <a:endParaRPr lang="en-US" sz="2400" dirty="0"/>
          </a:p>
          <a:p>
            <a:pPr algn="l" rtl="0">
              <a:lnSpc>
                <a:spcPct val="150000"/>
              </a:lnSpc>
            </a:pPr>
            <a:r>
              <a:rPr lang="en-US" sz="2400" dirty="0" smtClean="0"/>
              <a:t>Uses </a:t>
            </a:r>
            <a:r>
              <a:rPr lang="en-US" sz="2400" dirty="0" smtClean="0">
                <a:solidFill>
                  <a:srgbClr val="0070C0"/>
                </a:solidFill>
              </a:rPr>
              <a:t>confidence intervals</a:t>
            </a:r>
            <a:r>
              <a:rPr lang="en-US" sz="2400" dirty="0" smtClean="0"/>
              <a:t>, </a:t>
            </a:r>
            <a:r>
              <a:rPr lang="en-US" sz="2400" dirty="0" smtClean="0">
                <a:solidFill>
                  <a:srgbClr val="0070C0"/>
                </a:solidFill>
              </a:rPr>
              <a:t>hypotheses tests </a:t>
            </a:r>
          </a:p>
          <a:p>
            <a:pPr algn="l" rtl="0">
              <a:lnSpc>
                <a:spcPct val="150000"/>
              </a:lnSpc>
            </a:pPr>
            <a:endParaRPr lang="en-US" sz="2400" dirty="0"/>
          </a:p>
          <a:p>
            <a:pPr algn="l" rtl="0">
              <a:lnSpc>
                <a:spcPct val="150000"/>
              </a:lnSpc>
            </a:pPr>
            <a:r>
              <a:rPr lang="en-US" sz="2400" dirty="0" smtClean="0"/>
              <a:t>“</a:t>
            </a:r>
            <a:r>
              <a:rPr lang="en-US" sz="2400" dirty="0" smtClean="0">
                <a:solidFill>
                  <a:srgbClr val="0070C0"/>
                </a:solidFill>
              </a:rPr>
              <a:t>Confidence</a:t>
            </a:r>
            <a:r>
              <a:rPr lang="en-US" sz="2400" dirty="0" smtClean="0"/>
              <a:t>”, “</a:t>
            </a:r>
            <a:r>
              <a:rPr lang="en-US" sz="2400" dirty="0" smtClean="0">
                <a:solidFill>
                  <a:srgbClr val="0070C0"/>
                </a:solidFill>
              </a:rPr>
              <a:t>significance</a:t>
            </a:r>
            <a:r>
              <a:rPr lang="en-US" sz="2400" dirty="0" smtClean="0"/>
              <a:t>” – not “</a:t>
            </a:r>
            <a:r>
              <a:rPr lang="en-US" sz="2400" dirty="0" smtClean="0">
                <a:solidFill>
                  <a:srgbClr val="FF0000"/>
                </a:solidFill>
              </a:rPr>
              <a:t>probability</a:t>
            </a:r>
            <a:r>
              <a:rPr lang="en-US" sz="2400" dirty="0" smtClean="0"/>
              <a:t>”</a:t>
            </a:r>
          </a:p>
          <a:p>
            <a:pPr algn="l" rtl="0">
              <a:lnSpc>
                <a:spcPct val="150000"/>
              </a:lnSpc>
            </a:pPr>
            <a:endParaRPr lang="en-US" sz="2400"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6774EDB-5128-495D-A010-41C131598724}" type="slidenum">
              <a:rPr lang="en-US" smtClean="0"/>
              <a:t>168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820909"/>
            <a:ext cx="1899209" cy="2662808"/>
          </a:xfrm>
          <a:prstGeom prst="rect">
            <a:avLst/>
          </a:prstGeom>
        </p:spPr>
      </p:pic>
      <p:sp>
        <p:nvSpPr>
          <p:cNvPr id="7" name="TextBox 6"/>
          <p:cNvSpPr txBox="1"/>
          <p:nvPr/>
        </p:nvSpPr>
        <p:spPr>
          <a:xfrm>
            <a:off x="5580112" y="4869160"/>
            <a:ext cx="3168352" cy="369332"/>
          </a:xfrm>
          <a:prstGeom prst="rect">
            <a:avLst/>
          </a:prstGeom>
          <a:noFill/>
        </p:spPr>
        <p:txBody>
          <a:bodyPr wrap="square" rtlCol="0">
            <a:spAutoFit/>
          </a:bodyPr>
          <a:lstStyle/>
          <a:p>
            <a:r>
              <a:rPr lang="en-US" dirty="0" smtClean="0"/>
              <a:t>Ronald A Fisher (1890-1962)</a:t>
            </a:r>
            <a:endParaRPr lang="en-US" dirty="0"/>
          </a:p>
        </p:txBody>
      </p:sp>
    </p:spTree>
    <p:extLst>
      <p:ext uri="{BB962C8B-B14F-4D97-AF65-F5344CB8AC3E}">
        <p14:creationId xmlns:p14="http://schemas.microsoft.com/office/powerpoint/2010/main" val="73533446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169</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Back to our question</a:t>
            </a:r>
          </a:p>
        </p:txBody>
      </p:sp>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If the random variables are independent from each other, how do we learn?</a:t>
            </a:r>
          </a:p>
          <a:p>
            <a:pPr algn="l" rtl="0" eaLnBrk="1" hangingPunct="1">
              <a:lnSpc>
                <a:spcPct val="150000"/>
              </a:lnSpc>
            </a:pPr>
            <a:r>
              <a:rPr lang="en-US" altLang="en-US" sz="2400" dirty="0" smtClean="0"/>
              <a:t>If you’re </a:t>
            </a:r>
            <a:r>
              <a:rPr lang="en-US" altLang="en-US" sz="2400" dirty="0">
                <a:solidFill>
                  <a:srgbClr val="7030A0"/>
                </a:solidFill>
              </a:rPr>
              <a:t>C</a:t>
            </a:r>
            <a:r>
              <a:rPr lang="en-US" altLang="en-US" sz="2400" dirty="0" smtClean="0">
                <a:solidFill>
                  <a:srgbClr val="7030A0"/>
                </a:solidFill>
              </a:rPr>
              <a:t>lassical</a:t>
            </a:r>
            <a:r>
              <a:rPr lang="en-US" altLang="en-US" sz="2400" dirty="0" smtClean="0"/>
              <a:t> statistician, you learn </a:t>
            </a:r>
            <a:r>
              <a:rPr lang="en-US" altLang="en-US" sz="2400" dirty="0" smtClean="0">
                <a:solidFill>
                  <a:srgbClr val="FF0000"/>
                </a:solidFill>
              </a:rPr>
              <a:t>outside</a:t>
            </a:r>
            <a:r>
              <a:rPr lang="en-US" altLang="en-US" sz="2400" dirty="0" smtClean="0"/>
              <a:t> of the probability model</a:t>
            </a:r>
          </a:p>
          <a:p>
            <a:pPr algn="l" rtl="0" eaLnBrk="1" hangingPunct="1">
              <a:lnSpc>
                <a:spcPct val="150000"/>
              </a:lnSpc>
            </a:pPr>
            <a:r>
              <a:rPr lang="en-US" altLang="en-US" sz="2400" dirty="0" smtClean="0"/>
              <a:t>If you’re </a:t>
            </a:r>
            <a:r>
              <a:rPr lang="en-US" altLang="en-US" sz="2400" dirty="0" smtClean="0">
                <a:solidFill>
                  <a:srgbClr val="7030A0"/>
                </a:solidFill>
              </a:rPr>
              <a:t>Bayesian</a:t>
            </a:r>
            <a:r>
              <a:rPr lang="en-US" altLang="en-US" sz="2400" dirty="0" smtClean="0"/>
              <a:t>, you </a:t>
            </a:r>
            <a:r>
              <a:rPr lang="en-US" altLang="en-US" sz="2400" dirty="0" smtClean="0">
                <a:solidFill>
                  <a:srgbClr val="0070C0"/>
                </a:solidFill>
              </a:rPr>
              <a:t>don’t</a:t>
            </a:r>
            <a:r>
              <a:rPr lang="en-US" altLang="en-US" sz="2400" dirty="0" smtClean="0"/>
              <a:t> have independence indeed</a:t>
            </a:r>
          </a:p>
          <a:p>
            <a:pPr algn="l" rtl="0" eaLnBrk="1" hangingPunct="1">
              <a:lnSpc>
                <a:spcPct val="150000"/>
              </a:lnSpc>
            </a:pPr>
            <a:r>
              <a:rPr lang="en-US" altLang="en-US" sz="2400" dirty="0" smtClean="0"/>
              <a:t>You have only </a:t>
            </a:r>
            <a:r>
              <a:rPr lang="en-US" altLang="en-US" sz="2400" dirty="0" smtClean="0">
                <a:solidFill>
                  <a:srgbClr val="FF0000"/>
                </a:solidFill>
              </a:rPr>
              <a:t>exchangeability</a:t>
            </a:r>
            <a:r>
              <a:rPr lang="en-US" altLang="en-US" sz="2400" dirty="0" smtClean="0"/>
              <a:t> (de Finetti)</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169</a:t>
            </a:fld>
            <a:endParaRPr lang="en-US" altLang="en-US"/>
          </a:p>
        </p:txBody>
      </p:sp>
    </p:spTree>
    <p:extLst>
      <p:ext uri="{BB962C8B-B14F-4D97-AF65-F5344CB8AC3E}">
        <p14:creationId xmlns:p14="http://schemas.microsoft.com/office/powerpoint/2010/main" val="61863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17</a:t>
            </a:fld>
            <a:endParaRPr lang="en-US" altLang="en-US" sz="1400" dirty="0"/>
          </a:p>
        </p:txBody>
      </p:sp>
      <p:sp>
        <p:nvSpPr>
          <p:cNvPr id="6147" name="Rectangle 2"/>
          <p:cNvSpPr>
            <a:spLocks noGrp="1" noChangeArrowheads="1"/>
          </p:cNvSpPr>
          <p:nvPr>
            <p:ph type="title"/>
          </p:nvPr>
        </p:nvSpPr>
        <p:spPr/>
        <p:txBody>
          <a:bodyPr/>
          <a:lstStyle/>
          <a:p>
            <a:pPr eaLnBrk="1" hangingPunct="1"/>
            <a:r>
              <a:rPr lang="en-US" altLang="en-US" sz="3600" dirty="0" smtClean="0">
                <a:solidFill>
                  <a:schemeClr val="accent2"/>
                </a:solidFill>
              </a:rPr>
              <a:t>Back to Framing Effects</a:t>
            </a:r>
          </a:p>
        </p:txBody>
      </p:sp>
      <p:sp>
        <p:nvSpPr>
          <p:cNvPr id="6148" name="Rectangle 3"/>
          <p:cNvSpPr>
            <a:spLocks noGrp="1" noChangeArrowheads="1"/>
          </p:cNvSpPr>
          <p:nvPr>
            <p:ph type="body" idx="1"/>
          </p:nvPr>
        </p:nvSpPr>
        <p:spPr>
          <a:xfrm>
            <a:off x="395536" y="1556792"/>
            <a:ext cx="8229600" cy="4453955"/>
          </a:xfrm>
        </p:spPr>
        <p:txBody>
          <a:bodyPr/>
          <a:lstStyle/>
          <a:p>
            <a:pPr marL="0" indent="0" algn="l" rtl="0" eaLnBrk="1" hangingPunct="1">
              <a:lnSpc>
                <a:spcPct val="150000"/>
              </a:lnSpc>
              <a:buNone/>
            </a:pPr>
            <a:r>
              <a:rPr lang="en-US" altLang="en-US" sz="2400" dirty="0" smtClean="0"/>
              <a:t>Additional examples: </a:t>
            </a:r>
          </a:p>
          <a:p>
            <a:pPr lvl="1" algn="l" rtl="0" eaLnBrk="1" hangingPunct="1">
              <a:lnSpc>
                <a:spcPct val="150000"/>
              </a:lnSpc>
            </a:pPr>
            <a:r>
              <a:rPr lang="en-US" altLang="en-US" sz="2000" dirty="0" smtClean="0"/>
              <a:t>Cash discount</a:t>
            </a:r>
          </a:p>
          <a:p>
            <a:pPr lvl="1" algn="l" rtl="0" eaLnBrk="1" hangingPunct="1">
              <a:lnSpc>
                <a:spcPct val="150000"/>
              </a:lnSpc>
            </a:pPr>
            <a:r>
              <a:rPr lang="en-US" altLang="en-US" sz="2000" dirty="0" smtClean="0"/>
              <a:t>Tax deductions</a:t>
            </a:r>
          </a:p>
          <a:p>
            <a:pPr lvl="1"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t>What can be done about them?</a:t>
            </a:r>
          </a:p>
          <a:p>
            <a:pPr lvl="1" algn="l" rtl="0" eaLnBrk="1" hangingPunct="1">
              <a:lnSpc>
                <a:spcPct val="150000"/>
              </a:lnSpc>
            </a:pPr>
            <a:r>
              <a:rPr lang="en-US" altLang="en-US" sz="2000" dirty="0" smtClean="0"/>
              <a:t>The role of formal models</a:t>
            </a:r>
          </a:p>
        </p:txBody>
      </p:sp>
    </p:spTree>
    <p:extLst>
      <p:ext uri="{BB962C8B-B14F-4D97-AF65-F5344CB8AC3E}">
        <p14:creationId xmlns:p14="http://schemas.microsoft.com/office/powerpoint/2010/main" val="174619324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B952F81-2319-47E9-8394-94D64DF90A03}" type="slidenum">
              <a:rPr lang="ar-SA" altLang="en-US" sz="1400"/>
              <a:pPr algn="l" eaLnBrk="1" hangingPunct="1">
                <a:spcBef>
                  <a:spcPct val="0"/>
                </a:spcBef>
                <a:buFontTx/>
                <a:buNone/>
              </a:pPr>
              <a:t>170</a:t>
            </a:fld>
            <a:endParaRPr lang="en-US" altLang="en-US" sz="1400"/>
          </a:p>
        </p:txBody>
      </p:sp>
      <p:sp>
        <p:nvSpPr>
          <p:cNvPr id="7475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Is the roulette fair?</a:t>
            </a:r>
          </a:p>
        </p:txBody>
      </p:sp>
      <p:sp>
        <p:nvSpPr>
          <p:cNvPr id="74756"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A </a:t>
            </a:r>
            <a:r>
              <a:rPr lang="en-US" altLang="en-US" sz="2400" dirty="0" smtClean="0">
                <a:solidFill>
                  <a:srgbClr val="7030A0"/>
                </a:solidFill>
              </a:rPr>
              <a:t>Classical</a:t>
            </a:r>
            <a:r>
              <a:rPr lang="en-US" altLang="en-US" sz="2400" dirty="0" smtClean="0"/>
              <a:t> statistician will assume independence </a:t>
            </a:r>
            <a:r>
              <a:rPr lang="en-US" altLang="en-US" sz="2400" i="1" dirty="0" smtClean="0">
                <a:solidFill>
                  <a:srgbClr val="FF0000"/>
                </a:solidFill>
              </a:rPr>
              <a:t>given</a:t>
            </a:r>
            <a:r>
              <a:rPr lang="en-US" altLang="en-US" sz="2400" i="1" dirty="0" smtClean="0"/>
              <a:t> </a:t>
            </a:r>
            <a:r>
              <a:rPr lang="en-US" altLang="en-US" sz="2400" dirty="0" smtClean="0"/>
              <a:t> the parameter of the roulette wheel, and will learn from observations about this parameter </a:t>
            </a:r>
            <a:r>
              <a:rPr lang="en-US" altLang="en-US" sz="2400" dirty="0" smtClean="0">
                <a:solidFill>
                  <a:srgbClr val="FF0000"/>
                </a:solidFill>
              </a:rPr>
              <a:t>outside</a:t>
            </a:r>
            <a:r>
              <a:rPr lang="en-US" altLang="en-US" sz="2400" dirty="0" smtClean="0"/>
              <a:t> the probability model</a:t>
            </a:r>
          </a:p>
          <a:p>
            <a:pPr algn="l" rtl="0" eaLnBrk="1" hangingPunct="1">
              <a:lnSpc>
                <a:spcPct val="150000"/>
              </a:lnSpc>
            </a:pPr>
            <a:r>
              <a:rPr lang="en-US" altLang="en-US" sz="2400" dirty="0"/>
              <a:t>A </a:t>
            </a:r>
            <a:r>
              <a:rPr lang="en-US" altLang="en-US" sz="2400" dirty="0" smtClean="0">
                <a:solidFill>
                  <a:srgbClr val="7030A0"/>
                </a:solidFill>
              </a:rPr>
              <a:t>Bayesian</a:t>
            </a:r>
            <a:r>
              <a:rPr lang="en-US" altLang="en-US" sz="2400" dirty="0" smtClean="0"/>
              <a:t> </a:t>
            </a:r>
            <a:r>
              <a:rPr lang="en-US" altLang="en-US" sz="2400" dirty="0"/>
              <a:t>statistician will assume </a:t>
            </a:r>
            <a:r>
              <a:rPr lang="en-US" altLang="en-US" sz="2400" dirty="0" smtClean="0"/>
              <a:t>only </a:t>
            </a:r>
            <a:r>
              <a:rPr lang="en-US" altLang="en-US" sz="2400" dirty="0" smtClean="0">
                <a:solidFill>
                  <a:srgbClr val="FF0000"/>
                </a:solidFill>
              </a:rPr>
              <a:t>conditional</a:t>
            </a:r>
            <a:r>
              <a:rPr lang="en-US" altLang="en-US" sz="2400" dirty="0" smtClean="0"/>
              <a:t> independence (</a:t>
            </a:r>
            <a:r>
              <a:rPr lang="en-US" altLang="en-US" sz="2400" i="1" dirty="0" smtClean="0">
                <a:solidFill>
                  <a:srgbClr val="FF0000"/>
                </a:solidFill>
              </a:rPr>
              <a:t>given</a:t>
            </a:r>
            <a:r>
              <a:rPr lang="en-US" altLang="en-US" sz="2400" dirty="0" smtClean="0"/>
              <a:t> </a:t>
            </a:r>
            <a:r>
              <a:rPr lang="en-US" altLang="en-US" sz="2400" dirty="0"/>
              <a:t>the parameter of the roulette </a:t>
            </a:r>
            <a:r>
              <a:rPr lang="en-US" altLang="en-US" sz="2400" dirty="0" smtClean="0"/>
              <a:t>wheel), </a:t>
            </a:r>
            <a:r>
              <a:rPr lang="en-US" altLang="en-US" sz="2400" dirty="0"/>
              <a:t>and will learn </a:t>
            </a:r>
            <a:r>
              <a:rPr lang="en-US" altLang="en-US" sz="2400" dirty="0" smtClean="0"/>
              <a:t>about the parameter by </a:t>
            </a:r>
            <a:r>
              <a:rPr lang="en-US" altLang="en-US" sz="2400" dirty="0" err="1" smtClean="0"/>
              <a:t>Bayes’s</a:t>
            </a:r>
            <a:r>
              <a:rPr lang="en-US" altLang="en-US" sz="2400" dirty="0" smtClean="0"/>
              <a:t> updating </a:t>
            </a:r>
            <a:endParaRPr lang="en-US" altLang="en-US" sz="2400" dirty="0"/>
          </a:p>
          <a:p>
            <a:pPr algn="l" rtl="0" eaLnBrk="1" hangingPunct="1">
              <a:lnSpc>
                <a:spcPct val="150000"/>
              </a:lnSpc>
            </a:pPr>
            <a:endParaRPr lang="en-US" altLang="en-US" sz="24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170</a:t>
            </a:fld>
            <a:endParaRPr lang="en-US" altLang="en-US"/>
          </a:p>
        </p:txBody>
      </p:sp>
    </p:spTree>
    <p:extLst>
      <p:ext uri="{BB962C8B-B14F-4D97-AF65-F5344CB8AC3E}">
        <p14:creationId xmlns:p14="http://schemas.microsoft.com/office/powerpoint/2010/main" val="184267231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Biased Samples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171</a:t>
            </a:fld>
            <a:endParaRPr lang="en-US" altLang="en-US" sz="1400"/>
          </a:p>
        </p:txBody>
      </p:sp>
    </p:spTree>
    <p:extLst>
      <p:ext uri="{BB962C8B-B14F-4D97-AF65-F5344CB8AC3E}">
        <p14:creationId xmlns:p14="http://schemas.microsoft.com/office/powerpoint/2010/main" val="378114475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67CC8AC-7CE0-48AB-AEBC-DF7E2A09223C}" type="slidenum">
              <a:rPr lang="ar-SA" altLang="en-US" sz="1400"/>
              <a:pPr algn="l">
                <a:spcBef>
                  <a:spcPct val="0"/>
                </a:spcBef>
                <a:buFontTx/>
                <a:buNone/>
              </a:pPr>
              <a:t>172</a:t>
            </a:fld>
            <a:endParaRPr lang="en-US" altLang="en-US" sz="1400"/>
          </a:p>
        </p:txBody>
      </p:sp>
      <p:sp>
        <p:nvSpPr>
          <p:cNvPr id="75779"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Problem</a:t>
            </a:r>
          </a:p>
        </p:txBody>
      </p:sp>
      <p:sp>
        <p:nvSpPr>
          <p:cNvPr id="75780"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A study of students’ grades in the US showed that immigrants had, on average, a higher grade point average than did US-born students.  The conclusion was that Americans are not very smart, or at least do not work very hard, as compared to other nationalities.</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6C0C7FB-2284-4D35-9673-B1D7D4F3B424}" type="slidenum">
              <a:rPr lang="ar-SA" altLang="en-US" sz="1400"/>
              <a:pPr algn="l">
                <a:spcBef>
                  <a:spcPct val="0"/>
                </a:spcBef>
                <a:buFontTx/>
                <a:buNone/>
              </a:pPr>
              <a:t>173</a:t>
            </a:fld>
            <a:endParaRPr lang="en-US" altLang="en-US" sz="1400"/>
          </a:p>
        </p:txBody>
      </p:sp>
      <p:sp>
        <p:nvSpPr>
          <p:cNvPr id="76803" name="Rectangle 2"/>
          <p:cNvSpPr>
            <a:spLocks noGrp="1" noChangeArrowheads="1"/>
          </p:cNvSpPr>
          <p:nvPr>
            <p:ph type="title"/>
          </p:nvPr>
        </p:nvSpPr>
        <p:spPr/>
        <p:txBody>
          <a:bodyPr/>
          <a:lstStyle/>
          <a:p>
            <a:pPr eaLnBrk="1" hangingPunct="1"/>
            <a:r>
              <a:rPr lang="en-US" altLang="en-US" sz="3600" dirty="0" smtClean="0">
                <a:solidFill>
                  <a:schemeClr val="accent2"/>
                </a:solidFill>
              </a:rPr>
              <a:t>Biased Samples</a:t>
            </a:r>
          </a:p>
        </p:txBody>
      </p:sp>
      <p:sp>
        <p:nvSpPr>
          <p:cNvPr id="76804" name="Rectangle 3"/>
          <p:cNvSpPr>
            <a:spLocks noGrp="1" noChangeArrowheads="1"/>
          </p:cNvSpPr>
          <p:nvPr>
            <p:ph type="body" idx="1"/>
          </p:nvPr>
        </p:nvSpPr>
        <p:spPr/>
        <p:txBody>
          <a:bodyPr/>
          <a:lstStyle/>
          <a:p>
            <a:pPr algn="l" rtl="0" eaLnBrk="1" hangingPunct="1">
              <a:lnSpc>
                <a:spcPct val="150000"/>
              </a:lnSpc>
            </a:pPr>
            <a:r>
              <a:rPr lang="en-US" altLang="en-US" sz="2400" dirty="0" smtClean="0"/>
              <a:t>The point: immigrants are not necessarily representative of the home population</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The </a:t>
            </a:r>
            <a:r>
              <a:rPr lang="en-US" altLang="en-US" sz="2400" dirty="0" smtClean="0">
                <a:solidFill>
                  <a:srgbClr val="7030A0"/>
                </a:solidFill>
              </a:rPr>
              <a:t>Literary Digest 1936</a:t>
            </a:r>
            <a:r>
              <a:rPr lang="en-US" altLang="en-US" sz="2400" dirty="0" smtClean="0"/>
              <a:t> fiasco</a:t>
            </a:r>
          </a:p>
          <a:p>
            <a:pPr lvl="1" algn="l" rtl="0" eaLnBrk="1" hangingPunct="1">
              <a:lnSpc>
                <a:spcPct val="150000"/>
              </a:lnSpc>
            </a:pPr>
            <a:r>
              <a:rPr lang="en-US" sz="2400" dirty="0"/>
              <a:t>They predicted Alf </a:t>
            </a:r>
            <a:r>
              <a:rPr lang="en-US" sz="2400" dirty="0">
                <a:solidFill>
                  <a:srgbClr val="00B050"/>
                </a:solidFill>
              </a:rPr>
              <a:t>Landon</a:t>
            </a:r>
            <a:r>
              <a:rPr lang="en-US" sz="2400" dirty="0"/>
              <a:t> would beat Franklin </a:t>
            </a:r>
            <a:r>
              <a:rPr lang="en-US" sz="2400" dirty="0" err="1"/>
              <a:t>Delanor</a:t>
            </a:r>
            <a:r>
              <a:rPr lang="en-US" sz="2400" dirty="0"/>
              <a:t> </a:t>
            </a:r>
            <a:r>
              <a:rPr lang="en-US" sz="2400" dirty="0">
                <a:solidFill>
                  <a:srgbClr val="00B050"/>
                </a:solidFill>
              </a:rPr>
              <a:t>Roosevelt</a:t>
            </a:r>
            <a:r>
              <a:rPr lang="en-US" sz="2400" dirty="0"/>
              <a:t> </a:t>
            </a:r>
            <a:r>
              <a:rPr lang="en-US" sz="2400" dirty="0">
                <a:solidFill>
                  <a:srgbClr val="FF0000"/>
                </a:solidFill>
              </a:rPr>
              <a:t>57%</a:t>
            </a:r>
            <a:r>
              <a:rPr lang="en-US" sz="2400" dirty="0"/>
              <a:t> to </a:t>
            </a:r>
            <a:r>
              <a:rPr lang="en-US" sz="2400" dirty="0" smtClean="0">
                <a:solidFill>
                  <a:srgbClr val="FF0000"/>
                </a:solidFill>
              </a:rPr>
              <a:t>43%</a:t>
            </a:r>
          </a:p>
          <a:p>
            <a:pPr lvl="1" algn="l" rtl="0" eaLnBrk="1" hangingPunct="1">
              <a:lnSpc>
                <a:spcPct val="150000"/>
              </a:lnSpc>
            </a:pPr>
            <a:r>
              <a:rPr lang="en-US" sz="2400" dirty="0" smtClean="0"/>
              <a:t>As </a:t>
            </a:r>
            <a:r>
              <a:rPr lang="en-US" sz="2400" dirty="0"/>
              <a:t>it turned out, </a:t>
            </a:r>
            <a:r>
              <a:rPr lang="en-US" sz="2400" dirty="0">
                <a:solidFill>
                  <a:srgbClr val="00B050"/>
                </a:solidFill>
              </a:rPr>
              <a:t>Roosevelt</a:t>
            </a:r>
            <a:r>
              <a:rPr lang="en-US" sz="2400" dirty="0"/>
              <a:t> won </a:t>
            </a:r>
            <a:r>
              <a:rPr lang="en-US" sz="2400" dirty="0">
                <a:solidFill>
                  <a:srgbClr val="FF0000"/>
                </a:solidFill>
              </a:rPr>
              <a:t>62%</a:t>
            </a:r>
            <a:r>
              <a:rPr lang="en-US" sz="2400" dirty="0"/>
              <a:t> to </a:t>
            </a:r>
            <a:r>
              <a:rPr lang="en-US" sz="2400" dirty="0">
                <a:solidFill>
                  <a:srgbClr val="FF0000"/>
                </a:solidFill>
              </a:rPr>
              <a:t>37%</a:t>
            </a:r>
            <a:endParaRPr lang="en-US" altLang="en-US" sz="2400" dirty="0" smtClean="0">
              <a:solidFill>
                <a:srgbClr val="FF0000"/>
              </a:solidFill>
            </a:endParaRP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6C0C7FB-2284-4D35-9673-B1D7D4F3B424}" type="slidenum">
              <a:rPr lang="ar-SA" altLang="en-US" sz="1400"/>
              <a:pPr algn="l">
                <a:spcBef>
                  <a:spcPct val="0"/>
                </a:spcBef>
                <a:buFontTx/>
                <a:buNone/>
              </a:pPr>
              <a:t>174</a:t>
            </a:fld>
            <a:endParaRPr lang="en-US" altLang="en-US" sz="1400"/>
          </a:p>
        </p:txBody>
      </p:sp>
      <p:sp>
        <p:nvSpPr>
          <p:cNvPr id="76803" name="Rectangle 2"/>
          <p:cNvSpPr>
            <a:spLocks noGrp="1" noChangeArrowheads="1"/>
          </p:cNvSpPr>
          <p:nvPr>
            <p:ph type="title"/>
          </p:nvPr>
        </p:nvSpPr>
        <p:spPr/>
        <p:txBody>
          <a:bodyPr/>
          <a:lstStyle/>
          <a:p>
            <a:pPr eaLnBrk="1" hangingPunct="1"/>
            <a:r>
              <a:rPr lang="en-US" altLang="en-US" sz="3600" dirty="0" smtClean="0">
                <a:solidFill>
                  <a:schemeClr val="accent2"/>
                </a:solidFill>
              </a:rPr>
              <a:t>More </a:t>
            </a:r>
            <a:r>
              <a:rPr lang="en-US" altLang="en-US" sz="3600" dirty="0">
                <a:solidFill>
                  <a:schemeClr val="accent2"/>
                </a:solidFill>
              </a:rPr>
              <a:t>b</a:t>
            </a:r>
            <a:r>
              <a:rPr lang="en-US" altLang="en-US" sz="3600" dirty="0" smtClean="0">
                <a:solidFill>
                  <a:schemeClr val="accent2"/>
                </a:solidFill>
              </a:rPr>
              <a:t>iased samples</a:t>
            </a:r>
          </a:p>
        </p:txBody>
      </p:sp>
      <p:sp>
        <p:nvSpPr>
          <p:cNvPr id="76804"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Everyday examples:</a:t>
            </a:r>
          </a:p>
          <a:p>
            <a:pPr marL="0" indent="0" algn="l" rtl="0" eaLnBrk="1" hangingPunct="1">
              <a:lnSpc>
                <a:spcPct val="150000"/>
              </a:lnSpc>
              <a:buNone/>
            </a:pPr>
            <a:endParaRPr lang="en-US" altLang="en-US" sz="2400" dirty="0" smtClean="0"/>
          </a:p>
          <a:p>
            <a:pPr algn="l" rtl="0" eaLnBrk="1" hangingPunct="1">
              <a:lnSpc>
                <a:spcPct val="150000"/>
              </a:lnSpc>
            </a:pPr>
            <a:r>
              <a:rPr lang="en-US" altLang="en-US" sz="2400" dirty="0" smtClean="0"/>
              <a:t>Students who participate in class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Citizens who exercise the right to vote</a:t>
            </a:r>
          </a:p>
          <a:p>
            <a:pPr algn="l" rtl="0" eaLnBrk="1" hangingPunct="1">
              <a:buFontTx/>
              <a:buNone/>
            </a:pPr>
            <a:endParaRPr lang="en-US" altLang="en-US" dirty="0" smtClean="0"/>
          </a:p>
        </p:txBody>
      </p:sp>
    </p:spTree>
    <p:extLst>
      <p:ext uri="{BB962C8B-B14F-4D97-AF65-F5344CB8AC3E}">
        <p14:creationId xmlns:p14="http://schemas.microsoft.com/office/powerpoint/2010/main" val="203987775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6C0C7FB-2284-4D35-9673-B1D7D4F3B424}" type="slidenum">
              <a:rPr lang="ar-SA" altLang="en-US" sz="1400"/>
              <a:pPr algn="l">
                <a:spcBef>
                  <a:spcPct val="0"/>
                </a:spcBef>
                <a:buFontTx/>
                <a:buNone/>
              </a:pPr>
              <a:t>175</a:t>
            </a:fld>
            <a:endParaRPr lang="en-US" altLang="en-US" sz="1400"/>
          </a:p>
        </p:txBody>
      </p:sp>
      <p:sp>
        <p:nvSpPr>
          <p:cNvPr id="76803" name="Rectangle 2"/>
          <p:cNvSpPr>
            <a:spLocks noGrp="1" noChangeArrowheads="1"/>
          </p:cNvSpPr>
          <p:nvPr>
            <p:ph type="title"/>
          </p:nvPr>
        </p:nvSpPr>
        <p:spPr/>
        <p:txBody>
          <a:bodyPr/>
          <a:lstStyle/>
          <a:p>
            <a:pPr eaLnBrk="1" hangingPunct="1"/>
            <a:r>
              <a:rPr lang="en-US" altLang="en-US" sz="3600" dirty="0" smtClean="0">
                <a:solidFill>
                  <a:schemeClr val="accent2"/>
                </a:solidFill>
              </a:rPr>
              <a:t>The Corona Virus </a:t>
            </a:r>
          </a:p>
        </p:txBody>
      </p:sp>
      <p:sp>
        <p:nvSpPr>
          <p:cNvPr id="76804" name="Rectangle 3"/>
          <p:cNvSpPr>
            <a:spLocks noGrp="1" noChangeArrowheads="1"/>
          </p:cNvSpPr>
          <p:nvPr>
            <p:ph type="body" idx="1"/>
          </p:nvPr>
        </p:nvSpPr>
        <p:spPr/>
        <p:txBody>
          <a:bodyPr/>
          <a:lstStyle/>
          <a:p>
            <a:pPr marL="0" indent="0" algn="l" rtl="0" eaLnBrk="1" hangingPunct="1">
              <a:lnSpc>
                <a:spcPct val="150000"/>
              </a:lnSpc>
              <a:buNone/>
            </a:pPr>
            <a:r>
              <a:rPr lang="en-US" altLang="en-US" sz="1800" dirty="0" smtClean="0"/>
              <a:t>From the NY Times, February 13, 2020, an interview with Prof. Nicholls:</a:t>
            </a:r>
          </a:p>
          <a:p>
            <a:pPr marL="0" indent="0" algn="l" rtl="0" eaLnBrk="1" hangingPunct="1">
              <a:lnSpc>
                <a:spcPct val="150000"/>
              </a:lnSpc>
              <a:buNone/>
            </a:pPr>
            <a:endParaRPr lang="en-US" altLang="en-US" sz="1800" dirty="0" smtClean="0"/>
          </a:p>
          <a:p>
            <a:pPr marL="0" indent="0" algn="l" rtl="0" eaLnBrk="1" hangingPunct="1">
              <a:lnSpc>
                <a:spcPct val="150000"/>
              </a:lnSpc>
              <a:buNone/>
            </a:pPr>
            <a:r>
              <a:rPr lang="en-US" sz="1800" dirty="0" smtClean="0"/>
              <a:t>“… that </a:t>
            </a:r>
            <a:r>
              <a:rPr lang="en-US" sz="1800" dirty="0"/>
              <a:t>just as with SARS there’s probably much stricter guidelines in mainland China for a case to be considered positive. So the 20,000 cases in China is probably only the severe cases; </a:t>
            </a:r>
            <a:r>
              <a:rPr lang="en-US" sz="1800" dirty="0">
                <a:solidFill>
                  <a:srgbClr val="7030A0"/>
                </a:solidFill>
              </a:rPr>
              <a:t>the folks that actually went to the hospital and got tested</a:t>
            </a:r>
            <a:r>
              <a:rPr lang="en-US" sz="1800" dirty="0"/>
              <a:t>. The Chinese healthcare system is very overwhelmed with all the tests going through. So my thinking is this is actually not as severe a disease as is being suggested. </a:t>
            </a:r>
            <a:r>
              <a:rPr lang="en-US" sz="1800" dirty="0">
                <a:solidFill>
                  <a:srgbClr val="FF0000"/>
                </a:solidFill>
              </a:rPr>
              <a:t>The fatality rate is probably only 0.8%-1%. </a:t>
            </a:r>
            <a:r>
              <a:rPr lang="en-US" sz="1800" dirty="0"/>
              <a:t>There’s a vast underreporting of cases in China. </a:t>
            </a:r>
            <a:endParaRPr lang="en-US" altLang="en-US" sz="1800" dirty="0" smtClean="0"/>
          </a:p>
        </p:txBody>
      </p:sp>
    </p:spTree>
    <p:extLst>
      <p:ext uri="{BB962C8B-B14F-4D97-AF65-F5344CB8AC3E}">
        <p14:creationId xmlns:p14="http://schemas.microsoft.com/office/powerpoint/2010/main" val="426181879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BDA57D2-41F6-4111-9C58-8C53F47A5426}" type="slidenum">
              <a:rPr lang="ar-SA" altLang="en-US" sz="1400"/>
              <a:pPr algn="l">
                <a:spcBef>
                  <a:spcPct val="0"/>
                </a:spcBef>
                <a:buFontTx/>
                <a:buNone/>
              </a:pPr>
              <a:t>176</a:t>
            </a:fld>
            <a:endParaRPr lang="en-US" altLang="en-US" sz="1400"/>
          </a:p>
        </p:txBody>
      </p:sp>
      <p:sp>
        <p:nvSpPr>
          <p:cNvPr id="77827"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Problem</a:t>
            </a:r>
          </a:p>
        </p:txBody>
      </p:sp>
      <p:sp>
        <p:nvSpPr>
          <p:cNvPr id="7782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In order to estimate the average number of children in a family, a researcher sampled children in a school, and asked them how many siblings they had.  The answer, plus one, was averaged over all children in the sample to provide the desired estimate.</a:t>
            </a: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7B949F3-937B-4ABB-9832-DCF234AE44E9}" type="slidenum">
              <a:rPr lang="ar-SA" altLang="en-US" sz="1400"/>
              <a:pPr algn="l">
                <a:spcBef>
                  <a:spcPct val="0"/>
                </a:spcBef>
                <a:buFontTx/>
                <a:buNone/>
              </a:pPr>
              <a:t>177</a:t>
            </a:fld>
            <a:endParaRPr lang="en-US" altLang="en-US" sz="1400"/>
          </a:p>
        </p:txBody>
      </p:sp>
      <p:sp>
        <p:nvSpPr>
          <p:cNvPr id="78851" name="Rectangle 2"/>
          <p:cNvSpPr>
            <a:spLocks noGrp="1" noChangeArrowheads="1"/>
          </p:cNvSpPr>
          <p:nvPr>
            <p:ph type="title"/>
          </p:nvPr>
        </p:nvSpPr>
        <p:spPr/>
        <p:txBody>
          <a:bodyPr/>
          <a:lstStyle/>
          <a:p>
            <a:pPr eaLnBrk="1" hangingPunct="1"/>
            <a:r>
              <a:rPr lang="en-US" altLang="en-US" sz="3600" dirty="0" smtClean="0">
                <a:solidFill>
                  <a:schemeClr val="accent2"/>
                </a:solidFill>
              </a:rPr>
              <a:t>Inherently biased </a:t>
            </a:r>
            <a:r>
              <a:rPr lang="en-US" altLang="en-US" sz="3600" dirty="0">
                <a:solidFill>
                  <a:schemeClr val="accent2"/>
                </a:solidFill>
              </a:rPr>
              <a:t>s</a:t>
            </a:r>
            <a:r>
              <a:rPr lang="en-US" altLang="en-US" sz="3600" dirty="0" smtClean="0">
                <a:solidFill>
                  <a:schemeClr val="accent2"/>
                </a:solidFill>
              </a:rPr>
              <a:t>amples</a:t>
            </a:r>
          </a:p>
        </p:txBody>
      </p:sp>
      <mc:AlternateContent xmlns:mc="http://schemas.openxmlformats.org/markup-compatibility/2006" xmlns:a14="http://schemas.microsoft.com/office/drawing/2010/main">
        <mc:Choice Requires="a14">
          <p:sp>
            <p:nvSpPr>
              <p:cNvPr id="78852" name="Rectangle 3"/>
              <p:cNvSpPr>
                <a:spLocks noGrp="1" noChangeArrowheads="1"/>
              </p:cNvSpPr>
              <p:nvPr>
                <p:ph type="body" idx="1"/>
              </p:nvPr>
            </p:nvSpPr>
            <p:spPr/>
            <p:txBody>
              <a:bodyPr/>
              <a:lstStyle/>
              <a:p>
                <a:pPr algn="l" rtl="0" eaLnBrk="1" hangingPunct="1">
                  <a:lnSpc>
                    <a:spcPct val="150000"/>
                  </a:lnSpc>
                  <a:buFontTx/>
                  <a:buNone/>
                </a:pPr>
                <a:r>
                  <a:rPr lang="en-US" altLang="en-US" sz="2400" dirty="0" smtClean="0"/>
                  <a:t>Here the </a:t>
                </a:r>
                <a:r>
                  <a:rPr lang="en-US" altLang="en-US" sz="2400" dirty="0" smtClean="0">
                    <a:solidFill>
                      <a:srgbClr val="7030A0"/>
                    </a:solidFill>
                  </a:rPr>
                  <a:t>very sampling procedure </a:t>
                </a:r>
                <a:r>
                  <a:rPr lang="en-US" altLang="en-US" sz="2400" dirty="0" smtClean="0"/>
                  <a:t>introduces a bias.</a:t>
                </a:r>
              </a:p>
              <a:p>
                <a:pPr algn="l" rtl="0" eaLnBrk="1" hangingPunct="1">
                  <a:lnSpc>
                    <a:spcPct val="150000"/>
                  </a:lnSpc>
                  <a:buFontTx/>
                  <a:buNone/>
                </a:pPr>
                <a:r>
                  <a:rPr lang="en-US" altLang="en-US" sz="2400" dirty="0" smtClean="0"/>
                  <a:t>A family of </a:t>
                </a:r>
                <a14:m>
                  <m:oMath xmlns:m="http://schemas.openxmlformats.org/officeDocument/2006/math">
                    <m:r>
                      <a:rPr lang="en-US" altLang="en-US" sz="2400" i="1" dirty="0" smtClean="0">
                        <a:solidFill>
                          <a:srgbClr val="FF0000"/>
                        </a:solidFill>
                        <a:latin typeface="Cambria Math" panose="02040503050406030204" pitchFamily="18" charset="0"/>
                      </a:rPr>
                      <m:t>8</m:t>
                    </m:r>
                  </m:oMath>
                </a14:m>
                <a:r>
                  <a:rPr lang="en-US" altLang="en-US" sz="2400" dirty="0" smtClean="0"/>
                  <a:t> children has </a:t>
                </a:r>
                <a14:m>
                  <m:oMath xmlns:m="http://schemas.openxmlformats.org/officeDocument/2006/math">
                    <m:r>
                      <a:rPr lang="en-US" altLang="en-US" sz="2400" i="1" dirty="0" smtClean="0">
                        <a:solidFill>
                          <a:srgbClr val="FF0000"/>
                        </a:solidFill>
                        <a:latin typeface="Cambria Math" panose="02040503050406030204" pitchFamily="18" charset="0"/>
                      </a:rPr>
                      <m:t>8</m:t>
                    </m:r>
                  </m:oMath>
                </a14:m>
                <a:r>
                  <a:rPr lang="en-US" altLang="en-US" sz="2400" dirty="0" smtClean="0"/>
                  <a:t> times higher chance of being sampled than a family of </a:t>
                </a:r>
                <a14:m>
                  <m:oMath xmlns:m="http://schemas.openxmlformats.org/officeDocument/2006/math">
                    <m:r>
                      <a:rPr lang="en-US" altLang="en-US" sz="2400" i="1" dirty="0" smtClean="0">
                        <a:solidFill>
                          <a:srgbClr val="FF0000"/>
                        </a:solidFill>
                        <a:latin typeface="Cambria Math" panose="02040503050406030204" pitchFamily="18" charset="0"/>
                      </a:rPr>
                      <m:t>1</m:t>
                    </m:r>
                  </m:oMath>
                </a14:m>
                <a:r>
                  <a:rPr lang="en-US" altLang="en-US" sz="2400" dirty="0" smtClean="0"/>
                  <a:t>.</a:t>
                </a:r>
              </a:p>
              <a:p>
                <a:pPr algn="l" rtl="0" eaLnBrk="1" hangingPunct="1">
                  <a:lnSpc>
                    <a:spcPct val="150000"/>
                  </a:lnSpc>
                  <a:buFontTx/>
                  <a:buNone/>
                </a:pPr>
                <a:endParaRPr lang="en-US" altLang="en-US" sz="2400" dirty="0" smtClean="0"/>
              </a:p>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f>
                        <m:fPr>
                          <m:ctrlPr>
                            <a:rPr lang="en-US" altLang="en-US" sz="2400" i="1" smtClean="0">
                              <a:latin typeface="Cambria Math" panose="02040503050406030204" pitchFamily="18" charset="0"/>
                            </a:rPr>
                          </m:ctrlPr>
                        </m:fPr>
                        <m:num>
                          <m:r>
                            <a:rPr lang="en-US" altLang="en-US" sz="2400" b="0" i="1" smtClean="0">
                              <a:solidFill>
                                <a:srgbClr val="FF0000"/>
                              </a:solidFill>
                              <a:latin typeface="Cambria Math" panose="02040503050406030204" pitchFamily="18" charset="0"/>
                            </a:rPr>
                            <m:t>8</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8</m:t>
                          </m:r>
                          <m:r>
                            <a:rPr lang="en-US" altLang="en-US" sz="2400" b="0" i="1" smtClean="0">
                              <a:latin typeface="Cambria Math" panose="02040503050406030204" pitchFamily="18" charset="0"/>
                            </a:rPr>
                            <m:t>+</m:t>
                          </m:r>
                          <m:r>
                            <a:rPr lang="en-US" altLang="en-US" sz="2400" b="0" i="1" smtClean="0">
                              <a:solidFill>
                                <a:srgbClr val="FF0000"/>
                              </a:solidFill>
                              <a:latin typeface="Cambria Math" panose="02040503050406030204" pitchFamily="18" charset="0"/>
                            </a:rPr>
                            <m:t>1</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1</m:t>
                          </m:r>
                        </m:num>
                        <m:den>
                          <m:r>
                            <a:rPr lang="en-US" altLang="en-US" sz="2400" b="0" i="1" smtClean="0">
                              <a:latin typeface="Cambria Math" panose="02040503050406030204" pitchFamily="18" charset="0"/>
                            </a:rPr>
                            <m:t>9</m:t>
                          </m:r>
                        </m:den>
                      </m:f>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7</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22</m:t>
                      </m:r>
                      <m:r>
                        <a:rPr lang="en-US" altLang="en-US" sz="2400" b="0" i="1" smtClean="0">
                          <a:latin typeface="Cambria Math" panose="02040503050406030204" pitchFamily="18" charset="0"/>
                        </a:rPr>
                        <m:t>&gt;</m:t>
                      </m:r>
                      <m:r>
                        <a:rPr lang="en-US" altLang="en-US" sz="2400" b="0" i="1" smtClean="0">
                          <a:latin typeface="Cambria Math" panose="02040503050406030204" pitchFamily="18" charset="0"/>
                        </a:rPr>
                        <m:t>4</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5</m:t>
                      </m:r>
                      <m:r>
                        <a:rPr lang="en-US" altLang="en-US" sz="2400" b="0" i="1" smtClean="0">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8</m:t>
                          </m:r>
                          <m:r>
                            <a:rPr lang="en-US" altLang="en-US" sz="2400" i="1">
                              <a:latin typeface="Cambria Math" panose="02040503050406030204" pitchFamily="18" charset="0"/>
                            </a:rPr>
                            <m:t>+</m:t>
                          </m:r>
                          <m:r>
                            <a:rPr lang="en-US" altLang="en-US" sz="2400" i="1">
                              <a:latin typeface="Cambria Math" panose="02040503050406030204" pitchFamily="18" charset="0"/>
                            </a:rPr>
                            <m:t>1</m:t>
                          </m:r>
                        </m:num>
                        <m:den>
                          <m:r>
                            <a:rPr lang="en-US" altLang="en-US" sz="2400" i="1">
                              <a:latin typeface="Cambria Math" panose="02040503050406030204" pitchFamily="18" charset="0"/>
                            </a:rPr>
                            <m:t>9</m:t>
                          </m:r>
                        </m:den>
                      </m:f>
                    </m:oMath>
                  </m:oMathPara>
                </a14:m>
                <a:endParaRPr lang="en-US" altLang="en-US" sz="2400" dirty="0" smtClean="0"/>
              </a:p>
            </p:txBody>
          </p:sp>
        </mc:Choice>
        <mc:Fallback xmlns="">
          <p:sp>
            <p:nvSpPr>
              <p:cNvPr id="78852"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7B949F3-937B-4ABB-9832-DCF234AE44E9}" type="slidenum">
              <a:rPr lang="ar-SA" altLang="en-US" sz="1400"/>
              <a:pPr algn="l">
                <a:spcBef>
                  <a:spcPct val="0"/>
                </a:spcBef>
                <a:buFontTx/>
                <a:buNone/>
              </a:pPr>
              <a:t>178</a:t>
            </a:fld>
            <a:endParaRPr lang="en-US" altLang="en-US" sz="1400"/>
          </a:p>
        </p:txBody>
      </p:sp>
      <p:sp>
        <p:nvSpPr>
          <p:cNvPr id="78851" name="Rectangle 2"/>
          <p:cNvSpPr>
            <a:spLocks noGrp="1" noChangeArrowheads="1"/>
          </p:cNvSpPr>
          <p:nvPr>
            <p:ph type="title"/>
          </p:nvPr>
        </p:nvSpPr>
        <p:spPr/>
        <p:txBody>
          <a:bodyPr/>
          <a:lstStyle/>
          <a:p>
            <a:pPr eaLnBrk="1" hangingPunct="1"/>
            <a:r>
              <a:rPr lang="en-US" altLang="en-US" sz="3600" dirty="0" smtClean="0">
                <a:solidFill>
                  <a:schemeClr val="accent2"/>
                </a:solidFill>
              </a:rPr>
              <a:t>But</a:t>
            </a:r>
          </a:p>
        </p:txBody>
      </p:sp>
      <p:sp>
        <p:nvSpPr>
          <p:cNvPr id="78852" name="Rectangle 3"/>
          <p:cNvSpPr>
            <a:spLocks noGrp="1" noChangeArrowheads="1"/>
          </p:cNvSpPr>
          <p:nvPr>
            <p:ph type="body" idx="1"/>
          </p:nvPr>
        </p:nvSpPr>
        <p:spPr/>
        <p:txBody>
          <a:bodyPr/>
          <a:lstStyle/>
          <a:p>
            <a:pPr algn="l" rtl="0" eaLnBrk="1" hangingPunct="1">
              <a:lnSpc>
                <a:spcPct val="150000"/>
              </a:lnSpc>
              <a:buFontTx/>
              <a:buNone/>
            </a:pPr>
            <a:r>
              <a:rPr lang="en-US" altLang="en-US" sz="2400" dirty="0" smtClean="0"/>
              <a:t>It is true that most children have many siblings</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Whether a sample is biased or not </a:t>
            </a:r>
            <a:r>
              <a:rPr lang="en-US" altLang="en-US" sz="2400" dirty="0" smtClean="0">
                <a:solidFill>
                  <a:srgbClr val="00B050"/>
                </a:solidFill>
              </a:rPr>
              <a:t>depends on your question</a:t>
            </a:r>
          </a:p>
          <a:p>
            <a:pPr algn="l" rtl="0" eaLnBrk="1" hangingPunct="1">
              <a:lnSpc>
                <a:spcPct val="150000"/>
              </a:lnSpc>
              <a:buFontTx/>
              <a:buNone/>
            </a:pPr>
            <a:endParaRPr lang="en-US" altLang="en-US" sz="2400" dirty="0"/>
          </a:p>
          <a:p>
            <a:pPr marL="457200" indent="0" algn="l" rtl="0" eaLnBrk="1" hangingPunct="1">
              <a:lnSpc>
                <a:spcPct val="150000"/>
              </a:lnSpc>
              <a:buFontTx/>
              <a:buNone/>
            </a:pPr>
            <a:r>
              <a:rPr lang="en-US" altLang="en-US" sz="2400" dirty="0" smtClean="0"/>
              <a:t>How many poor families are there?</a:t>
            </a:r>
          </a:p>
          <a:p>
            <a:pPr marL="457200" indent="0" algn="l" rtl="0" eaLnBrk="1" hangingPunct="1">
              <a:lnSpc>
                <a:spcPct val="150000"/>
              </a:lnSpc>
              <a:buFontTx/>
              <a:buNone/>
            </a:pPr>
            <a:r>
              <a:rPr lang="en-US" altLang="en-US" sz="2400" dirty="0" smtClean="0"/>
              <a:t>How many children grow in poverty?</a:t>
            </a:r>
          </a:p>
        </p:txBody>
      </p:sp>
    </p:spTree>
    <p:extLst>
      <p:ext uri="{BB962C8B-B14F-4D97-AF65-F5344CB8AC3E}">
        <p14:creationId xmlns:p14="http://schemas.microsoft.com/office/powerpoint/2010/main" val="52437106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3C32045-20D3-4E97-8A45-5BB91D1554DA}" type="slidenum">
              <a:rPr lang="ar-SA" altLang="en-US" sz="1400"/>
              <a:pPr algn="l">
                <a:spcBef>
                  <a:spcPct val="0"/>
                </a:spcBef>
                <a:buFontTx/>
                <a:buNone/>
              </a:pPr>
              <a:t>179</a:t>
            </a:fld>
            <a:endParaRPr lang="en-US" altLang="en-US" sz="1400"/>
          </a:p>
        </p:txBody>
      </p:sp>
      <p:sp>
        <p:nvSpPr>
          <p:cNvPr id="79875"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Problem</a:t>
            </a:r>
          </a:p>
        </p:txBody>
      </p:sp>
      <p:sp>
        <p:nvSpPr>
          <p:cNvPr id="79876" name="Rectangle 3"/>
          <p:cNvSpPr>
            <a:spLocks noGrp="1" noChangeArrowheads="1"/>
          </p:cNvSpPr>
          <p:nvPr>
            <p:ph type="body" idx="1"/>
          </p:nvPr>
        </p:nvSpPr>
        <p:spPr>
          <a:xfrm>
            <a:off x="457200" y="1600201"/>
            <a:ext cx="8229600" cy="3917032"/>
          </a:xfrm>
        </p:spPr>
        <p:txBody>
          <a:bodyPr/>
          <a:lstStyle/>
          <a:p>
            <a:pPr marL="0" indent="0" algn="l" rtl="0" eaLnBrk="1" hangingPunct="1">
              <a:lnSpc>
                <a:spcPct val="150000"/>
              </a:lnSpc>
              <a:buNone/>
            </a:pPr>
            <a:r>
              <a:rPr lang="en-US" altLang="en-US" sz="2400" dirty="0" smtClean="0"/>
              <a:t>A contractor of small renovation projects submits bids and competes for contracts.  He noticed that he tends to lose money on the projects he runs.  He started wondering how he can be so systematically wrong in his estimates.</a:t>
            </a: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18</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sz="3600" dirty="0" smtClean="0">
                <a:solidFill>
                  <a:schemeClr val="accent2"/>
                </a:solidFill>
              </a:rPr>
              <a:t>Framing Effects</a:t>
            </a:r>
          </a:p>
        </p:txBody>
      </p:sp>
      <p:sp>
        <p:nvSpPr>
          <p:cNvPr id="6148" name="Rectangle 3"/>
          <p:cNvSpPr>
            <a:spLocks noGrp="1" noChangeArrowheads="1"/>
          </p:cNvSpPr>
          <p:nvPr>
            <p:ph type="body" idx="1"/>
          </p:nvPr>
        </p:nvSpPr>
        <p:spPr>
          <a:xfrm>
            <a:off x="457200" y="1600200"/>
            <a:ext cx="8229600" cy="2764903"/>
          </a:xfrm>
        </p:spPr>
        <p:txBody>
          <a:bodyPr/>
          <a:lstStyle/>
          <a:p>
            <a:pPr marL="0" indent="0" algn="l" rtl="0" eaLnBrk="1" hangingPunct="1">
              <a:lnSpc>
                <a:spcPct val="150000"/>
              </a:lnSpc>
              <a:buNone/>
            </a:pPr>
            <a:r>
              <a:rPr lang="en-US" altLang="en-US" sz="2400" dirty="0" smtClean="0"/>
              <a:t>That representations </a:t>
            </a:r>
            <a:r>
              <a:rPr lang="en-US" altLang="en-US" sz="2400" dirty="0" smtClean="0">
                <a:solidFill>
                  <a:srgbClr val="FF0000"/>
                </a:solidFill>
              </a:rPr>
              <a:t>do not </a:t>
            </a:r>
            <a:r>
              <a:rPr lang="en-US" altLang="en-US" sz="2400" dirty="0" smtClean="0"/>
              <a:t>matter is not even a formal assumption </a:t>
            </a:r>
          </a:p>
          <a:p>
            <a:pPr marL="0" indent="0" algn="l" rtl="0" eaLnBrk="1" hangingPunct="1">
              <a:lnSpc>
                <a:spcPct val="150000"/>
              </a:lnSpc>
              <a:buNone/>
            </a:pPr>
            <a:r>
              <a:rPr lang="en-US" altLang="en-US" sz="2400" dirty="0" smtClean="0">
                <a:solidFill>
                  <a:srgbClr val="7030A0"/>
                </a:solidFill>
              </a:rPr>
              <a:t>Implicitly</a:t>
            </a:r>
            <a:r>
              <a:rPr lang="en-US" altLang="en-US" sz="2400" dirty="0" smtClean="0"/>
              <a:t> assumed away in economic theory</a:t>
            </a:r>
          </a:p>
          <a:p>
            <a:pPr lvl="1" algn="l" rtl="0" eaLnBrk="1" hangingPunct="1">
              <a:lnSpc>
                <a:spcPct val="150000"/>
              </a:lnSpc>
            </a:pPr>
            <a:r>
              <a:rPr lang="en-US" altLang="en-US" sz="2000" dirty="0" smtClean="0"/>
              <a:t>(It is not even an explicit assumption, apart from a few exceptions such as Rubinstein)</a:t>
            </a:r>
          </a:p>
          <a:p>
            <a:pPr algn="l" rtl="0" eaLnBrk="1" hangingPunct="1">
              <a:lnSpc>
                <a:spcPct val="150000"/>
              </a:lnSpc>
            </a:pPr>
            <a:endParaRPr lang="en-US" alt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280467"/>
            <a:ext cx="1801368" cy="1833372"/>
          </a:xfrm>
          <a:prstGeom prst="rect">
            <a:avLst/>
          </a:prstGeom>
        </p:spPr>
      </p:pic>
      <p:sp>
        <p:nvSpPr>
          <p:cNvPr id="3" name="TextBox 2"/>
          <p:cNvSpPr txBox="1"/>
          <p:nvPr/>
        </p:nvSpPr>
        <p:spPr>
          <a:xfrm>
            <a:off x="2987824" y="5949280"/>
            <a:ext cx="2808312" cy="369332"/>
          </a:xfrm>
          <a:prstGeom prst="rect">
            <a:avLst/>
          </a:prstGeom>
          <a:noFill/>
        </p:spPr>
        <p:txBody>
          <a:bodyPr wrap="square" rtlCol="0">
            <a:spAutoFit/>
          </a:bodyPr>
          <a:lstStyle/>
          <a:p>
            <a:r>
              <a:rPr lang="en-US" dirty="0" smtClean="0"/>
              <a:t>Ariel Rubinstein (b. 1951)</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180</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Winner’s Curse</a:t>
            </a:r>
          </a:p>
        </p:txBody>
      </p:sp>
      <p:sp>
        <p:nvSpPr>
          <p:cNvPr id="80900" name="Rectangle 3"/>
          <p:cNvSpPr>
            <a:spLocks noGrp="1" noChangeArrowheads="1"/>
          </p:cNvSpPr>
          <p:nvPr>
            <p:ph type="body" idx="1"/>
          </p:nvPr>
        </p:nvSpPr>
        <p:spPr/>
        <p:txBody>
          <a:bodyPr/>
          <a:lstStyle/>
          <a:p>
            <a:pPr algn="l" rtl="0" eaLnBrk="1" hangingPunct="1">
              <a:lnSpc>
                <a:spcPct val="150000"/>
              </a:lnSpc>
            </a:pPr>
            <a:r>
              <a:rPr lang="en-US" altLang="en-US" sz="2400" dirty="0" smtClean="0"/>
              <a:t>Firms that won auctions tended to lose money</a:t>
            </a:r>
          </a:p>
          <a:p>
            <a:pPr algn="l" rtl="0" eaLnBrk="1" hangingPunct="1">
              <a:lnSpc>
                <a:spcPct val="150000"/>
              </a:lnSpc>
            </a:pPr>
            <a:r>
              <a:rPr lang="en-US" altLang="en-US" sz="2400" dirty="0" smtClean="0"/>
              <a:t>Even if the estimate is unbiased ex-ante, it is </a:t>
            </a:r>
            <a:r>
              <a:rPr lang="en-US" altLang="en-US" sz="2400" dirty="0" smtClean="0">
                <a:solidFill>
                  <a:srgbClr val="FF0000"/>
                </a:solidFill>
              </a:rPr>
              <a:t>not</a:t>
            </a:r>
            <a:r>
              <a:rPr lang="en-US" altLang="en-US" sz="2400" dirty="0" smtClean="0"/>
              <a:t> unbiased ex-post, </a:t>
            </a:r>
            <a:r>
              <a:rPr lang="en-US" altLang="en-US" sz="2400" dirty="0" smtClean="0">
                <a:solidFill>
                  <a:srgbClr val="FF0000"/>
                </a:solidFill>
              </a:rPr>
              <a:t>given</a:t>
            </a:r>
            <a:r>
              <a:rPr lang="en-US" altLang="en-US" sz="2400" dirty="0" smtClean="0"/>
              <a:t> that one has won the auction.</a:t>
            </a:r>
          </a:p>
          <a:p>
            <a:pPr algn="l" rtl="0" eaLnBrk="1" hangingPunct="1">
              <a:lnSpc>
                <a:spcPct val="150000"/>
              </a:lnSpc>
            </a:pPr>
            <a:r>
              <a:rPr lang="en-US" altLang="en-US" sz="2400" dirty="0" smtClean="0"/>
              <a:t>If you won the auction, it is more likely that this was one of your over-estimates rather than one of your under-estimates.</a:t>
            </a:r>
          </a:p>
        </p:txBody>
      </p:sp>
    </p:spTree>
    <p:extLst>
      <p:ext uri="{BB962C8B-B14F-4D97-AF65-F5344CB8AC3E}">
        <p14:creationId xmlns:p14="http://schemas.microsoft.com/office/powerpoint/2010/main" val="291838383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181</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a:solidFill>
                  <a:schemeClr val="accent2"/>
                </a:solidFill>
              </a:rPr>
              <a:t>The Winner’s Curse – an </a:t>
            </a:r>
            <a:r>
              <a:rPr lang="en-US" altLang="en-US" sz="3600" dirty="0" smtClean="0">
                <a:solidFill>
                  <a:schemeClr val="accent2"/>
                </a:solidFill>
              </a:rPr>
              <a:t>example</a:t>
            </a:r>
          </a:p>
        </p:txBody>
      </p:sp>
      <mc:AlternateContent xmlns:mc="http://schemas.openxmlformats.org/markup-compatibility/2006" xmlns:a14="http://schemas.microsoft.com/office/drawing/2010/main">
        <mc:Choice Requires="a14">
          <p:sp>
            <p:nvSpPr>
              <p:cNvPr id="80900"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Real worth of an oil field – an unknown </a:t>
                </a:r>
                <a14:m>
                  <m:oMath xmlns:m="http://schemas.openxmlformats.org/officeDocument/2006/math">
                    <m:r>
                      <m:rPr>
                        <m:sty m:val="p"/>
                      </m:rPr>
                      <a:rPr lang="el-GR" altLang="en-US" sz="2400" i="1" smtClean="0">
                        <a:solidFill>
                          <a:srgbClr val="FF0000"/>
                        </a:solidFill>
                        <a:latin typeface="Cambria Math" panose="02040503050406030204" pitchFamily="18" charset="0"/>
                      </a:rPr>
                      <m:t>μ</m:t>
                    </m:r>
                  </m:oMath>
                </a14:m>
                <a:endParaRPr lang="en-US" altLang="en-US" sz="2400" dirty="0" smtClean="0"/>
              </a:p>
              <a:p>
                <a:pPr marL="0" indent="0" algn="l" rtl="0" eaLnBrk="1" hangingPunct="1">
                  <a:lnSpc>
                    <a:spcPct val="150000"/>
                  </a:lnSpc>
                  <a:buNone/>
                </a:pPr>
                <a:r>
                  <a:rPr lang="en-US" altLang="en-US" sz="2400" dirty="0" smtClean="0"/>
                  <a:t>Two firms ask experts for estimates</a:t>
                </a:r>
              </a:p>
              <a:p>
                <a:pPr marL="0" indent="0" algn="l" rtl="0" eaLnBrk="1" hangingPunct="1">
                  <a:lnSpc>
                    <a:spcPct val="150000"/>
                  </a:lnSpc>
                  <a:buNone/>
                </a:pPr>
                <a:r>
                  <a:rPr lang="en-US" altLang="en-US" sz="2400" dirty="0" smtClean="0"/>
                  <a:t>Each one provides an </a:t>
                </a:r>
                <a:r>
                  <a:rPr lang="en-US" altLang="en-US" sz="2400" dirty="0" smtClean="0">
                    <a:solidFill>
                      <a:srgbClr val="00B050"/>
                    </a:solidFill>
                  </a:rPr>
                  <a:t>unbiased</a:t>
                </a:r>
                <a:r>
                  <a:rPr lang="en-US" altLang="en-US" sz="2400" dirty="0" smtClean="0"/>
                  <a:t> random variable </a:t>
                </a:r>
                <a14:m>
                  <m:oMath xmlns:m="http://schemas.openxmlformats.org/officeDocument/2006/math">
                    <m:sSub>
                      <m:sSubPr>
                        <m:ctrlPr>
                          <a:rPr lang="en-US" altLang="en-US" sz="2400" i="1" smtClean="0">
                            <a:solidFill>
                              <a:srgbClr val="7030A0"/>
                            </a:solidFill>
                            <a:latin typeface="Cambria Math" panose="02040503050406030204" pitchFamily="18" charset="0"/>
                          </a:rPr>
                        </m:ctrlPr>
                      </m:sSubPr>
                      <m:e>
                        <m:r>
                          <a:rPr lang="en-US" altLang="en-US" sz="2400" b="0" i="1" smtClean="0">
                            <a:solidFill>
                              <a:srgbClr val="7030A0"/>
                            </a:solidFill>
                            <a:latin typeface="Cambria Math" panose="02040503050406030204" pitchFamily="18" charset="0"/>
                          </a:rPr>
                          <m:t>𝑋</m:t>
                        </m:r>
                      </m:e>
                      <m:sub>
                        <m:r>
                          <a:rPr lang="en-US" altLang="en-US" sz="2400" b="0" i="1" smtClean="0">
                            <a:solidFill>
                              <a:srgbClr val="7030A0"/>
                            </a:solidFill>
                            <a:latin typeface="Cambria Math" panose="02040503050406030204" pitchFamily="18" charset="0"/>
                          </a:rPr>
                          <m:t>𝑖</m:t>
                        </m:r>
                      </m:sub>
                    </m:sSub>
                  </m:oMath>
                </a14:m>
                <a:endParaRPr lang="en-US" altLang="en-US" sz="2400" dirty="0" smtClean="0"/>
              </a:p>
              <a:p>
                <a:pPr marL="0" indent="0" algn="l" rtl="0" eaLnBrk="1" hangingPunct="1">
                  <a:lnSpc>
                    <a:spcPct val="150000"/>
                  </a:lnSpc>
                  <a:buNone/>
                </a:pPr>
                <a:r>
                  <a:rPr lang="en-US" altLang="en-US" sz="2400" dirty="0" smtClean="0"/>
                  <a:t>(</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1</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2</m:t>
                    </m:r>
                    <m:r>
                      <a:rPr lang="en-US" altLang="en-US" sz="2400" b="0" i="1" smtClean="0">
                        <a:latin typeface="Cambria Math" panose="02040503050406030204" pitchFamily="18" charset="0"/>
                      </a:rPr>
                      <m:t>)</m:t>
                    </m:r>
                  </m:oMath>
                </a14:m>
                <a:endParaRPr lang="en-US" altLang="en-US" sz="2400" dirty="0" smtClean="0"/>
              </a:p>
              <a:p>
                <a:pPr marL="0" indent="0" algn="l" rtl="0" eaLnBrk="1" hangingPunct="1">
                  <a:lnSpc>
                    <a:spcPct val="150000"/>
                  </a:lnSpc>
                  <a:buNone/>
                </a:pPr>
                <a:r>
                  <a:rPr lang="en-US" altLang="en-US" sz="2400" dirty="0" smtClean="0"/>
                  <a:t>The estimators are </a:t>
                </a:r>
                <a:r>
                  <a:rPr lang="en-US" altLang="en-US" sz="2400" dirty="0" smtClean="0">
                    <a:solidFill>
                      <a:srgbClr val="00B050"/>
                    </a:solidFill>
                  </a:rPr>
                  <a:t>unbiased</a:t>
                </a:r>
                <a:r>
                  <a:rPr lang="en-US" altLang="en-US" sz="2400" dirty="0" smtClean="0"/>
                  <a:t>:	</a:t>
                </a:r>
                <a14:m>
                  <m:oMath xmlns:m="http://schemas.openxmlformats.org/officeDocument/2006/math">
                    <m:r>
                      <a:rPr lang="en-US" altLang="en-US" sz="2400" b="0" i="1" smtClean="0">
                        <a:latin typeface="Cambria Math" panose="02040503050406030204" pitchFamily="18" charset="0"/>
                      </a:rPr>
                      <m:t>𝐸</m:t>
                    </m:r>
                    <m:d>
                      <m:dPr>
                        <m:ctrlPr>
                          <a:rPr lang="en-US" altLang="en-US" sz="2400" b="0" i="1" smtClean="0">
                            <a:latin typeface="Cambria Math" panose="02040503050406030204" pitchFamily="18" charset="0"/>
                          </a:rPr>
                        </m:ctrlPr>
                      </m:dPr>
                      <m:e>
                        <m:sSub>
                          <m:sSubPr>
                            <m:ctrlPr>
                              <a:rPr lang="en-US" altLang="en-US" sz="2400" i="1" smtClean="0">
                                <a:solidFill>
                                  <a:srgbClr val="7030A0"/>
                                </a:solidFill>
                                <a:latin typeface="Cambria Math" panose="02040503050406030204" pitchFamily="18" charset="0"/>
                              </a:rPr>
                            </m:ctrlPr>
                          </m:sSubPr>
                          <m:e>
                            <m:r>
                              <a:rPr lang="en-US" altLang="en-US" sz="2400" i="1">
                                <a:solidFill>
                                  <a:srgbClr val="7030A0"/>
                                </a:solidFill>
                                <a:latin typeface="Cambria Math" panose="02040503050406030204" pitchFamily="18" charset="0"/>
                              </a:rPr>
                              <m:t>𝑋</m:t>
                            </m:r>
                          </m:e>
                          <m:sub>
                            <m:r>
                              <a:rPr lang="en-US" altLang="en-US" sz="2400" i="1">
                                <a:solidFill>
                                  <a:srgbClr val="7030A0"/>
                                </a:solidFill>
                                <a:latin typeface="Cambria Math" panose="02040503050406030204" pitchFamily="18" charset="0"/>
                              </a:rPr>
                              <m:t>𝑖</m:t>
                            </m:r>
                          </m:sub>
                        </m:sSub>
                      </m:e>
                    </m:d>
                    <m:r>
                      <a:rPr lang="en-US" altLang="en-US" sz="2400" b="0" i="1" smtClean="0">
                        <a:latin typeface="Cambria Math" panose="02040503050406030204" pitchFamily="18" charset="0"/>
                      </a:rPr>
                      <m:t>=</m:t>
                    </m:r>
                    <m:r>
                      <m:rPr>
                        <m:sty m:val="p"/>
                      </m:rPr>
                      <a:rPr lang="el-GR" altLang="en-US" sz="2400" i="1">
                        <a:solidFill>
                          <a:srgbClr val="FF0000"/>
                        </a:solidFill>
                        <a:latin typeface="Cambria Math" panose="02040503050406030204" pitchFamily="18" charset="0"/>
                      </a:rPr>
                      <m:t>μ</m:t>
                    </m:r>
                  </m:oMath>
                </a14:m>
                <a:endParaRPr lang="en-US" altLang="en-US" sz="2400" dirty="0" smtClean="0"/>
              </a:p>
              <a:p>
                <a:pPr marL="0" indent="0" algn="l" rtl="0" eaLnBrk="1" hangingPunct="1">
                  <a:lnSpc>
                    <a:spcPct val="150000"/>
                  </a:lnSpc>
                  <a:buNone/>
                </a:pPr>
                <a:r>
                  <a:rPr lang="en-US" altLang="en-US" sz="2400" dirty="0" smtClean="0"/>
                  <a:t>Say, </a:t>
                </a:r>
                <a14:m>
                  <m:oMath xmlns:m="http://schemas.openxmlformats.org/officeDocument/2006/math">
                    <m:sSub>
                      <m:sSubPr>
                        <m:ctrlPr>
                          <a:rPr lang="en-US" altLang="en-US" sz="2400" i="1">
                            <a:solidFill>
                              <a:srgbClr val="7030A0"/>
                            </a:solidFill>
                            <a:latin typeface="Cambria Math" panose="02040503050406030204" pitchFamily="18" charset="0"/>
                          </a:rPr>
                        </m:ctrlPr>
                      </m:sSubPr>
                      <m:e>
                        <m:r>
                          <a:rPr lang="en-US" altLang="en-US" sz="2400" i="1">
                            <a:solidFill>
                              <a:srgbClr val="7030A0"/>
                            </a:solidFill>
                            <a:latin typeface="Cambria Math" panose="02040503050406030204" pitchFamily="18" charset="0"/>
                          </a:rPr>
                          <m:t>𝑋</m:t>
                        </m:r>
                      </m:e>
                      <m:sub>
                        <m:r>
                          <a:rPr lang="en-US" altLang="en-US" sz="2400" i="1">
                            <a:solidFill>
                              <a:srgbClr val="7030A0"/>
                            </a:solidFill>
                            <a:latin typeface="Cambria Math" panose="02040503050406030204" pitchFamily="18" charset="0"/>
                          </a:rPr>
                          <m:t>𝑖</m:t>
                        </m:r>
                      </m:sub>
                    </m:sSub>
                  </m:oMath>
                </a14:m>
                <a:r>
                  <a:rPr lang="en-US" altLang="en-US" sz="2400" dirty="0" smtClean="0"/>
                  <a:t> can be </a:t>
                </a:r>
                <a14:m>
                  <m:oMath xmlns:m="http://schemas.openxmlformats.org/officeDocument/2006/math">
                    <m:r>
                      <m:rPr>
                        <m:sty m:val="p"/>
                      </m:rPr>
                      <a:rPr lang="el-GR" altLang="en-US" sz="2400" i="1">
                        <a:solidFill>
                          <a:srgbClr val="FF0000"/>
                        </a:solidFill>
                        <a:latin typeface="Cambria Math" panose="02040503050406030204" pitchFamily="18" charset="0"/>
                      </a:rPr>
                      <m:t>μ</m:t>
                    </m:r>
                    <m:r>
                      <a:rPr lang="en-US" altLang="en-US" sz="2400" b="0" i="0" smtClean="0">
                        <a:solidFill>
                          <a:srgbClr val="7030A0"/>
                        </a:solidFill>
                        <a:latin typeface="Cambria Math" panose="02040503050406030204" pitchFamily="18" charset="0"/>
                      </a:rPr>
                      <m:t>−</m:t>
                    </m:r>
                    <m:r>
                      <a:rPr lang="en-US" altLang="en-US" sz="2400" b="0" i="0" smtClean="0">
                        <a:solidFill>
                          <a:srgbClr val="7030A0"/>
                        </a:solidFill>
                        <a:latin typeface="Cambria Math" panose="02040503050406030204" pitchFamily="18" charset="0"/>
                      </a:rPr>
                      <m:t>5</m:t>
                    </m:r>
                    <m:r>
                      <a:rPr lang="en-US" altLang="en-US" sz="2400" b="0" i="0" smtClean="0">
                        <a:solidFill>
                          <a:srgbClr val="FF0000"/>
                        </a:solidFill>
                        <a:latin typeface="Cambria Math" panose="02040503050406030204" pitchFamily="18" charset="0"/>
                      </a:rPr>
                      <m:t>,</m:t>
                    </m:r>
                  </m:oMath>
                </a14:m>
                <a:r>
                  <a:rPr lang="el-GR" altLang="en-US" sz="2400" dirty="0">
                    <a:solidFill>
                      <a:srgbClr val="FF0000"/>
                    </a:solidFill>
                  </a:rPr>
                  <a:t> </a:t>
                </a:r>
                <a14:m>
                  <m:oMath xmlns:m="http://schemas.openxmlformats.org/officeDocument/2006/math">
                    <m:r>
                      <m:rPr>
                        <m:sty m:val="p"/>
                      </m:rPr>
                      <a:rPr lang="el-GR" altLang="en-US" sz="2400" i="1">
                        <a:solidFill>
                          <a:srgbClr val="FF0000"/>
                        </a:solidFill>
                        <a:latin typeface="Cambria Math" panose="02040503050406030204" pitchFamily="18" charset="0"/>
                      </a:rPr>
                      <m:t>μ</m:t>
                    </m:r>
                    <m:r>
                      <a:rPr lang="en-US" altLang="en-US" sz="2400" b="0" i="1" smtClean="0">
                        <a:solidFill>
                          <a:srgbClr val="FF0000"/>
                        </a:solidFill>
                        <a:latin typeface="Cambria Math" panose="02040503050406030204" pitchFamily="18" charset="0"/>
                      </a:rPr>
                      <m:t>, </m:t>
                    </m:r>
                    <m:r>
                      <m:rPr>
                        <m:sty m:val="p"/>
                      </m:rPr>
                      <a:rPr lang="el-GR" altLang="en-US" sz="2400" i="1">
                        <a:solidFill>
                          <a:srgbClr val="FF0000"/>
                        </a:solidFill>
                        <a:latin typeface="Cambria Math" panose="02040503050406030204" pitchFamily="18" charset="0"/>
                      </a:rPr>
                      <m:t>μ</m:t>
                    </m:r>
                    <m:r>
                      <a:rPr lang="en-US" altLang="en-US" sz="2400" smtClean="0">
                        <a:solidFill>
                          <a:srgbClr val="7030A0"/>
                        </a:solidFill>
                        <a:latin typeface="Cambria Math" panose="02040503050406030204" pitchFamily="18" charset="0"/>
                      </a:rPr>
                      <m:t>−</m:t>
                    </m:r>
                    <m:r>
                      <a:rPr lang="en-US" altLang="en-US" sz="2400" smtClean="0">
                        <a:solidFill>
                          <a:srgbClr val="7030A0"/>
                        </a:solidFill>
                        <a:latin typeface="Cambria Math" panose="02040503050406030204" pitchFamily="18" charset="0"/>
                      </a:rPr>
                      <m:t>5</m:t>
                    </m:r>
                    <m:r>
                      <a:rPr lang="en-US" altLang="en-US" sz="2400" b="0" i="0" smtClean="0">
                        <a:solidFill>
                          <a:srgbClr val="FF0000"/>
                        </a:solidFill>
                        <a:latin typeface="Cambria Math" panose="02040503050406030204" pitchFamily="18" charset="0"/>
                      </a:rPr>
                      <m:t> </m:t>
                    </m:r>
                  </m:oMath>
                </a14:m>
                <a:r>
                  <a:rPr lang="en-US" altLang="en-US" sz="2400" dirty="0" smtClean="0"/>
                  <a:t> with equal probabilities </a:t>
                </a:r>
                <a:endParaRPr lang="en-US" altLang="en-US" sz="2400" dirty="0"/>
              </a:p>
              <a:p>
                <a:pPr marL="0" indent="0" algn="l" rtl="0" eaLnBrk="1" hangingPunct="1">
                  <a:lnSpc>
                    <a:spcPct val="150000"/>
                  </a:lnSpc>
                  <a:buNone/>
                </a:pPr>
                <a:endParaRPr lang="en-US" altLang="en-US" sz="2400" dirty="0" smtClean="0"/>
              </a:p>
            </p:txBody>
          </p:sp>
        </mc:Choice>
        <mc:Fallback xmlns="">
          <p:sp>
            <p:nvSpPr>
              <p:cNvPr id="80900"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182</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a:solidFill>
                  <a:schemeClr val="accent2"/>
                </a:solidFill>
              </a:rPr>
              <a:t>The e</a:t>
            </a:r>
            <a:r>
              <a:rPr lang="en-US" altLang="en-US" sz="3600" dirty="0" smtClean="0">
                <a:solidFill>
                  <a:schemeClr val="accent2"/>
                </a:solidFill>
              </a:rPr>
              <a:t>xample – cont.</a:t>
            </a:r>
          </a:p>
        </p:txBody>
      </p:sp>
      <p:sp>
        <p:nvSpPr>
          <p:cNvPr id="80900" name="Rectangle 3"/>
          <p:cNvSpPr>
            <a:spLocks noGrp="1" noChangeArrowheads="1"/>
          </p:cNvSpPr>
          <p:nvPr>
            <p:ph type="body" idx="1"/>
          </p:nvPr>
        </p:nvSpPr>
        <p:spPr>
          <a:xfrm>
            <a:off x="552872" y="1417638"/>
            <a:ext cx="8229600" cy="4525963"/>
          </a:xfrm>
        </p:spPr>
        <p:txBody>
          <a:bodyPr/>
          <a:lstStyle/>
          <a:p>
            <a:pPr marL="0" indent="0" algn="l" rtl="0" eaLnBrk="1" hangingPunct="1">
              <a:lnSpc>
                <a:spcPct val="150000"/>
              </a:lnSpc>
              <a:buNone/>
            </a:pPr>
            <a:r>
              <a:rPr lang="en-US" altLang="en-US" sz="2400" dirty="0" smtClean="0"/>
              <a:t>Joint distribution (probabilities)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572109002"/>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r>
                            <a:rPr lang="en-US" altLang="en-US" sz="1800" i="1" dirty="0" smtClean="0">
                              <a:solidFill>
                                <a:srgbClr val="7030A0"/>
                              </a:solidFill>
                              <a:latin typeface="Cambria Math" panose="02040503050406030204" pitchFamily="18" charset="0"/>
                            </a:rPr>
                            <a:t>                </a:t>
                          </a:r>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𝟐</m:t>
                                  </m:r>
                                </m:sub>
                              </m:sSub>
                            </m:oMath>
                          </a14:m>
                          <a:endParaRPr lang="en-US" altLang="en-US" sz="1800" i="1" dirty="0" smtClean="0">
                            <a:solidFill>
                              <a:srgbClr val="7030A0"/>
                            </a:solidFill>
                            <a:latin typeface="Cambria Math" panose="02040503050406030204" pitchFamily="18" charset="0"/>
                          </a:endParaRPr>
                        </a:p>
                        <a:p>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𝟏</m:t>
                                  </m:r>
                                </m:sub>
                              </m:sSub>
                            </m:oMath>
                          </a14:m>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2807944"/>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991895"/>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solidFill>
                              <a:srgbClr val="7030A0"/>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3</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64797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572109002"/>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855" r="-4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855" r="-3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855" r="-200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855" r="-101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100855" r="-4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100855" r="-3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100855" r="-200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100855" r="-101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100855" r="-1000" b="-301709"/>
                          </a:stretch>
                        </a:blipFill>
                      </a:tcPr>
                    </a:tc>
                    <a:extLst>
                      <a:ext uri="{0D108BD9-81ED-4DB2-BD59-A6C34878D82A}">
                        <a16:rowId xmlns:a16="http://schemas.microsoft.com/office/drawing/2014/main" val="3332807944"/>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200855" r="-4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200855" r="-3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200855" r="-200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200855" r="-101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200855" r="-1000" b="-201709"/>
                          </a:stretch>
                        </a:blipFill>
                      </a:tcPr>
                    </a:tc>
                    <a:extLst>
                      <a:ext uri="{0D108BD9-81ED-4DB2-BD59-A6C34878D82A}">
                        <a16:rowId xmlns:a16="http://schemas.microsoft.com/office/drawing/2014/main" val="3621991895"/>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300855" r="-4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300855" r="-3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300855" r="-200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300855" r="-101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300855" r="-1000" b="-101709"/>
                          </a:stretch>
                        </a:blipFill>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400855" r="-3015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400855" r="-2000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400855" r="-1010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400855" r="-1000" b="-1709"/>
                          </a:stretch>
                        </a:blipFill>
                      </a:tcPr>
                    </a:tc>
                    <a:extLst>
                      <a:ext uri="{0D108BD9-81ED-4DB2-BD59-A6C34878D82A}">
                        <a16:rowId xmlns:a16="http://schemas.microsoft.com/office/drawing/2014/main" val="3710647975"/>
                      </a:ext>
                    </a:extLst>
                  </a:tr>
                </a:tbl>
              </a:graphicData>
            </a:graphic>
          </p:graphicFrame>
        </mc:Fallback>
      </mc:AlternateContent>
    </p:spTree>
    <p:extLst>
      <p:ext uri="{BB962C8B-B14F-4D97-AF65-F5344CB8AC3E}">
        <p14:creationId xmlns:p14="http://schemas.microsoft.com/office/powerpoint/2010/main" val="380919949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183</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a:solidFill>
                  <a:schemeClr val="accent2"/>
                </a:solidFill>
              </a:rPr>
              <a:t>The </a:t>
            </a:r>
            <a:r>
              <a:rPr lang="en-US" altLang="en-US" sz="3600" dirty="0" smtClean="0">
                <a:solidFill>
                  <a:schemeClr val="accent2"/>
                </a:solidFill>
              </a:rPr>
              <a:t>example – cont.</a:t>
            </a:r>
          </a:p>
        </p:txBody>
      </p:sp>
      <p:sp>
        <p:nvSpPr>
          <p:cNvPr id="80900" name="Rectangle 3"/>
          <p:cNvSpPr>
            <a:spLocks noGrp="1" noChangeArrowheads="1"/>
          </p:cNvSpPr>
          <p:nvPr>
            <p:ph type="body" idx="1"/>
          </p:nvPr>
        </p:nvSpPr>
        <p:spPr>
          <a:xfrm>
            <a:off x="552872" y="1417638"/>
            <a:ext cx="8229600" cy="4525963"/>
          </a:xfrm>
        </p:spPr>
        <p:txBody>
          <a:bodyPr/>
          <a:lstStyle/>
          <a:p>
            <a:pPr marL="0" indent="0" algn="l" rtl="0" eaLnBrk="1" hangingPunct="1">
              <a:lnSpc>
                <a:spcPct val="150000"/>
              </a:lnSpc>
              <a:buNone/>
            </a:pPr>
            <a:r>
              <a:rPr lang="en-US" altLang="en-US" sz="2400" dirty="0" smtClean="0"/>
              <a:t>Probability of Firm 1 winning the contract</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778919547"/>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r>
                            <a:rPr lang="en-US" altLang="en-US" sz="1800" i="1" dirty="0" smtClean="0">
                              <a:solidFill>
                                <a:srgbClr val="7030A0"/>
                              </a:solidFill>
                              <a:latin typeface="Cambria Math" panose="02040503050406030204" pitchFamily="18" charset="0"/>
                            </a:rPr>
                            <a:t>                </a:t>
                          </a:r>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𝟐</m:t>
                                  </m:r>
                                </m:sub>
                              </m:sSub>
                            </m:oMath>
                          </a14:m>
                          <a:endParaRPr lang="en-US" altLang="en-US" sz="1800" i="1" dirty="0" smtClean="0">
                            <a:solidFill>
                              <a:srgbClr val="7030A0"/>
                            </a:solidFill>
                            <a:latin typeface="Cambria Math" panose="02040503050406030204" pitchFamily="18" charset="0"/>
                          </a:endParaRPr>
                        </a:p>
                        <a:p>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𝟏</m:t>
                                  </m:r>
                                </m:sub>
                              </m:sSub>
                            </m:oMath>
                          </a14:m>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2807944"/>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3</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991895"/>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solidFill>
                              <a:srgbClr val="7030A0"/>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5</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5</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3</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18</m:t>
                                    </m:r>
                                  </m:den>
                                </m:f>
                              </m:oMath>
                            </m:oMathPara>
                          </a14:m>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2</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64797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778919547"/>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855" r="-4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855" r="-3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855" r="-200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855" r="-101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100855" r="-4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100855" r="-3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100855" r="-200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100855" r="-101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100855" r="-1000" b="-301709"/>
                          </a:stretch>
                        </a:blipFill>
                      </a:tcPr>
                    </a:tc>
                    <a:extLst>
                      <a:ext uri="{0D108BD9-81ED-4DB2-BD59-A6C34878D82A}">
                        <a16:rowId xmlns:a16="http://schemas.microsoft.com/office/drawing/2014/main" val="3332807944"/>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200855" r="-4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200855" r="-3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200855" r="-200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200855" r="-101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200855" r="-1000" b="-201709"/>
                          </a:stretch>
                        </a:blipFill>
                      </a:tcPr>
                    </a:tc>
                    <a:extLst>
                      <a:ext uri="{0D108BD9-81ED-4DB2-BD59-A6C34878D82A}">
                        <a16:rowId xmlns:a16="http://schemas.microsoft.com/office/drawing/2014/main" val="3621991895"/>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300855" r="-4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300855" r="-3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300855" r="-200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300855" r="-101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300855" r="-1000" b="-101709"/>
                          </a:stretch>
                        </a:blipFill>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400855" r="-3015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400855" r="-2000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400855" r="-101000" b="-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400855" r="-1000" b="-1709"/>
                          </a:stretch>
                        </a:blipFill>
                      </a:tcPr>
                    </a:tc>
                    <a:extLst>
                      <a:ext uri="{0D108BD9-81ED-4DB2-BD59-A6C34878D82A}">
                        <a16:rowId xmlns:a16="http://schemas.microsoft.com/office/drawing/2014/main" val="3710647975"/>
                      </a:ext>
                    </a:extLst>
                  </a:tr>
                </a:tbl>
              </a:graphicData>
            </a:graphic>
          </p:graphicFrame>
        </mc:Fallback>
      </mc:AlternateContent>
    </p:spTree>
    <p:extLst>
      <p:ext uri="{BB962C8B-B14F-4D97-AF65-F5344CB8AC3E}">
        <p14:creationId xmlns:p14="http://schemas.microsoft.com/office/powerpoint/2010/main" val="316720729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184</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a:solidFill>
                  <a:schemeClr val="accent2"/>
                </a:solidFill>
              </a:rPr>
              <a:t>The </a:t>
            </a:r>
            <a:r>
              <a:rPr lang="en-US" altLang="en-US" sz="3600" dirty="0" smtClean="0">
                <a:solidFill>
                  <a:schemeClr val="accent2"/>
                </a:solidFill>
              </a:rPr>
              <a:t>example – cont.</a:t>
            </a:r>
          </a:p>
        </p:txBody>
      </p:sp>
      <p:sp>
        <p:nvSpPr>
          <p:cNvPr id="80900" name="Rectangle 3"/>
          <p:cNvSpPr>
            <a:spLocks noGrp="1" noChangeArrowheads="1"/>
          </p:cNvSpPr>
          <p:nvPr>
            <p:ph type="body" idx="1"/>
          </p:nvPr>
        </p:nvSpPr>
        <p:spPr>
          <a:xfrm>
            <a:off x="457200" y="1417638"/>
            <a:ext cx="8229600" cy="4708525"/>
          </a:xfrm>
        </p:spPr>
        <p:txBody>
          <a:bodyPr/>
          <a:lstStyle/>
          <a:p>
            <a:pPr marL="0" indent="0" algn="l" rtl="0" eaLnBrk="1" hangingPunct="1">
              <a:lnSpc>
                <a:spcPct val="150000"/>
              </a:lnSpc>
              <a:buNone/>
            </a:pPr>
            <a:r>
              <a:rPr lang="en-US" altLang="en-US" sz="2400" dirty="0" smtClean="0"/>
              <a:t>Firm 1’s payoff </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692542478"/>
                  </p:ext>
                </p:extLst>
              </p:nvPr>
            </p:nvGraphicFramePr>
            <p:xfrm>
              <a:off x="1619672" y="2204864"/>
              <a:ext cx="4876800" cy="2847224"/>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tblGrid>
                  <a:tr h="711806">
                    <a:tc>
                      <a:txBody>
                        <a:bodyPr/>
                        <a:lstStyle/>
                        <a:p>
                          <a:r>
                            <a:rPr lang="en-US" altLang="en-US" sz="1800" i="1" dirty="0" smtClean="0">
                              <a:solidFill>
                                <a:srgbClr val="7030A0"/>
                              </a:solidFill>
                              <a:latin typeface="Cambria Math" panose="02040503050406030204" pitchFamily="18" charset="0"/>
                            </a:rPr>
                            <a:t>                </a:t>
                          </a:r>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𝟐</m:t>
                                  </m:r>
                                </m:sub>
                              </m:sSub>
                            </m:oMath>
                          </a14:m>
                          <a:endParaRPr lang="en-US" altLang="en-US" sz="1800" i="1" dirty="0" smtClean="0">
                            <a:solidFill>
                              <a:srgbClr val="7030A0"/>
                            </a:solidFill>
                            <a:latin typeface="Cambria Math" panose="02040503050406030204" pitchFamily="18" charset="0"/>
                          </a:endParaRPr>
                        </a:p>
                        <a:p>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𝟏</m:t>
                                  </m:r>
                                </m:sub>
                              </m:sSub>
                            </m:oMath>
                          </a14:m>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m:t>
                                </m:r>
                                <m:r>
                                  <a:rPr lang="en-US" b="0" i="1" smtClean="0">
                                    <a:solidFill>
                                      <a:srgbClr val="800000"/>
                                    </a:solidFill>
                                    <a:latin typeface="Cambria Math" panose="02040503050406030204" pitchFamily="18" charset="0"/>
                                  </a:rPr>
                                  <m:t>5</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0</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0</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2807944"/>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0</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0</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0</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991895"/>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solidFill>
                              <a:srgbClr val="7030A0"/>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m:t>
                                </m:r>
                                <m:r>
                                  <a:rPr lang="en-US" b="0" i="1" smtClean="0">
                                    <a:solidFill>
                                      <a:srgbClr val="800000"/>
                                    </a:solidFill>
                                    <a:latin typeface="Cambria Math" panose="02040503050406030204" pitchFamily="18" charset="0"/>
                                  </a:rPr>
                                  <m:t>5</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m:t>
                                </m:r>
                                <m:r>
                                  <a:rPr lang="en-US" b="0" i="1" smtClean="0">
                                    <a:solidFill>
                                      <a:srgbClr val="800000"/>
                                    </a:solidFill>
                                    <a:latin typeface="Cambria Math" panose="02040503050406030204" pitchFamily="18" charset="0"/>
                                  </a:rPr>
                                  <m:t>5</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800000"/>
                                    </a:solidFill>
                                    <a:latin typeface="Cambria Math" panose="02040503050406030204" pitchFamily="18" charset="0"/>
                                  </a:rPr>
                                  <m:t>−</m:t>
                                </m:r>
                                <m:r>
                                  <a:rPr lang="en-US" b="0" i="1" smtClean="0">
                                    <a:solidFill>
                                      <a:srgbClr val="800000"/>
                                    </a:solidFill>
                                    <a:latin typeface="Cambria Math" panose="02040503050406030204" pitchFamily="18" charset="0"/>
                                  </a:rPr>
                                  <m:t>5</m:t>
                                </m:r>
                              </m:oMath>
                            </m:oMathPara>
                          </a14:m>
                          <a:endParaRPr lang="en-US" dirty="0">
                            <a:solidFill>
                              <a:srgbClr val="8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09911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692542478"/>
                  </p:ext>
                </p:extLst>
              </p:nvPr>
            </p:nvGraphicFramePr>
            <p:xfrm>
              <a:off x="1619672" y="2204864"/>
              <a:ext cx="4876800" cy="2847224"/>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tblGrid>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855" r="-303000" b="-30427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855" r="-201493" b="-30427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000" t="-855" r="-102500" b="-30427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855" r="-2500" b="-304274"/>
                          </a:stretch>
                        </a:blipFill>
                      </a:tcPr>
                    </a:tc>
                    <a:extLst>
                      <a:ext uri="{0D108BD9-81ED-4DB2-BD59-A6C34878D82A}">
                        <a16:rowId xmlns:a16="http://schemas.microsoft.com/office/drawing/2014/main" val="1583795082"/>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100855" r="-303000" b="-2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100855" r="-201493" b="-2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000" t="-100855" r="-102500" b="-2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100855" r="-2500" b="-204274"/>
                          </a:stretch>
                        </a:blipFill>
                      </a:tcPr>
                    </a:tc>
                    <a:extLst>
                      <a:ext uri="{0D108BD9-81ED-4DB2-BD59-A6C34878D82A}">
                        <a16:rowId xmlns:a16="http://schemas.microsoft.com/office/drawing/2014/main" val="3332807944"/>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200855" r="-303000" b="-1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200855" r="-201493" b="-1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000" t="-200855" r="-102500" b="-10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200855" r="-2500" b="-104274"/>
                          </a:stretch>
                        </a:blipFill>
                      </a:tcPr>
                    </a:tc>
                    <a:extLst>
                      <a:ext uri="{0D108BD9-81ED-4DB2-BD59-A6C34878D82A}">
                        <a16:rowId xmlns:a16="http://schemas.microsoft.com/office/drawing/2014/main" val="3621991895"/>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300855" r="-303000" b="-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300855" r="-201493" b="-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1000" t="-300855" r="-102500" b="-4274"/>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300855" r="-2500" b="-4274"/>
                          </a:stretch>
                        </a:blipFill>
                      </a:tcPr>
                    </a:tc>
                    <a:extLst>
                      <a:ext uri="{0D108BD9-81ED-4DB2-BD59-A6C34878D82A}">
                        <a16:rowId xmlns:a16="http://schemas.microsoft.com/office/drawing/2014/main" val="435099114"/>
                      </a:ext>
                    </a:extLst>
                  </a:tr>
                </a:tbl>
              </a:graphicData>
            </a:graphic>
          </p:graphicFrame>
        </mc:Fallback>
      </mc:AlternateContent>
    </p:spTree>
    <p:extLst>
      <p:ext uri="{BB962C8B-B14F-4D97-AF65-F5344CB8AC3E}">
        <p14:creationId xmlns:p14="http://schemas.microsoft.com/office/powerpoint/2010/main" val="377224174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185</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a:solidFill>
                  <a:schemeClr val="accent2"/>
                </a:solidFill>
              </a:rPr>
              <a:t>The e</a:t>
            </a:r>
            <a:r>
              <a:rPr lang="en-US" altLang="en-US" sz="3600" dirty="0" smtClean="0">
                <a:solidFill>
                  <a:schemeClr val="accent2"/>
                </a:solidFill>
              </a:rPr>
              <a:t>xample – cont.</a:t>
            </a:r>
          </a:p>
        </p:txBody>
      </p:sp>
      <p:sp>
        <p:nvSpPr>
          <p:cNvPr id="80900" name="Rectangle 3"/>
          <p:cNvSpPr>
            <a:spLocks noGrp="1" noChangeArrowheads="1"/>
          </p:cNvSpPr>
          <p:nvPr>
            <p:ph type="body" idx="1"/>
          </p:nvPr>
        </p:nvSpPr>
        <p:spPr>
          <a:xfrm>
            <a:off x="552872" y="1417638"/>
            <a:ext cx="8229600" cy="4525963"/>
          </a:xfrm>
        </p:spPr>
        <p:txBody>
          <a:bodyPr/>
          <a:lstStyle/>
          <a:p>
            <a:pPr marL="0" indent="0" algn="l" rtl="0" eaLnBrk="1" hangingPunct="1">
              <a:lnSpc>
                <a:spcPct val="150000"/>
              </a:lnSpc>
              <a:buNone/>
            </a:pPr>
            <a:r>
              <a:rPr lang="en-US" altLang="en-US" sz="2400" dirty="0" smtClean="0"/>
              <a:t>Expected profit for Firm 1</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147942515"/>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r>
                            <a:rPr lang="en-US" altLang="en-US" sz="1800" i="1" dirty="0" smtClean="0">
                              <a:solidFill>
                                <a:srgbClr val="7030A0"/>
                              </a:solidFill>
                              <a:latin typeface="Cambria Math" panose="02040503050406030204" pitchFamily="18" charset="0"/>
                            </a:rPr>
                            <a:t>                </a:t>
                          </a:r>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𝟐</m:t>
                                  </m:r>
                                </m:sub>
                              </m:sSub>
                            </m:oMath>
                          </a14:m>
                          <a:endParaRPr lang="en-US" altLang="en-US" sz="1800" i="1" dirty="0" smtClean="0">
                            <a:solidFill>
                              <a:srgbClr val="7030A0"/>
                            </a:solidFill>
                            <a:latin typeface="Cambria Math" panose="02040503050406030204" pitchFamily="18" charset="0"/>
                          </a:endParaRPr>
                        </a:p>
                        <a:p>
                          <a14:m>
                            <m:oMath xmlns:m="http://schemas.openxmlformats.org/officeDocument/2006/math">
                              <m:sSub>
                                <m:sSubPr>
                                  <m:ctrlPr>
                                    <a:rPr lang="en-US" altLang="en-US" sz="1800" i="1" smtClean="0">
                                      <a:solidFill>
                                        <a:srgbClr val="7030A0"/>
                                      </a:solidFill>
                                      <a:latin typeface="Cambria Math" panose="02040503050406030204" pitchFamily="18" charset="0"/>
                                    </a:rPr>
                                  </m:ctrlPr>
                                </m:sSubPr>
                                <m:e>
                                  <m:r>
                                    <a:rPr lang="en-US" altLang="en-US" sz="1800" i="1">
                                      <a:solidFill>
                                        <a:srgbClr val="7030A0"/>
                                      </a:solidFill>
                                      <a:latin typeface="Cambria Math" panose="02040503050406030204" pitchFamily="18" charset="0"/>
                                    </a:rPr>
                                    <m:t>𝑋</m:t>
                                  </m:r>
                                </m:e>
                                <m:sub>
                                  <m:r>
                                    <a:rPr lang="en-US" altLang="en-US" sz="1800" b="1" i="1" smtClean="0">
                                      <a:solidFill>
                                        <a:srgbClr val="7030A0"/>
                                      </a:solidFill>
                                      <a:latin typeface="Cambria Math" panose="02040503050406030204" pitchFamily="18" charset="0"/>
                                    </a:rPr>
                                    <m:t>𝟏</m:t>
                                  </m:r>
                                </m:sub>
                              </m:sSub>
                            </m:oMath>
                          </a14:m>
                          <a:r>
                            <a:rPr lang="en-US"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18</m:t>
                                    </m:r>
                                  </m:den>
                                </m:f>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m:t>
                                </m:r>
                                <m:r>
                                  <a:rPr lang="en-US" b="0" i="1" smtClean="0">
                                    <a:solidFill>
                                      <a:srgbClr val="C00000"/>
                                    </a:solidFill>
                                    <a:latin typeface="Cambria Math" panose="02040503050406030204" pitchFamily="18" charset="0"/>
                                  </a:rPr>
                                  <m:t>)</m:t>
                                </m:r>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2807944"/>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oMath>
                            </m:oMathPara>
                          </a14:m>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0</m:t>
                                </m:r>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3</m:t>
                                    </m:r>
                                  </m:num>
                                  <m:den>
                                    <m:r>
                                      <a:rPr lang="en-US" b="0" i="1" smtClean="0">
                                        <a:solidFill>
                                          <a:srgbClr val="C00000"/>
                                        </a:solidFill>
                                        <a:latin typeface="Cambria Math" panose="02040503050406030204" pitchFamily="18" charset="0"/>
                                      </a:rPr>
                                      <m:t>18</m:t>
                                    </m:r>
                                  </m:den>
                                </m:f>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991895"/>
                      </a:ext>
                    </a:extLst>
                  </a:tr>
                  <a:tr h="711806">
                    <a:tc>
                      <a:txBody>
                        <a:bodyPr/>
                        <a:lstStyle/>
                        <a:p>
                          <a:pPr/>
                          <a14:m>
                            <m:oMathPara xmlns:m="http://schemas.openxmlformats.org/officeDocument/2006/math">
                              <m:oMathParaPr>
                                <m:jc m:val="centerGroup"/>
                              </m:oMathParaPr>
                              <m:oMath xmlns:m="http://schemas.openxmlformats.org/officeDocument/2006/math">
                                <m:r>
                                  <m:rPr>
                                    <m:sty m:val="p"/>
                                  </m:rPr>
                                  <a:rPr lang="el-GR" altLang="en-US" sz="1800" i="1" smtClean="0">
                                    <a:solidFill>
                                      <a:srgbClr val="FF0000"/>
                                    </a:solidFill>
                                    <a:latin typeface="Cambria Math" panose="02040503050406030204" pitchFamily="18" charset="0"/>
                                  </a:rPr>
                                  <m:t>μ</m:t>
                                </m:r>
                                <m:r>
                                  <a:rPr lang="en-US" altLang="en-US" sz="1800" b="0" i="0" smtClean="0">
                                    <a:solidFill>
                                      <a:srgbClr val="7030A0"/>
                                    </a:solidFill>
                                    <a:latin typeface="Cambria Math" panose="02040503050406030204" pitchFamily="18" charset="0"/>
                                  </a:rPr>
                                  <m:t>+</m:t>
                                </m:r>
                                <m:r>
                                  <a:rPr lang="en-US" altLang="en-US" sz="1800" b="0" i="0" smtClean="0">
                                    <a:solidFill>
                                      <a:srgbClr val="7030A0"/>
                                    </a:solidFill>
                                    <a:latin typeface="Cambria Math" panose="02040503050406030204" pitchFamily="18" charset="0"/>
                                  </a:rPr>
                                  <m:t>5</m:t>
                                </m:r>
                              </m:oMath>
                            </m:oMathPara>
                          </a14:m>
                          <a:endParaRPr lang="en-US" dirty="0">
                            <a:solidFill>
                              <a:srgbClr val="7030A0"/>
                            </a:solidFill>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9</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18</m:t>
                                    </m:r>
                                  </m:den>
                                </m:f>
                              </m:oMath>
                            </m:oMathPara>
                          </a14:m>
                          <a:endParaRPr lang="en-US" dirty="0">
                            <a:solidFill>
                              <a:srgbClr val="0070C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5</m:t>
                                    </m:r>
                                  </m:num>
                                  <m:den>
                                    <m:r>
                                      <a:rPr lang="en-US" b="0" i="1" smtClean="0">
                                        <a:solidFill>
                                          <a:srgbClr val="C00000"/>
                                        </a:solidFill>
                                        <a:latin typeface="Cambria Math" panose="02040503050406030204" pitchFamily="18" charset="0"/>
                                      </a:rPr>
                                      <m:t>18</m:t>
                                    </m:r>
                                  </m:den>
                                </m:f>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m:t>
                                </m:r>
                                <m:r>
                                  <a:rPr lang="en-US" b="0" i="1" smtClean="0">
                                    <a:solidFill>
                                      <a:srgbClr val="C00000"/>
                                    </a:solidFill>
                                    <a:latin typeface="Cambria Math" panose="02040503050406030204" pitchFamily="18" charset="0"/>
                                  </a:rPr>
                                  <m:t>)</m:t>
                                </m:r>
                              </m:oMath>
                            </m:oMathPara>
                          </a14:m>
                          <a:endParaRPr lang="en-US" dirty="0">
                            <a:solidFill>
                              <a:srgbClr val="C000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m:t>
                                </m:r>
                                <m:f>
                                  <m:fPr>
                                    <m:ctrlPr>
                                      <a:rPr lang="en-US"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20</m:t>
                                    </m:r>
                                  </m:num>
                                  <m:den>
                                    <m:r>
                                      <a:rPr lang="en-US" b="0" i="1" smtClean="0">
                                        <a:solidFill>
                                          <a:srgbClr val="C00000"/>
                                        </a:solidFill>
                                        <a:latin typeface="Cambria Math" panose="02040503050406030204" pitchFamily="18" charset="0"/>
                                      </a:rPr>
                                      <m:t>18</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64797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147942515"/>
                  </p:ext>
                </p:extLst>
              </p:nvPr>
            </p:nvGraphicFramePr>
            <p:xfrm>
              <a:off x="1619672" y="2204864"/>
              <a:ext cx="6096000" cy="3559030"/>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801644384"/>
                        </a:ext>
                      </a:extLst>
                    </a:gridCol>
                    <a:gridCol w="1219200">
                      <a:extLst>
                        <a:ext uri="{9D8B030D-6E8A-4147-A177-3AD203B41FA5}">
                          <a16:colId xmlns:a16="http://schemas.microsoft.com/office/drawing/2014/main" val="3704816784"/>
                        </a:ext>
                      </a:extLst>
                    </a:gridCol>
                    <a:gridCol w="1219200">
                      <a:extLst>
                        <a:ext uri="{9D8B030D-6E8A-4147-A177-3AD203B41FA5}">
                          <a16:colId xmlns:a16="http://schemas.microsoft.com/office/drawing/2014/main" val="328922981"/>
                        </a:ext>
                      </a:extLst>
                    </a:gridCol>
                    <a:gridCol w="1219200">
                      <a:extLst>
                        <a:ext uri="{9D8B030D-6E8A-4147-A177-3AD203B41FA5}">
                          <a16:colId xmlns:a16="http://schemas.microsoft.com/office/drawing/2014/main" val="1196764361"/>
                        </a:ext>
                      </a:extLst>
                    </a:gridCol>
                    <a:gridCol w="1219200">
                      <a:extLst>
                        <a:ext uri="{9D8B030D-6E8A-4147-A177-3AD203B41FA5}">
                          <a16:colId xmlns:a16="http://schemas.microsoft.com/office/drawing/2014/main" val="3855333657"/>
                        </a:ext>
                      </a:extLst>
                    </a:gridCol>
                  </a:tblGrid>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855" r="-4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855" r="-3015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855" r="-200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855" r="-101000" b="-40170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3795082"/>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100855" r="-4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100855" r="-3015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100855" r="-200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100855" r="-101000" b="-3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100855" r="-1000" b="-301709"/>
                          </a:stretch>
                        </a:blipFill>
                      </a:tcPr>
                    </a:tc>
                    <a:extLst>
                      <a:ext uri="{0D108BD9-81ED-4DB2-BD59-A6C34878D82A}">
                        <a16:rowId xmlns:a16="http://schemas.microsoft.com/office/drawing/2014/main" val="3332807944"/>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200855" r="-4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200855" r="-3015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200855" r="-200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200855" r="-101000" b="-2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200855" r="-1000" b="-201709"/>
                          </a:stretch>
                        </a:blipFill>
                      </a:tcPr>
                    </a:tc>
                    <a:extLst>
                      <a:ext uri="{0D108BD9-81ED-4DB2-BD59-A6C34878D82A}">
                        <a16:rowId xmlns:a16="http://schemas.microsoft.com/office/drawing/2014/main" val="3621991895"/>
                      </a:ext>
                    </a:extLst>
                  </a:tr>
                  <a:tr h="711806">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 t="-300855" r="-4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500" t="-300855" r="-3015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9502" t="-300855" r="-200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1000" t="-300855" r="-101000" b="-101709"/>
                          </a:stretch>
                        </a:blipFill>
                      </a:tcPr>
                    </a:tc>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300855" r="-1000" b="-101709"/>
                          </a:stretch>
                        </a:blipFill>
                      </a:tcPr>
                    </a:tc>
                    <a:extLst>
                      <a:ext uri="{0D108BD9-81ED-4DB2-BD59-A6C34878D82A}">
                        <a16:rowId xmlns:a16="http://schemas.microsoft.com/office/drawing/2014/main" val="435099114"/>
                      </a:ext>
                    </a:extLst>
                  </a:tr>
                  <a:tr h="71180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1000" t="-400855" r="-1000" b="-1709"/>
                          </a:stretch>
                        </a:blipFill>
                      </a:tcPr>
                    </a:tc>
                    <a:extLst>
                      <a:ext uri="{0D108BD9-81ED-4DB2-BD59-A6C34878D82A}">
                        <a16:rowId xmlns:a16="http://schemas.microsoft.com/office/drawing/2014/main" val="3710647975"/>
                      </a:ext>
                    </a:extLst>
                  </a:tr>
                </a:tbl>
              </a:graphicData>
            </a:graphic>
          </p:graphicFrame>
        </mc:Fallback>
      </mc:AlternateContent>
    </p:spTree>
    <p:extLst>
      <p:ext uri="{BB962C8B-B14F-4D97-AF65-F5344CB8AC3E}">
        <p14:creationId xmlns:p14="http://schemas.microsoft.com/office/powerpoint/2010/main" val="47444074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27FF690-B808-4A8B-9AF6-2B4D5227F4CD}" type="slidenum">
              <a:rPr lang="ar-SA" altLang="en-US" sz="1400"/>
              <a:pPr algn="l">
                <a:spcBef>
                  <a:spcPct val="0"/>
                </a:spcBef>
                <a:buFontTx/>
                <a:buNone/>
              </a:pPr>
              <a:t>186</a:t>
            </a:fld>
            <a:endParaRPr lang="en-US" altLang="en-US" sz="1400"/>
          </a:p>
        </p:txBody>
      </p:sp>
      <p:sp>
        <p:nvSpPr>
          <p:cNvPr id="8089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Winner’s Curse – main point</a:t>
            </a:r>
          </a:p>
        </p:txBody>
      </p:sp>
      <p:sp>
        <p:nvSpPr>
          <p:cNvPr id="80900" name="Rectangle 3"/>
          <p:cNvSpPr>
            <a:spLocks noGrp="1" noChangeArrowheads="1"/>
          </p:cNvSpPr>
          <p:nvPr>
            <p:ph type="body" idx="1"/>
          </p:nvPr>
        </p:nvSpPr>
        <p:spPr/>
        <p:txBody>
          <a:bodyPr/>
          <a:lstStyle/>
          <a:p>
            <a:pPr algn="l" rtl="0" eaLnBrk="1" hangingPunct="1">
              <a:lnSpc>
                <a:spcPct val="150000"/>
              </a:lnSpc>
            </a:pPr>
            <a:r>
              <a:rPr lang="en-US" altLang="en-US" sz="2400" dirty="0" smtClean="0"/>
              <a:t>The auction introduces a bias</a:t>
            </a:r>
          </a:p>
          <a:p>
            <a:pPr algn="l" rtl="0" eaLnBrk="1" hangingPunct="1">
              <a:lnSpc>
                <a:spcPct val="150000"/>
              </a:lnSpc>
            </a:pPr>
            <a:r>
              <a:rPr lang="en-US" altLang="en-US" sz="2400" dirty="0" smtClean="0">
                <a:solidFill>
                  <a:srgbClr val="FF0000"/>
                </a:solidFill>
              </a:rPr>
              <a:t>Given</a:t>
            </a:r>
            <a:r>
              <a:rPr lang="en-US" altLang="en-US" sz="2400" dirty="0" smtClean="0"/>
              <a:t> the fact that you won, you’re more likely to be on the higher side</a:t>
            </a:r>
          </a:p>
          <a:p>
            <a:pPr algn="l" rtl="0" eaLnBrk="1" hangingPunct="1">
              <a:lnSpc>
                <a:spcPct val="150000"/>
              </a:lnSpc>
            </a:pPr>
            <a:r>
              <a:rPr lang="en-US" altLang="en-US" sz="2400" dirty="0" smtClean="0"/>
              <a:t>Just imagine there were 10 firms</a:t>
            </a:r>
          </a:p>
        </p:txBody>
      </p:sp>
    </p:spTree>
    <p:extLst>
      <p:ext uri="{BB962C8B-B14F-4D97-AF65-F5344CB8AC3E}">
        <p14:creationId xmlns:p14="http://schemas.microsoft.com/office/powerpoint/2010/main" val="197005467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Regression to the Mean</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187</a:t>
            </a:fld>
            <a:endParaRPr lang="en-US" altLang="en-US" sz="1400"/>
          </a:p>
        </p:txBody>
      </p:sp>
    </p:spTree>
    <p:extLst>
      <p:ext uri="{BB962C8B-B14F-4D97-AF65-F5344CB8AC3E}">
        <p14:creationId xmlns:p14="http://schemas.microsoft.com/office/powerpoint/2010/main" val="35858590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8DF0BB0-B3A1-40AE-B408-6C1FB4BAB8B3}" type="slidenum">
              <a:rPr lang="ar-SA" altLang="en-US" sz="1400"/>
              <a:pPr algn="l">
                <a:spcBef>
                  <a:spcPct val="0"/>
                </a:spcBef>
                <a:buFontTx/>
                <a:buNone/>
              </a:pPr>
              <a:t>188</a:t>
            </a:fld>
            <a:endParaRPr lang="en-US" altLang="en-US" sz="1400"/>
          </a:p>
        </p:txBody>
      </p:sp>
      <p:sp>
        <p:nvSpPr>
          <p:cNvPr id="81923" name="Rectangle 2"/>
          <p:cNvSpPr>
            <a:spLocks noGrp="1" noChangeArrowheads="1"/>
          </p:cNvSpPr>
          <p:nvPr>
            <p:ph type="title"/>
          </p:nvPr>
        </p:nvSpPr>
        <p:spPr/>
        <p:txBody>
          <a:bodyPr/>
          <a:lstStyle/>
          <a:p>
            <a:pPr rtl="0" eaLnBrk="1" hangingPunct="1"/>
            <a:r>
              <a:rPr lang="en-US" altLang="en-US" sz="3600" dirty="0" smtClean="0">
                <a:solidFill>
                  <a:schemeClr val="accent2"/>
                </a:solidFill>
              </a:rPr>
              <a:t>This restaurant</a:t>
            </a:r>
          </a:p>
        </p:txBody>
      </p:sp>
      <p:sp>
        <p:nvSpPr>
          <p:cNvPr id="81924" name="Rectangle 3"/>
          <p:cNvSpPr>
            <a:spLocks noGrp="1" noChangeArrowheads="1"/>
          </p:cNvSpPr>
          <p:nvPr>
            <p:ph type="body" idx="1"/>
          </p:nvPr>
        </p:nvSpPr>
        <p:spPr/>
        <p:txBody>
          <a:bodyPr/>
          <a:lstStyle/>
          <a:p>
            <a:pPr algn="l" rtl="0" eaLnBrk="1" hangingPunct="1">
              <a:lnSpc>
                <a:spcPct val="150000"/>
              </a:lnSpc>
              <a:buFontTx/>
              <a:buNone/>
            </a:pPr>
            <a:r>
              <a:rPr lang="en-US" altLang="en-US" sz="2400" dirty="0" smtClean="0"/>
              <a:t>… isn’t as good as we recall it.  Why?</a:t>
            </a:r>
          </a:p>
          <a:p>
            <a:pPr algn="l" rtl="0" eaLnBrk="1" hangingPunct="1">
              <a:lnSpc>
                <a:spcPct val="150000"/>
              </a:lnSpc>
              <a:buFontTx/>
              <a:buNone/>
            </a:pPr>
            <a:endParaRPr lang="en-US" altLang="en-US" sz="2400" dirty="0"/>
          </a:p>
          <a:p>
            <a:pPr algn="l" rtl="0" eaLnBrk="1" hangingPunct="1">
              <a:lnSpc>
                <a:spcPct val="150000"/>
              </a:lnSpc>
            </a:pPr>
            <a:r>
              <a:rPr lang="en-US" altLang="en-US" sz="2400" dirty="0" smtClean="0"/>
              <a:t>Maybe they don’t make an effort any longer</a:t>
            </a:r>
          </a:p>
          <a:p>
            <a:pPr algn="l" rtl="0" eaLnBrk="1" hangingPunct="1">
              <a:lnSpc>
                <a:spcPct val="150000"/>
              </a:lnSpc>
            </a:pPr>
            <a:r>
              <a:rPr lang="en-US" altLang="en-US" sz="2400" dirty="0" smtClean="0"/>
              <a:t>Maybe we developed expectations</a:t>
            </a:r>
          </a:p>
          <a:p>
            <a:pPr algn="l" rtl="0" eaLnBrk="1" hangingPunct="1">
              <a:lnSpc>
                <a:spcPct val="150000"/>
              </a:lnSpc>
              <a:buFontTx/>
              <a:buNone/>
            </a:pPr>
            <a:endParaRPr lang="en-US" altLang="en-US" sz="2400" dirty="0"/>
          </a:p>
          <a:p>
            <a:pPr algn="l" rtl="0" eaLnBrk="1" hangingPunct="1">
              <a:lnSpc>
                <a:spcPct val="150000"/>
              </a:lnSpc>
              <a:buFontTx/>
              <a:buNone/>
            </a:pPr>
            <a:r>
              <a:rPr lang="en-US" altLang="en-US" sz="2400" dirty="0" smtClean="0"/>
              <a:t>But also…</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B3D97E1-D349-4FDB-8895-2297EDD630D3}" type="slidenum">
              <a:rPr lang="ar-SA" altLang="en-US" sz="1400"/>
              <a:pPr algn="l">
                <a:spcBef>
                  <a:spcPct val="0"/>
                </a:spcBef>
                <a:buFontTx/>
                <a:buNone/>
              </a:pPr>
              <a:t>189</a:t>
            </a:fld>
            <a:endParaRPr lang="en-US" altLang="en-US" sz="1400"/>
          </a:p>
        </p:txBody>
      </p:sp>
      <p:sp>
        <p:nvSpPr>
          <p:cNvPr id="82947" name="Rectangle 2"/>
          <p:cNvSpPr>
            <a:spLocks noGrp="1" noChangeArrowheads="1"/>
          </p:cNvSpPr>
          <p:nvPr>
            <p:ph type="title"/>
          </p:nvPr>
        </p:nvSpPr>
        <p:spPr/>
        <p:txBody>
          <a:bodyPr/>
          <a:lstStyle/>
          <a:p>
            <a:pPr eaLnBrk="1" hangingPunct="1"/>
            <a:r>
              <a:rPr lang="en-US" altLang="en-US" sz="3600" dirty="0" smtClean="0">
                <a:solidFill>
                  <a:schemeClr val="accent2"/>
                </a:solidFill>
              </a:rPr>
              <a:t>Regression to the Mean</a:t>
            </a:r>
          </a:p>
        </p:txBody>
      </p:sp>
      <mc:AlternateContent xmlns:mc="http://schemas.openxmlformats.org/markup-compatibility/2006" xmlns:a14="http://schemas.microsoft.com/office/drawing/2010/main">
        <mc:Choice Requires="a14">
          <p:sp>
            <p:nvSpPr>
              <p:cNvPr id="82948" name="Rectangle 3"/>
              <p:cNvSpPr>
                <a:spLocks noGrp="1" noChangeArrowheads="1"/>
              </p:cNvSpPr>
              <p:nvPr>
                <p:ph type="body" idx="1"/>
              </p:nvPr>
            </p:nvSpPr>
            <p:spPr>
              <a:xfrm>
                <a:off x="500063" y="1643063"/>
                <a:ext cx="6448201" cy="785812"/>
              </a:xfrm>
            </p:spPr>
            <p:txBody>
              <a:bodyPr/>
              <a:lstStyle/>
              <a:p>
                <a:pPr algn="l" rtl="0" eaLnBrk="1" hangingPunct="1">
                  <a:buNone/>
                </a:pPr>
                <a:r>
                  <a:rPr lang="en-US" altLang="en-US" sz="2400" dirty="0" smtClean="0"/>
                  <a:t>Regressing </a:t>
                </a:r>
                <a14:m>
                  <m:oMath xmlns:m="http://schemas.openxmlformats.org/officeDocument/2006/math">
                    <m:sSub>
                      <m:sSubPr>
                        <m:ctrlPr>
                          <a:rPr lang="en-US" altLang="en-US" sz="2400" i="1" dirty="0" smtClean="0">
                            <a:solidFill>
                              <a:schemeClr val="accent2"/>
                            </a:solidFill>
                            <a:latin typeface="Cambria Math" panose="02040503050406030204" pitchFamily="18" charset="0"/>
                          </a:rPr>
                        </m:ctrlPr>
                      </m:sSubPr>
                      <m:e>
                        <m:r>
                          <a:rPr lang="en-US" altLang="en-US" sz="2400" b="0" i="1" dirty="0" smtClean="0">
                            <a:solidFill>
                              <a:schemeClr val="accent2"/>
                            </a:solidFill>
                            <a:latin typeface="Cambria Math" panose="02040503050406030204" pitchFamily="18" charset="0"/>
                          </a:rPr>
                          <m:t>𝑋</m:t>
                        </m:r>
                      </m:e>
                      <m:sub>
                        <m:r>
                          <a:rPr lang="en-US" altLang="en-US" sz="2400" b="0" i="1" dirty="0" smtClean="0">
                            <a:solidFill>
                              <a:schemeClr val="accent2"/>
                            </a:solidFill>
                            <a:latin typeface="Cambria Math" panose="02040503050406030204" pitchFamily="18" charset="0"/>
                          </a:rPr>
                          <m:t>𝑡</m:t>
                        </m:r>
                        <m:r>
                          <a:rPr lang="en-US" altLang="en-US" sz="2400" b="0" i="1" dirty="0" smtClean="0">
                            <a:solidFill>
                              <a:schemeClr val="accent2"/>
                            </a:solidFill>
                            <a:latin typeface="Cambria Math" panose="02040503050406030204" pitchFamily="18" charset="0"/>
                          </a:rPr>
                          <m:t>+</m:t>
                        </m:r>
                        <m:r>
                          <a:rPr lang="en-US" altLang="en-US" sz="2400" b="0" i="1" dirty="0" smtClean="0">
                            <a:solidFill>
                              <a:schemeClr val="accent2"/>
                            </a:solidFill>
                            <a:latin typeface="Cambria Math" panose="02040503050406030204" pitchFamily="18" charset="0"/>
                          </a:rPr>
                          <m:t>1</m:t>
                        </m:r>
                      </m:sub>
                    </m:sSub>
                    <m:r>
                      <a:rPr lang="en-US" altLang="en-US" sz="2400" b="0" i="1" dirty="0" smtClean="0">
                        <a:solidFill>
                          <a:schemeClr val="accent2"/>
                        </a:solidFill>
                        <a:latin typeface="Cambria Math" panose="02040503050406030204" pitchFamily="18" charset="0"/>
                      </a:rPr>
                      <m:t>=</m:t>
                    </m:r>
                  </m:oMath>
                </a14:m>
                <a:r>
                  <a:rPr lang="en-US" altLang="en-US" sz="2400" dirty="0" smtClean="0">
                    <a:solidFill>
                      <a:schemeClr val="accent2"/>
                    </a:solidFill>
                  </a:rPr>
                  <a:t> </a:t>
                </a:r>
                <a14:m>
                  <m:oMath xmlns:m="http://schemas.openxmlformats.org/officeDocument/2006/math">
                    <m:sSub>
                      <m:sSubPr>
                        <m:ctrlPr>
                          <a:rPr lang="en-US" altLang="en-US" sz="2400" i="1" dirty="0">
                            <a:solidFill>
                              <a:schemeClr val="accent2"/>
                            </a:solidFill>
                            <a:latin typeface="Cambria Math" panose="02040503050406030204" pitchFamily="18" charset="0"/>
                          </a:rPr>
                        </m:ctrlPr>
                      </m:sSubPr>
                      <m:e>
                        <m:r>
                          <a:rPr lang="en-US" altLang="en-US" sz="2400" i="1" dirty="0">
                            <a:solidFill>
                              <a:schemeClr val="accent2"/>
                            </a:solidFill>
                            <a:latin typeface="Cambria Math" panose="02040503050406030204" pitchFamily="18" charset="0"/>
                          </a:rPr>
                          <m:t>𝑋</m:t>
                        </m:r>
                      </m:e>
                      <m:sub>
                        <m:r>
                          <a:rPr lang="en-US" altLang="en-US" sz="2400" i="1" dirty="0">
                            <a:solidFill>
                              <a:schemeClr val="accent2"/>
                            </a:solidFill>
                            <a:latin typeface="Cambria Math" panose="02040503050406030204" pitchFamily="18" charset="0"/>
                          </a:rPr>
                          <m:t>𝑡</m:t>
                        </m:r>
                      </m:sub>
                    </m:sSub>
                    <m:r>
                      <a:rPr lang="en-US" altLang="en-US" sz="2400" b="0" i="1" dirty="0" smtClean="0">
                        <a:solidFill>
                          <a:schemeClr val="accent2"/>
                        </a:solidFill>
                        <a:latin typeface="Cambria Math" panose="02040503050406030204" pitchFamily="18" charset="0"/>
                      </a:rPr>
                      <m:t>+</m:t>
                    </m:r>
                    <m:sSub>
                      <m:sSubPr>
                        <m:ctrlPr>
                          <a:rPr lang="en-US" altLang="en-US" sz="2400" i="1" dirty="0">
                            <a:solidFill>
                              <a:schemeClr val="accent2"/>
                            </a:solidFill>
                            <a:latin typeface="Cambria Math" panose="02040503050406030204" pitchFamily="18" charset="0"/>
                          </a:rPr>
                        </m:ctrlPr>
                      </m:sSubPr>
                      <m:e>
                        <m:r>
                          <a:rPr lang="en-US" altLang="en-US" sz="2400" i="1" dirty="0" smtClean="0">
                            <a:solidFill>
                              <a:schemeClr val="accent2"/>
                            </a:solidFill>
                            <a:latin typeface="Cambria Math" panose="02040503050406030204" pitchFamily="18" charset="0"/>
                          </a:rPr>
                          <m:t>ɛ</m:t>
                        </m:r>
                      </m:e>
                      <m:sub>
                        <m:r>
                          <a:rPr lang="en-US" altLang="en-US" sz="2400" i="1" dirty="0">
                            <a:solidFill>
                              <a:schemeClr val="accent2"/>
                            </a:solidFill>
                            <a:latin typeface="Cambria Math" panose="02040503050406030204" pitchFamily="18" charset="0"/>
                          </a:rPr>
                          <m:t>𝑡</m:t>
                        </m:r>
                      </m:sub>
                    </m:sSub>
                  </m:oMath>
                </a14:m>
                <a:endParaRPr lang="en-US" altLang="en-US" sz="2400" dirty="0"/>
              </a:p>
              <a:p>
                <a:pPr algn="l" rtl="0" eaLnBrk="1" hangingPunct="1">
                  <a:buFontTx/>
                  <a:buNone/>
                </a:pPr>
                <a:endParaRPr lang="en-US" altLang="en-US" sz="2400" dirty="0" smtClean="0"/>
              </a:p>
            </p:txBody>
          </p:sp>
        </mc:Choice>
        <mc:Fallback xmlns="">
          <p:sp>
            <p:nvSpPr>
              <p:cNvPr id="82948" name="Rectangle 3"/>
              <p:cNvSpPr>
                <a:spLocks noGrp="1" noRot="1" noChangeAspect="1" noMove="1" noResize="1" noEditPoints="1" noAdjustHandles="1" noChangeArrowheads="1" noChangeShapeType="1" noTextEdit="1"/>
              </p:cNvSpPr>
              <p:nvPr>
                <p:ph type="body" idx="1"/>
              </p:nvPr>
            </p:nvSpPr>
            <p:spPr>
              <a:xfrm>
                <a:off x="500063" y="1643063"/>
                <a:ext cx="6448201" cy="785812"/>
              </a:xfrm>
              <a:blipFill rotWithShape="1">
                <a:blip r:embed="rId2"/>
                <a:stretch>
                  <a:fillRect l="-1418" t="-5469"/>
                </a:stretch>
              </a:blipFill>
            </p:spPr>
            <p:txBody>
              <a:bodyPr/>
              <a:lstStyle/>
              <a:p>
                <a:r>
                  <a:rPr lang="en-US">
                    <a:noFill/>
                  </a:rPr>
                  <a:t> </a:t>
                </a:r>
              </a:p>
            </p:txBody>
          </p:sp>
        </mc:Fallback>
      </mc:AlternateContent>
      <p:cxnSp>
        <p:nvCxnSpPr>
          <p:cNvPr id="82949" name="Straight Arrow Connector 6"/>
          <p:cNvCxnSpPr>
            <a:cxnSpLocks noChangeShapeType="1"/>
          </p:cNvCxnSpPr>
          <p:nvPr/>
        </p:nvCxnSpPr>
        <p:spPr bwMode="auto">
          <a:xfrm>
            <a:off x="2714625" y="5000625"/>
            <a:ext cx="485775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0" name="Straight Arrow Connector 8"/>
          <p:cNvCxnSpPr>
            <a:cxnSpLocks noChangeShapeType="1"/>
          </p:cNvCxnSpPr>
          <p:nvPr/>
        </p:nvCxnSpPr>
        <p:spPr bwMode="auto">
          <a:xfrm rot="5400000" flipH="1" flipV="1">
            <a:off x="2070101" y="4143375"/>
            <a:ext cx="3287712"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51" name="Oval 9"/>
          <p:cNvSpPr>
            <a:spLocks noChangeArrowheads="1"/>
          </p:cNvSpPr>
          <p:nvPr/>
        </p:nvSpPr>
        <p:spPr bwMode="auto">
          <a:xfrm>
            <a:off x="3786188" y="4071938"/>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2" name="Oval 10"/>
          <p:cNvSpPr>
            <a:spLocks noChangeArrowheads="1"/>
          </p:cNvSpPr>
          <p:nvPr/>
        </p:nvSpPr>
        <p:spPr bwMode="auto">
          <a:xfrm>
            <a:off x="4214813" y="3643313"/>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3" name="Oval 11"/>
          <p:cNvSpPr>
            <a:spLocks noChangeArrowheads="1"/>
          </p:cNvSpPr>
          <p:nvPr/>
        </p:nvSpPr>
        <p:spPr bwMode="auto">
          <a:xfrm>
            <a:off x="5715000" y="4286250"/>
            <a:ext cx="71438" cy="71438"/>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4" name="Oval 12"/>
          <p:cNvSpPr>
            <a:spLocks noChangeArrowheads="1"/>
          </p:cNvSpPr>
          <p:nvPr/>
        </p:nvSpPr>
        <p:spPr bwMode="auto">
          <a:xfrm>
            <a:off x="4714875" y="4071938"/>
            <a:ext cx="71438"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5" name="Oval 13"/>
          <p:cNvSpPr>
            <a:spLocks noChangeArrowheads="1"/>
          </p:cNvSpPr>
          <p:nvPr/>
        </p:nvSpPr>
        <p:spPr bwMode="auto">
          <a:xfrm>
            <a:off x="4395788" y="4681538"/>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6" name="Oval 14"/>
          <p:cNvSpPr>
            <a:spLocks noChangeArrowheads="1"/>
          </p:cNvSpPr>
          <p:nvPr/>
        </p:nvSpPr>
        <p:spPr bwMode="auto">
          <a:xfrm>
            <a:off x="5643563" y="3143250"/>
            <a:ext cx="71437" cy="71438"/>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7" name="Oval 15"/>
          <p:cNvSpPr>
            <a:spLocks noChangeArrowheads="1"/>
          </p:cNvSpPr>
          <p:nvPr/>
        </p:nvSpPr>
        <p:spPr bwMode="auto">
          <a:xfrm>
            <a:off x="7358063" y="3500438"/>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8" name="Oval 16"/>
          <p:cNvSpPr>
            <a:spLocks noChangeArrowheads="1"/>
          </p:cNvSpPr>
          <p:nvPr/>
        </p:nvSpPr>
        <p:spPr bwMode="auto">
          <a:xfrm>
            <a:off x="6643688" y="3143250"/>
            <a:ext cx="71437" cy="71438"/>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59" name="Oval 17"/>
          <p:cNvSpPr>
            <a:spLocks noChangeArrowheads="1"/>
          </p:cNvSpPr>
          <p:nvPr/>
        </p:nvSpPr>
        <p:spPr bwMode="auto">
          <a:xfrm>
            <a:off x="5072063" y="3500438"/>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60" name="Oval 18"/>
          <p:cNvSpPr>
            <a:spLocks noChangeArrowheads="1"/>
          </p:cNvSpPr>
          <p:nvPr/>
        </p:nvSpPr>
        <p:spPr bwMode="auto">
          <a:xfrm>
            <a:off x="5572125" y="3929063"/>
            <a:ext cx="71438"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61" name="Oval 19"/>
          <p:cNvSpPr>
            <a:spLocks noChangeArrowheads="1"/>
          </p:cNvSpPr>
          <p:nvPr/>
        </p:nvSpPr>
        <p:spPr bwMode="auto">
          <a:xfrm>
            <a:off x="7715250" y="2928938"/>
            <a:ext cx="71438"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62" name="Oval 20"/>
          <p:cNvSpPr>
            <a:spLocks noChangeArrowheads="1"/>
          </p:cNvSpPr>
          <p:nvPr/>
        </p:nvSpPr>
        <p:spPr bwMode="auto">
          <a:xfrm>
            <a:off x="6072188" y="3500438"/>
            <a:ext cx="71437" cy="71437"/>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963" name="Oval 21"/>
          <p:cNvSpPr>
            <a:spLocks noChangeArrowheads="1"/>
          </p:cNvSpPr>
          <p:nvPr/>
        </p:nvSpPr>
        <p:spPr bwMode="auto">
          <a:xfrm>
            <a:off x="4714875" y="3143250"/>
            <a:ext cx="71438" cy="71438"/>
          </a:xfrm>
          <a:prstGeom prst="ellipse">
            <a:avLst/>
          </a:prstGeom>
          <a:solidFill>
            <a:schemeClr val="accent1"/>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cxnSp>
        <p:nvCxnSpPr>
          <p:cNvPr id="82964" name="Straight Connector 23"/>
          <p:cNvCxnSpPr>
            <a:cxnSpLocks noChangeShapeType="1"/>
          </p:cNvCxnSpPr>
          <p:nvPr/>
        </p:nvCxnSpPr>
        <p:spPr bwMode="auto">
          <a:xfrm flipV="1">
            <a:off x="2714625" y="3000375"/>
            <a:ext cx="5715000" cy="1357313"/>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1" name="Rectangle 3"/>
              <p:cNvSpPr txBox="1">
                <a:spLocks noChangeArrowheads="1"/>
              </p:cNvSpPr>
              <p:nvPr/>
            </p:nvSpPr>
            <p:spPr bwMode="auto">
              <a:xfrm>
                <a:off x="5000625" y="5395119"/>
                <a:ext cx="1227559" cy="626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buFontTx/>
                  <a:buNone/>
                </a:pPr>
                <a14:m>
                  <m:oMathPara xmlns:m="http://schemas.openxmlformats.org/officeDocument/2006/math">
                    <m:oMathParaPr>
                      <m:jc m:val="centerGroup"/>
                    </m:oMathParaPr>
                    <m:oMath xmlns:m="http://schemas.openxmlformats.org/officeDocument/2006/math">
                      <m:sSub>
                        <m:sSubPr>
                          <m:ctrlPr>
                            <a:rPr lang="en-US" altLang="en-US" sz="2400" i="1" kern="0" dirty="0" smtClean="0">
                              <a:solidFill>
                                <a:schemeClr val="accent2"/>
                              </a:solidFill>
                              <a:latin typeface="Cambria Math" panose="02040503050406030204" pitchFamily="18" charset="0"/>
                            </a:rPr>
                          </m:ctrlPr>
                        </m:sSubPr>
                        <m:e>
                          <m:r>
                            <a:rPr lang="en-US" altLang="en-US" sz="2400" i="1" kern="0" dirty="0" smtClean="0">
                              <a:solidFill>
                                <a:schemeClr val="accent2"/>
                              </a:solidFill>
                              <a:latin typeface="Cambria Math" panose="02040503050406030204" pitchFamily="18" charset="0"/>
                            </a:rPr>
                            <m:t>𝑋</m:t>
                          </m:r>
                        </m:e>
                        <m:sub>
                          <m:r>
                            <a:rPr lang="en-US" altLang="en-US" sz="2400" i="1" kern="0" dirty="0" smtClean="0">
                              <a:solidFill>
                                <a:schemeClr val="accent2"/>
                              </a:solidFill>
                              <a:latin typeface="Cambria Math" panose="02040503050406030204" pitchFamily="18" charset="0"/>
                            </a:rPr>
                            <m:t>𝑡</m:t>
                          </m:r>
                        </m:sub>
                      </m:sSub>
                    </m:oMath>
                  </m:oMathPara>
                </a14:m>
                <a:endParaRPr lang="en-US" altLang="en-US" sz="2400" kern="0" dirty="0" smtClean="0"/>
              </a:p>
            </p:txBody>
          </p:sp>
        </mc:Choice>
        <mc:Fallback xmlns="">
          <p:sp>
            <p:nvSpPr>
              <p:cNvPr id="21" name="Rectangle 3"/>
              <p:cNvSpPr txBox="1">
                <a:spLocks noRot="1" noChangeAspect="1" noMove="1" noResize="1" noEditPoints="1" noAdjustHandles="1" noChangeArrowheads="1" noChangeShapeType="1" noTextEdit="1"/>
              </p:cNvSpPr>
              <p:nvPr/>
            </p:nvSpPr>
            <p:spPr bwMode="auto">
              <a:xfrm>
                <a:off x="5000625" y="5395119"/>
                <a:ext cx="1227559" cy="626169"/>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3"/>
              <p:cNvSpPr txBox="1">
                <a:spLocks noChangeArrowheads="1"/>
              </p:cNvSpPr>
              <p:nvPr/>
            </p:nvSpPr>
            <p:spPr bwMode="auto">
              <a:xfrm>
                <a:off x="2558628" y="2641170"/>
                <a:ext cx="1227559" cy="6261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buFontTx/>
                  <a:buNone/>
                </a:pPr>
                <a14:m>
                  <m:oMathPara xmlns:m="http://schemas.openxmlformats.org/officeDocument/2006/math">
                    <m:oMathParaPr>
                      <m:jc m:val="centerGroup"/>
                    </m:oMathParaPr>
                    <m:oMath xmlns:m="http://schemas.openxmlformats.org/officeDocument/2006/math">
                      <m:sSub>
                        <m:sSubPr>
                          <m:ctrlPr>
                            <a:rPr lang="en-US" altLang="en-US" sz="2400" i="1" kern="0" dirty="0" smtClean="0">
                              <a:solidFill>
                                <a:schemeClr val="accent2"/>
                              </a:solidFill>
                              <a:latin typeface="Cambria Math" panose="02040503050406030204" pitchFamily="18" charset="0"/>
                            </a:rPr>
                          </m:ctrlPr>
                        </m:sSubPr>
                        <m:e>
                          <m:r>
                            <a:rPr lang="en-US" altLang="en-US" sz="2400" i="1" kern="0" dirty="0" smtClean="0">
                              <a:solidFill>
                                <a:schemeClr val="accent2"/>
                              </a:solidFill>
                              <a:latin typeface="Cambria Math" panose="02040503050406030204" pitchFamily="18" charset="0"/>
                            </a:rPr>
                            <m:t>𝑋</m:t>
                          </m:r>
                        </m:e>
                        <m:sub>
                          <m:r>
                            <a:rPr lang="en-US" altLang="en-US" sz="2400" i="1" kern="0" dirty="0" smtClean="0">
                              <a:solidFill>
                                <a:schemeClr val="accent2"/>
                              </a:solidFill>
                              <a:latin typeface="Cambria Math" panose="02040503050406030204" pitchFamily="18" charset="0"/>
                            </a:rPr>
                            <m:t>𝑡</m:t>
                          </m:r>
                          <m:r>
                            <a:rPr lang="en-US" altLang="en-US" sz="2400" i="1" kern="0" dirty="0" smtClean="0">
                              <a:solidFill>
                                <a:schemeClr val="accent2"/>
                              </a:solidFill>
                              <a:latin typeface="Cambria Math" panose="02040503050406030204" pitchFamily="18" charset="0"/>
                            </a:rPr>
                            <m:t>+</m:t>
                          </m:r>
                          <m:r>
                            <a:rPr lang="en-US" altLang="en-US" sz="2400" i="1" kern="0" dirty="0" smtClean="0">
                              <a:solidFill>
                                <a:schemeClr val="accent2"/>
                              </a:solidFill>
                              <a:latin typeface="Cambria Math" panose="02040503050406030204" pitchFamily="18" charset="0"/>
                            </a:rPr>
                            <m:t>1</m:t>
                          </m:r>
                        </m:sub>
                      </m:sSub>
                    </m:oMath>
                  </m:oMathPara>
                </a14:m>
                <a:endParaRPr lang="en-US" altLang="en-US" sz="2400" kern="0" dirty="0" smtClean="0"/>
              </a:p>
            </p:txBody>
          </p:sp>
        </mc:Choice>
        <mc:Fallback xmlns="">
          <p:sp>
            <p:nvSpPr>
              <p:cNvPr id="22" name="Rectangle 3"/>
              <p:cNvSpPr txBox="1">
                <a:spLocks noRot="1" noChangeAspect="1" noMove="1" noResize="1" noEditPoints="1" noAdjustHandles="1" noChangeArrowheads="1" noChangeShapeType="1" noTextEdit="1"/>
              </p:cNvSpPr>
              <p:nvPr/>
            </p:nvSpPr>
            <p:spPr bwMode="auto">
              <a:xfrm>
                <a:off x="2558628" y="2641170"/>
                <a:ext cx="1227559" cy="626169"/>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9CB793-5839-4924-BC10-6604C3543834}" type="slidenum">
              <a:rPr lang="ar-SA" altLang="en-US" sz="1400"/>
              <a:pPr algn="l">
                <a:spcBef>
                  <a:spcPct val="0"/>
                </a:spcBef>
                <a:buFontTx/>
                <a:buNone/>
              </a:pPr>
              <a:t>19</a:t>
            </a:fld>
            <a:endParaRPr lang="en-US" altLang="en-US" sz="1400"/>
          </a:p>
        </p:txBody>
      </p:sp>
      <p:sp>
        <p:nvSpPr>
          <p:cNvPr id="7171" name="Rectangle 2"/>
          <p:cNvSpPr>
            <a:spLocks noGrp="1" noChangeArrowheads="1"/>
          </p:cNvSpPr>
          <p:nvPr>
            <p:ph type="title"/>
          </p:nvPr>
        </p:nvSpPr>
        <p:spPr/>
        <p:txBody>
          <a:bodyPr/>
          <a:lstStyle/>
          <a:p>
            <a:pPr rtl="0" eaLnBrk="1" hangingPunct="1"/>
            <a:r>
              <a:rPr lang="en-US" altLang="en-US" sz="3600" dirty="0" smtClean="0">
                <a:solidFill>
                  <a:schemeClr val="accent2"/>
                </a:solidFill>
              </a:rPr>
              <a:t>Betting?</a:t>
            </a:r>
          </a:p>
        </p:txBody>
      </p:sp>
      <mc:AlternateContent xmlns:mc="http://schemas.openxmlformats.org/markup-compatibility/2006" xmlns:a14="http://schemas.microsoft.com/office/drawing/2010/main">
        <mc:Choice Requires="a14">
          <p:sp>
            <p:nvSpPr>
              <p:cNvPr id="7172" name="Rectangle 3"/>
              <p:cNvSpPr>
                <a:spLocks noGrp="1" noChangeArrowheads="1"/>
              </p:cNvSpPr>
              <p:nvPr>
                <p:ph type="body" idx="1"/>
              </p:nvPr>
            </p:nvSpPr>
            <p:spPr>
              <a:xfrm>
                <a:off x="468313" y="1196975"/>
                <a:ext cx="8229600" cy="4525963"/>
              </a:xfrm>
            </p:spPr>
            <p:txBody>
              <a:bodyPr/>
              <a:lstStyle/>
              <a:p>
                <a:pPr marL="457200" indent="-457200" algn="l" rtl="0" eaLnBrk="1" hangingPunct="1">
                  <a:lnSpc>
                    <a:spcPct val="80000"/>
                  </a:lnSpc>
                  <a:buFontTx/>
                  <a:buNone/>
                </a:pPr>
                <a:endParaRPr lang="en-US" altLang="en-US" sz="2400" dirty="0" smtClean="0"/>
              </a:p>
              <a:p>
                <a:pPr marL="457200" indent="-457200" algn="l" rtl="0" eaLnBrk="1" hangingPunct="1">
                  <a:lnSpc>
                    <a:spcPts val="2400"/>
                  </a:lnSpc>
                  <a:buFontTx/>
                  <a:buNone/>
                </a:pPr>
                <a:r>
                  <a:rPr lang="en-US" altLang="en-US" sz="2000" dirty="0" smtClean="0"/>
                  <a:t>A:   You are given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1</m:t>
                    </m:r>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000</m:t>
                    </m:r>
                    <m:r>
                      <a:rPr lang="en-US" altLang="en-US" sz="2000" i="1" dirty="0" smtClean="0">
                        <a:solidFill>
                          <a:srgbClr val="7030A0"/>
                        </a:solidFill>
                        <a:latin typeface="Cambria Math" panose="02040503050406030204" pitchFamily="18" charset="0"/>
                      </a:rPr>
                      <m:t> </m:t>
                    </m:r>
                  </m:oMath>
                </a14:m>
                <a:r>
                  <a:rPr lang="en-US" altLang="en-US" sz="2000" dirty="0" smtClean="0"/>
                  <a:t>for sure.  Which of the following two options would you prefer?</a:t>
                </a:r>
              </a:p>
              <a:p>
                <a:pPr marL="457200" indent="-457200" algn="l" rtl="0" eaLnBrk="1" hangingPunct="1">
                  <a:lnSpc>
                    <a:spcPts val="2400"/>
                  </a:lnSpc>
                  <a:buFontTx/>
                  <a:buNone/>
                </a:pPr>
                <a:r>
                  <a:rPr lang="en-US" altLang="en-US" sz="2000" dirty="0" smtClean="0"/>
                  <a:t>a.	to </a:t>
                </a:r>
                <a:r>
                  <a:rPr lang="en-US" altLang="en-US" sz="2000" dirty="0" smtClean="0">
                    <a:solidFill>
                      <a:srgbClr val="00B050"/>
                    </a:solidFill>
                  </a:rPr>
                  <a:t>get additional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500</m:t>
                    </m:r>
                    <m:r>
                      <a:rPr lang="en-US" altLang="en-US" sz="2000" i="1" dirty="0" smtClean="0">
                        <a:solidFill>
                          <a:srgbClr val="7030A0"/>
                        </a:solidFill>
                        <a:latin typeface="Cambria Math" panose="02040503050406030204" pitchFamily="18" charset="0"/>
                      </a:rPr>
                      <m:t> </m:t>
                    </m:r>
                  </m:oMath>
                </a14:m>
                <a:r>
                  <a:rPr lang="en-US" altLang="en-US" sz="2000" dirty="0" smtClean="0"/>
                  <a:t>for sure;</a:t>
                </a:r>
              </a:p>
              <a:p>
                <a:pPr marL="457200" indent="-457200" algn="l" rtl="0" eaLnBrk="1" hangingPunct="1">
                  <a:lnSpc>
                    <a:spcPts val="2400"/>
                  </a:lnSpc>
                  <a:buFontTx/>
                  <a:buAutoNum type="alphaLcPeriod" startAt="2"/>
                </a:pPr>
                <a:r>
                  <a:rPr lang="en-US" altLang="en-US" sz="2000" dirty="0" smtClean="0"/>
                  <a:t>to </a:t>
                </a:r>
                <a:r>
                  <a:rPr lang="en-US" altLang="en-US" sz="2000" dirty="0" smtClean="0">
                    <a:solidFill>
                      <a:srgbClr val="00B050"/>
                    </a:solidFill>
                  </a:rPr>
                  <a:t>get another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1</m:t>
                    </m:r>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000</m:t>
                    </m:r>
                    <m:r>
                      <a:rPr lang="en-US" altLang="en-US" sz="2000" i="1" dirty="0" smtClean="0">
                        <a:solidFill>
                          <a:srgbClr val="7030A0"/>
                        </a:solidFill>
                        <a:latin typeface="Cambria Math" panose="02040503050406030204" pitchFamily="18" charset="0"/>
                      </a:rPr>
                      <m:t> </m:t>
                    </m:r>
                  </m:oMath>
                </a14:m>
                <a:r>
                  <a:rPr lang="en-US" altLang="en-US" sz="2000" dirty="0" smtClean="0"/>
                  <a:t>with probability </a:t>
                </a:r>
                <a14:m>
                  <m:oMath xmlns:m="http://schemas.openxmlformats.org/officeDocument/2006/math">
                    <m:r>
                      <a:rPr lang="en-US" altLang="en-US" sz="2000" i="1" dirty="0" smtClean="0">
                        <a:solidFill>
                          <a:srgbClr val="A50021"/>
                        </a:solidFill>
                        <a:latin typeface="Cambria Math" panose="02040503050406030204" pitchFamily="18" charset="0"/>
                      </a:rPr>
                      <m:t>50</m:t>
                    </m:r>
                    <m:r>
                      <a:rPr lang="en-US" altLang="en-US" sz="2000" i="1" dirty="0" smtClean="0">
                        <a:solidFill>
                          <a:srgbClr val="A50021"/>
                        </a:solidFill>
                        <a:latin typeface="Cambria Math" panose="02040503050406030204" pitchFamily="18" charset="0"/>
                      </a:rPr>
                      <m:t>%</m:t>
                    </m:r>
                  </m:oMath>
                </a14:m>
                <a:r>
                  <a:rPr lang="en-US" altLang="en-US" sz="2000" dirty="0" smtClean="0"/>
                  <a:t>, and otherwise – nothing more (and be left with the first </a:t>
                </a:r>
                <a14:m>
                  <m:oMath xmlns:m="http://schemas.openxmlformats.org/officeDocument/2006/math">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1</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000</m:t>
                    </m:r>
                  </m:oMath>
                </a14:m>
                <a:r>
                  <a:rPr lang="en-US" altLang="en-US" sz="2000" dirty="0" smtClean="0"/>
                  <a:t>).</a:t>
                </a:r>
              </a:p>
              <a:p>
                <a:pPr marL="457200" indent="-457200" algn="l" rtl="0" eaLnBrk="1" hangingPunct="1">
                  <a:lnSpc>
                    <a:spcPts val="2400"/>
                  </a:lnSpc>
                  <a:buFontTx/>
                  <a:buAutoNum type="alphaLcPeriod" startAt="2"/>
                </a:pPr>
                <a:endParaRPr lang="en-US" altLang="en-US" sz="2000" dirty="0" smtClean="0"/>
              </a:p>
              <a:p>
                <a:pPr marL="457200" indent="-457200" algn="l" rtl="0" eaLnBrk="1" hangingPunct="1">
                  <a:lnSpc>
                    <a:spcPts val="2400"/>
                  </a:lnSpc>
                  <a:buFontTx/>
                  <a:buNone/>
                </a:pPr>
                <a:r>
                  <a:rPr lang="en-US" altLang="en-US" sz="2000" dirty="0" smtClean="0"/>
                  <a:t>B:   You are given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2</m:t>
                    </m:r>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000</m:t>
                    </m:r>
                    <m:r>
                      <a:rPr lang="en-US" altLang="en-US" sz="2000" i="1" dirty="0" smtClean="0">
                        <a:solidFill>
                          <a:srgbClr val="7030A0"/>
                        </a:solidFill>
                        <a:latin typeface="Cambria Math" panose="02040503050406030204" pitchFamily="18" charset="0"/>
                      </a:rPr>
                      <m:t> </m:t>
                    </m:r>
                  </m:oMath>
                </a14:m>
                <a:r>
                  <a:rPr lang="en-US" altLang="en-US" sz="2000" dirty="0" smtClean="0"/>
                  <a:t>for sure.  Which of the following two options would you prefer?</a:t>
                </a:r>
              </a:p>
              <a:p>
                <a:pPr marL="457200" indent="-457200" algn="l" rtl="0" eaLnBrk="1" hangingPunct="1">
                  <a:lnSpc>
                    <a:spcPts val="2400"/>
                  </a:lnSpc>
                  <a:buFontTx/>
                  <a:buNone/>
                </a:pPr>
                <a:r>
                  <a:rPr lang="en-US" altLang="en-US" sz="2000" dirty="0" smtClean="0"/>
                  <a:t>a.	 to </a:t>
                </a:r>
                <a:r>
                  <a:rPr lang="en-US" altLang="en-US" sz="2000" dirty="0" smtClean="0">
                    <a:solidFill>
                      <a:srgbClr val="FF0000"/>
                    </a:solidFill>
                  </a:rPr>
                  <a:t>lose</a:t>
                </a:r>
                <a:r>
                  <a:rPr lang="en-US" altLang="en-US" sz="2000" dirty="0" smtClean="0"/>
                  <a:t>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500</m:t>
                    </m:r>
                    <m:r>
                      <a:rPr lang="en-US" altLang="en-US" sz="2000" i="1" dirty="0" smtClean="0">
                        <a:solidFill>
                          <a:srgbClr val="7030A0"/>
                        </a:solidFill>
                        <a:latin typeface="Cambria Math" panose="02040503050406030204" pitchFamily="18" charset="0"/>
                      </a:rPr>
                      <m:t> </m:t>
                    </m:r>
                  </m:oMath>
                </a14:m>
                <a:r>
                  <a:rPr lang="en-US" altLang="en-US" sz="2000" dirty="0" smtClean="0"/>
                  <a:t>for sure;</a:t>
                </a:r>
              </a:p>
              <a:p>
                <a:pPr marL="457200" indent="-457200" algn="l" rtl="0" eaLnBrk="1" hangingPunct="1">
                  <a:lnSpc>
                    <a:spcPts val="2400"/>
                  </a:lnSpc>
                  <a:buFontTx/>
                  <a:buNone/>
                </a:pPr>
                <a:r>
                  <a:rPr lang="en-US" altLang="en-US" sz="2000" dirty="0" smtClean="0"/>
                  <a:t>b.	 to </a:t>
                </a:r>
                <a:r>
                  <a:rPr lang="en-US" altLang="en-US" sz="2000" dirty="0" smtClean="0">
                    <a:solidFill>
                      <a:srgbClr val="FF0000"/>
                    </a:solidFill>
                  </a:rPr>
                  <a:t>lose</a:t>
                </a:r>
                <a:r>
                  <a:rPr lang="en-US" altLang="en-US" sz="2000" dirty="0" smtClean="0"/>
                  <a:t> </a:t>
                </a:r>
                <a14:m>
                  <m:oMath xmlns:m="http://schemas.openxmlformats.org/officeDocument/2006/math">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1</m:t>
                    </m:r>
                    <m:r>
                      <a:rPr lang="en-US" altLang="en-US" sz="2000" i="1" dirty="0" smtClean="0">
                        <a:solidFill>
                          <a:srgbClr val="7030A0"/>
                        </a:solidFill>
                        <a:latin typeface="Cambria Math" panose="02040503050406030204" pitchFamily="18" charset="0"/>
                      </a:rPr>
                      <m:t>,</m:t>
                    </m:r>
                    <m:r>
                      <a:rPr lang="en-US" altLang="en-US" sz="2000" i="1" dirty="0" smtClean="0">
                        <a:solidFill>
                          <a:srgbClr val="7030A0"/>
                        </a:solidFill>
                        <a:latin typeface="Cambria Math" panose="02040503050406030204" pitchFamily="18" charset="0"/>
                      </a:rPr>
                      <m:t>000</m:t>
                    </m:r>
                    <m:r>
                      <a:rPr lang="en-US" altLang="en-US" sz="2000" i="1" dirty="0" smtClean="0">
                        <a:solidFill>
                          <a:srgbClr val="7030A0"/>
                        </a:solidFill>
                        <a:latin typeface="Cambria Math" panose="02040503050406030204" pitchFamily="18" charset="0"/>
                      </a:rPr>
                      <m:t> </m:t>
                    </m:r>
                  </m:oMath>
                </a14:m>
                <a:r>
                  <a:rPr lang="en-US" altLang="en-US" sz="2000" dirty="0" smtClean="0"/>
                  <a:t>with probability </a:t>
                </a:r>
                <a14:m>
                  <m:oMath xmlns:m="http://schemas.openxmlformats.org/officeDocument/2006/math">
                    <m:r>
                      <a:rPr lang="en-US" altLang="en-US" sz="2000" i="1" dirty="0" smtClean="0">
                        <a:solidFill>
                          <a:srgbClr val="A50021"/>
                        </a:solidFill>
                        <a:latin typeface="Cambria Math" panose="02040503050406030204" pitchFamily="18" charset="0"/>
                      </a:rPr>
                      <m:t>50</m:t>
                    </m:r>
                    <m:r>
                      <a:rPr lang="en-US" altLang="en-US" sz="2000" i="1" dirty="0" smtClean="0">
                        <a:solidFill>
                          <a:srgbClr val="A50021"/>
                        </a:solidFill>
                        <a:latin typeface="Cambria Math" panose="02040503050406030204" pitchFamily="18" charset="0"/>
                      </a:rPr>
                      <m:t>%</m:t>
                    </m:r>
                  </m:oMath>
                </a14:m>
                <a:r>
                  <a:rPr lang="en-US" altLang="en-US" sz="2000" dirty="0" smtClean="0"/>
                  <a:t>, and otherwise – to lose nothing.</a:t>
                </a:r>
              </a:p>
              <a:p>
                <a:pPr marL="457200" indent="-457200" algn="l" rtl="0" eaLnBrk="1" hangingPunct="1">
                  <a:lnSpc>
                    <a:spcPct val="80000"/>
                  </a:lnSpc>
                  <a:buFontTx/>
                  <a:buNone/>
                </a:pPr>
                <a:endParaRPr lang="en-US" altLang="en-US" sz="2400" dirty="0" smtClean="0"/>
              </a:p>
            </p:txBody>
          </p:sp>
        </mc:Choice>
        <mc:Fallback xmlns="">
          <p:sp>
            <p:nvSpPr>
              <p:cNvPr id="7172" name="Rectangle 3"/>
              <p:cNvSpPr>
                <a:spLocks noGrp="1" noRot="1" noChangeAspect="1" noMove="1" noResize="1" noEditPoints="1" noAdjustHandles="1" noChangeArrowheads="1" noChangeShapeType="1" noTextEdit="1"/>
              </p:cNvSpPr>
              <p:nvPr>
                <p:ph type="body" idx="1"/>
              </p:nvPr>
            </p:nvSpPr>
            <p:spPr>
              <a:xfrm>
                <a:off x="468313" y="1196975"/>
                <a:ext cx="8229600" cy="4525963"/>
              </a:xfrm>
              <a:blipFill>
                <a:blip r:embed="rId2"/>
                <a:stretch>
                  <a:fillRect l="-815" r="-88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B3D97E1-D349-4FDB-8895-2297EDD630D3}" type="slidenum">
              <a:rPr lang="ar-SA" altLang="en-US" sz="1400"/>
              <a:pPr algn="l">
                <a:spcBef>
                  <a:spcPct val="0"/>
                </a:spcBef>
                <a:buFontTx/>
                <a:buNone/>
              </a:pPr>
              <a:t>190</a:t>
            </a:fld>
            <a:endParaRPr lang="en-US" altLang="en-US" sz="1400"/>
          </a:p>
        </p:txBody>
      </p:sp>
      <p:sp>
        <p:nvSpPr>
          <p:cNvPr id="82947" name="Rectangle 2"/>
          <p:cNvSpPr>
            <a:spLocks noGrp="1" noChangeArrowheads="1"/>
          </p:cNvSpPr>
          <p:nvPr>
            <p:ph type="title"/>
          </p:nvPr>
        </p:nvSpPr>
        <p:spPr/>
        <p:txBody>
          <a:bodyPr/>
          <a:lstStyle/>
          <a:p>
            <a:pPr eaLnBrk="1" hangingPunct="1"/>
            <a:r>
              <a:rPr lang="en-US" altLang="en-US" sz="3600" dirty="0">
                <a:solidFill>
                  <a:schemeClr val="accent2"/>
                </a:solidFill>
              </a:rPr>
              <a:t>W</a:t>
            </a:r>
            <a:r>
              <a:rPr lang="en-US" altLang="en-US" sz="3600" dirty="0" smtClean="0">
                <a:solidFill>
                  <a:schemeClr val="accent2"/>
                </a:solidFill>
              </a:rPr>
              <a:t>hy is called linear “regression”?</a:t>
            </a:r>
          </a:p>
        </p:txBody>
      </p:sp>
      <p:sp>
        <p:nvSpPr>
          <p:cNvPr id="82948" name="Rectangle 3"/>
          <p:cNvSpPr>
            <a:spLocks noGrp="1" noChangeArrowheads="1"/>
          </p:cNvSpPr>
          <p:nvPr>
            <p:ph type="body" idx="1"/>
          </p:nvPr>
        </p:nvSpPr>
        <p:spPr>
          <a:xfrm>
            <a:off x="500063" y="1643062"/>
            <a:ext cx="4359969" cy="2129185"/>
          </a:xfrm>
        </p:spPr>
        <p:txBody>
          <a:bodyPr/>
          <a:lstStyle/>
          <a:p>
            <a:pPr marL="0" algn="l" rtl="0" eaLnBrk="1" hangingPunct="1">
              <a:lnSpc>
                <a:spcPct val="150000"/>
              </a:lnSpc>
              <a:buNone/>
            </a:pPr>
            <a:r>
              <a:rPr lang="en-US" altLang="en-US" sz="2400" dirty="0" smtClean="0"/>
              <a:t>The method of </a:t>
            </a:r>
            <a:r>
              <a:rPr lang="en-US" altLang="en-US" sz="2400" dirty="0" smtClean="0">
                <a:solidFill>
                  <a:srgbClr val="00B050"/>
                </a:solidFill>
              </a:rPr>
              <a:t>least squares </a:t>
            </a:r>
            <a:r>
              <a:rPr lang="en-US" altLang="en-US" sz="2400" dirty="0" smtClean="0"/>
              <a:t>was invented by </a:t>
            </a:r>
            <a:r>
              <a:rPr lang="en-US" altLang="en-US" sz="2400" dirty="0" smtClean="0">
                <a:solidFill>
                  <a:srgbClr val="FF0000"/>
                </a:solidFill>
              </a:rPr>
              <a:t>Legendre (1805) </a:t>
            </a:r>
            <a:r>
              <a:rPr lang="en-US" altLang="en-US" sz="2400" dirty="0" smtClean="0"/>
              <a:t>and </a:t>
            </a:r>
            <a:r>
              <a:rPr lang="en-US" altLang="en-US" sz="2400" dirty="0" smtClean="0">
                <a:solidFill>
                  <a:srgbClr val="FF0000"/>
                </a:solidFill>
              </a:rPr>
              <a:t>Gauss (1809) </a:t>
            </a:r>
            <a:endParaRPr lang="en-US" altLang="en-US" sz="2000" dirty="0">
              <a:solidFill>
                <a:srgbClr val="FF0000"/>
              </a:solidFill>
            </a:endParaRPr>
          </a:p>
          <a:p>
            <a:pPr marL="0" algn="l" rtl="0" eaLnBrk="1" hangingPunct="1">
              <a:lnSpc>
                <a:spcPct val="150000"/>
              </a:lnSpc>
              <a:buNone/>
            </a:pPr>
            <a:endParaRPr lang="en-US" altLang="en-US" sz="2400" dirty="0"/>
          </a:p>
          <a:p>
            <a:pPr algn="l" rtl="0" eaLnBrk="1" hangingPunct="1">
              <a:buFontTx/>
              <a:buNone/>
            </a:pPr>
            <a:endParaRPr lang="en-US" altLang="en-US" sz="2400" dirty="0" smtClean="0"/>
          </a:p>
        </p:txBody>
      </p:sp>
      <p:sp>
        <p:nvSpPr>
          <p:cNvPr id="3" name="TextBox 2"/>
          <p:cNvSpPr txBox="1"/>
          <p:nvPr/>
        </p:nvSpPr>
        <p:spPr>
          <a:xfrm>
            <a:off x="4788024" y="4149080"/>
            <a:ext cx="3816424" cy="369332"/>
          </a:xfrm>
          <a:prstGeom prst="rect">
            <a:avLst/>
          </a:prstGeom>
          <a:noFill/>
        </p:spPr>
        <p:txBody>
          <a:bodyPr wrap="square" rtlCol="0">
            <a:spAutoFit/>
          </a:bodyPr>
          <a:lstStyle/>
          <a:p>
            <a:r>
              <a:rPr lang="en-US" dirty="0" smtClean="0"/>
              <a:t>Carl Friedrich Gauss (1777-1855)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93" y="4061904"/>
            <a:ext cx="1484014" cy="1893664"/>
          </a:xfrm>
          <a:prstGeom prst="rect">
            <a:avLst/>
          </a:prstGeom>
        </p:spPr>
      </p:pic>
      <p:sp>
        <p:nvSpPr>
          <p:cNvPr id="5" name="TextBox 4"/>
          <p:cNvSpPr txBox="1"/>
          <p:nvPr/>
        </p:nvSpPr>
        <p:spPr>
          <a:xfrm>
            <a:off x="2771800" y="5085184"/>
            <a:ext cx="4032448" cy="369332"/>
          </a:xfrm>
          <a:prstGeom prst="rect">
            <a:avLst/>
          </a:prstGeom>
          <a:noFill/>
        </p:spPr>
        <p:txBody>
          <a:bodyPr wrap="square" rtlCol="0">
            <a:spAutoFit/>
          </a:bodyPr>
          <a:lstStyle/>
          <a:p>
            <a:r>
              <a:rPr lang="en-US" dirty="0" smtClean="0"/>
              <a:t>Adrien-Marie Legendre (1752-1833)</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315" y="1695887"/>
            <a:ext cx="1699832" cy="2165161"/>
          </a:xfrm>
          <a:prstGeom prst="rect">
            <a:avLst/>
          </a:prstGeom>
        </p:spPr>
      </p:pic>
    </p:spTree>
    <p:extLst>
      <p:ext uri="{BB962C8B-B14F-4D97-AF65-F5344CB8AC3E}">
        <p14:creationId xmlns:p14="http://schemas.microsoft.com/office/powerpoint/2010/main" val="326823914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B3D97E1-D349-4FDB-8895-2297EDD630D3}" type="slidenum">
              <a:rPr lang="ar-SA" altLang="en-US" sz="1400"/>
              <a:pPr algn="l">
                <a:spcBef>
                  <a:spcPct val="0"/>
                </a:spcBef>
                <a:buFontTx/>
                <a:buNone/>
              </a:pPr>
              <a:t>191</a:t>
            </a:fld>
            <a:endParaRPr lang="en-US" altLang="en-US" sz="1400"/>
          </a:p>
        </p:txBody>
      </p:sp>
      <p:sp>
        <p:nvSpPr>
          <p:cNvPr id="82947" name="Rectangle 2"/>
          <p:cNvSpPr>
            <a:spLocks noGrp="1" noChangeArrowheads="1"/>
          </p:cNvSpPr>
          <p:nvPr>
            <p:ph type="title"/>
          </p:nvPr>
        </p:nvSpPr>
        <p:spPr/>
        <p:txBody>
          <a:bodyPr/>
          <a:lstStyle/>
          <a:p>
            <a:pPr eaLnBrk="1" hangingPunct="1"/>
            <a:r>
              <a:rPr lang="en-US" altLang="en-US" sz="3600" dirty="0" smtClean="0">
                <a:solidFill>
                  <a:schemeClr val="accent2"/>
                </a:solidFill>
              </a:rPr>
              <a:t>But “regression” is due to</a:t>
            </a:r>
          </a:p>
        </p:txBody>
      </p:sp>
      <p:sp>
        <p:nvSpPr>
          <p:cNvPr id="82948" name="Rectangle 3"/>
          <p:cNvSpPr>
            <a:spLocks noGrp="1" noChangeArrowheads="1"/>
          </p:cNvSpPr>
          <p:nvPr>
            <p:ph type="body" idx="1"/>
          </p:nvPr>
        </p:nvSpPr>
        <p:spPr>
          <a:xfrm>
            <a:off x="500063" y="1643062"/>
            <a:ext cx="4359969" cy="2434009"/>
          </a:xfrm>
        </p:spPr>
        <p:txBody>
          <a:bodyPr/>
          <a:lstStyle/>
          <a:p>
            <a:pPr marL="0" algn="l" rtl="0" eaLnBrk="1" hangingPunct="1">
              <a:lnSpc>
                <a:spcPct val="150000"/>
              </a:lnSpc>
              <a:buNone/>
            </a:pPr>
            <a:r>
              <a:rPr lang="en-US" altLang="en-US" sz="2400" dirty="0" smtClean="0"/>
              <a:t>Galton regressed the height of descendants on the height of parents </a:t>
            </a:r>
          </a:p>
          <a:p>
            <a:pPr marL="0" algn="l" rtl="0" eaLnBrk="1" hangingPunct="1">
              <a:lnSpc>
                <a:spcPct val="150000"/>
              </a:lnSpc>
              <a:buNone/>
            </a:pPr>
            <a:r>
              <a:rPr lang="en-US" altLang="en-US" sz="2000" dirty="0" smtClean="0"/>
              <a:t>(Around the mid-1880s)</a:t>
            </a:r>
            <a:endParaRPr lang="en-US" altLang="en-US" sz="2000" dirty="0"/>
          </a:p>
          <a:p>
            <a:pPr marL="0" algn="l" rtl="0" eaLnBrk="1" hangingPunct="1">
              <a:lnSpc>
                <a:spcPct val="150000"/>
              </a:lnSpc>
              <a:buNone/>
            </a:pPr>
            <a:endParaRPr lang="en-US" altLang="en-US" sz="2400" dirty="0"/>
          </a:p>
          <a:p>
            <a:pPr algn="l" rtl="0" eaLnBrk="1" hangingPunct="1">
              <a:buFontTx/>
              <a:buNone/>
            </a:pPr>
            <a:endParaRPr lang="en-US" alt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183" y="1643062"/>
            <a:ext cx="1686920" cy="2289994"/>
          </a:xfrm>
          <a:prstGeom prst="rect">
            <a:avLst/>
          </a:prstGeom>
        </p:spPr>
      </p:pic>
      <p:sp>
        <p:nvSpPr>
          <p:cNvPr id="3" name="TextBox 2"/>
          <p:cNvSpPr txBox="1"/>
          <p:nvPr/>
        </p:nvSpPr>
        <p:spPr>
          <a:xfrm>
            <a:off x="5364088" y="4149080"/>
            <a:ext cx="3240360" cy="369332"/>
          </a:xfrm>
          <a:prstGeom prst="rect">
            <a:avLst/>
          </a:prstGeom>
          <a:noFill/>
        </p:spPr>
        <p:txBody>
          <a:bodyPr wrap="square" rtlCol="0">
            <a:spAutoFit/>
          </a:bodyPr>
          <a:lstStyle/>
          <a:p>
            <a:r>
              <a:rPr lang="en-US" dirty="0" smtClean="0"/>
              <a:t>Francis Galton (1822-1911)</a:t>
            </a:r>
            <a:endParaRPr lang="en-US" dirty="0"/>
          </a:p>
        </p:txBody>
      </p:sp>
    </p:spTree>
    <p:extLst>
      <p:ext uri="{BB962C8B-B14F-4D97-AF65-F5344CB8AC3E}">
        <p14:creationId xmlns:p14="http://schemas.microsoft.com/office/powerpoint/2010/main" val="106009365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025D64E-FBBD-4803-B118-A28D9361C040}" type="slidenum">
              <a:rPr lang="ar-SA" altLang="en-US" sz="1400"/>
              <a:pPr algn="l">
                <a:spcBef>
                  <a:spcPct val="0"/>
                </a:spcBef>
                <a:buFontTx/>
                <a:buNone/>
              </a:pPr>
              <a:t>192</a:t>
            </a:fld>
            <a:endParaRPr lang="en-US" altLang="en-US" sz="1400"/>
          </a:p>
        </p:txBody>
      </p:sp>
      <p:sp>
        <p:nvSpPr>
          <p:cNvPr id="83971" name="Rectangle 2"/>
          <p:cNvSpPr>
            <a:spLocks noGrp="1" noChangeArrowheads="1"/>
          </p:cNvSpPr>
          <p:nvPr>
            <p:ph type="title"/>
          </p:nvPr>
        </p:nvSpPr>
        <p:spPr/>
        <p:txBody>
          <a:bodyPr/>
          <a:lstStyle/>
          <a:p>
            <a:pPr eaLnBrk="1" hangingPunct="1"/>
            <a:r>
              <a:rPr lang="en-US" altLang="en-US" sz="3600" dirty="0" smtClean="0">
                <a:solidFill>
                  <a:schemeClr val="accent2"/>
                </a:solidFill>
              </a:rPr>
              <a:t>Regression to the Mean – main points</a:t>
            </a:r>
          </a:p>
        </p:txBody>
      </p:sp>
      <mc:AlternateContent xmlns:mc="http://schemas.openxmlformats.org/markup-compatibility/2006" xmlns:a14="http://schemas.microsoft.com/office/drawing/2010/main">
        <mc:Choice Requires="a14">
          <p:sp>
            <p:nvSpPr>
              <p:cNvPr id="83972" name="Rectangle 3"/>
              <p:cNvSpPr>
                <a:spLocks noGrp="1" noChangeArrowheads="1"/>
              </p:cNvSpPr>
              <p:nvPr>
                <p:ph type="body" idx="1"/>
              </p:nvPr>
            </p:nvSpPr>
            <p:spPr>
              <a:xfrm>
                <a:off x="457200" y="1926385"/>
                <a:ext cx="8229600" cy="3590848"/>
              </a:xfrm>
            </p:spPr>
            <p:txBody>
              <a:bodyPr/>
              <a:lstStyle/>
              <a:p>
                <a:pPr algn="l" rtl="0" eaLnBrk="1" hangingPunct="1">
                  <a:lnSpc>
                    <a:spcPct val="150000"/>
                  </a:lnSpc>
                </a:pPr>
                <a:r>
                  <a:rPr lang="en-US" altLang="en-US" sz="2400" dirty="0" smtClean="0"/>
                  <a:t>We should expect an </a:t>
                </a:r>
                <a:r>
                  <a:rPr lang="en-US" altLang="en-US" sz="2400" dirty="0" smtClean="0">
                    <a:solidFill>
                      <a:srgbClr val="00B0F0"/>
                    </a:solidFill>
                  </a:rPr>
                  <a:t>increasing </a:t>
                </a:r>
                <a:r>
                  <a:rPr lang="en-US" altLang="en-US" sz="2400" dirty="0" smtClean="0"/>
                  <a:t>line </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We should expect a </a:t>
                </a:r>
                <a:r>
                  <a:rPr lang="en-US" altLang="en-US" sz="2400" dirty="0" smtClean="0">
                    <a:solidFill>
                      <a:srgbClr val="FF0000"/>
                    </a:solidFill>
                  </a:rPr>
                  <a:t>slope </a:t>
                </a:r>
                <a14:m>
                  <m:oMath xmlns:m="http://schemas.openxmlformats.org/officeDocument/2006/math">
                    <m:r>
                      <a:rPr lang="en-US" altLang="en-US" sz="2400" i="1" dirty="0" smtClean="0">
                        <a:solidFill>
                          <a:srgbClr val="FF0000"/>
                        </a:solidFill>
                        <a:latin typeface="Cambria Math" panose="02040503050406030204" pitchFamily="18" charset="0"/>
                      </a:rPr>
                      <m:t>&lt; </m:t>
                    </m:r>
                    <m:r>
                      <a:rPr lang="en-US" altLang="en-US" sz="2400" i="1" dirty="0" smtClean="0">
                        <a:solidFill>
                          <a:srgbClr val="FF0000"/>
                        </a:solidFill>
                        <a:latin typeface="Cambria Math" panose="02040503050406030204" pitchFamily="18" charset="0"/>
                      </a:rPr>
                      <m:t>1</m:t>
                    </m:r>
                  </m:oMath>
                </a14:m>
                <a:endParaRPr lang="en-US" altLang="en-US" sz="2400" dirty="0" smtClean="0">
                  <a:solidFill>
                    <a:srgbClr val="FF0000"/>
                  </a:solidFill>
                </a:endParaRPr>
              </a:p>
              <a:p>
                <a:pPr algn="l" rtl="0" eaLnBrk="1" hangingPunct="1">
                  <a:lnSpc>
                    <a:spcPct val="150000"/>
                  </a:lnSpc>
                  <a:buFontTx/>
                  <a:buNone/>
                </a:pPr>
                <a:endParaRPr lang="en-US" altLang="en-US" sz="2400" dirty="0" smtClean="0"/>
              </a:p>
              <a:p>
                <a:pPr algn="l" rtl="0" eaLnBrk="1" hangingPunct="1">
                  <a:lnSpc>
                    <a:spcPct val="150000"/>
                  </a:lnSpc>
                </a:pPr>
                <a:r>
                  <a:rPr lang="en-US" altLang="en-US" sz="2400" dirty="0" smtClean="0"/>
                  <a:t>It </a:t>
                </a:r>
                <a:r>
                  <a:rPr lang="en-US" altLang="en-US" sz="2400" dirty="0" smtClean="0">
                    <a:solidFill>
                      <a:srgbClr val="C00000"/>
                    </a:solidFill>
                  </a:rPr>
                  <a:t>need not </a:t>
                </a:r>
                <a:r>
                  <a:rPr lang="en-US" altLang="en-US" sz="2400" dirty="0" smtClean="0"/>
                  <a:t>follow a temporal or causal direction</a:t>
                </a:r>
              </a:p>
              <a:p>
                <a:pPr algn="l" rtl="0" eaLnBrk="1" hangingPunct="1">
                  <a:buFontTx/>
                  <a:buNone/>
                </a:pPr>
                <a:endParaRPr lang="en-US" altLang="en-US" dirty="0" smtClean="0"/>
              </a:p>
            </p:txBody>
          </p:sp>
        </mc:Choice>
        <mc:Fallback xmlns="">
          <p:sp>
            <p:nvSpPr>
              <p:cNvPr id="83972" name="Rectangle 3"/>
              <p:cNvSpPr>
                <a:spLocks noGrp="1" noRot="1" noChangeAspect="1" noMove="1" noResize="1" noEditPoints="1" noAdjustHandles="1" noChangeArrowheads="1" noChangeShapeType="1" noTextEdit="1"/>
              </p:cNvSpPr>
              <p:nvPr>
                <p:ph type="body" idx="1"/>
              </p:nvPr>
            </p:nvSpPr>
            <p:spPr>
              <a:xfrm>
                <a:off x="457200" y="1926385"/>
                <a:ext cx="8229600" cy="3590848"/>
              </a:xfrm>
              <a:blipFill>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025D64E-FBBD-4803-B118-A28D9361C040}" type="slidenum">
              <a:rPr lang="ar-SA" altLang="en-US" sz="1400"/>
              <a:pPr algn="l">
                <a:spcBef>
                  <a:spcPct val="0"/>
                </a:spcBef>
                <a:buFontTx/>
                <a:buNone/>
              </a:pPr>
              <a:t>193</a:t>
            </a:fld>
            <a:endParaRPr lang="en-US" altLang="en-US" sz="1400"/>
          </a:p>
        </p:txBody>
      </p:sp>
      <p:sp>
        <p:nvSpPr>
          <p:cNvPr id="83971" name="Rectangle 2"/>
          <p:cNvSpPr>
            <a:spLocks noGrp="1" noChangeArrowheads="1"/>
          </p:cNvSpPr>
          <p:nvPr>
            <p:ph type="title"/>
          </p:nvPr>
        </p:nvSpPr>
        <p:spPr/>
        <p:txBody>
          <a:bodyPr/>
          <a:lstStyle/>
          <a:p>
            <a:pPr eaLnBrk="1" hangingPunct="1"/>
            <a:r>
              <a:rPr lang="en-US" altLang="en-US" sz="3600" dirty="0" smtClean="0">
                <a:solidFill>
                  <a:schemeClr val="accent2"/>
                </a:solidFill>
              </a:rPr>
              <a:t>… and in everyday life</a:t>
            </a:r>
          </a:p>
        </p:txBody>
      </p:sp>
      <p:sp>
        <p:nvSpPr>
          <p:cNvPr id="83972" name="Rectangle 3"/>
          <p:cNvSpPr>
            <a:spLocks noGrp="1" noChangeArrowheads="1"/>
          </p:cNvSpPr>
          <p:nvPr>
            <p:ph type="body" idx="1"/>
          </p:nvPr>
        </p:nvSpPr>
        <p:spPr/>
        <p:txBody>
          <a:bodyPr/>
          <a:lstStyle/>
          <a:p>
            <a:pPr algn="l" rtl="0" eaLnBrk="1" hangingPunct="1">
              <a:lnSpc>
                <a:spcPct val="150000"/>
              </a:lnSpc>
            </a:pPr>
            <a:r>
              <a:rPr lang="en-US" altLang="en-US" sz="2400" dirty="0" smtClean="0"/>
              <a:t>Students selected by grades</a:t>
            </a:r>
          </a:p>
          <a:p>
            <a:pPr algn="l" rtl="0" eaLnBrk="1" hangingPunct="1">
              <a:lnSpc>
                <a:spcPct val="150000"/>
              </a:lnSpc>
            </a:pPr>
            <a:r>
              <a:rPr lang="en-US" altLang="en-US" sz="2400" dirty="0" smtClean="0"/>
              <a:t>Your friend’s must-see movie</a:t>
            </a:r>
          </a:p>
          <a:p>
            <a:pPr algn="l" rtl="0" eaLnBrk="1" hangingPunct="1">
              <a:lnSpc>
                <a:spcPct val="150000"/>
              </a:lnSpc>
            </a:pPr>
            <a:r>
              <a:rPr lang="en-US" altLang="en-US" sz="2400" dirty="0" smtClean="0"/>
              <a:t>The broker with the best performance over the past 5 years</a:t>
            </a:r>
          </a:p>
          <a:p>
            <a:pPr algn="l" rtl="0" eaLnBrk="1" hangingPunct="1">
              <a:lnSpc>
                <a:spcPct val="150000"/>
              </a:lnSpc>
            </a:pPr>
            <a:r>
              <a:rPr lang="en-US" altLang="en-US" sz="2400" dirty="0" smtClean="0"/>
              <a:t>The best mayor</a:t>
            </a:r>
          </a:p>
          <a:p>
            <a:pPr marL="0" indent="0" algn="l" rtl="0" eaLnBrk="1" hangingPunct="1">
              <a:lnSpc>
                <a:spcPct val="150000"/>
              </a:lnSpc>
              <a:buNone/>
            </a:pPr>
            <a:r>
              <a:rPr lang="en-US" altLang="en-US" sz="2400" dirty="0" smtClean="0"/>
              <a:t>…</a:t>
            </a:r>
          </a:p>
          <a:p>
            <a:pPr algn="l" rtl="0" eaLnBrk="1" hangingPunct="1">
              <a:buFontTx/>
              <a:buNone/>
            </a:pPr>
            <a:endParaRPr lang="en-US" altLang="en-US" dirty="0" smtClean="0"/>
          </a:p>
        </p:txBody>
      </p:sp>
    </p:spTree>
    <p:extLst>
      <p:ext uri="{BB962C8B-B14F-4D97-AF65-F5344CB8AC3E}">
        <p14:creationId xmlns:p14="http://schemas.microsoft.com/office/powerpoint/2010/main" val="169568805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Causality</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194</a:t>
            </a:fld>
            <a:endParaRPr lang="en-US" altLang="en-US" sz="1400"/>
          </a:p>
        </p:txBody>
      </p:sp>
    </p:spTree>
    <p:extLst>
      <p:ext uri="{BB962C8B-B14F-4D97-AF65-F5344CB8AC3E}">
        <p14:creationId xmlns:p14="http://schemas.microsoft.com/office/powerpoint/2010/main" val="80736398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C601A6B-8463-4D4C-B5F8-5E1AD71C2887}" type="slidenum">
              <a:rPr lang="ar-SA" altLang="en-US" sz="1400"/>
              <a:pPr algn="l">
                <a:spcBef>
                  <a:spcPct val="0"/>
                </a:spcBef>
                <a:buFontTx/>
                <a:buNone/>
              </a:pPr>
              <a:t>195</a:t>
            </a:fld>
            <a:endParaRPr lang="en-US" altLang="en-US" sz="1400"/>
          </a:p>
        </p:txBody>
      </p:sp>
      <p:sp>
        <p:nvSpPr>
          <p:cNvPr id="84995"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Problem</a:t>
            </a:r>
          </a:p>
        </p:txBody>
      </p:sp>
      <p:sp>
        <p:nvSpPr>
          <p:cNvPr id="84996"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Studies show a high correlation between years of education and annual income.  Thus, argued your teacher, it’s good for you to study: the more you do, the more money you will make in the future.</a:t>
            </a: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5B3D404-40A0-4C6E-8F39-E43A69C7AA55}" type="slidenum">
              <a:rPr lang="ar-SA" altLang="en-US" sz="1400"/>
              <a:pPr algn="l">
                <a:spcBef>
                  <a:spcPct val="0"/>
                </a:spcBef>
                <a:buFontTx/>
                <a:buNone/>
              </a:pPr>
              <a:t>196</a:t>
            </a:fld>
            <a:endParaRPr lang="en-US" altLang="en-US" sz="1400"/>
          </a:p>
        </p:txBody>
      </p:sp>
      <p:sp>
        <p:nvSpPr>
          <p:cNvPr id="86019" name="Rectangle 2"/>
          <p:cNvSpPr>
            <a:spLocks noGrp="1" noChangeArrowheads="1"/>
          </p:cNvSpPr>
          <p:nvPr>
            <p:ph type="title"/>
          </p:nvPr>
        </p:nvSpPr>
        <p:spPr/>
        <p:txBody>
          <a:bodyPr/>
          <a:lstStyle/>
          <a:p>
            <a:pPr eaLnBrk="1" hangingPunct="1"/>
            <a:r>
              <a:rPr lang="en-US" altLang="en-US" sz="3600" dirty="0" smtClean="0">
                <a:solidFill>
                  <a:schemeClr val="accent2"/>
                </a:solidFill>
              </a:rPr>
              <a:t>Correlation and Causality</a:t>
            </a:r>
          </a:p>
        </p:txBody>
      </p:sp>
      <mc:AlternateContent xmlns:mc="http://schemas.openxmlformats.org/markup-compatibility/2006" xmlns:a14="http://schemas.microsoft.com/office/drawing/2010/main">
        <mc:Choice Requires="a14">
          <p:sp>
            <p:nvSpPr>
              <p:cNvPr id="86020"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Possible reasons for </a:t>
                </a:r>
                <a:r>
                  <a:rPr lang="en-US" altLang="en-US" sz="2400" dirty="0" smtClean="0">
                    <a:solidFill>
                      <a:srgbClr val="7030A0"/>
                    </a:solidFill>
                  </a:rPr>
                  <a:t>correlation</a:t>
                </a:r>
                <a:r>
                  <a:rPr lang="en-US" altLang="en-US" sz="2400" dirty="0" smtClean="0"/>
                  <a:t> between X and Y:</a:t>
                </a:r>
              </a:p>
              <a:p>
                <a:pPr marL="0" algn="l" rtl="0" eaLnBrk="1" hangingPunct="1">
                  <a:lnSpc>
                    <a:spcPct val="150000"/>
                  </a:lnSpc>
                </a:pPr>
                <a14:m>
                  <m:oMath xmlns:m="http://schemas.openxmlformats.org/officeDocument/2006/math">
                    <m:r>
                      <a:rPr lang="en-US" altLang="en-US" sz="2400" i="1" dirty="0" smtClean="0">
                        <a:solidFill>
                          <a:srgbClr val="FF0000"/>
                        </a:solidFill>
                        <a:latin typeface="Cambria Math"/>
                      </a:rPr>
                      <m:t>𝑋</m:t>
                    </m:r>
                  </m:oMath>
                </a14:m>
                <a:r>
                  <a:rPr lang="en-US" altLang="en-US" sz="2400" dirty="0" smtClean="0"/>
                  <a:t> is a cause of </a:t>
                </a:r>
                <a14:m>
                  <m:oMath xmlns:m="http://schemas.openxmlformats.org/officeDocument/2006/math">
                    <m:r>
                      <a:rPr lang="en-US" altLang="en-US" sz="2400" i="1" dirty="0" smtClean="0">
                        <a:solidFill>
                          <a:srgbClr val="FF0000"/>
                        </a:solidFill>
                        <a:latin typeface="Cambria Math"/>
                      </a:rPr>
                      <m:t>𝑌</m:t>
                    </m:r>
                  </m:oMath>
                </a14:m>
                <a:endParaRPr lang="en-US" altLang="en-US" sz="2400" i="1" dirty="0" smtClean="0">
                  <a:solidFill>
                    <a:srgbClr val="FF0000"/>
                  </a:solidFill>
                </a:endParaRPr>
              </a:p>
              <a:p>
                <a:pPr marL="0" algn="l" rtl="0" eaLnBrk="1" hangingPunct="1">
                  <a:lnSpc>
                    <a:spcPct val="150000"/>
                  </a:lnSpc>
                </a:pPr>
                <a14:m>
                  <m:oMath xmlns:m="http://schemas.openxmlformats.org/officeDocument/2006/math">
                    <m:r>
                      <a:rPr lang="en-US" altLang="en-US" sz="2400" i="1" dirty="0" smtClean="0">
                        <a:solidFill>
                          <a:srgbClr val="FF0000"/>
                        </a:solidFill>
                        <a:latin typeface="Cambria Math"/>
                      </a:rPr>
                      <m:t>𝑌</m:t>
                    </m:r>
                  </m:oMath>
                </a14:m>
                <a:r>
                  <a:rPr lang="en-US" altLang="en-US" sz="2400" dirty="0" smtClean="0"/>
                  <a:t> is a cause of </a:t>
                </a:r>
                <a14:m>
                  <m:oMath xmlns:m="http://schemas.openxmlformats.org/officeDocument/2006/math">
                    <m:r>
                      <a:rPr lang="en-US" altLang="en-US" sz="2400" i="1" dirty="0" smtClean="0">
                        <a:solidFill>
                          <a:srgbClr val="FF0000"/>
                        </a:solidFill>
                        <a:latin typeface="Cambria Math"/>
                      </a:rPr>
                      <m:t>𝑋</m:t>
                    </m:r>
                  </m:oMath>
                </a14:m>
                <a:endParaRPr lang="en-US" altLang="en-US" sz="2400" i="1" dirty="0" smtClean="0">
                  <a:solidFill>
                    <a:srgbClr val="FF0000"/>
                  </a:solidFill>
                </a:endParaRPr>
              </a:p>
              <a:p>
                <a:pPr marL="0" algn="l" rtl="0" eaLnBrk="1" hangingPunct="1">
                  <a:lnSpc>
                    <a:spcPct val="150000"/>
                  </a:lnSpc>
                </a:pPr>
                <a14:m>
                  <m:oMath xmlns:m="http://schemas.openxmlformats.org/officeDocument/2006/math">
                    <m:r>
                      <a:rPr lang="en-US" altLang="en-US" sz="2400" i="1" dirty="0" smtClean="0">
                        <a:solidFill>
                          <a:srgbClr val="FF0000"/>
                        </a:solidFill>
                        <a:latin typeface="Cambria Math"/>
                      </a:rPr>
                      <m:t>𝑍</m:t>
                    </m:r>
                  </m:oMath>
                </a14:m>
                <a:r>
                  <a:rPr lang="en-US" altLang="en-US" sz="2400" dirty="0" smtClean="0"/>
                  <a:t> is a common cause of both </a:t>
                </a:r>
                <a14:m>
                  <m:oMath xmlns:m="http://schemas.openxmlformats.org/officeDocument/2006/math">
                    <m:r>
                      <a:rPr lang="en-US" altLang="en-US" sz="2400" i="1" dirty="0">
                        <a:solidFill>
                          <a:srgbClr val="FF0000"/>
                        </a:solidFill>
                        <a:latin typeface="Cambria Math"/>
                      </a:rPr>
                      <m:t>𝑋</m:t>
                    </m:r>
                  </m:oMath>
                </a14:m>
                <a:r>
                  <a:rPr lang="en-US" altLang="en-US" sz="2400" dirty="0" smtClean="0"/>
                  <a:t> and </a:t>
                </a:r>
                <a14:m>
                  <m:oMath xmlns:m="http://schemas.openxmlformats.org/officeDocument/2006/math">
                    <m:r>
                      <a:rPr lang="en-US" altLang="en-US" sz="2400" i="1" dirty="0" smtClean="0">
                        <a:solidFill>
                          <a:srgbClr val="FF0000"/>
                        </a:solidFill>
                        <a:latin typeface="Cambria Math"/>
                      </a:rPr>
                      <m:t>𝑌</m:t>
                    </m:r>
                  </m:oMath>
                </a14:m>
                <a:endParaRPr lang="en-US" altLang="en-US" sz="2400" dirty="0" smtClean="0">
                  <a:solidFill>
                    <a:srgbClr val="FF0000"/>
                  </a:solidFill>
                </a:endParaRPr>
              </a:p>
              <a:p>
                <a:pPr marL="0" algn="l" rtl="0" eaLnBrk="1" hangingPunct="1">
                  <a:lnSpc>
                    <a:spcPct val="150000"/>
                  </a:lnSpc>
                </a:pPr>
                <a:r>
                  <a:rPr lang="en-US" altLang="en-US" sz="2400" dirty="0" smtClean="0"/>
                  <a:t>Coincidence (should be taken care of by statistical significance)</a:t>
                </a:r>
              </a:p>
            </p:txBody>
          </p:sp>
        </mc:Choice>
        <mc:Fallback xmlns="">
          <p:sp>
            <p:nvSpPr>
              <p:cNvPr id="86020"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A7B0088-C2B2-4DC4-B05E-DACC7C3F5513}" type="slidenum">
              <a:rPr lang="ar-SA" altLang="en-US" sz="1400"/>
              <a:pPr algn="l">
                <a:spcBef>
                  <a:spcPct val="0"/>
                </a:spcBef>
                <a:buFontTx/>
                <a:buNone/>
              </a:pPr>
              <a:t>197</a:t>
            </a:fld>
            <a:endParaRPr lang="en-US" altLang="en-US" sz="1400"/>
          </a:p>
        </p:txBody>
      </p:sp>
      <p:sp>
        <p:nvSpPr>
          <p:cNvPr id="87043" name="Rectangle 2"/>
          <p:cNvSpPr>
            <a:spLocks noGrp="1" noChangeArrowheads="1"/>
          </p:cNvSpPr>
          <p:nvPr>
            <p:ph type="title"/>
          </p:nvPr>
        </p:nvSpPr>
        <p:spPr/>
        <p:txBody>
          <a:bodyPr/>
          <a:lstStyle/>
          <a:p>
            <a:pPr eaLnBrk="1" hangingPunct="1"/>
            <a:r>
              <a:rPr lang="en-US" altLang="en-US" sz="3600" dirty="0" smtClean="0">
                <a:solidFill>
                  <a:schemeClr val="accent2"/>
                </a:solidFill>
              </a:rPr>
              <a:t>Problem</a:t>
            </a:r>
          </a:p>
        </p:txBody>
      </p:sp>
      <p:sp>
        <p:nvSpPr>
          <p:cNvPr id="87044"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In a recent study, it was found that people who did not smoke at all had more visits to their doctors than people who smoked a little bit.  One researcher claimed, “Apparently, smoking is just like consuming red wine – too much of it is dangerous, but a little bit is actually good for your health!”</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ED53622-C1C6-443D-998F-2118013A25A5}" type="slidenum">
              <a:rPr lang="ar-SA" altLang="en-US" sz="1400"/>
              <a:pPr algn="l">
                <a:spcBef>
                  <a:spcPct val="0"/>
                </a:spcBef>
                <a:buFontTx/>
                <a:buNone/>
              </a:pPr>
              <a:t>198</a:t>
            </a:fld>
            <a:endParaRPr lang="en-US" altLang="en-US" sz="1400"/>
          </a:p>
        </p:txBody>
      </p:sp>
      <p:sp>
        <p:nvSpPr>
          <p:cNvPr id="88067" name="Rectangle 2"/>
          <p:cNvSpPr>
            <a:spLocks noGrp="1" noChangeArrowheads="1"/>
          </p:cNvSpPr>
          <p:nvPr>
            <p:ph type="title"/>
          </p:nvPr>
        </p:nvSpPr>
        <p:spPr/>
        <p:txBody>
          <a:bodyPr/>
          <a:lstStyle/>
          <a:p>
            <a:pPr eaLnBrk="1" hangingPunct="1"/>
            <a:r>
              <a:rPr lang="en-US" altLang="en-US" sz="3600" dirty="0" smtClean="0">
                <a:solidFill>
                  <a:schemeClr val="accent2"/>
                </a:solidFill>
              </a:rPr>
              <a:t>Correlation and Causality – cont. </a:t>
            </a:r>
          </a:p>
        </p:txBody>
      </p:sp>
      <p:sp>
        <p:nvSpPr>
          <p:cNvPr id="88068" name="Rectangle 3"/>
          <p:cNvSpPr>
            <a:spLocks noGrp="1" noChangeArrowheads="1"/>
          </p:cNvSpPr>
          <p:nvPr>
            <p:ph type="body" idx="1"/>
          </p:nvPr>
        </p:nvSpPr>
        <p:spPr/>
        <p:txBody>
          <a:bodyPr/>
          <a:lstStyle/>
          <a:p>
            <a:pPr algn="l" rtl="0" eaLnBrk="1" hangingPunct="1">
              <a:buFontTx/>
              <a:buNone/>
            </a:pPr>
            <a:r>
              <a:rPr lang="en-US" altLang="en-US" sz="2400" dirty="0" smtClean="0"/>
              <a:t>Other examples:</a:t>
            </a:r>
          </a:p>
          <a:p>
            <a:pPr algn="l" rtl="0" eaLnBrk="1" hangingPunct="1">
              <a:buFontTx/>
              <a:buNone/>
            </a:pPr>
            <a:endParaRPr lang="en-US" altLang="en-US" sz="2400" dirty="0" smtClean="0"/>
          </a:p>
          <a:p>
            <a:pPr algn="l" rtl="0" eaLnBrk="1" hangingPunct="1"/>
            <a:r>
              <a:rPr lang="en-US" altLang="en-US" sz="2400" dirty="0" smtClean="0"/>
              <a:t>Do hospitals make you sick?</a:t>
            </a:r>
          </a:p>
          <a:p>
            <a:pPr algn="l" rtl="0" eaLnBrk="1" hangingPunct="1"/>
            <a:endParaRPr lang="en-US" altLang="en-US" sz="2400" dirty="0" smtClean="0"/>
          </a:p>
          <a:p>
            <a:pPr algn="l" rtl="0" eaLnBrk="1" hangingPunct="1"/>
            <a:r>
              <a:rPr lang="en-US" altLang="en-US" sz="2400" dirty="0" smtClean="0"/>
              <a:t>Will a larger hand improve the child’s handwriting?</a:t>
            </a:r>
          </a:p>
          <a:p>
            <a:pPr algn="l" rtl="0" eaLnBrk="1" hangingPunct="1"/>
            <a:endParaRPr lang="en-US" alt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ED53622-C1C6-443D-998F-2118013A25A5}" type="slidenum">
              <a:rPr lang="ar-SA" altLang="en-US" sz="1400"/>
              <a:pPr algn="l">
                <a:spcBef>
                  <a:spcPct val="0"/>
                </a:spcBef>
                <a:buFontTx/>
                <a:buNone/>
              </a:pPr>
              <a:t>199</a:t>
            </a:fld>
            <a:endParaRPr lang="en-US" altLang="en-US" sz="1400"/>
          </a:p>
        </p:txBody>
      </p:sp>
      <p:sp>
        <p:nvSpPr>
          <p:cNvPr id="88067" name="Rectangle 2"/>
          <p:cNvSpPr>
            <a:spLocks noGrp="1" noChangeArrowheads="1"/>
          </p:cNvSpPr>
          <p:nvPr>
            <p:ph type="title"/>
          </p:nvPr>
        </p:nvSpPr>
        <p:spPr/>
        <p:txBody>
          <a:bodyPr/>
          <a:lstStyle/>
          <a:p>
            <a:pPr eaLnBrk="1" hangingPunct="1"/>
            <a:r>
              <a:rPr lang="en-US" altLang="en-US" sz="3600" dirty="0" smtClean="0">
                <a:solidFill>
                  <a:schemeClr val="accent2"/>
                </a:solidFill>
              </a:rPr>
              <a:t>How to establish causality?</a:t>
            </a:r>
          </a:p>
        </p:txBody>
      </p:sp>
      <p:sp>
        <p:nvSpPr>
          <p:cNvPr id="88068" name="Rectangle 3"/>
          <p:cNvSpPr>
            <a:spLocks noGrp="1" noChangeArrowheads="1"/>
          </p:cNvSpPr>
          <p:nvPr>
            <p:ph type="body" idx="1"/>
          </p:nvPr>
        </p:nvSpPr>
        <p:spPr>
          <a:xfrm>
            <a:off x="457200" y="1600200"/>
            <a:ext cx="6131024" cy="4525963"/>
          </a:xfrm>
        </p:spPr>
        <p:txBody>
          <a:bodyPr/>
          <a:lstStyle/>
          <a:p>
            <a:pPr algn="l" rtl="0" eaLnBrk="1" hangingPunct="1">
              <a:lnSpc>
                <a:spcPct val="150000"/>
              </a:lnSpc>
              <a:buFontTx/>
              <a:buNone/>
            </a:pPr>
            <a:r>
              <a:rPr lang="en-US" altLang="en-US" sz="2400" dirty="0" smtClean="0"/>
              <a:t>Major debates, as well as advancements</a:t>
            </a:r>
          </a:p>
          <a:p>
            <a:pPr algn="l" rtl="0" eaLnBrk="1" hangingPunct="1">
              <a:lnSpc>
                <a:spcPct val="150000"/>
              </a:lnSpc>
              <a:buFontTx/>
              <a:buNone/>
            </a:pPr>
            <a:r>
              <a:rPr lang="en-US" altLang="en-US" sz="2400" dirty="0" smtClean="0"/>
              <a:t>(</a:t>
            </a:r>
            <a:r>
              <a:rPr lang="en-US" altLang="en-US" sz="2400" dirty="0" smtClean="0">
                <a:solidFill>
                  <a:srgbClr val="7030A0"/>
                </a:solidFill>
              </a:rPr>
              <a:t>Causality</a:t>
            </a:r>
            <a:r>
              <a:rPr lang="en-US" altLang="en-US" sz="2400" dirty="0" smtClean="0"/>
              <a:t>, 2000, </a:t>
            </a:r>
            <a:r>
              <a:rPr lang="en-US" altLang="en-US" sz="2400" dirty="0" smtClean="0">
                <a:solidFill>
                  <a:srgbClr val="7030A0"/>
                </a:solidFill>
              </a:rPr>
              <a:t>The Book of Why</a:t>
            </a:r>
            <a:r>
              <a:rPr lang="en-US" altLang="en-US" sz="2400" dirty="0" smtClean="0"/>
              <a:t>, 2018)</a:t>
            </a:r>
          </a:p>
          <a:p>
            <a:pPr algn="l" rtl="0" eaLnBrk="1" hangingPunct="1"/>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850" y="2113826"/>
            <a:ext cx="2053208" cy="2053208"/>
          </a:xfrm>
          <a:prstGeom prst="rect">
            <a:avLst/>
          </a:prstGeom>
        </p:spPr>
      </p:pic>
      <p:sp>
        <p:nvSpPr>
          <p:cNvPr id="3" name="TextBox 2"/>
          <p:cNvSpPr txBox="1"/>
          <p:nvPr/>
        </p:nvSpPr>
        <p:spPr>
          <a:xfrm>
            <a:off x="6137989" y="4573669"/>
            <a:ext cx="2736304" cy="369332"/>
          </a:xfrm>
          <a:prstGeom prst="rect">
            <a:avLst/>
          </a:prstGeom>
          <a:noFill/>
        </p:spPr>
        <p:txBody>
          <a:bodyPr wrap="square" rtlCol="0">
            <a:spAutoFit/>
          </a:bodyPr>
          <a:lstStyle/>
          <a:p>
            <a:r>
              <a:rPr lang="en-US" dirty="0" smtClean="0"/>
              <a:t>Judea Pearl (b. 1936)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235496"/>
            <a:ext cx="1420176" cy="20657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268041"/>
            <a:ext cx="1296144" cy="2033167"/>
          </a:xfrm>
          <a:prstGeom prst="rect">
            <a:avLst/>
          </a:prstGeom>
        </p:spPr>
      </p:pic>
    </p:spTree>
    <p:extLst>
      <p:ext uri="{BB962C8B-B14F-4D97-AF65-F5344CB8AC3E}">
        <p14:creationId xmlns:p14="http://schemas.microsoft.com/office/powerpoint/2010/main" val="400252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00B050"/>
                </a:solidFill>
              </a:rPr>
              <a:t>BIASES </a:t>
            </a:r>
            <a:r>
              <a:rPr lang="en-US" altLang="en-US" dirty="0" smtClean="0">
                <a:solidFill>
                  <a:srgbClr val="00B050"/>
                </a:solidFill>
              </a:rPr>
              <a:t>and </a:t>
            </a:r>
            <a:r>
              <a:rPr lang="en-US" altLang="en-US" dirty="0" smtClean="0">
                <a:solidFill>
                  <a:srgbClr val="00B050"/>
                </a:solidFill>
              </a:rPr>
              <a:t>RATIONALITY – Some general comments</a:t>
            </a:r>
            <a:endParaRPr lang="en-US" altLang="en-US" dirty="0" smtClean="0">
              <a:solidFill>
                <a:srgbClr val="00B050"/>
              </a:solidFill>
            </a:endParaRP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2</a:t>
            </a:fld>
            <a:endParaRPr lang="en-US" altLang="en-US" sz="1400"/>
          </a:p>
        </p:txBody>
      </p:sp>
    </p:spTree>
    <p:extLst>
      <p:ext uri="{BB962C8B-B14F-4D97-AF65-F5344CB8AC3E}">
        <p14:creationId xmlns:p14="http://schemas.microsoft.com/office/powerpoint/2010/main" val="1398631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E455E3A-2A9C-41E7-8FBD-E2B45AEDBE01}" type="slidenum">
              <a:rPr lang="ar-SA" altLang="en-US" sz="1400"/>
              <a:pPr algn="l">
                <a:spcBef>
                  <a:spcPct val="0"/>
                </a:spcBef>
                <a:buFontTx/>
                <a:buNone/>
              </a:pPr>
              <a:t>20</a:t>
            </a:fld>
            <a:endParaRPr lang="en-US" altLang="en-US" sz="1400"/>
          </a:p>
        </p:txBody>
      </p:sp>
      <p:sp>
        <p:nvSpPr>
          <p:cNvPr id="8195" name="Rectangle 2"/>
          <p:cNvSpPr>
            <a:spLocks noGrp="1" noChangeArrowheads="1"/>
          </p:cNvSpPr>
          <p:nvPr>
            <p:ph type="title"/>
          </p:nvPr>
        </p:nvSpPr>
        <p:spPr/>
        <p:txBody>
          <a:bodyPr/>
          <a:lstStyle/>
          <a:p>
            <a:pPr rtl="0" eaLnBrk="1" hangingPunct="1"/>
            <a:r>
              <a:rPr lang="en-US" altLang="en-US" sz="3600" dirty="0" smtClean="0">
                <a:solidFill>
                  <a:schemeClr val="accent2"/>
                </a:solidFill>
              </a:rPr>
              <a:t>In both versions</a:t>
            </a:r>
          </a:p>
        </p:txBody>
      </p:sp>
      <mc:AlternateContent xmlns:mc="http://schemas.openxmlformats.org/markup-compatibility/2006" xmlns:a14="http://schemas.microsoft.com/office/drawing/2010/main">
        <mc:Choice Requires="a14">
          <p:sp>
            <p:nvSpPr>
              <p:cNvPr id="8196" name="Rectangle 3"/>
              <p:cNvSpPr>
                <a:spLocks noGrp="1" noChangeArrowheads="1"/>
              </p:cNvSpPr>
              <p:nvPr>
                <p:ph type="body" idx="1"/>
              </p:nvPr>
            </p:nvSpPr>
            <p:spPr>
              <a:xfrm>
                <a:off x="427873" y="1568450"/>
                <a:ext cx="8229600" cy="4525962"/>
              </a:xfrm>
            </p:spPr>
            <p:txBody>
              <a:bodyPr/>
              <a:lstStyle/>
              <a:p>
                <a:pPr marL="533400" indent="-533400" algn="l" rtl="0" eaLnBrk="1" hangingPunct="1">
                  <a:lnSpc>
                    <a:spcPct val="150000"/>
                  </a:lnSpc>
                  <a:buFontTx/>
                  <a:buNone/>
                </a:pPr>
                <a:r>
                  <a:rPr lang="en-US" altLang="en-US" sz="2400" dirty="0"/>
                  <a:t>t</a:t>
                </a:r>
                <a:r>
                  <a:rPr lang="en-US" altLang="en-US" sz="2400" dirty="0" smtClean="0"/>
                  <a:t>he choice is between:</a:t>
                </a:r>
              </a:p>
              <a:p>
                <a:pPr marL="533400" indent="-533400" algn="l" rtl="0" eaLnBrk="1" hangingPunct="1">
                  <a:lnSpc>
                    <a:spcPct val="150000"/>
                  </a:lnSpc>
                  <a:buFontTx/>
                  <a:buNone/>
                </a:pPr>
                <a:r>
                  <a:rPr lang="en-US" altLang="en-US" sz="2400" dirty="0" smtClean="0"/>
                  <a:t>a.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rPr>
                      <m:t> </m:t>
                    </m:r>
                  </m:oMath>
                </a14:m>
                <a:r>
                  <a:rPr lang="en-US" altLang="en-US" sz="2400" dirty="0" smtClean="0"/>
                  <a:t>for sure;</a:t>
                </a:r>
              </a:p>
              <a:p>
                <a:pPr marL="533400" indent="-533400" algn="l" rtl="0" eaLnBrk="1" hangingPunct="1">
                  <a:lnSpc>
                    <a:spcPct val="150000"/>
                  </a:lnSpc>
                  <a:buFontTx/>
                  <a:buAutoNum type="alphaLcPeriod" startAt="2"/>
                </a:pPr>
                <a:r>
                  <a:rPr lang="en-US" altLang="en-US" sz="2400" dirty="0" smtClean="0"/>
                  <a:t>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solidFill>
                          <a:srgbClr val="7030A0"/>
                        </a:solidFill>
                        <a:latin typeface="Cambria Math" panose="02040503050406030204" pitchFamily="18" charset="0"/>
                      </a:rPr>
                      <m:t> </m:t>
                    </m:r>
                  </m:oMath>
                </a14:m>
                <a:r>
                  <a:rPr lang="en-US" altLang="en-US" sz="2400" dirty="0" smtClean="0"/>
                  <a:t>with probability </a:t>
                </a:r>
                <a14:m>
                  <m:oMath xmlns:m="http://schemas.openxmlformats.org/officeDocument/2006/math">
                    <m:r>
                      <a:rPr lang="en-US" altLang="en-US" sz="2400" i="1" dirty="0" smtClean="0">
                        <a:solidFill>
                          <a:srgbClr val="A50021"/>
                        </a:solidFill>
                        <a:latin typeface="Cambria Math" panose="02040503050406030204" pitchFamily="18" charset="0"/>
                      </a:rPr>
                      <m:t>50</m:t>
                    </m:r>
                    <m:r>
                      <a:rPr lang="en-US" altLang="en-US" sz="2400" i="1" dirty="0" smtClean="0">
                        <a:solidFill>
                          <a:srgbClr val="A50021"/>
                        </a:solidFill>
                        <a:latin typeface="Cambria Math" panose="02040503050406030204" pitchFamily="18" charset="0"/>
                      </a:rPr>
                      <m:t>%</m:t>
                    </m:r>
                  </m:oMath>
                </a14:m>
                <a:r>
                  <a:rPr lang="en-US" altLang="en-US" sz="2400" dirty="0" smtClean="0"/>
                  <a:t>, </a:t>
                </a:r>
              </a:p>
              <a:p>
                <a:pPr marL="533400" indent="-533400" algn="l" rtl="0" eaLnBrk="1" hangingPunct="1">
                  <a:lnSpc>
                    <a:spcPct val="150000"/>
                  </a:lnSpc>
                  <a:buFontTx/>
                  <a:buNone/>
                </a:pPr>
                <a:r>
                  <a:rPr lang="en-US" altLang="en-US" sz="2400" dirty="0" smtClean="0"/>
                  <a:t>      and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2</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solidFill>
                          <a:srgbClr val="7030A0"/>
                        </a:solidFill>
                        <a:latin typeface="Cambria Math" panose="02040503050406030204" pitchFamily="18" charset="0"/>
                      </a:rPr>
                      <m:t> </m:t>
                    </m:r>
                  </m:oMath>
                </a14:m>
                <a:r>
                  <a:rPr lang="en-US" altLang="en-US" sz="2400" dirty="0" smtClean="0"/>
                  <a:t>with probability </a:t>
                </a:r>
                <a14:m>
                  <m:oMath xmlns:m="http://schemas.openxmlformats.org/officeDocument/2006/math">
                    <m:r>
                      <a:rPr lang="en-US" altLang="en-US" sz="2400" i="1" dirty="0" smtClean="0">
                        <a:solidFill>
                          <a:srgbClr val="A50021"/>
                        </a:solidFill>
                        <a:latin typeface="Cambria Math" panose="02040503050406030204" pitchFamily="18" charset="0"/>
                      </a:rPr>
                      <m:t>50</m:t>
                    </m:r>
                    <m:r>
                      <a:rPr lang="en-US" altLang="en-US" sz="2400" i="1" dirty="0" smtClean="0">
                        <a:solidFill>
                          <a:srgbClr val="A50021"/>
                        </a:solidFill>
                        <a:latin typeface="Cambria Math" panose="02040503050406030204" pitchFamily="18" charset="0"/>
                      </a:rPr>
                      <m:t>%</m:t>
                    </m:r>
                  </m:oMath>
                </a14:m>
                <a:r>
                  <a:rPr lang="en-US" altLang="en-US" sz="2400" dirty="0" smtClean="0"/>
                  <a:t>.</a:t>
                </a:r>
              </a:p>
              <a:p>
                <a:pPr marL="533400" indent="-533400" algn="l" rtl="0" eaLnBrk="1" hangingPunct="1">
                  <a:lnSpc>
                    <a:spcPct val="150000"/>
                  </a:lnSpc>
                  <a:buFontTx/>
                  <a:buNone/>
                </a:pPr>
                <a:endParaRPr lang="en-US" altLang="en-US" sz="2400" dirty="0" smtClean="0"/>
              </a:p>
              <a:p>
                <a:pPr marL="533400" indent="-533400" algn="l" rtl="0" eaLnBrk="1" hangingPunct="1">
                  <a:buFontTx/>
                  <a:buNone/>
                </a:pPr>
                <a:endParaRPr lang="en-US" altLang="en-US" sz="2400" dirty="0" smtClean="0"/>
              </a:p>
              <a:p>
                <a:pPr marL="533400" indent="-533400" algn="l" rtl="0" eaLnBrk="1" hangingPunct="1">
                  <a:buFontTx/>
                  <a:buNone/>
                </a:pPr>
                <a:r>
                  <a:rPr lang="en-US" altLang="en-US" sz="2400" dirty="0" smtClean="0">
                    <a:solidFill>
                      <a:srgbClr val="0070C0"/>
                    </a:solidFill>
                  </a:rPr>
                  <a:t>Framing</a:t>
                </a:r>
              </a:p>
            </p:txBody>
          </p:sp>
        </mc:Choice>
        <mc:Fallback xmlns="">
          <p:sp>
            <p:nvSpPr>
              <p:cNvPr id="8196" name="Rectangle 3"/>
              <p:cNvSpPr>
                <a:spLocks noGrp="1" noRot="1" noChangeAspect="1" noMove="1" noResize="1" noEditPoints="1" noAdjustHandles="1" noChangeArrowheads="1" noChangeShapeType="1" noTextEdit="1"/>
              </p:cNvSpPr>
              <p:nvPr>
                <p:ph type="body" idx="1"/>
              </p:nvPr>
            </p:nvSpPr>
            <p:spPr>
              <a:xfrm>
                <a:off x="427873" y="1568450"/>
                <a:ext cx="8229600" cy="4525962"/>
              </a:xfrm>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ED53622-C1C6-443D-998F-2118013A25A5}" type="slidenum">
              <a:rPr lang="ar-SA" altLang="en-US" sz="1400"/>
              <a:pPr algn="l">
                <a:spcBef>
                  <a:spcPct val="0"/>
                </a:spcBef>
                <a:buFontTx/>
                <a:buNone/>
              </a:pPr>
              <a:t>200</a:t>
            </a:fld>
            <a:endParaRPr lang="en-US" altLang="en-US" sz="1400"/>
          </a:p>
        </p:txBody>
      </p:sp>
      <p:sp>
        <p:nvSpPr>
          <p:cNvPr id="88067" name="Rectangle 2"/>
          <p:cNvSpPr>
            <a:spLocks noGrp="1" noChangeArrowheads="1"/>
          </p:cNvSpPr>
          <p:nvPr>
            <p:ph type="title"/>
          </p:nvPr>
        </p:nvSpPr>
        <p:spPr/>
        <p:txBody>
          <a:bodyPr/>
          <a:lstStyle/>
          <a:p>
            <a:pPr eaLnBrk="1" hangingPunct="1"/>
            <a:r>
              <a:rPr lang="en-US" altLang="en-US" sz="3600" dirty="0" smtClean="0">
                <a:solidFill>
                  <a:schemeClr val="accent2"/>
                </a:solidFill>
              </a:rPr>
              <a:t>Misperception of causality</a:t>
            </a:r>
          </a:p>
        </p:txBody>
      </p:sp>
      <p:sp>
        <p:nvSpPr>
          <p:cNvPr id="88068" name="Rectangle 3"/>
          <p:cNvSpPr>
            <a:spLocks noGrp="1" noChangeArrowheads="1"/>
          </p:cNvSpPr>
          <p:nvPr>
            <p:ph type="body" idx="1"/>
          </p:nvPr>
        </p:nvSpPr>
        <p:spPr>
          <a:xfrm>
            <a:off x="457200" y="1600200"/>
            <a:ext cx="5410944" cy="4525963"/>
          </a:xfrm>
        </p:spPr>
        <p:txBody>
          <a:bodyPr/>
          <a:lstStyle/>
          <a:p>
            <a:pPr marL="0" indent="0" algn="l" rtl="0" eaLnBrk="1" hangingPunct="1">
              <a:lnSpc>
                <a:spcPct val="150000"/>
              </a:lnSpc>
              <a:buNone/>
            </a:pPr>
            <a:r>
              <a:rPr lang="en-US" sz="2400" dirty="0"/>
              <a:t>Behavioral </a:t>
            </a:r>
            <a:r>
              <a:rPr lang="en-US" sz="2400" dirty="0" smtClean="0"/>
              <a:t>implications </a:t>
            </a:r>
            <a:r>
              <a:rPr lang="en-US" sz="2400" dirty="0"/>
              <a:t>of </a:t>
            </a:r>
            <a:r>
              <a:rPr lang="en-US" sz="2400" dirty="0" smtClean="0"/>
              <a:t>causal misperceptions</a:t>
            </a:r>
          </a:p>
          <a:p>
            <a:pPr marL="0" indent="0" algn="l" rtl="0" eaLnBrk="1" hangingPunct="1">
              <a:lnSpc>
                <a:spcPct val="150000"/>
              </a:lnSpc>
              <a:buNone/>
            </a:pPr>
            <a:r>
              <a:rPr lang="en-US" altLang="en-US" sz="2400" dirty="0" smtClean="0"/>
              <a:t>Part of a larger project of IO implications of bounded rationality </a:t>
            </a:r>
          </a:p>
        </p:txBody>
      </p:sp>
      <p:sp>
        <p:nvSpPr>
          <p:cNvPr id="3" name="TextBox 2"/>
          <p:cNvSpPr txBox="1"/>
          <p:nvPr/>
        </p:nvSpPr>
        <p:spPr>
          <a:xfrm>
            <a:off x="6137989" y="4573669"/>
            <a:ext cx="2736304" cy="369332"/>
          </a:xfrm>
          <a:prstGeom prst="rect">
            <a:avLst/>
          </a:prstGeom>
          <a:noFill/>
        </p:spPr>
        <p:txBody>
          <a:bodyPr wrap="square" rtlCol="0">
            <a:spAutoFit/>
          </a:bodyPr>
          <a:lstStyle/>
          <a:p>
            <a:r>
              <a:rPr lang="en-US" dirty="0" smtClean="0"/>
              <a:t>Ran </a:t>
            </a:r>
            <a:r>
              <a:rPr lang="en-US" dirty="0" err="1" smtClean="0"/>
              <a:t>Spiegler</a:t>
            </a:r>
            <a:r>
              <a:rPr lang="en-US" dirty="0" smtClean="0"/>
              <a:t> (b. 1972)</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783" y="1600200"/>
            <a:ext cx="1642885" cy="24067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235" y="4140200"/>
            <a:ext cx="1704975" cy="2105025"/>
          </a:xfrm>
          <a:prstGeom prst="rect">
            <a:avLst/>
          </a:prstGeom>
        </p:spPr>
      </p:pic>
    </p:spTree>
    <p:extLst>
      <p:ext uri="{BB962C8B-B14F-4D97-AF65-F5344CB8AC3E}">
        <p14:creationId xmlns:p14="http://schemas.microsoft.com/office/powerpoint/2010/main" val="190551027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Hypotheses Testing</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201</a:t>
            </a:fld>
            <a:endParaRPr lang="en-US" altLang="en-US" sz="1400"/>
          </a:p>
        </p:txBody>
      </p:sp>
    </p:spTree>
    <p:extLst>
      <p:ext uri="{BB962C8B-B14F-4D97-AF65-F5344CB8AC3E}">
        <p14:creationId xmlns:p14="http://schemas.microsoft.com/office/powerpoint/2010/main" val="307865033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F324140-116E-4268-B600-995ACF9EFB8F}" type="slidenum">
              <a:rPr lang="ar-SA" altLang="en-US" sz="1400"/>
              <a:pPr algn="l">
                <a:spcBef>
                  <a:spcPct val="0"/>
                </a:spcBef>
                <a:buFontTx/>
                <a:buNone/>
              </a:pPr>
              <a:t>202</a:t>
            </a:fld>
            <a:endParaRPr lang="en-US" altLang="en-US" sz="1400"/>
          </a:p>
        </p:txBody>
      </p:sp>
      <p:sp>
        <p:nvSpPr>
          <p:cNvPr id="89091"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meaning of “significance”</a:t>
            </a:r>
          </a:p>
        </p:txBody>
      </p:sp>
      <p:sp>
        <p:nvSpPr>
          <p:cNvPr id="89092" name="Rectangle 3"/>
          <p:cNvSpPr>
            <a:spLocks noGrp="1" noChangeArrowheads="1"/>
          </p:cNvSpPr>
          <p:nvPr>
            <p:ph type="body" idx="1"/>
          </p:nvPr>
        </p:nvSpPr>
        <p:spPr/>
        <p:txBody>
          <a:bodyPr/>
          <a:lstStyle/>
          <a:p>
            <a:pPr algn="l" rtl="0" eaLnBrk="1" hangingPunct="1">
              <a:lnSpc>
                <a:spcPct val="150000"/>
              </a:lnSpc>
              <a:buFontTx/>
              <a:buNone/>
            </a:pPr>
            <a:r>
              <a:rPr lang="en-US" altLang="en-US" sz="2400" dirty="0" smtClean="0"/>
              <a:t>…</a:t>
            </a:r>
          </a:p>
          <a:p>
            <a:pPr algn="l" rtl="0" eaLnBrk="1" hangingPunct="1">
              <a:lnSpc>
                <a:spcPct val="150000"/>
              </a:lnSpc>
              <a:buFontTx/>
              <a:buNone/>
            </a:pPr>
            <a:r>
              <a:rPr lang="en-US" altLang="en-US" sz="2400" dirty="0" smtClean="0"/>
              <a:t>Daniel: “Fine, it’s your decision.  But I tell you, the effects that were found were </a:t>
            </a:r>
            <a:r>
              <a:rPr lang="en-US" altLang="en-US" sz="2400" dirty="0" smtClean="0">
                <a:solidFill>
                  <a:srgbClr val="7030A0"/>
                </a:solidFill>
              </a:rPr>
              <a:t>insignificant</a:t>
            </a:r>
            <a:r>
              <a:rPr lang="en-US" altLang="en-US" sz="2400" dirty="0" smtClean="0"/>
              <a:t>.”</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Charles: “</a:t>
            </a:r>
            <a:r>
              <a:rPr lang="en-US" altLang="en-US" sz="2400" dirty="0" smtClean="0">
                <a:solidFill>
                  <a:srgbClr val="7030A0"/>
                </a:solidFill>
              </a:rPr>
              <a:t>Insignificant</a:t>
            </a:r>
            <a:r>
              <a:rPr lang="en-US" altLang="en-US" sz="2400" dirty="0" smtClean="0"/>
              <a:t>?  They were </a:t>
            </a:r>
            <a:r>
              <a:rPr lang="en-US" altLang="en-US" sz="2400" dirty="0" smtClean="0">
                <a:solidFill>
                  <a:srgbClr val="FF0000"/>
                </a:solidFill>
              </a:rPr>
              <a:t>significant</a:t>
            </a:r>
            <a:r>
              <a:rPr lang="en-US" altLang="en-US" sz="2400" dirty="0" smtClean="0"/>
              <a:t> at the </a:t>
            </a:r>
            <a:r>
              <a:rPr lang="en-US" altLang="en-US" sz="2400" dirty="0" smtClean="0">
                <a:solidFill>
                  <a:srgbClr val="FF0000"/>
                </a:solidFill>
              </a:rPr>
              <a:t>5%</a:t>
            </a:r>
            <a:r>
              <a:rPr lang="en-US" altLang="en-US" sz="2400" dirty="0" smtClean="0"/>
              <a:t> level!”</a:t>
            </a:r>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D2A9AA2-9EA1-40A8-9FA2-F5E36229FBE0}" type="slidenum">
              <a:rPr lang="ar-SA" altLang="en-US" sz="1400"/>
              <a:pPr algn="l">
                <a:spcBef>
                  <a:spcPct val="0"/>
                </a:spcBef>
                <a:buFontTx/>
                <a:buNone/>
              </a:pPr>
              <a:t>203</a:t>
            </a:fld>
            <a:endParaRPr lang="en-US" altLang="en-US" sz="1400"/>
          </a:p>
        </p:txBody>
      </p:sp>
      <p:sp>
        <p:nvSpPr>
          <p:cNvPr id="90115" name="Rectangle 2"/>
          <p:cNvSpPr>
            <a:spLocks noGrp="1" noChangeArrowheads="1"/>
          </p:cNvSpPr>
          <p:nvPr>
            <p:ph type="title"/>
          </p:nvPr>
        </p:nvSpPr>
        <p:spPr/>
        <p:txBody>
          <a:bodyPr/>
          <a:lstStyle/>
          <a:p>
            <a:pPr eaLnBrk="1" hangingPunct="1"/>
            <a:r>
              <a:rPr lang="en-US" altLang="en-US" sz="3600" dirty="0" smtClean="0">
                <a:solidFill>
                  <a:schemeClr val="accent2"/>
                </a:solidFill>
              </a:rPr>
              <a:t>Statistical Significance</a:t>
            </a:r>
          </a:p>
        </p:txBody>
      </p:sp>
      <p:sp>
        <p:nvSpPr>
          <p:cNvPr id="90116" name="Rectangle 3"/>
          <p:cNvSpPr>
            <a:spLocks noGrp="1" noChangeArrowheads="1"/>
          </p:cNvSpPr>
          <p:nvPr>
            <p:ph type="body" idx="1"/>
          </p:nvPr>
        </p:nvSpPr>
        <p:spPr/>
        <p:txBody>
          <a:bodyPr/>
          <a:lstStyle/>
          <a:p>
            <a:pPr algn="l" rtl="0" eaLnBrk="1" hangingPunct="1">
              <a:lnSpc>
                <a:spcPct val="150000"/>
              </a:lnSpc>
            </a:pPr>
            <a:r>
              <a:rPr lang="en-US" altLang="en-US" sz="2400" dirty="0" smtClean="0"/>
              <a:t>Means that the null hypothesis can be rejected, knowing that, if it were true, the probability of being rejected is quite low</a:t>
            </a:r>
          </a:p>
          <a:p>
            <a:pPr algn="l" rtl="0" eaLnBrk="1" hangingPunct="1">
              <a:lnSpc>
                <a:spcPct val="150000"/>
              </a:lnSpc>
            </a:pPr>
            <a:r>
              <a:rPr lang="en-US" altLang="en-US" sz="2400" dirty="0" smtClean="0"/>
              <a:t>Does </a:t>
            </a:r>
            <a:r>
              <a:rPr lang="en-US" altLang="en-US" sz="2400" dirty="0" smtClean="0">
                <a:solidFill>
                  <a:srgbClr val="FF0000"/>
                </a:solidFill>
              </a:rPr>
              <a:t>not</a:t>
            </a:r>
            <a:r>
              <a:rPr lang="en-US" altLang="en-US" sz="2400" dirty="0" smtClean="0"/>
              <a:t> imply that the null hypothesis is </a:t>
            </a:r>
            <a:r>
              <a:rPr lang="en-US" altLang="en-US" sz="2400" dirty="0" smtClean="0">
                <a:solidFill>
                  <a:srgbClr val="FF0000"/>
                </a:solidFill>
              </a:rPr>
              <a:t>wrong</a:t>
            </a:r>
          </a:p>
          <a:p>
            <a:pPr algn="l" rtl="0" eaLnBrk="1" hangingPunct="1">
              <a:lnSpc>
                <a:spcPct val="150000"/>
              </a:lnSpc>
            </a:pPr>
            <a:r>
              <a:rPr lang="en-US" altLang="en-US" sz="2400" dirty="0" smtClean="0"/>
              <a:t>Does </a:t>
            </a:r>
            <a:r>
              <a:rPr lang="en-US" altLang="en-US" sz="2400" dirty="0" smtClean="0">
                <a:solidFill>
                  <a:srgbClr val="FF0000"/>
                </a:solidFill>
              </a:rPr>
              <a:t>not</a:t>
            </a:r>
            <a:r>
              <a:rPr lang="en-US" altLang="en-US" sz="2400" dirty="0" smtClean="0">
                <a:solidFill>
                  <a:schemeClr val="accent2"/>
                </a:solidFill>
              </a:rPr>
              <a:t> </a:t>
            </a:r>
            <a:r>
              <a:rPr lang="en-US" altLang="en-US" sz="2400" dirty="0" smtClean="0"/>
              <a:t>even imply that the </a:t>
            </a:r>
            <a:r>
              <a:rPr lang="en-US" altLang="en-US" sz="2400" dirty="0" smtClean="0">
                <a:solidFill>
                  <a:srgbClr val="7030A0"/>
                </a:solidFill>
              </a:rPr>
              <a:t>probability</a:t>
            </a:r>
            <a:r>
              <a:rPr lang="en-US" altLang="en-US" sz="2400" dirty="0" smtClean="0"/>
              <a:t> of the null hypothesis is low</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53B6BB-17A2-4479-B72E-617B14E4D867}" type="slidenum">
              <a:rPr lang="ar-SA" altLang="en-US" sz="1400"/>
              <a:pPr algn="l">
                <a:spcBef>
                  <a:spcPct val="0"/>
                </a:spcBef>
                <a:buFontTx/>
                <a:buNone/>
              </a:pPr>
              <a:t>204</a:t>
            </a:fld>
            <a:endParaRPr lang="en-US" altLang="en-US" sz="1400"/>
          </a:p>
        </p:txBody>
      </p:sp>
      <p:sp>
        <p:nvSpPr>
          <p:cNvPr id="9113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a:t>
            </a:r>
          </a:p>
        </p:txBody>
      </p:sp>
      <mc:AlternateContent xmlns:mc="http://schemas.openxmlformats.org/markup-compatibility/2006" xmlns:a14="http://schemas.microsoft.com/office/drawing/2010/main">
        <mc:Choice Requires="a14">
          <p:sp>
            <p:nvSpPr>
              <p:cNvPr id="91140" name="Rectangle 3"/>
              <p:cNvSpPr>
                <a:spLocks noGrp="1" noChangeArrowheads="1"/>
              </p:cNvSpPr>
              <p:nvPr>
                <p:ph type="body" idx="1"/>
              </p:nvPr>
            </p:nvSpPr>
            <p:spPr>
              <a:xfrm>
                <a:off x="457200" y="1714500"/>
                <a:ext cx="8229600" cy="4411663"/>
              </a:xfrm>
            </p:spPr>
            <p:txBody>
              <a:bodyPr/>
              <a:lstStyle/>
              <a:p>
                <a:pPr algn="l" rtl="0" eaLnBrk="1" hangingPunct="1">
                  <a:lnSpc>
                    <a:spcPct val="150000"/>
                  </a:lnSpc>
                </a:pPr>
                <a:r>
                  <a:rPr lang="en-US" altLang="en-US" sz="2400" dirty="0" smtClean="0"/>
                  <a:t>We wish to prove a claim</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We state as the </a:t>
                </a:r>
                <a:r>
                  <a:rPr lang="en-US" altLang="en-US" sz="2400" dirty="0" smtClean="0">
                    <a:solidFill>
                      <a:srgbClr val="7030A0"/>
                    </a:solidFill>
                  </a:rPr>
                  <a:t>null hypothesis</a:t>
                </a:r>
                <a:r>
                  <a:rPr lang="en-US" altLang="en-US" sz="2400" dirty="0" smtClean="0"/>
                  <a:t>, </a:t>
                </a:r>
                <a14:m>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panose="02040503050406030204" pitchFamily="18" charset="0"/>
                          </a:rPr>
                          <m:t>𝐻</m:t>
                        </m:r>
                      </m:e>
                      <m:sub>
                        <m:r>
                          <a:rPr lang="en-US" altLang="en-US" sz="2400" b="0" i="1" smtClean="0">
                            <a:latin typeface="Cambria Math" panose="02040503050406030204" pitchFamily="18" charset="0"/>
                          </a:rPr>
                          <m:t>0</m:t>
                        </m:r>
                      </m:sub>
                    </m:sSub>
                  </m:oMath>
                </a14:m>
                <a:r>
                  <a:rPr lang="en-US" altLang="en-US" sz="2400" dirty="0" smtClean="0"/>
                  <a:t>, its </a:t>
                </a:r>
                <a:r>
                  <a:rPr lang="en-US" altLang="en-US" sz="2400" dirty="0" smtClean="0">
                    <a:solidFill>
                      <a:srgbClr val="FF0000"/>
                    </a:solidFill>
                  </a:rPr>
                  <a:t>negation</a:t>
                </a:r>
              </a:p>
              <a:p>
                <a:pPr algn="l" rtl="0" eaLnBrk="1" hangingPunct="1">
                  <a:lnSpc>
                    <a:spcPct val="150000"/>
                  </a:lnSpc>
                </a:pPr>
                <a:endParaRPr lang="en-US" altLang="en-US" sz="2400" i="1" dirty="0" smtClean="0"/>
              </a:p>
              <a:p>
                <a:pPr algn="l" rtl="0" eaLnBrk="1" hangingPunct="1">
                  <a:lnSpc>
                    <a:spcPct val="150000"/>
                  </a:lnSpc>
                </a:pPr>
                <a:r>
                  <a:rPr lang="en-US" altLang="en-US" sz="2400" dirty="0" smtClean="0"/>
                  <a:t>By rejection the negation, we will “prove” the claim</a:t>
                </a:r>
              </a:p>
            </p:txBody>
          </p:sp>
        </mc:Choice>
        <mc:Fallback xmlns="">
          <p:sp>
            <p:nvSpPr>
              <p:cNvPr id="91140" name="Rectangle 3"/>
              <p:cNvSpPr>
                <a:spLocks noGrp="1" noRot="1" noChangeAspect="1" noMove="1" noResize="1" noEditPoints="1" noAdjustHandles="1" noChangeArrowheads="1" noChangeShapeType="1" noTextEdit="1"/>
              </p:cNvSpPr>
              <p:nvPr>
                <p:ph type="body" idx="1"/>
              </p:nvPr>
            </p:nvSpPr>
            <p:spPr>
              <a:xfrm>
                <a:off x="457200" y="1714500"/>
                <a:ext cx="8229600" cy="4411663"/>
              </a:xfrm>
              <a:blipFill>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4CA9DD2-33BD-4863-9723-D2F7CBA12D08}" type="slidenum">
              <a:rPr lang="ar-SA" altLang="en-US" sz="1400"/>
              <a:pPr algn="l">
                <a:spcBef>
                  <a:spcPct val="0"/>
                </a:spcBef>
                <a:buFontTx/>
                <a:buNone/>
              </a:pPr>
              <a:t>205</a:t>
            </a:fld>
            <a:endParaRPr lang="en-US" altLang="en-US" sz="1400"/>
          </a:p>
        </p:txBody>
      </p:sp>
      <p:sp>
        <p:nvSpPr>
          <p:cNvPr id="92163"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 – cont.</a:t>
            </a:r>
          </a:p>
        </p:txBody>
      </p:sp>
      <mc:AlternateContent xmlns:mc="http://schemas.openxmlformats.org/markup-compatibility/2006" xmlns:a14="http://schemas.microsoft.com/office/drawing/2010/main">
        <mc:Choice Requires="a14">
          <p:sp>
            <p:nvSpPr>
              <p:cNvPr id="92164" name="Rectangle 3"/>
              <p:cNvSpPr>
                <a:spLocks noGrp="1" noChangeArrowheads="1"/>
              </p:cNvSpPr>
              <p:nvPr>
                <p:ph type="body" idx="1"/>
              </p:nvPr>
            </p:nvSpPr>
            <p:spPr>
              <a:xfrm>
                <a:off x="457200" y="1714500"/>
                <a:ext cx="8229600" cy="4411663"/>
              </a:xfrm>
            </p:spPr>
            <p:txBody>
              <a:bodyPr/>
              <a:lstStyle/>
              <a:p>
                <a:pPr algn="l" rtl="0" eaLnBrk="1" hangingPunct="1"/>
                <a:r>
                  <a:rPr lang="en-US" altLang="en-US" sz="2400" dirty="0" smtClean="0"/>
                  <a:t>A test is a rule, saying when to say “reject” based on the sample</a:t>
                </a:r>
              </a:p>
              <a:p>
                <a:pPr algn="l" rtl="0" eaLnBrk="1" hangingPunct="1"/>
                <a:endParaRPr lang="en-US" altLang="en-US" sz="2400" dirty="0" smtClean="0"/>
              </a:p>
              <a:p>
                <a:pPr algn="l" rtl="0" eaLnBrk="1" hangingPunct="1"/>
                <a:r>
                  <a:rPr lang="en-US" altLang="en-US" sz="2400" dirty="0" smtClean="0"/>
                  <a:t>Type I error: </a:t>
                </a:r>
                <a:r>
                  <a:rPr lang="en-US" altLang="en-US" sz="2400" dirty="0" smtClean="0">
                    <a:solidFill>
                      <a:srgbClr val="FF0000"/>
                    </a:solidFill>
                  </a:rPr>
                  <a:t>rejecting</a:t>
                </a:r>
                <a:r>
                  <a:rPr lang="en-US" altLang="en-US" sz="2400" dirty="0" smtClean="0"/>
                  <a:t>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𝐻</m:t>
                        </m:r>
                      </m:e>
                      <m:sub>
                        <m:r>
                          <a:rPr lang="en-US" altLang="en-US" sz="2400" i="1">
                            <a:latin typeface="Cambria Math" panose="02040503050406030204" pitchFamily="18" charset="0"/>
                          </a:rPr>
                          <m:t>0</m:t>
                        </m:r>
                      </m:sub>
                    </m:sSub>
                  </m:oMath>
                </a14:m>
                <a:r>
                  <a:rPr lang="en-US" altLang="en-US" sz="2400" dirty="0" smtClean="0"/>
                  <a:t> when it is, in fact, </a:t>
                </a:r>
                <a:r>
                  <a:rPr lang="en-US" altLang="en-US" sz="2400" dirty="0" smtClean="0">
                    <a:solidFill>
                      <a:srgbClr val="7030A0"/>
                    </a:solidFill>
                  </a:rPr>
                  <a:t>true</a:t>
                </a:r>
              </a:p>
              <a:p>
                <a:pPr algn="l" rtl="0" eaLnBrk="1" hangingPunct="1"/>
                <a:endParaRPr lang="en-US" altLang="en-US" sz="2400" dirty="0" smtClean="0"/>
              </a:p>
              <a:p>
                <a:pPr algn="l" rtl="0" eaLnBrk="1" hangingPunct="1"/>
                <a:r>
                  <a:rPr lang="en-US" altLang="en-US" sz="2400" dirty="0" smtClean="0"/>
                  <a:t>Type II error: </a:t>
                </a:r>
                <a:r>
                  <a:rPr lang="en-US" altLang="en-US" sz="2400" dirty="0" smtClean="0">
                    <a:solidFill>
                      <a:srgbClr val="7030A0"/>
                    </a:solidFill>
                  </a:rPr>
                  <a:t>failing to reject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𝐻</m:t>
                        </m:r>
                      </m:e>
                      <m:sub>
                        <m:r>
                          <a:rPr lang="en-US" altLang="en-US" sz="2400" i="1">
                            <a:latin typeface="Cambria Math" panose="02040503050406030204" pitchFamily="18" charset="0"/>
                          </a:rPr>
                          <m:t>0</m:t>
                        </m:r>
                      </m:sub>
                    </m:sSub>
                  </m:oMath>
                </a14:m>
                <a:r>
                  <a:rPr lang="en-US" altLang="en-US" sz="2400" dirty="0" smtClean="0"/>
                  <a:t> when it is, in fact, </a:t>
                </a:r>
                <a:r>
                  <a:rPr lang="en-US" altLang="en-US" sz="2400" dirty="0" smtClean="0">
                    <a:solidFill>
                      <a:srgbClr val="FF0000"/>
                    </a:solidFill>
                  </a:rPr>
                  <a:t>false</a:t>
                </a:r>
              </a:p>
            </p:txBody>
          </p:sp>
        </mc:Choice>
        <mc:Fallback xmlns="">
          <p:sp>
            <p:nvSpPr>
              <p:cNvPr id="92164" name="Rectangle 3"/>
              <p:cNvSpPr>
                <a:spLocks noGrp="1" noRot="1" noChangeAspect="1" noMove="1" noResize="1" noEditPoints="1" noAdjustHandles="1" noChangeArrowheads="1" noChangeShapeType="1" noTextEdit="1"/>
              </p:cNvSpPr>
              <p:nvPr>
                <p:ph type="body" idx="1"/>
              </p:nvPr>
            </p:nvSpPr>
            <p:spPr>
              <a:xfrm>
                <a:off x="457200" y="1714500"/>
                <a:ext cx="8229600" cy="4411663"/>
              </a:xfrm>
              <a:blipFill>
                <a:blip r:embed="rId2"/>
                <a:stretch>
                  <a:fillRect l="-963" t="-967" r="-51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4CA9DD2-33BD-4863-9723-D2F7CBA12D08}" type="slidenum">
              <a:rPr lang="ar-SA" altLang="en-US" sz="1400"/>
              <a:pPr algn="l">
                <a:spcBef>
                  <a:spcPct val="0"/>
                </a:spcBef>
                <a:buFontTx/>
                <a:buNone/>
              </a:pPr>
              <a:t>206</a:t>
            </a:fld>
            <a:endParaRPr lang="en-US" altLang="en-US" sz="1400"/>
          </a:p>
        </p:txBody>
      </p:sp>
      <p:sp>
        <p:nvSpPr>
          <p:cNvPr id="92163"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 – cont.</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10988623"/>
                  </p:ext>
                </p:extLst>
              </p:nvPr>
            </p:nvGraphicFramePr>
            <p:xfrm>
              <a:off x="1331640" y="1967860"/>
              <a:ext cx="6408711" cy="3549373"/>
            </p:xfrm>
            <a:graphic>
              <a:graphicData uri="http://schemas.openxmlformats.org/drawingml/2006/table">
                <a:tbl>
                  <a:tblPr firstRow="1" bandRow="1">
                    <a:tableStyleId>{00A15C55-8517-42AA-B614-E9B94910E393}</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gridCol w="2136237">
                      <a:extLst>
                        <a:ext uri="{9D8B030D-6E8A-4147-A177-3AD203B41FA5}">
                          <a16:colId xmlns:a16="http://schemas.microsoft.com/office/drawing/2014/main" val="20002"/>
                        </a:ext>
                      </a:extLst>
                    </a:gridCol>
                  </a:tblGrid>
                  <a:tr h="1017163">
                    <a:tc>
                      <a:txBody>
                        <a:bodyPr/>
                        <a:lstStyle/>
                        <a:p>
                          <a:endParaRPr lang="en-US" dirty="0"/>
                        </a:p>
                      </a:txBody>
                      <a:tcPr/>
                    </a:tc>
                    <a:tc>
                      <a:txBody>
                        <a:bodyPr/>
                        <a:lstStyle/>
                        <a:p>
                          <a:pPr algn="ctr"/>
                          <a14:m>
                            <m:oMath xmlns:m="http://schemas.openxmlformats.org/officeDocument/2006/math">
                              <m:sSub>
                                <m:sSubPr>
                                  <m:ctrlPr>
                                    <a:rPr lang="en-US" altLang="en-US" sz="3200" i="1" smtClean="0">
                                      <a:latin typeface="Cambria Math" panose="02040503050406030204" pitchFamily="18" charset="0"/>
                                    </a:rPr>
                                  </m:ctrlPr>
                                </m:sSubPr>
                                <m:e>
                                  <m:r>
                                    <a:rPr lang="en-US" altLang="en-US" sz="3200">
                                      <a:latin typeface="Cambria Math"/>
                                    </a:rPr>
                                    <m:t>𝐻</m:t>
                                  </m:r>
                                </m:e>
                                <m:sub>
                                  <m:r>
                                    <a:rPr lang="en-US" altLang="en-US" sz="3200">
                                      <a:latin typeface="Cambria Math"/>
                                    </a:rPr>
                                    <m:t>0</m:t>
                                  </m:r>
                                </m:sub>
                              </m:sSub>
                            </m:oMath>
                          </a14:m>
                          <a:r>
                            <a:rPr lang="en-US" altLang="en-US" sz="2400" dirty="0" smtClean="0"/>
                            <a:t>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sz="3200" i="1" smtClean="0">
                                      <a:latin typeface="Cambria Math" panose="02040503050406030204" pitchFamily="18" charset="0"/>
                                    </a:rPr>
                                  </m:ctrlPr>
                                </m:sSubPr>
                                <m:e>
                                  <m:r>
                                    <a:rPr lang="en-US" altLang="en-US" sz="3200">
                                      <a:latin typeface="Cambria Math"/>
                                    </a:rPr>
                                    <m:t>𝐻</m:t>
                                  </m:r>
                                </m:e>
                                <m:sub>
                                  <m:r>
                                    <a:rPr lang="en-US" altLang="en-US" sz="3200" smtClean="0">
                                      <a:latin typeface="Cambria Math"/>
                                    </a:rPr>
                                    <m:t>𝟏</m:t>
                                  </m:r>
                                </m:sub>
                              </m:sSub>
                            </m:oMath>
                          </a14:m>
                          <a:r>
                            <a:rPr lang="en-US" altLang="en-US" sz="3200" dirty="0" smtClean="0"/>
                            <a:t> </a:t>
                          </a:r>
                          <a:endParaRPr lang="en-US" sz="3200" dirty="0"/>
                        </a:p>
                        <a:p>
                          <a:pPr algn="ctr"/>
                          <a:endParaRPr lang="en-US" sz="2400" dirty="0"/>
                        </a:p>
                      </a:txBody>
                      <a:tcPr/>
                    </a:tc>
                    <a:extLst>
                      <a:ext uri="{0D108BD9-81ED-4DB2-BD59-A6C34878D82A}">
                        <a16:rowId xmlns:a16="http://schemas.microsoft.com/office/drawing/2014/main" val="10000"/>
                      </a:ext>
                    </a:extLst>
                  </a:tr>
                  <a:tr h="1266105">
                    <a:tc>
                      <a:txBody>
                        <a:bodyPr/>
                        <a:lstStyle/>
                        <a:p>
                          <a:endParaRPr lang="en-US" dirty="0" smtClean="0"/>
                        </a:p>
                        <a:p>
                          <a:pPr algn="ctr"/>
                          <a:r>
                            <a:rPr lang="en-US" sz="2400" dirty="0" smtClean="0"/>
                            <a:t>Not reject</a:t>
                          </a:r>
                          <a:endParaRPr lang="en-US" sz="2400" dirty="0"/>
                        </a:p>
                      </a:txBody>
                      <a:tcPr/>
                    </a:tc>
                    <a:tc>
                      <a:txBody>
                        <a:bodyPr/>
                        <a:lstStyle/>
                        <a:p>
                          <a:endParaRPr lang="en-US" dirty="0" smtClean="0"/>
                        </a:p>
                        <a:p>
                          <a:pPr algn="ctr"/>
                          <a:endParaRPr lang="en-US" sz="1800" dirty="0" smtClean="0"/>
                        </a:p>
                        <a:p>
                          <a:endParaRPr lang="en-US" dirty="0"/>
                        </a:p>
                      </a:txBody>
                      <a:tcPr/>
                    </a:tc>
                    <a:tc>
                      <a:txBody>
                        <a:bodyPr/>
                        <a:lstStyle/>
                        <a:p>
                          <a:pPr algn="ctr"/>
                          <a:endParaRPr lang="en-US" altLang="en-US" sz="1400" dirty="0" smtClean="0"/>
                        </a:p>
                        <a:p>
                          <a:pPr algn="ctr"/>
                          <a:r>
                            <a:rPr lang="en-US" altLang="en-US" sz="2400" dirty="0" smtClean="0">
                              <a:solidFill>
                                <a:srgbClr val="800000"/>
                              </a:solidFill>
                            </a:rPr>
                            <a:t>Type II error</a:t>
                          </a:r>
                          <a:endParaRPr lang="en-US" sz="2400" dirty="0" smtClean="0">
                            <a:solidFill>
                              <a:srgbClr val="800000"/>
                            </a:solidFill>
                          </a:endParaRPr>
                        </a:p>
                        <a:p>
                          <a:endParaRPr lang="en-US" dirty="0"/>
                        </a:p>
                      </a:txBody>
                      <a:tcPr/>
                    </a:tc>
                    <a:extLst>
                      <a:ext uri="{0D108BD9-81ED-4DB2-BD59-A6C34878D82A}">
                        <a16:rowId xmlns:a16="http://schemas.microsoft.com/office/drawing/2014/main" val="10001"/>
                      </a:ext>
                    </a:extLst>
                  </a:tr>
                  <a:tr h="1266105">
                    <a:tc>
                      <a:txBody>
                        <a:bodyPr/>
                        <a:lstStyle/>
                        <a:p>
                          <a:pPr algn="ctr"/>
                          <a:endParaRPr lang="en-US" dirty="0" smtClean="0"/>
                        </a:p>
                        <a:p>
                          <a:pPr algn="ctr"/>
                          <a:r>
                            <a:rPr lang="en-US" sz="2400" dirty="0" smtClean="0"/>
                            <a:t>Reject</a:t>
                          </a:r>
                          <a:endParaRPr lang="en-US" sz="2400" dirty="0"/>
                        </a:p>
                      </a:txBody>
                      <a:tcPr/>
                    </a:tc>
                    <a:tc>
                      <a:txBody>
                        <a:bodyPr/>
                        <a:lstStyle/>
                        <a:p>
                          <a:pPr algn="ctr"/>
                          <a:endParaRPr lang="en-US" altLang="en-US" sz="1800" dirty="0" smtClean="0"/>
                        </a:p>
                        <a:p>
                          <a:pPr algn="ctr"/>
                          <a:r>
                            <a:rPr lang="en-US" altLang="en-US" sz="2400" dirty="0" smtClean="0">
                              <a:solidFill>
                                <a:srgbClr val="FF0000"/>
                              </a:solidFill>
                            </a:rPr>
                            <a:t>Type I error</a:t>
                          </a:r>
                          <a:endParaRPr lang="en-US" sz="2400" dirty="0">
                            <a:solidFill>
                              <a:srgbClr val="FF0000"/>
                            </a:solidFill>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10988623"/>
                  </p:ext>
                </p:extLst>
              </p:nvPr>
            </p:nvGraphicFramePr>
            <p:xfrm>
              <a:off x="1331640" y="1967860"/>
              <a:ext cx="6408711" cy="3549373"/>
            </p:xfrm>
            <a:graphic>
              <a:graphicData uri="http://schemas.openxmlformats.org/drawingml/2006/table">
                <a:tbl>
                  <a:tblPr firstRow="1" bandRow="1">
                    <a:tableStyleId>{00A15C55-8517-42AA-B614-E9B94910E393}</a:tableStyleId>
                  </a:tblPr>
                  <a:tblGrid>
                    <a:gridCol w="2136237"/>
                    <a:gridCol w="2136237"/>
                    <a:gridCol w="2136237"/>
                  </a:tblGrid>
                  <a:tr h="1017163">
                    <a:tc>
                      <a:txBody>
                        <a:bodyPr/>
                        <a:lstStyle/>
                        <a:p>
                          <a:endParaRPr lang="en-US" dirty="0"/>
                        </a:p>
                      </a:txBody>
                      <a:tcPr/>
                    </a:tc>
                    <a:tc>
                      <a:txBody>
                        <a:bodyPr/>
                        <a:lstStyle/>
                        <a:p>
                          <a:endParaRPr lang="en-US"/>
                        </a:p>
                      </a:txBody>
                      <a:tcPr>
                        <a:blipFill rotWithShape="1">
                          <a:blip r:embed="rId2"/>
                          <a:stretch>
                            <a:fillRect l="-100286" t="-599" r="-100286" b="-249102"/>
                          </a:stretch>
                        </a:blipFill>
                      </a:tcPr>
                    </a:tc>
                    <a:tc>
                      <a:txBody>
                        <a:bodyPr/>
                        <a:lstStyle/>
                        <a:p>
                          <a:endParaRPr lang="en-US"/>
                        </a:p>
                      </a:txBody>
                      <a:tcPr>
                        <a:blipFill rotWithShape="1">
                          <a:blip r:embed="rId2"/>
                          <a:stretch>
                            <a:fillRect l="-199715" t="-599" b="-249102"/>
                          </a:stretch>
                        </a:blipFill>
                      </a:tcPr>
                    </a:tc>
                  </a:tr>
                  <a:tr h="1266105">
                    <a:tc>
                      <a:txBody>
                        <a:bodyPr/>
                        <a:lstStyle/>
                        <a:p>
                          <a:endParaRPr lang="en-US" dirty="0" smtClean="0"/>
                        </a:p>
                        <a:p>
                          <a:pPr algn="ctr"/>
                          <a:r>
                            <a:rPr lang="en-US" sz="2400" dirty="0" smtClean="0"/>
                            <a:t>Not reject</a:t>
                          </a:r>
                          <a:endParaRPr lang="en-US" sz="2400" dirty="0"/>
                        </a:p>
                      </a:txBody>
                      <a:tcPr/>
                    </a:tc>
                    <a:tc>
                      <a:txBody>
                        <a:bodyPr/>
                        <a:lstStyle/>
                        <a:p>
                          <a:endParaRPr lang="en-US" dirty="0" smtClean="0"/>
                        </a:p>
                        <a:p>
                          <a:pPr algn="ctr"/>
                          <a:endParaRPr lang="en-US" sz="1800" dirty="0" smtClean="0"/>
                        </a:p>
                        <a:p>
                          <a:endParaRPr lang="en-US" dirty="0"/>
                        </a:p>
                      </a:txBody>
                      <a:tcPr/>
                    </a:tc>
                    <a:tc>
                      <a:txBody>
                        <a:bodyPr/>
                        <a:lstStyle/>
                        <a:p>
                          <a:pPr algn="ctr"/>
                          <a:endParaRPr lang="en-US" altLang="en-US" sz="1400" dirty="0" smtClean="0"/>
                        </a:p>
                        <a:p>
                          <a:pPr algn="ctr"/>
                          <a:r>
                            <a:rPr lang="en-US" altLang="en-US" sz="2400" dirty="0" smtClean="0">
                              <a:solidFill>
                                <a:srgbClr val="800000"/>
                              </a:solidFill>
                            </a:rPr>
                            <a:t>Type II error</a:t>
                          </a:r>
                          <a:endParaRPr lang="en-US" sz="2400" dirty="0" smtClean="0">
                            <a:solidFill>
                              <a:srgbClr val="800000"/>
                            </a:solidFill>
                          </a:endParaRPr>
                        </a:p>
                        <a:p>
                          <a:endParaRPr lang="en-US" dirty="0"/>
                        </a:p>
                      </a:txBody>
                      <a:tcPr/>
                    </a:tc>
                  </a:tr>
                  <a:tr h="1266105">
                    <a:tc>
                      <a:txBody>
                        <a:bodyPr/>
                        <a:lstStyle/>
                        <a:p>
                          <a:pPr algn="ctr"/>
                          <a:endParaRPr lang="en-US" dirty="0" smtClean="0"/>
                        </a:p>
                        <a:p>
                          <a:pPr algn="ctr"/>
                          <a:r>
                            <a:rPr lang="en-US" sz="2400" dirty="0" smtClean="0"/>
                            <a:t>Reject</a:t>
                          </a:r>
                          <a:endParaRPr lang="en-US" sz="2400" dirty="0"/>
                        </a:p>
                      </a:txBody>
                      <a:tcPr/>
                    </a:tc>
                    <a:tc>
                      <a:txBody>
                        <a:bodyPr/>
                        <a:lstStyle/>
                        <a:p>
                          <a:pPr algn="ctr"/>
                          <a:endParaRPr lang="en-US" altLang="en-US" sz="1800" dirty="0" smtClean="0"/>
                        </a:p>
                        <a:p>
                          <a:pPr algn="ctr"/>
                          <a:r>
                            <a:rPr lang="en-US" altLang="en-US" sz="2400" dirty="0" smtClean="0">
                              <a:solidFill>
                                <a:srgbClr val="FF0000"/>
                              </a:solidFill>
                            </a:rPr>
                            <a:t>Type I error</a:t>
                          </a:r>
                          <a:endParaRPr lang="en-US" sz="2400" dirty="0">
                            <a:solidFill>
                              <a:srgbClr val="FF0000"/>
                            </a:solidFill>
                          </a:endParaRPr>
                        </a:p>
                      </a:txBody>
                      <a:tcPr/>
                    </a:tc>
                    <a:tc>
                      <a:txBody>
                        <a:bodyPr/>
                        <a:lstStyle/>
                        <a:p>
                          <a:endParaRPr lang="en-US" dirty="0"/>
                        </a:p>
                      </a:txBody>
                      <a:tcPr/>
                    </a:tc>
                  </a:tr>
                </a:tbl>
              </a:graphicData>
            </a:graphic>
          </p:graphicFrame>
        </mc:Fallback>
      </mc:AlternateContent>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212976"/>
            <a:ext cx="792088" cy="8544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380277"/>
            <a:ext cx="792088" cy="854428"/>
          </a:xfrm>
          <a:prstGeom prst="rect">
            <a:avLst/>
          </a:prstGeom>
        </p:spPr>
      </p:pic>
    </p:spTree>
    <p:extLst>
      <p:ext uri="{BB962C8B-B14F-4D97-AF65-F5344CB8AC3E}">
        <p14:creationId xmlns:p14="http://schemas.microsoft.com/office/powerpoint/2010/main" val="382065731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207</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 – cont.</a:t>
            </a:r>
          </a:p>
        </p:txBody>
      </p:sp>
      <mc:AlternateContent xmlns:mc="http://schemas.openxmlformats.org/markup-compatibility/2006" xmlns:a14="http://schemas.microsoft.com/office/drawing/2010/main">
        <mc:Choice Requires="a14">
          <p:sp>
            <p:nvSpPr>
              <p:cNvPr id="93188" name="Rectangle 3"/>
              <p:cNvSpPr>
                <a:spLocks noGrp="1" noChangeArrowheads="1"/>
              </p:cNvSpPr>
              <p:nvPr>
                <p:ph type="body" idx="1"/>
              </p:nvPr>
            </p:nvSpPr>
            <p:spPr>
              <a:xfrm>
                <a:off x="457200" y="1714500"/>
                <a:ext cx="8229600" cy="4411663"/>
              </a:xfrm>
            </p:spPr>
            <p:txBody>
              <a:bodyPr/>
              <a:lstStyle/>
              <a:p>
                <a:pPr algn="l" rtl="0" eaLnBrk="1" hangingPunct="1">
                  <a:lnSpc>
                    <a:spcPct val="150000"/>
                  </a:lnSpc>
                </a:pPr>
                <a:r>
                  <a:rPr lang="en-US" altLang="en-US" sz="2400" dirty="0" smtClean="0"/>
                  <a:t>What is the probability of type I error?</a:t>
                </a:r>
              </a:p>
              <a:p>
                <a:pPr lvl="1" algn="l" rtl="0" eaLnBrk="1" hangingPunct="1">
                  <a:lnSpc>
                    <a:spcPct val="150000"/>
                  </a:lnSpc>
                </a:pPr>
                <a:r>
                  <a:rPr lang="en-US" altLang="en-US" sz="2400" dirty="0" smtClean="0">
                    <a:solidFill>
                      <a:srgbClr val="0070C0"/>
                    </a:solidFill>
                  </a:rPr>
                  <a:t>Zero</a:t>
                </a:r>
                <a:r>
                  <a:rPr lang="en-US" altLang="en-US" sz="2400" dirty="0" smtClean="0"/>
                  <a:t> if the null hypothesis is false</a:t>
                </a:r>
              </a:p>
              <a:p>
                <a:pPr lvl="1" algn="l" rtl="0" eaLnBrk="1" hangingPunct="1">
                  <a:lnSpc>
                    <a:spcPct val="150000"/>
                  </a:lnSpc>
                </a:pPr>
                <a:r>
                  <a:rPr lang="en-US" altLang="en-US" sz="2400" dirty="0" smtClean="0"/>
                  <a:t>Typically </a:t>
                </a:r>
                <a:r>
                  <a:rPr lang="en-US" altLang="en-US" sz="2400" dirty="0" smtClean="0">
                    <a:solidFill>
                      <a:srgbClr val="0070C0"/>
                    </a:solidFill>
                  </a:rPr>
                  <a:t>unknown</a:t>
                </a:r>
                <a:r>
                  <a:rPr lang="en-US" altLang="en-US" sz="2400" dirty="0" smtClean="0"/>
                  <a:t> if it is true</a:t>
                </a:r>
              </a:p>
              <a:p>
                <a:pPr lvl="1" algn="l" rtl="0" eaLnBrk="1" hangingPunct="1">
                  <a:lnSpc>
                    <a:spcPct val="150000"/>
                  </a:lnSpc>
                </a:pPr>
                <a:r>
                  <a:rPr lang="en-US" altLang="en-US" sz="2400" dirty="0" smtClean="0"/>
                  <a:t>Overall, </a:t>
                </a:r>
                <a:r>
                  <a:rPr lang="en-US" altLang="en-US" sz="2400" dirty="0" smtClean="0">
                    <a:solidFill>
                      <a:srgbClr val="0070C0"/>
                    </a:solidFill>
                  </a:rPr>
                  <a:t>never known</a:t>
                </a:r>
                <a:endParaRPr lang="en-US" altLang="en-US" dirty="0" smtClean="0"/>
              </a:p>
              <a:p>
                <a:pPr algn="l" rtl="0" eaLnBrk="1" hangingPunct="1">
                  <a:lnSpc>
                    <a:spcPct val="150000"/>
                  </a:lnSpc>
                </a:pPr>
                <a:r>
                  <a:rPr lang="en-US" altLang="en-US" sz="2400" dirty="0" smtClean="0"/>
                  <a:t>So what is the </a:t>
                </a:r>
                <a:r>
                  <a:rPr lang="en-US" altLang="en-US" sz="2400" dirty="0" smtClean="0">
                    <a:solidFill>
                      <a:srgbClr val="FF0000"/>
                    </a:solidFill>
                  </a:rPr>
                  <a:t>significance level</a:t>
                </a:r>
                <a:r>
                  <a:rPr lang="en-US" altLang="en-US" sz="2400" dirty="0" smtClean="0"/>
                  <a:t>, </a:t>
                </a:r>
                <a14:m>
                  <m:oMath xmlns:m="http://schemas.openxmlformats.org/officeDocument/2006/math">
                    <m:r>
                      <a:rPr lang="el-GR" altLang="en-US" sz="2400" i="1" dirty="0" smtClean="0">
                        <a:solidFill>
                          <a:srgbClr val="FF0000"/>
                        </a:solidFill>
                        <a:latin typeface="Cambria Math"/>
                      </a:rPr>
                      <m:t>𝛼</m:t>
                    </m:r>
                  </m:oMath>
                </a14:m>
                <a:r>
                  <a:rPr lang="en-US" altLang="en-US" sz="2400" dirty="0" smtClean="0"/>
                  <a:t> ?</a:t>
                </a:r>
              </a:p>
              <a:p>
                <a:pPr lvl="1" algn="l" rtl="0" eaLnBrk="1" hangingPunct="1">
                  <a:lnSpc>
                    <a:spcPct val="150000"/>
                  </a:lnSpc>
                </a:pPr>
                <a:r>
                  <a:rPr lang="en-US" altLang="en-US" sz="2400" dirty="0" smtClean="0"/>
                  <a:t>The </a:t>
                </a:r>
                <a:r>
                  <a:rPr lang="en-US" altLang="en-US" sz="2400" dirty="0" smtClean="0">
                    <a:solidFill>
                      <a:srgbClr val="0070C0"/>
                    </a:solidFill>
                  </a:rPr>
                  <a:t>maximal</a:t>
                </a:r>
                <a:r>
                  <a:rPr lang="en-US" altLang="en-US" sz="2400" dirty="0" smtClean="0"/>
                  <a:t> probability possible (over all values consistent with the null hypothesis)</a:t>
                </a:r>
              </a:p>
            </p:txBody>
          </p:sp>
        </mc:Choice>
        <mc:Fallback xmlns="">
          <p:sp>
            <p:nvSpPr>
              <p:cNvPr id="93188" name="Rectangle 3"/>
              <p:cNvSpPr>
                <a:spLocks noGrp="1" noRot="1" noChangeAspect="1" noMove="1" noResize="1" noEditPoints="1" noAdjustHandles="1" noChangeArrowheads="1" noChangeShapeType="1" noTextEdit="1"/>
              </p:cNvSpPr>
              <p:nvPr>
                <p:ph type="body" idx="1"/>
              </p:nvPr>
            </p:nvSpPr>
            <p:spPr>
              <a:xfrm>
                <a:off x="457200" y="1714500"/>
                <a:ext cx="8229600" cy="4411663"/>
              </a:xfrm>
              <a:blipFill rotWithShape="1">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7174CA5-57F5-4792-8247-D3328BCE1CFC}" type="slidenum">
              <a:rPr lang="ar-SA" altLang="en-US" sz="1400"/>
              <a:pPr algn="l">
                <a:spcBef>
                  <a:spcPct val="0"/>
                </a:spcBef>
                <a:buFontTx/>
                <a:buNone/>
              </a:pPr>
              <a:t>208</a:t>
            </a:fld>
            <a:endParaRPr lang="en-US" altLang="en-US" sz="1400"/>
          </a:p>
        </p:txBody>
      </p:sp>
      <p:sp>
        <p:nvSpPr>
          <p:cNvPr id="94211"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 – cont.</a:t>
            </a:r>
          </a:p>
        </p:txBody>
      </p:sp>
      <p:sp>
        <p:nvSpPr>
          <p:cNvPr id="94212" name="Rectangle 3"/>
          <p:cNvSpPr>
            <a:spLocks noGrp="1" noChangeArrowheads="1"/>
          </p:cNvSpPr>
          <p:nvPr>
            <p:ph type="body" idx="1"/>
          </p:nvPr>
        </p:nvSpPr>
        <p:spPr>
          <a:xfrm>
            <a:off x="457200" y="1714500"/>
            <a:ext cx="8229600" cy="4411663"/>
          </a:xfrm>
        </p:spPr>
        <p:txBody>
          <a:bodyPr/>
          <a:lstStyle/>
          <a:p>
            <a:pPr algn="l" rtl="0" eaLnBrk="1" hangingPunct="1">
              <a:lnSpc>
                <a:spcPct val="150000"/>
              </a:lnSpc>
            </a:pPr>
            <a:r>
              <a:rPr lang="en-US" altLang="en-US" sz="2400" dirty="0" smtClean="0"/>
              <a:t>We </a:t>
            </a:r>
            <a:r>
              <a:rPr lang="en-US" altLang="en-US" sz="2400" dirty="0" smtClean="0">
                <a:solidFill>
                  <a:srgbClr val="FF0000"/>
                </a:solidFill>
              </a:rPr>
              <a:t>never</a:t>
            </a:r>
            <a:r>
              <a:rPr lang="en-US" altLang="en-US" sz="2400" dirty="0" smtClean="0"/>
              <a:t> state the probability of the null hypothesis being true</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Neither </a:t>
            </a:r>
            <a:r>
              <a:rPr lang="en-US" altLang="en-US" sz="2400" dirty="0" smtClean="0">
                <a:solidFill>
                  <a:srgbClr val="0070C0"/>
                </a:solidFill>
              </a:rPr>
              <a:t>before</a:t>
            </a:r>
            <a:r>
              <a:rPr lang="en-US" altLang="en-US" sz="2400" dirty="0" smtClean="0"/>
              <a:t> nor </a:t>
            </a:r>
            <a:r>
              <a:rPr lang="en-US" altLang="en-US" sz="2400" dirty="0" smtClean="0">
                <a:solidFill>
                  <a:srgbClr val="0070C0"/>
                </a:solidFill>
              </a:rPr>
              <a:t>after</a:t>
            </a:r>
            <a:r>
              <a:rPr lang="en-US" altLang="en-US" sz="2400" dirty="0" smtClean="0"/>
              <a:t> taking the sample</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This would depend on subjective judgment that we try to avoid</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209</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mindset of </a:t>
            </a:r>
            <a:br>
              <a:rPr lang="en-US" altLang="en-US" sz="3600" dirty="0" smtClean="0">
                <a:solidFill>
                  <a:schemeClr val="accent2"/>
                </a:solidFill>
              </a:rPr>
            </a:br>
            <a:r>
              <a:rPr lang="en-US" altLang="en-US" sz="3600" dirty="0" smtClean="0">
                <a:solidFill>
                  <a:schemeClr val="accent2"/>
                </a:solidFill>
              </a:rPr>
              <a:t>hypotheses testing – Analogy</a:t>
            </a:r>
          </a:p>
        </p:txBody>
      </p:sp>
      <mc:AlternateContent xmlns:mc="http://schemas.openxmlformats.org/markup-compatibility/2006" xmlns:a14="http://schemas.microsoft.com/office/drawing/2010/main">
        <mc:Choice Requires="a14">
          <p:sp>
            <p:nvSpPr>
              <p:cNvPr id="93188" name="Rectangle 3"/>
              <p:cNvSpPr>
                <a:spLocks noGrp="1" noChangeArrowheads="1"/>
              </p:cNvSpPr>
              <p:nvPr>
                <p:ph type="body" idx="1"/>
              </p:nvPr>
            </p:nvSpPr>
            <p:spPr>
              <a:xfrm>
                <a:off x="457200" y="1714500"/>
                <a:ext cx="8229600" cy="4411663"/>
              </a:xfrm>
            </p:spPr>
            <p:txBody>
              <a:bodyPr/>
              <a:lstStyle/>
              <a:p>
                <a:pPr marL="0" indent="0" algn="l" rtl="0" eaLnBrk="1" hangingPunct="1">
                  <a:lnSpc>
                    <a:spcPct val="150000"/>
                  </a:lnSpc>
                  <a:buNone/>
                </a:pPr>
                <a:r>
                  <a:rPr lang="en-US" altLang="en-US" sz="2400" dirty="0" smtClean="0"/>
                  <a:t>A court case</a:t>
                </a:r>
              </a:p>
              <a:p>
                <a:pPr marL="457200" indent="0" algn="l" rtl="0" eaLnBrk="1" hangingPunct="1">
                  <a:lnSpc>
                    <a:spcPct val="150000"/>
                  </a:lnSpc>
                  <a:buNone/>
                </a:pPr>
                <a14:m>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b="0" i="1" smtClean="0">
                            <a:solidFill>
                              <a:srgbClr val="FF0000"/>
                            </a:solidFill>
                            <a:latin typeface="Cambria Math"/>
                          </a:rPr>
                          <m:t>𝐻</m:t>
                        </m:r>
                      </m:e>
                      <m:sub>
                        <m:r>
                          <a:rPr lang="en-US" altLang="en-US" sz="2400" b="0" i="1" smtClean="0">
                            <a:solidFill>
                              <a:srgbClr val="FF0000"/>
                            </a:solidFill>
                            <a:latin typeface="Cambria Math"/>
                          </a:rPr>
                          <m:t>0</m:t>
                        </m:r>
                      </m:sub>
                    </m:sSub>
                  </m:oMath>
                </a14:m>
                <a:r>
                  <a:rPr lang="en-US" altLang="en-US" sz="2400" dirty="0" smtClean="0">
                    <a:solidFill>
                      <a:srgbClr val="FF0000"/>
                    </a:solidFill>
                  </a:rPr>
                  <a:t> </a:t>
                </a:r>
                <a:r>
                  <a:rPr lang="en-US" altLang="en-US" sz="2400" dirty="0" smtClean="0"/>
                  <a:t>: The defendant is innocent</a:t>
                </a:r>
                <a:endParaRPr lang="en-US" altLang="en-US" sz="2400" dirty="0"/>
              </a:p>
              <a:p>
                <a:pPr marL="457200" indent="0" algn="l" rtl="0" eaLnBrk="1" hangingPunct="1">
                  <a:lnSpc>
                    <a:spcPct val="150000"/>
                  </a:lnSpc>
                  <a:buNone/>
                </a:pPr>
                <a14:m>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i="1">
                            <a:solidFill>
                              <a:srgbClr val="FF0000"/>
                            </a:solidFill>
                            <a:latin typeface="Cambria Math"/>
                          </a:rPr>
                          <m:t>𝐻</m:t>
                        </m:r>
                      </m:e>
                      <m:sub>
                        <m:r>
                          <a:rPr lang="en-US" altLang="en-US" sz="2400" b="0" i="1" smtClean="0">
                            <a:solidFill>
                              <a:srgbClr val="FF0000"/>
                            </a:solidFill>
                            <a:latin typeface="Cambria Math"/>
                          </a:rPr>
                          <m:t>1</m:t>
                        </m:r>
                      </m:sub>
                    </m:sSub>
                  </m:oMath>
                </a14:m>
                <a:r>
                  <a:rPr lang="en-US" altLang="en-US" sz="2400" dirty="0"/>
                  <a:t> : The defendant is </a:t>
                </a:r>
                <a:r>
                  <a:rPr lang="en-US" altLang="en-US" sz="2400" dirty="0" smtClean="0"/>
                  <a:t>guilty</a:t>
                </a:r>
              </a:p>
              <a:p>
                <a:pPr marL="0" indent="0" algn="l" rtl="0" eaLnBrk="1" hangingPunct="1">
                  <a:lnSpc>
                    <a:spcPct val="150000"/>
                  </a:lnSpc>
                  <a:buNone/>
                </a:pPr>
                <a:r>
                  <a:rPr lang="en-US" altLang="en-US" sz="2400" dirty="0" smtClean="0"/>
                  <a:t>Asymmetry between the two </a:t>
                </a:r>
              </a:p>
              <a:p>
                <a:pPr marL="0" indent="0" algn="l" rtl="0" eaLnBrk="1" hangingPunct="1">
                  <a:lnSpc>
                    <a:spcPct val="150000"/>
                  </a:lnSpc>
                  <a:buNone/>
                </a:pPr>
                <a:r>
                  <a:rPr lang="en-US" altLang="en-US" sz="2400" dirty="0" smtClean="0"/>
                  <a:t>We give </a:t>
                </a:r>
                <a14:m>
                  <m:oMath xmlns:m="http://schemas.openxmlformats.org/officeDocument/2006/math">
                    <m:sSub>
                      <m:sSubPr>
                        <m:ctrlPr>
                          <a:rPr lang="en-US" altLang="en-US" sz="2400" i="1">
                            <a:solidFill>
                              <a:srgbClr val="FF0000"/>
                            </a:solidFill>
                            <a:latin typeface="Cambria Math" panose="02040503050406030204" pitchFamily="18" charset="0"/>
                          </a:rPr>
                        </m:ctrlPr>
                      </m:sSubPr>
                      <m:e>
                        <m:r>
                          <a:rPr lang="en-US" altLang="en-US" sz="2400" i="1">
                            <a:solidFill>
                              <a:srgbClr val="FF0000"/>
                            </a:solidFill>
                            <a:latin typeface="Cambria Math"/>
                          </a:rPr>
                          <m:t>𝐻</m:t>
                        </m:r>
                      </m:e>
                      <m:sub>
                        <m:r>
                          <a:rPr lang="en-US" altLang="en-US" sz="2400" i="1">
                            <a:solidFill>
                              <a:srgbClr val="FF0000"/>
                            </a:solidFill>
                            <a:latin typeface="Cambria Math"/>
                          </a:rPr>
                          <m:t>0</m:t>
                        </m:r>
                      </m:sub>
                    </m:sSub>
                  </m:oMath>
                </a14:m>
                <a:r>
                  <a:rPr lang="en-US" altLang="en-US" sz="2400" dirty="0">
                    <a:solidFill>
                      <a:srgbClr val="FF0000"/>
                    </a:solidFill>
                  </a:rPr>
                  <a:t> </a:t>
                </a:r>
                <a:r>
                  <a:rPr lang="en-US" altLang="en-US" sz="2400" dirty="0" smtClean="0"/>
                  <a:t>the benefit of the doubt</a:t>
                </a:r>
              </a:p>
              <a:p>
                <a:pPr marL="0" indent="0" algn="l" rtl="0" eaLnBrk="1" hangingPunct="1">
                  <a:lnSpc>
                    <a:spcPct val="150000"/>
                  </a:lnSpc>
                  <a:buNone/>
                </a:pPr>
                <a:r>
                  <a:rPr lang="en-US" altLang="en-US" sz="2400" dirty="0" smtClean="0"/>
                  <a:t>Acquittal does not mean a proof of innocence</a:t>
                </a:r>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algn="l" rtl="0" eaLnBrk="1" hangingPunct="1">
                  <a:lnSpc>
                    <a:spcPct val="150000"/>
                  </a:lnSpc>
                </a:pPr>
                <a:endParaRPr lang="en-US" altLang="en-US" sz="2400" dirty="0" smtClean="0"/>
              </a:p>
            </p:txBody>
          </p:sp>
        </mc:Choice>
        <mc:Fallback xmlns="">
          <p:sp>
            <p:nvSpPr>
              <p:cNvPr id="93188" name="Rectangle 3"/>
              <p:cNvSpPr>
                <a:spLocks noGrp="1" noRot="1" noChangeAspect="1" noMove="1" noResize="1" noEditPoints="1" noAdjustHandles="1" noChangeArrowheads="1" noChangeShapeType="1" noTextEdit="1"/>
              </p:cNvSpPr>
              <p:nvPr>
                <p:ph type="body" idx="1"/>
              </p:nvPr>
            </p:nvSpPr>
            <p:spPr>
              <a:xfrm>
                <a:off x="457200" y="1714500"/>
                <a:ext cx="8229600" cy="4411663"/>
              </a:xfrm>
              <a:blipFill rotWithShape="1">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2322197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Loss Aversion,</a:t>
            </a:r>
            <a:br>
              <a:rPr lang="en-US" altLang="en-US" dirty="0" smtClean="0">
                <a:solidFill>
                  <a:srgbClr val="FF0000"/>
                </a:solidFill>
              </a:rPr>
            </a:br>
            <a:r>
              <a:rPr lang="en-US" altLang="en-US" dirty="0" smtClean="0">
                <a:solidFill>
                  <a:srgbClr val="FF0000"/>
                </a:solidFill>
              </a:rPr>
              <a:t>Status Quo Bias,</a:t>
            </a:r>
            <a:br>
              <a:rPr lang="en-US" altLang="en-US" dirty="0" smtClean="0">
                <a:solidFill>
                  <a:srgbClr val="FF0000"/>
                </a:solidFill>
              </a:rPr>
            </a:br>
            <a:r>
              <a:rPr lang="en-US" altLang="en-US" dirty="0" smtClean="0">
                <a:solidFill>
                  <a:srgbClr val="FF0000"/>
                </a:solidFill>
              </a:rPr>
              <a:t>Endowment Effect</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21</a:t>
            </a:fld>
            <a:endParaRPr lang="en-US" altLang="en-US" sz="1400"/>
          </a:p>
        </p:txBody>
      </p:sp>
    </p:spTree>
    <p:extLst>
      <p:ext uri="{BB962C8B-B14F-4D97-AF65-F5344CB8AC3E}">
        <p14:creationId xmlns:p14="http://schemas.microsoft.com/office/powerpoint/2010/main" val="374875595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4CA9DD2-33BD-4863-9723-D2F7CBA12D08}" type="slidenum">
              <a:rPr lang="ar-SA" altLang="en-US" sz="1400"/>
              <a:pPr algn="l">
                <a:spcBef>
                  <a:spcPct val="0"/>
                </a:spcBef>
                <a:buFontTx/>
                <a:buNone/>
              </a:pPr>
              <a:t>210</a:t>
            </a:fld>
            <a:endParaRPr lang="en-US" altLang="en-US" sz="1400"/>
          </a:p>
        </p:txBody>
      </p:sp>
      <p:sp>
        <p:nvSpPr>
          <p:cNvPr id="92163"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court case analogy</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484076235"/>
                  </p:ext>
                </p:extLst>
              </p:nvPr>
            </p:nvGraphicFramePr>
            <p:xfrm>
              <a:off x="1331640" y="1916832"/>
              <a:ext cx="6408711" cy="3549373"/>
            </p:xfrm>
            <a:graphic>
              <a:graphicData uri="http://schemas.openxmlformats.org/drawingml/2006/table">
                <a:tbl>
                  <a:tblPr firstRow="1" bandRow="1">
                    <a:tableStyleId>{00A15C55-8517-42AA-B614-E9B94910E393}</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gridCol w="2136237">
                      <a:extLst>
                        <a:ext uri="{9D8B030D-6E8A-4147-A177-3AD203B41FA5}">
                          <a16:colId xmlns:a16="http://schemas.microsoft.com/office/drawing/2014/main" val="20002"/>
                        </a:ext>
                      </a:extLst>
                    </a:gridCol>
                  </a:tblGrid>
                  <a:tr h="1017163">
                    <a:tc>
                      <a:txBody>
                        <a:bodyPr/>
                        <a:lstStyle/>
                        <a:p>
                          <a:endParaRPr lang="en-US" dirty="0"/>
                        </a:p>
                      </a:txBody>
                      <a:tcPr/>
                    </a:tc>
                    <a:tc>
                      <a:txBody>
                        <a:bodyPr/>
                        <a:lstStyle/>
                        <a:p>
                          <a:pPr algn="ctr"/>
                          <a14:m>
                            <m:oMath xmlns:m="http://schemas.openxmlformats.org/officeDocument/2006/math">
                              <m:sSub>
                                <m:sSubPr>
                                  <m:ctrlPr>
                                    <a:rPr lang="en-US" altLang="en-US" sz="3200" i="1" smtClean="0">
                                      <a:latin typeface="Cambria Math" panose="02040503050406030204" pitchFamily="18" charset="0"/>
                                    </a:rPr>
                                  </m:ctrlPr>
                                </m:sSubPr>
                                <m:e>
                                  <m:r>
                                    <a:rPr lang="en-US" altLang="en-US" sz="3200">
                                      <a:latin typeface="Cambria Math"/>
                                    </a:rPr>
                                    <m:t>𝐻</m:t>
                                  </m:r>
                                </m:e>
                                <m:sub>
                                  <m:r>
                                    <a:rPr lang="en-US" altLang="en-US" sz="3200">
                                      <a:latin typeface="Cambria Math"/>
                                    </a:rPr>
                                    <m:t>0</m:t>
                                  </m:r>
                                </m:sub>
                              </m:sSub>
                            </m:oMath>
                          </a14:m>
                          <a:r>
                            <a:rPr lang="en-US" altLang="en-US" sz="2400" dirty="0" smtClean="0"/>
                            <a:t>: innocent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sz="3200" i="1" smtClean="0">
                                      <a:latin typeface="Cambria Math" panose="02040503050406030204" pitchFamily="18" charset="0"/>
                                    </a:rPr>
                                  </m:ctrlPr>
                                </m:sSubPr>
                                <m:e>
                                  <m:r>
                                    <a:rPr lang="en-US" altLang="en-US" sz="3200">
                                      <a:latin typeface="Cambria Math"/>
                                    </a:rPr>
                                    <m:t>𝐻</m:t>
                                  </m:r>
                                </m:e>
                                <m:sub>
                                  <m:r>
                                    <a:rPr lang="en-US" altLang="en-US" sz="3200" smtClean="0">
                                      <a:latin typeface="Cambria Math"/>
                                    </a:rPr>
                                    <m:t>𝟏</m:t>
                                  </m:r>
                                </m:sub>
                              </m:sSub>
                            </m:oMath>
                          </a14:m>
                          <a:r>
                            <a:rPr lang="en-US" altLang="en-US" sz="3200" dirty="0" smtClean="0"/>
                            <a:t> : </a:t>
                          </a:r>
                          <a:r>
                            <a:rPr lang="en-US" altLang="en-US" sz="2400" dirty="0" smtClean="0"/>
                            <a:t>guilty</a:t>
                          </a:r>
                          <a:endParaRPr lang="en-US" sz="2400" dirty="0"/>
                        </a:p>
                        <a:p>
                          <a:pPr algn="ctr"/>
                          <a:endParaRPr lang="en-US" sz="2400" dirty="0"/>
                        </a:p>
                      </a:txBody>
                      <a:tcPr/>
                    </a:tc>
                    <a:extLst>
                      <a:ext uri="{0D108BD9-81ED-4DB2-BD59-A6C34878D82A}">
                        <a16:rowId xmlns:a16="http://schemas.microsoft.com/office/drawing/2014/main" val="10000"/>
                      </a:ext>
                    </a:extLst>
                  </a:tr>
                  <a:tr h="1266105">
                    <a:tc>
                      <a:txBody>
                        <a:bodyPr/>
                        <a:lstStyle/>
                        <a:p>
                          <a:endParaRPr lang="en-US" dirty="0" smtClean="0"/>
                        </a:p>
                        <a:p>
                          <a:pPr algn="ctr"/>
                          <a:r>
                            <a:rPr lang="en-US" sz="2400" dirty="0" smtClean="0"/>
                            <a:t>Not convict</a:t>
                          </a:r>
                          <a:endParaRPr lang="en-US" sz="2400" dirty="0"/>
                        </a:p>
                      </a:txBody>
                      <a:tcPr/>
                    </a:tc>
                    <a:tc>
                      <a:txBody>
                        <a:bodyPr/>
                        <a:lstStyle/>
                        <a:p>
                          <a:endParaRPr lang="en-US" dirty="0" smtClean="0"/>
                        </a:p>
                        <a:p>
                          <a:pPr algn="ctr"/>
                          <a:endParaRPr lang="en-US" sz="1800" dirty="0" smtClean="0"/>
                        </a:p>
                        <a:p>
                          <a:endParaRPr lang="en-US" dirty="0"/>
                        </a:p>
                      </a:txBody>
                      <a:tcPr/>
                    </a:tc>
                    <a:tc>
                      <a:txBody>
                        <a:bodyPr/>
                        <a:lstStyle/>
                        <a:p>
                          <a:pPr algn="ctr"/>
                          <a:endParaRPr lang="en-US" altLang="en-US" sz="1400" dirty="0" smtClean="0"/>
                        </a:p>
                        <a:p>
                          <a:pPr algn="ctr"/>
                          <a:r>
                            <a:rPr lang="en-US" altLang="en-US" sz="2400" dirty="0" smtClean="0">
                              <a:solidFill>
                                <a:srgbClr val="800000"/>
                              </a:solidFill>
                            </a:rPr>
                            <a:t>Type II error</a:t>
                          </a:r>
                          <a:endParaRPr lang="en-US" sz="2400" dirty="0" smtClean="0">
                            <a:solidFill>
                              <a:srgbClr val="800000"/>
                            </a:solidFill>
                          </a:endParaRPr>
                        </a:p>
                        <a:p>
                          <a:endParaRPr lang="en-US" dirty="0"/>
                        </a:p>
                      </a:txBody>
                      <a:tcPr/>
                    </a:tc>
                    <a:extLst>
                      <a:ext uri="{0D108BD9-81ED-4DB2-BD59-A6C34878D82A}">
                        <a16:rowId xmlns:a16="http://schemas.microsoft.com/office/drawing/2014/main" val="10001"/>
                      </a:ext>
                    </a:extLst>
                  </a:tr>
                  <a:tr h="1266105">
                    <a:tc>
                      <a:txBody>
                        <a:bodyPr/>
                        <a:lstStyle/>
                        <a:p>
                          <a:pPr algn="ctr"/>
                          <a:endParaRPr lang="en-US" dirty="0" smtClean="0"/>
                        </a:p>
                        <a:p>
                          <a:pPr algn="ctr"/>
                          <a:r>
                            <a:rPr lang="en-US" sz="2400" dirty="0" smtClean="0"/>
                            <a:t>Convict</a:t>
                          </a:r>
                          <a:endParaRPr lang="en-US" sz="2400" dirty="0"/>
                        </a:p>
                      </a:txBody>
                      <a:tcPr/>
                    </a:tc>
                    <a:tc>
                      <a:txBody>
                        <a:bodyPr/>
                        <a:lstStyle/>
                        <a:p>
                          <a:pPr algn="ctr"/>
                          <a:endParaRPr lang="en-US" altLang="en-US" sz="1800" dirty="0" smtClean="0"/>
                        </a:p>
                        <a:p>
                          <a:pPr algn="ctr"/>
                          <a:r>
                            <a:rPr lang="en-US" altLang="en-US" sz="2400" dirty="0" smtClean="0">
                              <a:solidFill>
                                <a:srgbClr val="FF0000"/>
                              </a:solidFill>
                            </a:rPr>
                            <a:t>Type I error</a:t>
                          </a:r>
                          <a:endParaRPr lang="en-US" sz="2400" dirty="0">
                            <a:solidFill>
                              <a:srgbClr val="FF0000"/>
                            </a:solidFill>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484076235"/>
                  </p:ext>
                </p:extLst>
              </p:nvPr>
            </p:nvGraphicFramePr>
            <p:xfrm>
              <a:off x="1331640" y="1916832"/>
              <a:ext cx="6408711" cy="3549373"/>
            </p:xfrm>
            <a:graphic>
              <a:graphicData uri="http://schemas.openxmlformats.org/drawingml/2006/table">
                <a:tbl>
                  <a:tblPr firstRow="1" bandRow="1">
                    <a:tableStyleId>{00A15C55-8517-42AA-B614-E9B94910E393}</a:tableStyleId>
                  </a:tblPr>
                  <a:tblGrid>
                    <a:gridCol w="2136237">
                      <a:extLst>
                        <a:ext uri="{9D8B030D-6E8A-4147-A177-3AD203B41FA5}">
                          <a16:colId xmlns:a16="http://schemas.microsoft.com/office/drawing/2014/main" val="20000"/>
                        </a:ext>
                      </a:extLst>
                    </a:gridCol>
                    <a:gridCol w="2136237">
                      <a:extLst>
                        <a:ext uri="{9D8B030D-6E8A-4147-A177-3AD203B41FA5}">
                          <a16:colId xmlns:a16="http://schemas.microsoft.com/office/drawing/2014/main" val="20001"/>
                        </a:ext>
                      </a:extLst>
                    </a:gridCol>
                    <a:gridCol w="2136237">
                      <a:extLst>
                        <a:ext uri="{9D8B030D-6E8A-4147-A177-3AD203B41FA5}">
                          <a16:colId xmlns:a16="http://schemas.microsoft.com/office/drawing/2014/main" val="20002"/>
                        </a:ext>
                      </a:extLst>
                    </a:gridCol>
                  </a:tblGrid>
                  <a:tr h="1017163">
                    <a:tc>
                      <a:txBody>
                        <a:bodyPr/>
                        <a:lstStyle/>
                        <a:p>
                          <a:endParaRPr lang="en-US" dirty="0"/>
                        </a:p>
                      </a:txBody>
                      <a:tcPr/>
                    </a:tc>
                    <a:tc>
                      <a:txBody>
                        <a:bodyPr/>
                        <a:lstStyle/>
                        <a:p>
                          <a:endParaRPr lang="en-US"/>
                        </a:p>
                      </a:txBody>
                      <a:tcPr>
                        <a:blipFill>
                          <a:blip r:embed="rId2"/>
                          <a:stretch>
                            <a:fillRect l="-100571" t="-7784" r="-101429" b="-250299"/>
                          </a:stretch>
                        </a:blipFill>
                      </a:tcPr>
                    </a:tc>
                    <a:tc>
                      <a:txBody>
                        <a:bodyPr/>
                        <a:lstStyle/>
                        <a:p>
                          <a:endParaRPr lang="en-US"/>
                        </a:p>
                      </a:txBody>
                      <a:tcPr>
                        <a:blipFill>
                          <a:blip r:embed="rId2"/>
                          <a:stretch>
                            <a:fillRect l="-200000" t="-7784" r="-1140" b="-250299"/>
                          </a:stretch>
                        </a:blipFill>
                      </a:tcPr>
                    </a:tc>
                    <a:extLst>
                      <a:ext uri="{0D108BD9-81ED-4DB2-BD59-A6C34878D82A}">
                        <a16:rowId xmlns:a16="http://schemas.microsoft.com/office/drawing/2014/main" val="10000"/>
                      </a:ext>
                    </a:extLst>
                  </a:tr>
                  <a:tr h="1266105">
                    <a:tc>
                      <a:txBody>
                        <a:bodyPr/>
                        <a:lstStyle/>
                        <a:p>
                          <a:endParaRPr lang="en-US" dirty="0" smtClean="0"/>
                        </a:p>
                        <a:p>
                          <a:pPr algn="ctr"/>
                          <a:r>
                            <a:rPr lang="en-US" sz="2400" dirty="0" smtClean="0"/>
                            <a:t>Not convict</a:t>
                          </a:r>
                          <a:endParaRPr lang="en-US" sz="2400" dirty="0"/>
                        </a:p>
                      </a:txBody>
                      <a:tcPr/>
                    </a:tc>
                    <a:tc>
                      <a:txBody>
                        <a:bodyPr/>
                        <a:lstStyle/>
                        <a:p>
                          <a:endParaRPr lang="en-US" dirty="0" smtClean="0"/>
                        </a:p>
                        <a:p>
                          <a:pPr algn="ctr"/>
                          <a:endParaRPr lang="en-US" sz="1800" dirty="0" smtClean="0"/>
                        </a:p>
                        <a:p>
                          <a:endParaRPr lang="en-US" dirty="0"/>
                        </a:p>
                      </a:txBody>
                      <a:tcPr/>
                    </a:tc>
                    <a:tc>
                      <a:txBody>
                        <a:bodyPr/>
                        <a:lstStyle/>
                        <a:p>
                          <a:pPr algn="ctr"/>
                          <a:endParaRPr lang="en-US" altLang="en-US" sz="1400" dirty="0" smtClean="0"/>
                        </a:p>
                        <a:p>
                          <a:pPr algn="ctr"/>
                          <a:r>
                            <a:rPr lang="en-US" altLang="en-US" sz="2400" dirty="0" smtClean="0">
                              <a:solidFill>
                                <a:srgbClr val="800000"/>
                              </a:solidFill>
                            </a:rPr>
                            <a:t>Type II error</a:t>
                          </a:r>
                          <a:endParaRPr lang="en-US" sz="2400" dirty="0" smtClean="0">
                            <a:solidFill>
                              <a:srgbClr val="800000"/>
                            </a:solidFill>
                          </a:endParaRPr>
                        </a:p>
                        <a:p>
                          <a:endParaRPr lang="en-US" dirty="0"/>
                        </a:p>
                      </a:txBody>
                      <a:tcPr/>
                    </a:tc>
                    <a:extLst>
                      <a:ext uri="{0D108BD9-81ED-4DB2-BD59-A6C34878D82A}">
                        <a16:rowId xmlns:a16="http://schemas.microsoft.com/office/drawing/2014/main" val="10001"/>
                      </a:ext>
                    </a:extLst>
                  </a:tr>
                  <a:tr h="1266105">
                    <a:tc>
                      <a:txBody>
                        <a:bodyPr/>
                        <a:lstStyle/>
                        <a:p>
                          <a:pPr algn="ctr"/>
                          <a:endParaRPr lang="en-US" dirty="0" smtClean="0"/>
                        </a:p>
                        <a:p>
                          <a:pPr algn="ctr"/>
                          <a:r>
                            <a:rPr lang="en-US" sz="2400" dirty="0" smtClean="0"/>
                            <a:t>Convict</a:t>
                          </a:r>
                          <a:endParaRPr lang="en-US" sz="2400" dirty="0"/>
                        </a:p>
                      </a:txBody>
                      <a:tcPr/>
                    </a:tc>
                    <a:tc>
                      <a:txBody>
                        <a:bodyPr/>
                        <a:lstStyle/>
                        <a:p>
                          <a:pPr algn="ctr"/>
                          <a:endParaRPr lang="en-US" altLang="en-US" sz="1800" dirty="0" smtClean="0"/>
                        </a:p>
                        <a:p>
                          <a:pPr algn="ctr"/>
                          <a:r>
                            <a:rPr lang="en-US" altLang="en-US" sz="2400" dirty="0" smtClean="0">
                              <a:solidFill>
                                <a:srgbClr val="FF0000"/>
                              </a:solidFill>
                            </a:rPr>
                            <a:t>Type I error</a:t>
                          </a:r>
                          <a:endParaRPr lang="en-US" sz="2400" dirty="0">
                            <a:solidFill>
                              <a:srgbClr val="FF0000"/>
                            </a:solidFill>
                          </a:endParaRP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140968"/>
            <a:ext cx="864096" cy="8544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365104"/>
            <a:ext cx="792088" cy="854428"/>
          </a:xfrm>
          <a:prstGeom prst="rect">
            <a:avLst/>
          </a:prstGeom>
        </p:spPr>
      </p:pic>
    </p:spTree>
    <p:extLst>
      <p:ext uri="{BB962C8B-B14F-4D97-AF65-F5344CB8AC3E}">
        <p14:creationId xmlns:p14="http://schemas.microsoft.com/office/powerpoint/2010/main" val="331122949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B541A59-A77A-46D1-AA26-FE7DF7F7D8E7}" type="slidenum">
              <a:rPr lang="ar-SA" altLang="en-US" sz="1400"/>
              <a:pPr algn="l">
                <a:spcBef>
                  <a:spcPct val="0"/>
                </a:spcBef>
                <a:buFontTx/>
                <a:buNone/>
              </a:pPr>
              <a:t>211</a:t>
            </a:fld>
            <a:endParaRPr lang="en-US" altLang="en-US" sz="1400"/>
          </a:p>
        </p:txBody>
      </p:sp>
      <p:sp>
        <p:nvSpPr>
          <p:cNvPr id="95235" name="Rectangle 2"/>
          <p:cNvSpPr>
            <a:spLocks noGrp="1" noChangeArrowheads="1"/>
          </p:cNvSpPr>
          <p:nvPr>
            <p:ph type="title"/>
          </p:nvPr>
        </p:nvSpPr>
        <p:spPr>
          <a:xfrm>
            <a:off x="500063" y="285750"/>
            <a:ext cx="8229600" cy="1143000"/>
          </a:xfrm>
        </p:spPr>
        <p:txBody>
          <a:bodyPr/>
          <a:lstStyle/>
          <a:p>
            <a:pPr rtl="0" eaLnBrk="1" hangingPunct="1"/>
            <a:r>
              <a:rPr lang="en-US" altLang="en-US" sz="3600" dirty="0" smtClean="0">
                <a:solidFill>
                  <a:schemeClr val="accent2"/>
                </a:solidFill>
              </a:rPr>
              <a:t>Consistency?</a:t>
            </a:r>
          </a:p>
        </p:txBody>
      </p:sp>
      <p:sp>
        <p:nvSpPr>
          <p:cNvPr id="95236" name="Rectangle 3"/>
          <p:cNvSpPr>
            <a:spLocks noGrp="1" noChangeArrowheads="1"/>
          </p:cNvSpPr>
          <p:nvPr>
            <p:ph type="body" idx="1"/>
          </p:nvPr>
        </p:nvSpPr>
        <p:spPr/>
        <p:txBody>
          <a:bodyPr/>
          <a:lstStyle/>
          <a:p>
            <a:pPr marL="0" algn="l" rtl="0" eaLnBrk="1" hangingPunct="1">
              <a:lnSpc>
                <a:spcPct val="150000"/>
              </a:lnSpc>
              <a:buFontTx/>
              <a:buNone/>
            </a:pPr>
            <a:r>
              <a:rPr lang="en-US" altLang="en-US" sz="2400" dirty="0" smtClean="0"/>
              <a:t>Would you join an experimental study of a drug that hasn’t been approved yet?</a:t>
            </a:r>
          </a:p>
          <a:p>
            <a:pPr marL="0" algn="l" rtl="0" eaLnBrk="1" hangingPunct="1">
              <a:lnSpc>
                <a:spcPct val="150000"/>
              </a:lnSpc>
              <a:buFontTx/>
              <a:buNone/>
            </a:pPr>
            <a:endParaRPr lang="en-US" altLang="en-US" sz="2400" dirty="0" smtClean="0"/>
          </a:p>
          <a:p>
            <a:pPr algn="l" rtl="0" eaLnBrk="1" hangingPunct="1">
              <a:buFontTx/>
              <a:buNone/>
            </a:pPr>
            <a:r>
              <a:rPr lang="en-US" altLang="en-US" sz="2400" dirty="0" smtClean="0"/>
              <a:t>In cases you’re sure you would, why not just approve it?</a:t>
            </a:r>
            <a:endParaRPr lang="en-US" altLang="en-US" dirty="0" smtClean="0"/>
          </a:p>
          <a:p>
            <a:pPr algn="l" rtl="0"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1F85B8C-E373-4832-9FE7-31FD50BC29F8}" type="slidenum">
              <a:rPr lang="ar-SA" altLang="en-US" sz="1400"/>
              <a:pPr algn="l">
                <a:spcBef>
                  <a:spcPct val="0"/>
                </a:spcBef>
                <a:buFontTx/>
                <a:buNone/>
              </a:pPr>
              <a:t>212</a:t>
            </a:fld>
            <a:endParaRPr lang="en-US" altLang="en-US" sz="1400"/>
          </a:p>
        </p:txBody>
      </p:sp>
      <p:sp>
        <p:nvSpPr>
          <p:cNvPr id="96259" name="Rectangle 2"/>
          <p:cNvSpPr>
            <a:spLocks noGrp="1" noChangeArrowheads="1"/>
          </p:cNvSpPr>
          <p:nvPr>
            <p:ph type="title"/>
          </p:nvPr>
        </p:nvSpPr>
        <p:spPr/>
        <p:txBody>
          <a:bodyPr/>
          <a:lstStyle/>
          <a:p>
            <a:pPr rtl="0" eaLnBrk="1" hangingPunct="1"/>
            <a:r>
              <a:rPr lang="en-US" altLang="en-US" sz="3600" dirty="0" smtClean="0">
                <a:solidFill>
                  <a:schemeClr val="accent2"/>
                </a:solidFill>
              </a:rPr>
              <a:t>Classical and Bayesian Statistics</a:t>
            </a:r>
          </a:p>
        </p:txBody>
      </p:sp>
      <mc:AlternateContent xmlns:mc="http://schemas.openxmlformats.org/markup-compatibility/2006" xmlns:a14="http://schemas.microsoft.com/office/drawing/2010/main">
        <mc:Choice Requires="a14">
          <p:sp>
            <p:nvSpPr>
              <p:cNvPr id="96260" name="Rectangle 3"/>
              <p:cNvSpPr>
                <a:spLocks noGrp="1" noChangeArrowheads="1"/>
              </p:cNvSpPr>
              <p:nvPr>
                <p:ph type="body" idx="1"/>
              </p:nvPr>
            </p:nvSpPr>
            <p:spPr/>
            <p:txBody>
              <a:bodyPr/>
              <a:lstStyle/>
              <a:p>
                <a:pPr algn="l" rtl="0" eaLnBrk="1" hangingPunct="1">
                  <a:lnSpc>
                    <a:spcPct val="150000"/>
                  </a:lnSpc>
                </a:pPr>
                <a:r>
                  <a:rPr lang="en-US" altLang="en-US" sz="2400" dirty="0" smtClean="0">
                    <a:solidFill>
                      <a:srgbClr val="7030A0"/>
                    </a:solidFill>
                  </a:rPr>
                  <a:t>Bayesian</a:t>
                </a:r>
                <a:r>
                  <a:rPr lang="en-US" altLang="en-US" sz="2400" dirty="0" smtClean="0"/>
                  <a:t>:</a:t>
                </a:r>
              </a:p>
              <a:p>
                <a:pPr lvl="1" algn="l" rtl="0" eaLnBrk="1" hangingPunct="1">
                  <a:lnSpc>
                    <a:spcPct val="150000"/>
                  </a:lnSpc>
                </a:pPr>
                <a:r>
                  <a:rPr lang="en-US" altLang="en-US" sz="2400" dirty="0" smtClean="0"/>
                  <a:t>Quantify everything probabilistically</a:t>
                </a:r>
              </a:p>
              <a:p>
                <a:pPr lvl="1" algn="l" rtl="0" eaLnBrk="1" hangingPunct="1">
                  <a:lnSpc>
                    <a:spcPct val="150000"/>
                  </a:lnSpc>
                </a:pPr>
                <a:r>
                  <a:rPr lang="en-US" altLang="en-US" sz="2400" dirty="0" smtClean="0"/>
                  <a:t>Take a prior, observe data, update to a posterior</a:t>
                </a:r>
              </a:p>
              <a:p>
                <a:pPr lvl="1" algn="l" rtl="0" eaLnBrk="1" hangingPunct="1">
                  <a:lnSpc>
                    <a:spcPct val="150000"/>
                  </a:lnSpc>
                </a:pPr>
                <a:r>
                  <a:rPr lang="en-US" altLang="en-US" sz="2400" dirty="0" smtClean="0"/>
                  <a:t>Can treat an unknown parameter, </a:t>
                </a:r>
                <a14:m>
                  <m:oMath xmlns:m="http://schemas.openxmlformats.org/officeDocument/2006/math">
                    <m:r>
                      <a:rPr lang="en-US" altLang="en-US" sz="2400" i="1" dirty="0" smtClean="0">
                        <a:solidFill>
                          <a:srgbClr val="FF0000"/>
                        </a:solidFill>
                        <a:latin typeface="Cambria Math"/>
                      </a:rPr>
                      <m:t>µ</m:t>
                    </m:r>
                  </m:oMath>
                </a14:m>
                <a:r>
                  <a:rPr lang="en-US" altLang="en-US" sz="2400" dirty="0" smtClean="0"/>
                  <a:t>, and the sample, </a:t>
                </a:r>
                <a14:m>
                  <m:oMath xmlns:m="http://schemas.openxmlformats.org/officeDocument/2006/math">
                    <m:r>
                      <a:rPr lang="en-US" altLang="en-US" sz="2400" i="1" dirty="0" smtClean="0">
                        <a:solidFill>
                          <a:srgbClr val="FF0000"/>
                        </a:solidFill>
                        <a:latin typeface="Cambria Math"/>
                      </a:rPr>
                      <m:t>𝑋</m:t>
                    </m:r>
                  </m:oMath>
                </a14:m>
                <a:r>
                  <a:rPr lang="en-US" altLang="en-US" sz="2400" dirty="0" smtClean="0"/>
                  <a:t>, on equal ground</a:t>
                </a:r>
              </a:p>
              <a:p>
                <a:pPr lvl="1" algn="l" rtl="0" eaLnBrk="1" hangingPunct="1">
                  <a:lnSpc>
                    <a:spcPct val="150000"/>
                  </a:lnSpc>
                </a:pPr>
                <a:r>
                  <a:rPr lang="en-US" altLang="en-US" sz="2400" dirty="0" smtClean="0"/>
                  <a:t>A priori beliefs about the unknown parameter are updated by Bayes rule</a:t>
                </a:r>
              </a:p>
              <a:p>
                <a:pPr algn="l" rtl="0" eaLnBrk="1" hangingPunct="1">
                  <a:buFontTx/>
                  <a:buNone/>
                </a:pPr>
                <a:r>
                  <a:rPr lang="en-US" altLang="en-US" dirty="0" smtClean="0"/>
                  <a:t>	</a:t>
                </a:r>
              </a:p>
            </p:txBody>
          </p:sp>
        </mc:Choice>
        <mc:Fallback xmlns="">
          <p:sp>
            <p:nvSpPr>
              <p:cNvPr id="962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r="-7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72D3526-C863-4C25-BBD0-FF4B2C066EB4}" type="slidenum">
              <a:rPr lang="ar-SA" altLang="en-US" sz="1400"/>
              <a:pPr algn="l">
                <a:spcBef>
                  <a:spcPct val="0"/>
                </a:spcBef>
                <a:buFontTx/>
                <a:buNone/>
              </a:pPr>
              <a:t>213</a:t>
            </a:fld>
            <a:endParaRPr lang="en-US" altLang="en-US" sz="1400"/>
          </a:p>
        </p:txBody>
      </p:sp>
      <p:sp>
        <p:nvSpPr>
          <p:cNvPr id="97283" name="Rectangle 2"/>
          <p:cNvSpPr>
            <a:spLocks noGrp="1" noChangeArrowheads="1"/>
          </p:cNvSpPr>
          <p:nvPr>
            <p:ph type="title"/>
          </p:nvPr>
        </p:nvSpPr>
        <p:spPr/>
        <p:txBody>
          <a:bodyPr/>
          <a:lstStyle/>
          <a:p>
            <a:pPr rtl="0" eaLnBrk="1" hangingPunct="1"/>
            <a:r>
              <a:rPr lang="en-US" altLang="en-US" sz="3600" dirty="0" smtClean="0">
                <a:solidFill>
                  <a:schemeClr val="accent2"/>
                </a:solidFill>
              </a:rPr>
              <a:t>Classical and Bayesian Statistics – cont.</a:t>
            </a:r>
          </a:p>
        </p:txBody>
      </p:sp>
      <mc:AlternateContent xmlns:mc="http://schemas.openxmlformats.org/markup-compatibility/2006" xmlns:a14="http://schemas.microsoft.com/office/drawing/2010/main">
        <mc:Choice Requires="a14">
          <p:sp>
            <p:nvSpPr>
              <p:cNvPr id="97284" name="Rectangle 3"/>
              <p:cNvSpPr>
                <a:spLocks noGrp="1" noChangeArrowheads="1"/>
              </p:cNvSpPr>
              <p:nvPr>
                <p:ph type="body" idx="1"/>
              </p:nvPr>
            </p:nvSpPr>
            <p:spPr>
              <a:xfrm>
                <a:off x="467544" y="1484784"/>
                <a:ext cx="8229600" cy="4752528"/>
              </a:xfrm>
            </p:spPr>
            <p:txBody>
              <a:bodyPr/>
              <a:lstStyle/>
              <a:p>
                <a:pPr algn="l" rtl="0" eaLnBrk="1" hangingPunct="1">
                  <a:lnSpc>
                    <a:spcPct val="150000"/>
                  </a:lnSpc>
                </a:pPr>
                <a:r>
                  <a:rPr lang="en-US" altLang="en-US" sz="2400" dirty="0" smtClean="0">
                    <a:solidFill>
                      <a:srgbClr val="7030A0"/>
                    </a:solidFill>
                  </a:rPr>
                  <a:t>Classical</a:t>
                </a:r>
                <a:r>
                  <a:rPr lang="en-US" altLang="en-US" sz="2400" dirty="0" smtClean="0"/>
                  <a:t>:</a:t>
                </a:r>
              </a:p>
              <a:p>
                <a:pPr lvl="1" algn="l" rtl="0" eaLnBrk="1" hangingPunct="1">
                  <a:lnSpc>
                    <a:spcPct val="150000"/>
                  </a:lnSpc>
                </a:pPr>
                <a:r>
                  <a:rPr lang="en-US" altLang="en-US" sz="2400" dirty="0" smtClean="0"/>
                  <a:t>Probability exists only </a:t>
                </a:r>
                <a:r>
                  <a:rPr lang="en-US" altLang="en-US" sz="2400" dirty="0" smtClean="0">
                    <a:solidFill>
                      <a:srgbClr val="0070C0"/>
                    </a:solidFill>
                  </a:rPr>
                  <a:t>given </a:t>
                </a:r>
                <a:r>
                  <a:rPr lang="en-US" altLang="en-US" sz="2400" dirty="0" smtClean="0"/>
                  <a:t>the unknown parameter</a:t>
                </a:r>
              </a:p>
              <a:p>
                <a:pPr lvl="1" algn="l" rtl="0" eaLnBrk="1" hangingPunct="1">
                  <a:lnSpc>
                    <a:spcPct val="150000"/>
                  </a:lnSpc>
                </a:pPr>
                <a:r>
                  <a:rPr lang="en-US" altLang="en-US" sz="2400" dirty="0" smtClean="0"/>
                  <a:t>There are no probabilistic beliefs about it</a:t>
                </a:r>
              </a:p>
              <a:p>
                <a:pPr lvl="1" algn="l" rtl="0" eaLnBrk="1" hangingPunct="1">
                  <a:lnSpc>
                    <a:spcPct val="150000"/>
                  </a:lnSpc>
                </a:pPr>
                <a14:m>
                  <m:oMath xmlns:m="http://schemas.openxmlformats.org/officeDocument/2006/math">
                    <m:r>
                      <a:rPr lang="en-US" altLang="en-US" sz="2400" i="1" dirty="0" smtClean="0">
                        <a:solidFill>
                          <a:srgbClr val="FF0000"/>
                        </a:solidFill>
                        <a:latin typeface="Cambria Math"/>
                      </a:rPr>
                      <m:t>µ</m:t>
                    </m:r>
                  </m:oMath>
                </a14:m>
                <a:r>
                  <a:rPr lang="en-US" altLang="en-US" sz="2400" dirty="0" smtClean="0"/>
                  <a:t> is a fixed number, though unknown</a:t>
                </a:r>
              </a:p>
              <a:p>
                <a:pPr lvl="1" algn="l" rtl="0" eaLnBrk="1" hangingPunct="1">
                  <a:lnSpc>
                    <a:spcPct val="150000"/>
                  </a:lnSpc>
                </a:pPr>
                <a14:m>
                  <m:oMath xmlns:m="http://schemas.openxmlformats.org/officeDocument/2006/math">
                    <m:r>
                      <a:rPr lang="en-US" altLang="en-US" sz="2400" i="1" dirty="0" smtClean="0">
                        <a:solidFill>
                          <a:srgbClr val="FF0000"/>
                        </a:solidFill>
                        <a:latin typeface="Cambria Math"/>
                      </a:rPr>
                      <m:t>𝑋</m:t>
                    </m:r>
                  </m:oMath>
                </a14:m>
                <a:r>
                  <a:rPr lang="en-US" altLang="en-US" sz="2400" dirty="0" smtClean="0"/>
                  <a:t> is a random variable (known after the sample is taken)	</a:t>
                </a:r>
              </a:p>
              <a:p>
                <a:pPr lvl="1" algn="l" rtl="0" eaLnBrk="1" hangingPunct="1">
                  <a:lnSpc>
                    <a:spcPct val="150000"/>
                  </a:lnSpc>
                </a:pPr>
                <a:r>
                  <a:rPr lang="en-US" altLang="en-US" sz="2400" dirty="0" smtClean="0"/>
                  <a:t>Uses “confidence” and “significance”, which are not “probability”</a:t>
                </a:r>
              </a:p>
            </p:txBody>
          </p:sp>
        </mc:Choice>
        <mc:Fallback xmlns="">
          <p:sp>
            <p:nvSpPr>
              <p:cNvPr id="97284" name="Rectangle 3"/>
              <p:cNvSpPr>
                <a:spLocks noGrp="1" noRot="1" noChangeAspect="1" noMove="1" noResize="1" noEditPoints="1" noAdjustHandles="1" noChangeArrowheads="1" noChangeShapeType="1" noTextEdit="1"/>
              </p:cNvSpPr>
              <p:nvPr>
                <p:ph type="body" idx="1"/>
              </p:nvPr>
            </p:nvSpPr>
            <p:spPr>
              <a:xfrm>
                <a:off x="467544" y="1484784"/>
                <a:ext cx="8229600" cy="4752528"/>
              </a:xfrm>
              <a:blipFill>
                <a:blip r:embed="rId2"/>
                <a:stretch>
                  <a:fillRect l="-1037" b="-372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E4C8761-3214-4D71-91F7-0A6735A2AFAA}" type="slidenum">
              <a:rPr lang="ar-SA" altLang="en-US" sz="1400"/>
              <a:pPr algn="l">
                <a:spcBef>
                  <a:spcPct val="0"/>
                </a:spcBef>
                <a:buFontTx/>
                <a:buNone/>
              </a:pPr>
              <a:t>214</a:t>
            </a:fld>
            <a:endParaRPr lang="en-US" altLang="en-US" sz="1400"/>
          </a:p>
        </p:txBody>
      </p:sp>
      <p:sp>
        <p:nvSpPr>
          <p:cNvPr id="98307" name="Rectangle 2"/>
          <p:cNvSpPr>
            <a:spLocks noGrp="1" noChangeArrowheads="1"/>
          </p:cNvSpPr>
          <p:nvPr>
            <p:ph type="title"/>
          </p:nvPr>
        </p:nvSpPr>
        <p:spPr/>
        <p:txBody>
          <a:bodyPr/>
          <a:lstStyle/>
          <a:p>
            <a:pPr rtl="0" eaLnBrk="1" hangingPunct="1"/>
            <a:r>
              <a:rPr lang="en-US" altLang="en-US" sz="3600" dirty="0" smtClean="0">
                <a:solidFill>
                  <a:schemeClr val="accent2"/>
                </a:solidFill>
              </a:rPr>
              <a:t>Classical and Bayesian Statistics – cont.</a:t>
            </a:r>
          </a:p>
        </p:txBody>
      </p:sp>
      <mc:AlternateContent xmlns:mc="http://schemas.openxmlformats.org/markup-compatibility/2006" xmlns:a14="http://schemas.microsoft.com/office/drawing/2010/main">
        <mc:Choice Requires="a14">
          <p:sp>
            <p:nvSpPr>
              <p:cNvPr id="98308" name="Rectangle 3"/>
              <p:cNvSpPr>
                <a:spLocks noGrp="1" noChangeArrowheads="1"/>
              </p:cNvSpPr>
              <p:nvPr>
                <p:ph type="body" idx="1"/>
              </p:nvPr>
            </p:nvSpPr>
            <p:spPr/>
            <p:txBody>
              <a:bodyPr/>
              <a:lstStyle/>
              <a:p>
                <a:pPr algn="l" rtl="0" eaLnBrk="1" hangingPunct="1">
                  <a:lnSpc>
                    <a:spcPct val="150000"/>
                  </a:lnSpc>
                </a:pPr>
                <a:r>
                  <a:rPr lang="en-US" altLang="en-US" sz="2400" dirty="0" smtClean="0"/>
                  <a:t>Why isn’t “confidence” probability?</a:t>
                </a:r>
              </a:p>
              <a:p>
                <a:pPr algn="l" rtl="0" eaLnBrk="1" hangingPunct="1">
                  <a:lnSpc>
                    <a:spcPct val="150000"/>
                  </a:lnSpc>
                </a:pPr>
                <a:r>
                  <a:rPr lang="en-US" altLang="en-US" sz="2400" dirty="0" smtClean="0"/>
                  <a:t>Assume that </a:t>
                </a:r>
                <a14:m>
                  <m:oMath xmlns:m="http://schemas.openxmlformats.org/officeDocument/2006/math">
                    <m:r>
                      <a:rPr lang="en-US" altLang="en-US" sz="2400" i="1" dirty="0" smtClean="0">
                        <a:solidFill>
                          <a:srgbClr val="7030A0"/>
                        </a:solidFill>
                        <a:latin typeface="Cambria Math"/>
                      </a:rPr>
                      <m:t>𝑋</m:t>
                    </m:r>
                    <m:r>
                      <a:rPr lang="en-US" altLang="en-US" sz="2400" i="1" dirty="0" smtClean="0">
                        <a:solidFill>
                          <a:srgbClr val="7030A0"/>
                        </a:solidFill>
                        <a:latin typeface="Cambria Math"/>
                      </a:rPr>
                      <m:t> ~ </m:t>
                    </m:r>
                    <m:r>
                      <a:rPr lang="en-US" altLang="en-US" sz="2400" i="1" dirty="0" smtClean="0">
                        <a:solidFill>
                          <a:srgbClr val="7030A0"/>
                        </a:solidFill>
                        <a:latin typeface="Cambria Math"/>
                      </a:rPr>
                      <m:t>𝑁</m:t>
                    </m:r>
                    <m:r>
                      <a:rPr lang="en-US" altLang="en-US" sz="2400" i="1" dirty="0" smtClean="0">
                        <a:solidFill>
                          <a:srgbClr val="7030A0"/>
                        </a:solidFill>
                        <a:latin typeface="Cambria Math"/>
                      </a:rPr>
                      <m:t> (µ,</m:t>
                    </m:r>
                    <m:r>
                      <a:rPr lang="en-US" altLang="en-US" sz="2400" i="1" dirty="0" smtClean="0">
                        <a:solidFill>
                          <a:srgbClr val="7030A0"/>
                        </a:solidFill>
                        <a:latin typeface="Cambria Math"/>
                      </a:rPr>
                      <m:t>1</m:t>
                    </m:r>
                    <m:r>
                      <a:rPr lang="en-US" altLang="en-US" sz="2400" i="1" dirty="0" smtClean="0">
                        <a:solidFill>
                          <a:srgbClr val="7030A0"/>
                        </a:solidFill>
                        <a:latin typeface="Cambria Math"/>
                      </a:rPr>
                      <m:t>)</m:t>
                    </m:r>
                  </m:oMath>
                </a14:m>
                <a:endParaRPr lang="en-US" altLang="en-US" sz="2400" dirty="0" smtClean="0">
                  <a:solidFill>
                    <a:srgbClr val="7030A0"/>
                  </a:solidFill>
                </a:endParaRP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0070C0"/>
                          </a:solidFill>
                          <a:latin typeface="Cambria Math"/>
                        </a:rPr>
                        <m:t>𝑃𝑟𝑜𝑏</m:t>
                      </m:r>
                      <m:r>
                        <a:rPr lang="en-US" altLang="en-US" sz="2400" i="1" dirty="0" smtClean="0">
                          <a:solidFill>
                            <a:srgbClr val="0070C0"/>
                          </a:solidFill>
                          <a:latin typeface="Cambria Math"/>
                        </a:rPr>
                        <m:t> ( |</m:t>
                      </m:r>
                      <m:r>
                        <a:rPr lang="en-US" altLang="en-US" sz="2400" i="1" dirty="0" smtClean="0">
                          <a:solidFill>
                            <a:srgbClr val="0070C0"/>
                          </a:solidFill>
                          <a:latin typeface="Cambria Math"/>
                        </a:rPr>
                        <m:t>𝑋</m:t>
                      </m:r>
                      <m:r>
                        <a:rPr lang="en-US" altLang="en-US" sz="2400" i="1" dirty="0" smtClean="0">
                          <a:solidFill>
                            <a:srgbClr val="0070C0"/>
                          </a:solidFill>
                          <a:latin typeface="Cambria Math"/>
                        </a:rPr>
                        <m:t> − µ| ≤ </m:t>
                      </m:r>
                      <m:r>
                        <a:rPr lang="en-US" altLang="en-US" sz="2400" i="1" dirty="0" smtClean="0">
                          <a:solidFill>
                            <a:srgbClr val="0070C0"/>
                          </a:solidFill>
                          <a:latin typeface="Cambria Math"/>
                        </a:rPr>
                        <m:t>2</m:t>
                      </m:r>
                      <m:r>
                        <a:rPr lang="en-US" altLang="en-US" sz="2400" i="1" dirty="0" smtClean="0">
                          <a:solidFill>
                            <a:srgbClr val="0070C0"/>
                          </a:solidFill>
                          <a:latin typeface="Cambria Math"/>
                        </a:rPr>
                        <m:t> ) = </m:t>
                      </m:r>
                      <m:r>
                        <a:rPr lang="en-US" altLang="en-US" sz="2400" i="1" dirty="0" smtClean="0">
                          <a:solidFill>
                            <a:srgbClr val="0070C0"/>
                          </a:solidFill>
                          <a:latin typeface="Cambria Math"/>
                        </a:rPr>
                        <m:t>95</m:t>
                      </m:r>
                      <m:r>
                        <a:rPr lang="en-US" altLang="en-US" sz="2400" i="1" dirty="0" smtClean="0">
                          <a:solidFill>
                            <a:srgbClr val="0070C0"/>
                          </a:solidFill>
                          <a:latin typeface="Cambria Math"/>
                        </a:rPr>
                        <m:t>%</m:t>
                      </m:r>
                    </m:oMath>
                  </m:oMathPara>
                </a14:m>
                <a:endParaRPr lang="en-US" altLang="en-US" sz="2400" dirty="0" smtClean="0">
                  <a:solidFill>
                    <a:srgbClr val="0070C0"/>
                  </a:solidFill>
                </a:endParaRPr>
              </a:p>
              <a:p>
                <a:pPr algn="l" rtl="0" eaLnBrk="1" hangingPunct="1">
                  <a:lnSpc>
                    <a:spcPct val="150000"/>
                  </a:lnSpc>
                </a:pPr>
                <a:r>
                  <a:rPr lang="en-US" altLang="en-US" sz="2400" dirty="0" smtClean="0"/>
                  <a:t>Suppose</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A50021"/>
                          </a:solidFill>
                          <a:latin typeface="Cambria Math"/>
                        </a:rPr>
                        <m:t>𝑋</m:t>
                      </m:r>
                      <m:r>
                        <a:rPr lang="en-US" altLang="en-US" sz="2400" i="1" dirty="0" smtClean="0">
                          <a:solidFill>
                            <a:srgbClr val="A50021"/>
                          </a:solidFill>
                          <a:latin typeface="Cambria Math"/>
                        </a:rPr>
                        <m:t> = </m:t>
                      </m:r>
                      <m:r>
                        <a:rPr lang="en-US" altLang="en-US" sz="2400" i="1" dirty="0" smtClean="0">
                          <a:solidFill>
                            <a:srgbClr val="A50021"/>
                          </a:solidFill>
                          <a:latin typeface="Cambria Math"/>
                        </a:rPr>
                        <m:t>4</m:t>
                      </m:r>
                    </m:oMath>
                  </m:oMathPara>
                </a14:m>
                <a:endParaRPr lang="en-US" altLang="en-US" sz="2400" dirty="0" smtClean="0">
                  <a:solidFill>
                    <a:srgbClr val="A50021"/>
                  </a:solidFill>
                </a:endParaRPr>
              </a:p>
              <a:p>
                <a:pPr algn="l" rtl="0" eaLnBrk="1" hangingPunct="1">
                  <a:lnSpc>
                    <a:spcPct val="150000"/>
                  </a:lnSpc>
                </a:pPr>
                <a:r>
                  <a:rPr lang="en-US" altLang="en-US" sz="2400" dirty="0" smtClean="0"/>
                  <a:t>What is </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a:rPr>
                        <m:t>𝑃𝑟𝑜𝑏</m:t>
                      </m:r>
                      <m:r>
                        <a:rPr lang="en-US" altLang="en-US" sz="2400" i="1" dirty="0" smtClean="0">
                          <a:solidFill>
                            <a:srgbClr val="FF0000"/>
                          </a:solidFill>
                          <a:latin typeface="Cambria Math"/>
                        </a:rPr>
                        <m:t> ( </m:t>
                      </m:r>
                      <m:r>
                        <a:rPr lang="en-US" altLang="en-US" sz="2400" i="1" dirty="0" smtClean="0">
                          <a:solidFill>
                            <a:srgbClr val="FF0000"/>
                          </a:solidFill>
                          <a:latin typeface="Cambria Math"/>
                        </a:rPr>
                        <m:t>2</m:t>
                      </m:r>
                      <m:r>
                        <a:rPr lang="en-US" altLang="en-US" sz="2400" i="1" dirty="0" smtClean="0">
                          <a:solidFill>
                            <a:srgbClr val="FF0000"/>
                          </a:solidFill>
                          <a:latin typeface="Cambria Math"/>
                        </a:rPr>
                        <m:t> ≤ µ ≤ </m:t>
                      </m:r>
                      <m:r>
                        <a:rPr lang="en-US" altLang="en-US" sz="2400" i="1" dirty="0" smtClean="0">
                          <a:solidFill>
                            <a:srgbClr val="FF0000"/>
                          </a:solidFill>
                          <a:latin typeface="Cambria Math"/>
                        </a:rPr>
                        <m:t>6</m:t>
                      </m:r>
                      <m:r>
                        <a:rPr lang="en-US" altLang="en-US" sz="2400" i="1" dirty="0" smtClean="0">
                          <a:solidFill>
                            <a:srgbClr val="FF0000"/>
                          </a:solidFill>
                          <a:latin typeface="Cambria Math"/>
                        </a:rPr>
                        <m:t> ) = ?</m:t>
                      </m:r>
                    </m:oMath>
                  </m:oMathPara>
                </a14:m>
                <a:endParaRPr lang="en-US" altLang="en-US" sz="2400" dirty="0" smtClean="0">
                  <a:solidFill>
                    <a:srgbClr val="FF0000"/>
                  </a:solidFill>
                </a:endParaRPr>
              </a:p>
            </p:txBody>
          </p:sp>
        </mc:Choice>
        <mc:Fallback xmlns="">
          <p:sp>
            <p:nvSpPr>
              <p:cNvPr id="9830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E57D19-E2C5-490C-B87A-12FFE92228B6}" type="slidenum">
              <a:rPr lang="ar-SA" altLang="en-US" sz="1400"/>
              <a:pPr algn="l">
                <a:spcBef>
                  <a:spcPct val="0"/>
                </a:spcBef>
                <a:buFontTx/>
                <a:buNone/>
              </a:pPr>
              <a:t>215</a:t>
            </a:fld>
            <a:endParaRPr lang="en-US" altLang="en-US" sz="1400"/>
          </a:p>
        </p:txBody>
      </p:sp>
      <p:sp>
        <p:nvSpPr>
          <p:cNvPr id="99331" name="Rectangle 2"/>
          <p:cNvSpPr>
            <a:spLocks noGrp="1" noChangeArrowheads="1"/>
          </p:cNvSpPr>
          <p:nvPr>
            <p:ph type="title"/>
          </p:nvPr>
        </p:nvSpPr>
        <p:spPr/>
        <p:txBody>
          <a:bodyPr/>
          <a:lstStyle/>
          <a:p>
            <a:pPr rtl="0" eaLnBrk="1" hangingPunct="1"/>
            <a:r>
              <a:rPr lang="en-US" altLang="en-US" sz="3600" dirty="0" smtClean="0">
                <a:solidFill>
                  <a:schemeClr val="accent2"/>
                </a:solidFill>
              </a:rPr>
              <a:t>Classical and Bayesian Statistics – cont.</a:t>
            </a:r>
          </a:p>
        </p:txBody>
      </p:sp>
      <mc:AlternateContent xmlns:mc="http://schemas.openxmlformats.org/markup-compatibility/2006" xmlns:a14="http://schemas.microsoft.com/office/drawing/2010/main">
        <mc:Choice Requires="a14">
          <p:sp>
            <p:nvSpPr>
              <p:cNvPr id="99332" name="Rectangle 3"/>
              <p:cNvSpPr>
                <a:spLocks noGrp="1" noChangeArrowheads="1"/>
              </p:cNvSpPr>
              <p:nvPr>
                <p:ph type="body" idx="1"/>
              </p:nvPr>
            </p:nvSpPr>
            <p:spPr/>
            <p:txBody>
              <a:bodyPr/>
              <a:lstStyle/>
              <a:p>
                <a:pPr algn="l" rtl="0" eaLnBrk="1" hangingPunct="1">
                  <a:lnSpc>
                    <a:spcPct val="150000"/>
                  </a:lnSpc>
                </a:pPr>
                <a:r>
                  <a:rPr lang="en-US" altLang="en-US" sz="2400" dirty="0" smtClean="0"/>
                  <a:t>The question is ill-defined, because </a:t>
                </a:r>
                <a:r>
                  <a:rPr lang="en-US" altLang="en-US" sz="2400" dirty="0" smtClean="0">
                    <a:solidFill>
                      <a:srgbClr val="FF0000"/>
                    </a:solidFill>
                  </a:rPr>
                  <a:t>µ</a:t>
                </a:r>
                <a:r>
                  <a:rPr lang="en-US" altLang="en-US" sz="2400" dirty="0" smtClean="0"/>
                  <a:t> is not a random variable.  Never has been, never will be</a:t>
                </a:r>
              </a:p>
              <a:p>
                <a:pPr algn="l" rtl="0" eaLnBrk="1" hangingPunct="1">
                  <a:lnSpc>
                    <a:spcPct val="150000"/>
                  </a:lnSpc>
                </a:pPr>
                <a:r>
                  <a:rPr lang="en-US" altLang="en-US" sz="2400" dirty="0" smtClean="0"/>
                  <a:t>The statement</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a:rPr>
                        <m:t>𝑃𝑟𝑜𝑏</m:t>
                      </m:r>
                      <m:r>
                        <a:rPr lang="en-US" altLang="en-US" sz="2400" i="1" dirty="0" smtClean="0">
                          <a:solidFill>
                            <a:srgbClr val="FF0000"/>
                          </a:solidFill>
                          <a:latin typeface="Cambria Math"/>
                        </a:rPr>
                        <m:t> ( |</m:t>
                      </m:r>
                      <m:r>
                        <a:rPr lang="en-US" altLang="en-US" sz="2400" i="1" dirty="0" smtClean="0">
                          <a:solidFill>
                            <a:srgbClr val="FF0000"/>
                          </a:solidFill>
                          <a:latin typeface="Cambria Math"/>
                        </a:rPr>
                        <m:t>𝑋</m:t>
                      </m:r>
                      <m:r>
                        <a:rPr lang="en-US" altLang="en-US" sz="2400" i="1" dirty="0" smtClean="0">
                          <a:solidFill>
                            <a:srgbClr val="FF0000"/>
                          </a:solidFill>
                          <a:latin typeface="Cambria Math"/>
                        </a:rPr>
                        <m:t> − µ| ≤ </m:t>
                      </m:r>
                      <m:r>
                        <a:rPr lang="en-US" altLang="en-US" sz="2400" i="1" dirty="0" smtClean="0">
                          <a:solidFill>
                            <a:srgbClr val="FF0000"/>
                          </a:solidFill>
                          <a:latin typeface="Cambria Math"/>
                        </a:rPr>
                        <m:t>2</m:t>
                      </m:r>
                      <m:r>
                        <a:rPr lang="en-US" altLang="en-US" sz="2400" i="1" dirty="0" smtClean="0">
                          <a:solidFill>
                            <a:srgbClr val="FF0000"/>
                          </a:solidFill>
                          <a:latin typeface="Cambria Math"/>
                        </a:rPr>
                        <m:t> ) = </m:t>
                      </m:r>
                      <m:r>
                        <a:rPr lang="en-US" altLang="en-US" sz="2400" i="1" dirty="0" smtClean="0">
                          <a:solidFill>
                            <a:srgbClr val="FF0000"/>
                          </a:solidFill>
                          <a:latin typeface="Cambria Math"/>
                        </a:rPr>
                        <m:t>95</m:t>
                      </m:r>
                      <m:r>
                        <a:rPr lang="en-US" altLang="en-US" sz="2400" i="1" dirty="0" smtClean="0">
                          <a:solidFill>
                            <a:srgbClr val="FF0000"/>
                          </a:solidFill>
                          <a:latin typeface="Cambria Math"/>
                        </a:rPr>
                        <m:t>%</m:t>
                      </m:r>
                    </m:oMath>
                  </m:oMathPara>
                </a14:m>
                <a:endParaRPr lang="en-US" altLang="en-US" sz="2400" dirty="0" smtClean="0">
                  <a:solidFill>
                    <a:srgbClr val="FF0000"/>
                  </a:solidFill>
                </a:endParaRPr>
              </a:p>
              <a:p>
                <a:pPr algn="l" rtl="0" eaLnBrk="1" hangingPunct="1">
                  <a:lnSpc>
                    <a:spcPct val="150000"/>
                  </a:lnSpc>
                  <a:buFontTx/>
                  <a:buNone/>
                </a:pPr>
                <a:r>
                  <a:rPr lang="en-US" altLang="en-US" sz="2400" dirty="0" smtClean="0"/>
                  <a:t>	is a probability statement about </a:t>
                </a:r>
                <a14:m>
                  <m:oMath xmlns:m="http://schemas.openxmlformats.org/officeDocument/2006/math">
                    <m:r>
                      <a:rPr lang="en-US" altLang="en-US" sz="2400" i="1" dirty="0" smtClean="0">
                        <a:solidFill>
                          <a:srgbClr val="7030A0"/>
                        </a:solidFill>
                        <a:latin typeface="Cambria Math"/>
                      </a:rPr>
                      <m:t>𝑋</m:t>
                    </m:r>
                  </m:oMath>
                </a14:m>
                <a:r>
                  <a:rPr lang="en-US" altLang="en-US" sz="2400" dirty="0" smtClean="0"/>
                  <a:t>, not about </a:t>
                </a:r>
                <a14:m>
                  <m:oMath xmlns:m="http://schemas.openxmlformats.org/officeDocument/2006/math">
                    <m:r>
                      <a:rPr lang="en-US" altLang="en-US" sz="2400" i="1" dirty="0" smtClean="0">
                        <a:solidFill>
                          <a:srgbClr val="0070C0"/>
                        </a:solidFill>
                        <a:latin typeface="Cambria Math"/>
                      </a:rPr>
                      <m:t>µ</m:t>
                    </m:r>
                  </m:oMath>
                </a14:m>
                <a:endParaRPr lang="en-US" altLang="en-US" sz="2400" dirty="0" smtClean="0">
                  <a:solidFill>
                    <a:srgbClr val="0070C0"/>
                  </a:solidFill>
                </a:endParaRPr>
              </a:p>
            </p:txBody>
          </p:sp>
        </mc:Choice>
        <mc:Fallback xmlns="">
          <p:sp>
            <p:nvSpPr>
              <p:cNvPr id="99332"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AF08CDA-4C58-4008-91CB-9107FC90FAEF}" type="slidenum">
              <a:rPr lang="ar-SA" altLang="en-US" sz="1400"/>
              <a:pPr algn="l">
                <a:spcBef>
                  <a:spcPct val="0"/>
                </a:spcBef>
                <a:buFontTx/>
                <a:buNone/>
              </a:pPr>
              <a:t>216</a:t>
            </a:fld>
            <a:endParaRPr lang="en-US" altLang="en-US" sz="1400"/>
          </a:p>
        </p:txBody>
      </p:sp>
      <p:sp>
        <p:nvSpPr>
          <p:cNvPr id="100355" name="Rectangle 2"/>
          <p:cNvSpPr>
            <a:spLocks noGrp="1" noChangeArrowheads="1"/>
          </p:cNvSpPr>
          <p:nvPr>
            <p:ph type="title"/>
          </p:nvPr>
        </p:nvSpPr>
        <p:spPr/>
        <p:txBody>
          <a:bodyPr/>
          <a:lstStyle/>
          <a:p>
            <a:pPr rtl="0" eaLnBrk="1" hangingPunct="1"/>
            <a:r>
              <a:rPr lang="en-US" altLang="en-US" sz="3600" dirty="0" smtClean="0">
                <a:solidFill>
                  <a:schemeClr val="accent2"/>
                </a:solidFill>
              </a:rPr>
              <a:t>Classical and Bayesian Statistics – cont.</a:t>
            </a:r>
          </a:p>
        </p:txBody>
      </p:sp>
      <mc:AlternateContent xmlns:mc="http://schemas.openxmlformats.org/markup-compatibility/2006" xmlns:a14="http://schemas.microsoft.com/office/drawing/2010/main">
        <mc:Choice Requires="a14">
          <p:sp>
            <p:nvSpPr>
              <p:cNvPr id="100356" name="Rectangle 3"/>
              <p:cNvSpPr>
                <a:spLocks noGrp="1" noChangeArrowheads="1"/>
              </p:cNvSpPr>
              <p:nvPr>
                <p:ph type="body" idx="1"/>
              </p:nvPr>
            </p:nvSpPr>
            <p:spPr/>
            <p:txBody>
              <a:bodyPr/>
              <a:lstStyle/>
              <a:p>
                <a:pPr algn="l" rtl="0" eaLnBrk="1" hangingPunct="1">
                  <a:lnSpc>
                    <a:spcPct val="150000"/>
                  </a:lnSpc>
                </a:pPr>
                <a:r>
                  <a:rPr lang="en-US" altLang="en-US" sz="2400" dirty="0" smtClean="0"/>
                  <a:t>If </a:t>
                </a:r>
                <a14:m>
                  <m:oMath xmlns:m="http://schemas.openxmlformats.org/officeDocument/2006/math">
                    <m:r>
                      <a:rPr lang="en-US" altLang="en-US" sz="2400" i="1" dirty="0" smtClean="0">
                        <a:solidFill>
                          <a:srgbClr val="FF0000"/>
                        </a:solidFill>
                        <a:latin typeface="Cambria Math" panose="02040503050406030204" pitchFamily="18" charset="0"/>
                      </a:rPr>
                      <m:t>𝑌</m:t>
                    </m:r>
                  </m:oMath>
                </a14:m>
                <a:r>
                  <a:rPr lang="en-US" altLang="en-US" sz="2400" dirty="0" smtClean="0"/>
                  <a:t> is the outcome of a roll of a die,</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a:rPr>
                        <m:t>𝑃𝑟𝑜𝑏</m:t>
                      </m:r>
                      <m:r>
                        <a:rPr lang="en-US" altLang="en-US" sz="2400" i="1" dirty="0" smtClean="0">
                          <a:solidFill>
                            <a:srgbClr val="FF0000"/>
                          </a:solidFill>
                          <a:latin typeface="Cambria Math"/>
                        </a:rPr>
                        <m:t> ( </m:t>
                      </m:r>
                      <m:r>
                        <a:rPr lang="en-US" altLang="en-US" sz="2400" i="1" dirty="0" smtClean="0">
                          <a:solidFill>
                            <a:srgbClr val="FF0000"/>
                          </a:solidFill>
                          <a:latin typeface="Cambria Math"/>
                        </a:rPr>
                        <m:t>𝑌</m:t>
                      </m:r>
                      <m:r>
                        <a:rPr lang="en-US" altLang="en-US" sz="2400" i="1" dirty="0" smtClean="0">
                          <a:solidFill>
                            <a:srgbClr val="FF0000"/>
                          </a:solidFill>
                          <a:latin typeface="Cambria Math"/>
                        </a:rPr>
                        <m:t> = </m:t>
                      </m:r>
                      <m:r>
                        <a:rPr lang="en-US" altLang="en-US" sz="2400" i="1" dirty="0" smtClean="0">
                          <a:solidFill>
                            <a:srgbClr val="FF0000"/>
                          </a:solidFill>
                          <a:latin typeface="Cambria Math"/>
                        </a:rPr>
                        <m:t>4</m:t>
                      </m:r>
                      <m:r>
                        <a:rPr lang="en-US" altLang="en-US" sz="2400" i="1" dirty="0" smtClean="0">
                          <a:solidFill>
                            <a:srgbClr val="FF0000"/>
                          </a:solidFill>
                          <a:latin typeface="Cambria Math"/>
                        </a:rPr>
                        <m:t> ) =</m:t>
                      </m:r>
                      <m:f>
                        <m:fPr>
                          <m:ctrlPr>
                            <a:rPr lang="en-US" altLang="en-US" sz="2400" i="1" dirty="0" smtClean="0">
                              <a:solidFill>
                                <a:srgbClr val="FF0000"/>
                              </a:solidFill>
                              <a:latin typeface="Cambria Math" panose="02040503050406030204" pitchFamily="18" charset="0"/>
                            </a:rPr>
                          </m:ctrlPr>
                        </m:fPr>
                        <m:num>
                          <m:r>
                            <a:rPr lang="en-US" altLang="en-US" sz="2400" b="0" i="1" dirty="0" smtClean="0">
                              <a:solidFill>
                                <a:srgbClr val="FF0000"/>
                              </a:solidFill>
                              <a:latin typeface="Cambria Math"/>
                            </a:rPr>
                            <m:t>1</m:t>
                          </m:r>
                        </m:num>
                        <m:den>
                          <m:r>
                            <a:rPr lang="en-US" altLang="en-US" sz="2400" b="0" i="1" dirty="0" smtClean="0">
                              <a:solidFill>
                                <a:srgbClr val="FF0000"/>
                              </a:solidFill>
                              <a:latin typeface="Cambria Math"/>
                            </a:rPr>
                            <m:t>6</m:t>
                          </m:r>
                        </m:den>
                      </m:f>
                      <m:r>
                        <a:rPr lang="en-US" altLang="en-US" sz="2400" i="1" dirty="0" smtClean="0">
                          <a:latin typeface="Cambria Math"/>
                        </a:rPr>
                        <m:t> </m:t>
                      </m:r>
                    </m:oMath>
                  </m:oMathPara>
                </a14:m>
                <a:endParaRPr lang="en-US" altLang="en-US" sz="2400" dirty="0" smtClean="0"/>
              </a:p>
              <a:p>
                <a:pPr algn="l" rtl="0" eaLnBrk="1" hangingPunct="1">
                  <a:lnSpc>
                    <a:spcPct val="150000"/>
                  </a:lnSpc>
                </a:pPr>
                <a:r>
                  <a:rPr lang="en-US" altLang="en-US" sz="2400" dirty="0" smtClean="0"/>
                  <a:t>But we can’t plug the value of </a:t>
                </a:r>
                <a14:m>
                  <m:oMath xmlns:m="http://schemas.openxmlformats.org/officeDocument/2006/math">
                    <m:r>
                      <a:rPr lang="en-US" altLang="en-US" sz="2400" i="1" dirty="0" smtClean="0">
                        <a:solidFill>
                          <a:srgbClr val="FF0000"/>
                        </a:solidFill>
                        <a:latin typeface="Cambria Math"/>
                      </a:rPr>
                      <m:t>𝑌</m:t>
                    </m:r>
                  </m:oMath>
                </a14:m>
                <a:r>
                  <a:rPr lang="en-US" altLang="en-US" sz="2400" dirty="0" smtClean="0"/>
                  <a:t> into this, whether </a:t>
                </a:r>
                <a14:m>
                  <m:oMath xmlns:m="http://schemas.openxmlformats.org/officeDocument/2006/math">
                    <m:r>
                      <a:rPr lang="en-US" altLang="en-US" sz="2400" i="1" dirty="0" smtClean="0">
                        <a:solidFill>
                          <a:srgbClr val="FF0000"/>
                        </a:solidFill>
                        <a:latin typeface="Cambria Math"/>
                      </a:rPr>
                      <m:t>𝑌</m:t>
                    </m:r>
                    <m:r>
                      <a:rPr lang="en-US" altLang="en-US" sz="2400" i="1" dirty="0" smtClean="0">
                        <a:solidFill>
                          <a:srgbClr val="FF0000"/>
                        </a:solidFill>
                        <a:latin typeface="Cambria Math"/>
                      </a:rPr>
                      <m:t>=</m:t>
                    </m:r>
                    <m:r>
                      <a:rPr lang="en-US" altLang="en-US" sz="2400" i="1" dirty="0" smtClean="0">
                        <a:solidFill>
                          <a:srgbClr val="FF0000"/>
                        </a:solidFill>
                        <a:latin typeface="Cambria Math"/>
                      </a:rPr>
                      <m:t>4</m:t>
                    </m:r>
                  </m:oMath>
                </a14:m>
                <a:r>
                  <a:rPr lang="en-US" altLang="en-US" sz="2400" dirty="0" smtClean="0"/>
                  <a:t> or not.</a:t>
                </a:r>
              </a:p>
              <a:p>
                <a:pPr algn="l" rtl="0" eaLnBrk="1" hangingPunct="1">
                  <a:lnSpc>
                    <a:spcPct val="150000"/>
                  </a:lnSpc>
                </a:pPr>
                <a:r>
                  <a:rPr lang="en-US" altLang="en-US" sz="2400" dirty="0" smtClean="0"/>
                  <a:t>Classical is complicated.  Why use it?</a:t>
                </a:r>
              </a:p>
            </p:txBody>
          </p:sp>
        </mc:Choice>
        <mc:Fallback xmlns="">
          <p:sp>
            <p:nvSpPr>
              <p:cNvPr id="100356" name="Rectangle 3"/>
              <p:cNvSpPr>
                <a:spLocks noGrp="1" noRot="1" noChangeAspect="1" noMove="1" noResize="1" noEditPoints="1" noAdjustHandles="1" noChangeArrowheads="1" noChangeShapeType="1" noTextEdit="1"/>
              </p:cNvSpPr>
              <p:nvPr>
                <p:ph type="body" idx="1"/>
              </p:nvPr>
            </p:nvSpPr>
            <p:spPr>
              <a:blipFill>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217</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A Bayesian approach to the court case</a:t>
            </a:r>
          </a:p>
        </p:txBody>
      </p:sp>
      <mc:AlternateContent xmlns:mc="http://schemas.openxmlformats.org/markup-compatibility/2006" xmlns:a14="http://schemas.microsoft.com/office/drawing/2010/main">
        <mc:Choice Requires="a14">
          <p:sp>
            <p:nvSpPr>
              <p:cNvPr id="93188" name="Rectangle 3"/>
              <p:cNvSpPr>
                <a:spLocks noGrp="1" noChangeArrowheads="1"/>
              </p:cNvSpPr>
              <p:nvPr>
                <p:ph type="body" idx="1"/>
              </p:nvPr>
            </p:nvSpPr>
            <p:spPr>
              <a:xfrm>
                <a:off x="457200" y="1714500"/>
                <a:ext cx="8229600" cy="4411663"/>
              </a:xfrm>
            </p:spPr>
            <p:txBody>
              <a:bodyPr/>
              <a:lstStyle/>
              <a:p>
                <a:pPr marL="457200" indent="0" algn="l" rtl="0" eaLnBrk="1" hangingPunct="1">
                  <a:lnSpc>
                    <a:spcPct val="150000"/>
                  </a:lnSpc>
                  <a:buNone/>
                </a:pPr>
                <a14:m>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b="0" i="1" smtClean="0">
                            <a:solidFill>
                              <a:srgbClr val="FF0000"/>
                            </a:solidFill>
                            <a:latin typeface="Cambria Math"/>
                          </a:rPr>
                          <m:t>𝐻</m:t>
                        </m:r>
                      </m:e>
                      <m:sub>
                        <m:r>
                          <a:rPr lang="en-US" altLang="en-US" sz="2400" b="0" i="1" smtClean="0">
                            <a:solidFill>
                              <a:srgbClr val="FF0000"/>
                            </a:solidFill>
                            <a:latin typeface="Cambria Math"/>
                          </a:rPr>
                          <m:t>0</m:t>
                        </m:r>
                      </m:sub>
                    </m:sSub>
                  </m:oMath>
                </a14:m>
                <a:r>
                  <a:rPr lang="en-US" altLang="en-US" sz="2400" dirty="0" smtClean="0">
                    <a:solidFill>
                      <a:srgbClr val="FF0000"/>
                    </a:solidFill>
                  </a:rPr>
                  <a:t> </a:t>
                </a:r>
                <a:r>
                  <a:rPr lang="en-US" altLang="en-US" sz="2400" dirty="0" smtClean="0"/>
                  <a:t>: The defendant is innocent</a:t>
                </a:r>
                <a:endParaRPr lang="en-US" altLang="en-US" sz="2400" dirty="0"/>
              </a:p>
              <a:p>
                <a:pPr marL="457200" indent="0" algn="l" rtl="0" eaLnBrk="1" hangingPunct="1">
                  <a:lnSpc>
                    <a:spcPct val="150000"/>
                  </a:lnSpc>
                  <a:buNone/>
                </a:pPr>
                <a14:m>
                  <m:oMath xmlns:m="http://schemas.openxmlformats.org/officeDocument/2006/math">
                    <m:sSub>
                      <m:sSubPr>
                        <m:ctrlPr>
                          <a:rPr lang="en-US" altLang="en-US" sz="2400" i="1" smtClean="0">
                            <a:solidFill>
                              <a:srgbClr val="FF0000"/>
                            </a:solidFill>
                            <a:latin typeface="Cambria Math" panose="02040503050406030204" pitchFamily="18" charset="0"/>
                          </a:rPr>
                        </m:ctrlPr>
                      </m:sSubPr>
                      <m:e>
                        <m:r>
                          <a:rPr lang="en-US" altLang="en-US" sz="2400" i="1">
                            <a:solidFill>
                              <a:srgbClr val="FF0000"/>
                            </a:solidFill>
                            <a:latin typeface="Cambria Math"/>
                          </a:rPr>
                          <m:t>𝐻</m:t>
                        </m:r>
                      </m:e>
                      <m:sub>
                        <m:r>
                          <a:rPr lang="en-US" altLang="en-US" sz="2400" b="0" i="1" smtClean="0">
                            <a:solidFill>
                              <a:srgbClr val="FF0000"/>
                            </a:solidFill>
                            <a:latin typeface="Cambria Math"/>
                          </a:rPr>
                          <m:t>1</m:t>
                        </m:r>
                      </m:sub>
                    </m:sSub>
                  </m:oMath>
                </a14:m>
                <a:r>
                  <a:rPr lang="en-US" altLang="en-US" sz="2400" dirty="0"/>
                  <a:t> : The defendant is </a:t>
                </a:r>
                <a:r>
                  <a:rPr lang="en-US" altLang="en-US" sz="2400" dirty="0" smtClean="0"/>
                  <a:t>guilty</a:t>
                </a:r>
              </a:p>
              <a:p>
                <a:pPr marL="0" indent="0" algn="l" rtl="0" eaLnBrk="1" hangingPunct="1">
                  <a:lnSpc>
                    <a:spcPct val="150000"/>
                  </a:lnSpc>
                  <a:buNone/>
                </a:pPr>
                <a:r>
                  <a:rPr lang="en-US" altLang="en-US" sz="2400" dirty="0" smtClean="0"/>
                  <a:t>There is a prior probability on each (adding up to </a:t>
                </a:r>
                <a14:m>
                  <m:oMath xmlns:m="http://schemas.openxmlformats.org/officeDocument/2006/math">
                    <m:r>
                      <a:rPr lang="en-US" altLang="en-US" sz="2400" i="1" dirty="0" smtClean="0">
                        <a:latin typeface="Cambria Math"/>
                      </a:rPr>
                      <m:t>1</m:t>
                    </m:r>
                  </m:oMath>
                </a14:m>
                <a:r>
                  <a:rPr lang="en-US" altLang="en-US" sz="2400" dirty="0" smtClean="0"/>
                  <a:t>)</a:t>
                </a:r>
              </a:p>
              <a:p>
                <a:pPr marL="0" indent="0" algn="l" rtl="0" eaLnBrk="1" hangingPunct="1">
                  <a:lnSpc>
                    <a:spcPct val="150000"/>
                  </a:lnSpc>
                  <a:buNone/>
                </a:pPr>
                <a:r>
                  <a:rPr lang="en-US" altLang="en-US" sz="2400" dirty="0" smtClean="0"/>
                  <a:t>Evidence is gathered</a:t>
                </a:r>
              </a:p>
              <a:p>
                <a:pPr marL="0" indent="0" algn="l" rtl="0" eaLnBrk="1" hangingPunct="1">
                  <a:lnSpc>
                    <a:spcPct val="150000"/>
                  </a:lnSpc>
                  <a:buNone/>
                </a:pPr>
                <a:r>
                  <a:rPr lang="en-US" altLang="en-US" sz="2400" dirty="0" smtClean="0"/>
                  <a:t>The prior is updated to a posterior</a:t>
                </a:r>
              </a:p>
              <a:p>
                <a:pPr marL="457200" indent="0" algn="l" rtl="0" eaLnBrk="1" hangingPunct="1">
                  <a:lnSpc>
                    <a:spcPct val="150000"/>
                  </a:lnSpc>
                  <a:buNone/>
                </a:pPr>
                <a:r>
                  <a:rPr lang="en-US" altLang="en-US" sz="2400" dirty="0" smtClean="0"/>
                  <a:t>Suppose the judge/jury is the defendant’s mom</a:t>
                </a:r>
              </a:p>
              <a:p>
                <a:pPr marL="457200" indent="0" algn="l" rtl="0" eaLnBrk="1" hangingPunct="1">
                  <a:lnSpc>
                    <a:spcPct val="150000"/>
                  </a:lnSpc>
                  <a:buNone/>
                </a:pPr>
                <a:r>
                  <a:rPr lang="en-US" altLang="en-US" sz="2400" dirty="0" smtClean="0"/>
                  <a:t>Suppose they’re not…</a:t>
                </a:r>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algn="l" rtl="0" eaLnBrk="1" hangingPunct="1">
                  <a:lnSpc>
                    <a:spcPct val="150000"/>
                  </a:lnSpc>
                </a:pPr>
                <a:endParaRPr lang="en-US" altLang="en-US" sz="2400" dirty="0" smtClean="0"/>
              </a:p>
            </p:txBody>
          </p:sp>
        </mc:Choice>
        <mc:Fallback xmlns="">
          <p:sp>
            <p:nvSpPr>
              <p:cNvPr id="93188" name="Rectangle 3"/>
              <p:cNvSpPr>
                <a:spLocks noGrp="1" noRot="1" noChangeAspect="1" noMove="1" noResize="1" noEditPoints="1" noAdjustHandles="1" noChangeArrowheads="1" noChangeShapeType="1" noTextEdit="1"/>
              </p:cNvSpPr>
              <p:nvPr>
                <p:ph type="body" idx="1"/>
              </p:nvPr>
            </p:nvSpPr>
            <p:spPr>
              <a:xfrm>
                <a:off x="457200" y="1714500"/>
                <a:ext cx="8229600" cy="4411663"/>
              </a:xfrm>
              <a:blipFill rotWithShape="1">
                <a:blip r:embed="rId2"/>
                <a:stretch>
                  <a:fillRect l="-1111" b="-829"/>
                </a:stretch>
              </a:blipFill>
            </p:spPr>
            <p:txBody>
              <a:bodyPr/>
              <a:lstStyle/>
              <a:p>
                <a:r>
                  <a:rPr lang="en-US">
                    <a:noFill/>
                  </a:rPr>
                  <a:t> </a:t>
                </a:r>
              </a:p>
            </p:txBody>
          </p:sp>
        </mc:Fallback>
      </mc:AlternateContent>
    </p:spTree>
    <p:extLst>
      <p:ext uri="{BB962C8B-B14F-4D97-AF65-F5344CB8AC3E}">
        <p14:creationId xmlns:p14="http://schemas.microsoft.com/office/powerpoint/2010/main" val="68106004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218491C-17EA-4031-A6E4-567C86309C64}" type="slidenum">
              <a:rPr lang="ar-SA" altLang="en-US" sz="1400"/>
              <a:pPr algn="l">
                <a:spcBef>
                  <a:spcPct val="0"/>
                </a:spcBef>
                <a:buFontTx/>
                <a:buNone/>
              </a:pPr>
              <a:t>218</a:t>
            </a:fld>
            <a:endParaRPr lang="en-US" altLang="en-US" sz="1400"/>
          </a:p>
        </p:txBody>
      </p:sp>
      <p:sp>
        <p:nvSpPr>
          <p:cNvPr id="102403" name="Rectangle 2"/>
          <p:cNvSpPr>
            <a:spLocks noGrp="1" noChangeArrowheads="1"/>
          </p:cNvSpPr>
          <p:nvPr>
            <p:ph type="title"/>
          </p:nvPr>
        </p:nvSpPr>
        <p:spPr/>
        <p:txBody>
          <a:bodyPr/>
          <a:lstStyle/>
          <a:p>
            <a:pPr eaLnBrk="1" hangingPunct="1"/>
            <a:r>
              <a:rPr lang="en-US" altLang="en-US" sz="3600" dirty="0" smtClean="0">
                <a:solidFill>
                  <a:schemeClr val="accent2"/>
                </a:solidFill>
              </a:rPr>
              <a:t>Different methods for </a:t>
            </a:r>
            <a:br>
              <a:rPr lang="en-US" altLang="en-US" sz="3600" dirty="0" smtClean="0">
                <a:solidFill>
                  <a:schemeClr val="accent2"/>
                </a:solidFill>
              </a:rPr>
            </a:br>
            <a:r>
              <a:rPr lang="en-US" altLang="en-US" sz="3600" dirty="0" smtClean="0">
                <a:solidFill>
                  <a:schemeClr val="accent2"/>
                </a:solidFill>
              </a:rPr>
              <a:t>different goals</a:t>
            </a:r>
          </a:p>
        </p:txBody>
      </p:sp>
      <p:sp>
        <p:nvSpPr>
          <p:cNvPr id="102404" name="Rectangle 3"/>
          <p:cNvSpPr>
            <a:spLocks noGrp="1" noChangeArrowheads="1"/>
          </p:cNvSpPr>
          <p:nvPr>
            <p:ph type="body" idx="1"/>
          </p:nvPr>
        </p:nvSpPr>
        <p:spPr/>
        <p:txBody>
          <a:bodyPr/>
          <a:lstStyle/>
          <a:p>
            <a:pPr algn="l" rtl="0" eaLnBrk="1" hangingPunct="1">
              <a:buFontTx/>
              <a:buNone/>
            </a:pPr>
            <a:endParaRPr lang="en-US" altLang="en-US" smtClean="0"/>
          </a:p>
        </p:txBody>
      </p:sp>
      <p:graphicFrame>
        <p:nvGraphicFramePr>
          <p:cNvPr id="5" name="Table 4"/>
          <p:cNvGraphicFramePr>
            <a:graphicFrameLocks noGrp="1"/>
          </p:cNvGraphicFramePr>
          <p:nvPr/>
        </p:nvGraphicFramePr>
        <p:xfrm>
          <a:off x="428625" y="1643063"/>
          <a:ext cx="8229600" cy="43815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60250">
                <a:tc>
                  <a:txBody>
                    <a:bodyPr/>
                    <a:lstStyle/>
                    <a:p>
                      <a:endParaRPr lang="en-US" sz="18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Classical</a:t>
                      </a:r>
                    </a:p>
                    <a:p>
                      <a:endParaRPr lang="en-US" sz="1800" dirty="0"/>
                    </a:p>
                  </a:txBody>
                  <a:tcPr marT="45727" marB="45727"/>
                </a:tc>
                <a:tc>
                  <a:txBody>
                    <a:bodyPr/>
                    <a:lstStyle/>
                    <a:p>
                      <a:r>
                        <a:rPr lang="en-US" sz="1800" dirty="0" smtClean="0"/>
                        <a:t>Bayesian</a:t>
                      </a:r>
                      <a:endParaRPr lang="en-US" sz="1800" dirty="0"/>
                    </a:p>
                  </a:txBody>
                  <a:tcPr marT="45727" marB="45727"/>
                </a:tc>
                <a:extLst>
                  <a:ext uri="{0D108BD9-81ED-4DB2-BD59-A6C34878D82A}">
                    <a16:rowId xmlns:a16="http://schemas.microsoft.com/office/drawing/2014/main" val="10000"/>
                  </a:ext>
                </a:extLst>
              </a:tr>
              <a:tr h="1033578">
                <a:tc>
                  <a:txBody>
                    <a:bodyPr/>
                    <a:lstStyle/>
                    <a:p>
                      <a:r>
                        <a:rPr lang="en-US" sz="1800" dirty="0" smtClean="0"/>
                        <a:t>Goal</a:t>
                      </a:r>
                      <a:endParaRPr lang="en-US" sz="1800" dirty="0"/>
                    </a:p>
                  </a:txBody>
                  <a:tcPr marT="45727" marB="45727"/>
                </a:tc>
                <a:tc>
                  <a:txBody>
                    <a:bodyPr/>
                    <a:lstStyle/>
                    <a:p>
                      <a:r>
                        <a:rPr lang="en-US" sz="1800" dirty="0" smtClean="0"/>
                        <a:t>To</a:t>
                      </a:r>
                      <a:r>
                        <a:rPr lang="en-US" sz="1800" baseline="0" dirty="0" smtClean="0"/>
                        <a:t> be objective</a:t>
                      </a:r>
                      <a:endParaRPr lang="en-US" sz="1800" dirty="0"/>
                    </a:p>
                  </a:txBody>
                  <a:tcPr marT="45727" marB="45727"/>
                </a:tc>
                <a:tc>
                  <a:txBody>
                    <a:bodyPr/>
                    <a:lstStyle/>
                    <a:p>
                      <a:r>
                        <a:rPr lang="en-US" sz="1800" dirty="0" smtClean="0"/>
                        <a:t>To</a:t>
                      </a:r>
                      <a:r>
                        <a:rPr lang="en-US" sz="1800" baseline="0" dirty="0" smtClean="0"/>
                        <a:t> express also subjective biases and intuition</a:t>
                      </a:r>
                      <a:endParaRPr lang="en-US" sz="1800" dirty="0"/>
                    </a:p>
                  </a:txBody>
                  <a:tcPr marT="45727" marB="45727"/>
                </a:tc>
                <a:extLst>
                  <a:ext uri="{0D108BD9-81ED-4DB2-BD59-A6C34878D82A}">
                    <a16:rowId xmlns:a16="http://schemas.microsoft.com/office/drawing/2014/main" val="10001"/>
                  </a:ext>
                </a:extLst>
              </a:tr>
              <a:tr h="1033578">
                <a:tc>
                  <a:txBody>
                    <a:bodyPr/>
                    <a:lstStyle/>
                    <a:p>
                      <a:r>
                        <a:rPr lang="en-US" sz="1800" dirty="0" smtClean="0"/>
                        <a:t>For</a:t>
                      </a:r>
                      <a:endParaRPr lang="en-US" sz="1800" dirty="0"/>
                    </a:p>
                  </a:txBody>
                  <a:tcPr marT="45727" marB="45727"/>
                </a:tc>
                <a:tc>
                  <a:txBody>
                    <a:bodyPr/>
                    <a:lstStyle/>
                    <a:p>
                      <a:r>
                        <a:rPr lang="en-US" sz="1800" dirty="0" smtClean="0"/>
                        <a:t>Making statements in a society</a:t>
                      </a:r>
                      <a:endParaRPr lang="en-US" sz="1800" dirty="0"/>
                    </a:p>
                  </a:txBody>
                  <a:tcPr marT="45727" marB="45727"/>
                </a:tc>
                <a:tc>
                  <a:txBody>
                    <a:bodyPr/>
                    <a:lstStyle/>
                    <a:p>
                      <a:r>
                        <a:rPr lang="en-US" sz="1800" dirty="0" smtClean="0"/>
                        <a:t>Making the best decision for</a:t>
                      </a:r>
                      <a:r>
                        <a:rPr lang="en-US" sz="1800" baseline="0" dirty="0" smtClean="0"/>
                        <a:t> oneself</a:t>
                      </a:r>
                      <a:endParaRPr lang="en-US" sz="1800" dirty="0"/>
                    </a:p>
                  </a:txBody>
                  <a:tcPr marT="45727" marB="45727"/>
                </a:tc>
                <a:extLst>
                  <a:ext uri="{0D108BD9-81ED-4DB2-BD59-A6C34878D82A}">
                    <a16:rowId xmlns:a16="http://schemas.microsoft.com/office/drawing/2014/main" val="10002"/>
                  </a:ext>
                </a:extLst>
              </a:tr>
              <a:tr h="691679">
                <a:tc>
                  <a:txBody>
                    <a:bodyPr/>
                    <a:lstStyle/>
                    <a:p>
                      <a:r>
                        <a:rPr lang="en-US" sz="1800" dirty="0" smtClean="0"/>
                        <a:t>Analogous to</a:t>
                      </a:r>
                      <a:endParaRPr lang="en-US" sz="1800" dirty="0"/>
                    </a:p>
                  </a:txBody>
                  <a:tcPr marT="45727" marB="45727"/>
                </a:tc>
                <a:tc>
                  <a:txBody>
                    <a:bodyPr/>
                    <a:lstStyle/>
                    <a:p>
                      <a:r>
                        <a:rPr lang="en-US" sz="1800" dirty="0" smtClean="0"/>
                        <a:t>Rules of evidence</a:t>
                      </a:r>
                      <a:endParaRPr lang="en-US" sz="1800" dirty="0"/>
                    </a:p>
                  </a:txBody>
                  <a:tcPr marT="45727" marB="45727"/>
                </a:tc>
                <a:tc>
                  <a:txBody>
                    <a:bodyPr/>
                    <a:lstStyle/>
                    <a:p>
                      <a:r>
                        <a:rPr lang="en-US" sz="1800" dirty="0" smtClean="0"/>
                        <a:t>Self-help tool</a:t>
                      </a:r>
                      <a:endParaRPr lang="en-US" sz="1800" dirty="0"/>
                    </a:p>
                  </a:txBody>
                  <a:tcPr marT="45727" marB="45727"/>
                </a:tc>
                <a:extLst>
                  <a:ext uri="{0D108BD9-81ED-4DB2-BD59-A6C34878D82A}">
                    <a16:rowId xmlns:a16="http://schemas.microsoft.com/office/drawing/2014/main" val="10003"/>
                  </a:ext>
                </a:extLst>
              </a:tr>
              <a:tr h="762415">
                <a:tc>
                  <a:txBody>
                    <a:bodyPr/>
                    <a:lstStyle/>
                    <a:p>
                      <a:r>
                        <a:rPr lang="en-US" sz="1800" dirty="0" smtClean="0"/>
                        <a:t>To</a:t>
                      </a:r>
                      <a:r>
                        <a:rPr lang="en-US" sz="1800" baseline="0" dirty="0" smtClean="0"/>
                        <a:t> be used when you try</a:t>
                      </a:r>
                      <a:endParaRPr lang="en-US" sz="1800" dirty="0"/>
                    </a:p>
                  </a:txBody>
                  <a:tcPr marT="45727" marB="45727"/>
                </a:tc>
                <a:tc>
                  <a:txBody>
                    <a:bodyPr/>
                    <a:lstStyle/>
                    <a:p>
                      <a:r>
                        <a:rPr lang="en-US" sz="1800" dirty="0" smtClean="0"/>
                        <a:t>To make a point</a:t>
                      </a:r>
                      <a:endParaRPr lang="en-US" sz="1800" dirty="0"/>
                    </a:p>
                  </a:txBody>
                  <a:tcPr marT="45727" marB="45727"/>
                </a:tc>
                <a:tc>
                  <a:txBody>
                    <a:bodyPr/>
                    <a:lstStyle/>
                    <a:p>
                      <a:r>
                        <a:rPr lang="en-US" sz="1800" dirty="0" smtClean="0"/>
                        <a:t>To make a decision</a:t>
                      </a:r>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219</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Which is why we need both</a:t>
            </a:r>
          </a:p>
        </p:txBody>
      </p:sp>
      <p:sp>
        <p:nvSpPr>
          <p:cNvPr id="93188" name="Rectangle 3"/>
          <p:cNvSpPr>
            <a:spLocks noGrp="1" noChangeArrowheads="1"/>
          </p:cNvSpPr>
          <p:nvPr>
            <p:ph type="body" idx="1"/>
          </p:nvPr>
        </p:nvSpPr>
        <p:spPr>
          <a:xfrm>
            <a:off x="467544" y="1484784"/>
            <a:ext cx="8229600" cy="4680520"/>
          </a:xfrm>
        </p:spPr>
        <p:txBody>
          <a:bodyPr/>
          <a:lstStyle/>
          <a:p>
            <a:pPr algn="l" rtl="0" eaLnBrk="1" hangingPunct="1">
              <a:lnSpc>
                <a:spcPct val="150000"/>
              </a:lnSpc>
            </a:pPr>
            <a:r>
              <a:rPr lang="en-US" altLang="en-US" sz="2400" dirty="0" smtClean="0"/>
              <a:t>It’s </a:t>
            </a:r>
            <a:r>
              <a:rPr lang="en-US" altLang="en-US" sz="2400" dirty="0" smtClean="0">
                <a:solidFill>
                  <a:srgbClr val="FF0000"/>
                </a:solidFill>
              </a:rPr>
              <a:t>perfectly consistent </a:t>
            </a:r>
            <a:r>
              <a:rPr lang="en-US" altLang="en-US" sz="2400" dirty="0" smtClean="0"/>
              <a:t>to acquit a defendant, but not to want to ever see him again</a:t>
            </a:r>
          </a:p>
          <a:p>
            <a:pPr algn="l" rtl="0" eaLnBrk="1" hangingPunct="1">
              <a:lnSpc>
                <a:spcPct val="150000"/>
              </a:lnSpc>
            </a:pPr>
            <a:r>
              <a:rPr lang="en-US" altLang="en-US" sz="2400" dirty="0" smtClean="0"/>
              <a:t>Or to join an experimental drug testing sample without approving it</a:t>
            </a:r>
          </a:p>
          <a:p>
            <a:pPr algn="l" rtl="0" eaLnBrk="1" hangingPunct="1">
              <a:lnSpc>
                <a:spcPct val="150000"/>
              </a:lnSpc>
            </a:pPr>
            <a:r>
              <a:rPr lang="en-US" altLang="en-US" sz="2400" dirty="0" smtClean="0"/>
              <a:t>To use your intuition in looking for conjectures, but avoid it when proving them</a:t>
            </a:r>
          </a:p>
          <a:p>
            <a:pPr algn="l" rtl="0" eaLnBrk="1" hangingPunct="1">
              <a:lnSpc>
                <a:spcPct val="150000"/>
              </a:lnSpc>
            </a:pPr>
            <a:r>
              <a:rPr lang="en-US" altLang="en-US" sz="2400" dirty="0" smtClean="0"/>
              <a:t>To do empirical research by Classical statistics, while assuming that agents are Bayesian</a:t>
            </a:r>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algn="l" rtl="0" eaLnBrk="1" hangingPunct="1">
              <a:lnSpc>
                <a:spcPct val="150000"/>
              </a:lnSpc>
            </a:pPr>
            <a:endParaRPr lang="en-US" altLang="en-US" sz="2400" dirty="0" smtClean="0"/>
          </a:p>
        </p:txBody>
      </p:sp>
    </p:spTree>
    <p:extLst>
      <p:ext uri="{BB962C8B-B14F-4D97-AF65-F5344CB8AC3E}">
        <p14:creationId xmlns:p14="http://schemas.microsoft.com/office/powerpoint/2010/main" val="343170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E2F1CB8-08DA-43B3-AD63-D07250D35E38}" type="slidenum">
              <a:rPr lang="ar-SA" altLang="en-US" sz="1400"/>
              <a:pPr algn="l" eaLnBrk="1" hangingPunct="1">
                <a:spcBef>
                  <a:spcPct val="0"/>
                </a:spcBef>
                <a:buFontTx/>
                <a:buNone/>
              </a:pPr>
              <a:t>22</a:t>
            </a:fld>
            <a:endParaRPr lang="en-US" altLang="en-US" sz="1400"/>
          </a:p>
        </p:txBody>
      </p:sp>
      <p:sp>
        <p:nvSpPr>
          <p:cNvPr id="9219"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Gain-Loss Asymmetry</a:t>
            </a:r>
          </a:p>
        </p:txBody>
      </p:sp>
      <p:sp>
        <p:nvSpPr>
          <p:cNvPr id="9220"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solidFill>
                  <a:srgbClr val="7030A0"/>
                </a:solidFill>
              </a:rPr>
              <a:t>Loss aversion </a:t>
            </a:r>
          </a:p>
          <a:p>
            <a:pPr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t>Relative to a </a:t>
            </a:r>
            <a:r>
              <a:rPr lang="en-US" altLang="en-US" sz="2400" dirty="0" smtClean="0">
                <a:solidFill>
                  <a:srgbClr val="FF0000"/>
                </a:solidFill>
              </a:rPr>
              <a:t>reference point </a:t>
            </a:r>
          </a:p>
          <a:p>
            <a:pPr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solidFill>
                  <a:srgbClr val="009900"/>
                </a:solidFill>
              </a:rPr>
              <a:t>Risk aversion </a:t>
            </a:r>
            <a:r>
              <a:rPr lang="en-US" altLang="en-US" sz="2400" dirty="0" smtClean="0"/>
              <a:t>in the domain of gains, but </a:t>
            </a:r>
            <a:r>
              <a:rPr lang="en-US" altLang="en-US" sz="2400" dirty="0" smtClean="0">
                <a:solidFill>
                  <a:srgbClr val="7030A0"/>
                </a:solidFill>
              </a:rPr>
              <a:t>loss aversion </a:t>
            </a:r>
            <a:r>
              <a:rPr lang="en-US" altLang="en-US" sz="2400" dirty="0" smtClean="0"/>
              <a:t>in the domain of losses</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220</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Having said that</a:t>
            </a:r>
          </a:p>
        </p:txBody>
      </p:sp>
      <p:sp>
        <p:nvSpPr>
          <p:cNvPr id="93188" name="Rectangle 3"/>
          <p:cNvSpPr>
            <a:spLocks noGrp="1" noChangeArrowheads="1"/>
          </p:cNvSpPr>
          <p:nvPr>
            <p:ph type="body" idx="1"/>
          </p:nvPr>
        </p:nvSpPr>
        <p:spPr>
          <a:xfrm>
            <a:off x="467544" y="1484784"/>
            <a:ext cx="8229600" cy="4680520"/>
          </a:xfrm>
        </p:spPr>
        <p:txBody>
          <a:bodyPr/>
          <a:lstStyle/>
          <a:p>
            <a:pPr algn="l" rtl="0" eaLnBrk="1" hangingPunct="1">
              <a:lnSpc>
                <a:spcPct val="150000"/>
              </a:lnSpc>
            </a:pPr>
            <a:r>
              <a:rPr lang="en-US" altLang="en-US" sz="2400" dirty="0" smtClean="0"/>
              <a:t>Neither technique is perfect for its stated goal</a:t>
            </a:r>
          </a:p>
          <a:p>
            <a:pPr algn="l" rtl="0" eaLnBrk="1" hangingPunct="1">
              <a:lnSpc>
                <a:spcPct val="150000"/>
              </a:lnSpc>
            </a:pPr>
            <a:r>
              <a:rPr lang="en-US" altLang="en-US" sz="2400" dirty="0" smtClean="0"/>
              <a:t>Classical statistics never achieves perfect objectivity</a:t>
            </a:r>
          </a:p>
          <a:p>
            <a:pPr lvl="1" algn="l" rtl="0" eaLnBrk="1" hangingPunct="1">
              <a:lnSpc>
                <a:spcPct val="150000"/>
              </a:lnSpc>
            </a:pPr>
            <a:r>
              <a:rPr lang="en-US" altLang="en-US" sz="2400" dirty="0" smtClean="0"/>
              <a:t>Objectivity is a direction, not a place</a:t>
            </a:r>
          </a:p>
          <a:p>
            <a:pPr algn="l" rtl="0" eaLnBrk="1" hangingPunct="1">
              <a:lnSpc>
                <a:spcPct val="150000"/>
              </a:lnSpc>
            </a:pPr>
            <a:r>
              <a:rPr lang="en-US" altLang="en-US" sz="2400" dirty="0" smtClean="0"/>
              <a:t>Bayesian statistics may not be perfect in capturing our intuition </a:t>
            </a:r>
          </a:p>
          <a:p>
            <a:pPr lvl="1" algn="l" rtl="0" eaLnBrk="1" hangingPunct="1">
              <a:lnSpc>
                <a:spcPct val="150000"/>
              </a:lnSpc>
            </a:pPr>
            <a:r>
              <a:rPr lang="en-US" altLang="en-US" sz="2400" dirty="0" smtClean="0"/>
              <a:t>More on that later…</a:t>
            </a:r>
          </a:p>
          <a:p>
            <a:pPr marL="0" indent="0" algn="l" rtl="0" eaLnBrk="1" hangingPunct="1">
              <a:lnSpc>
                <a:spcPct val="150000"/>
              </a:lnSpc>
              <a:buNone/>
            </a:pPr>
            <a:endParaRPr lang="en-US" altLang="en-US" sz="2400" dirty="0"/>
          </a:p>
          <a:p>
            <a:pPr algn="l" rtl="0" eaLnBrk="1" hangingPunct="1">
              <a:lnSpc>
                <a:spcPct val="150000"/>
              </a:lnSpc>
            </a:pPr>
            <a:endParaRPr lang="en-US" altLang="en-US" sz="2400" dirty="0" smtClean="0"/>
          </a:p>
        </p:txBody>
      </p:sp>
    </p:spTree>
    <p:extLst>
      <p:ext uri="{BB962C8B-B14F-4D97-AF65-F5344CB8AC3E}">
        <p14:creationId xmlns:p14="http://schemas.microsoft.com/office/powerpoint/2010/main" val="294868867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5536" y="1340768"/>
            <a:ext cx="8229600" cy="3651002"/>
          </a:xfrm>
        </p:spPr>
        <p:txBody>
          <a:bodyPr/>
          <a:lstStyle/>
          <a:p>
            <a:pPr rtl="0" eaLnBrk="1" hangingPunct="1">
              <a:lnSpc>
                <a:spcPct val="200000"/>
              </a:lnSpc>
            </a:pPr>
            <a:r>
              <a:rPr lang="en-US" altLang="en-US" dirty="0" smtClean="0">
                <a:solidFill>
                  <a:srgbClr val="00B050"/>
                </a:solidFill>
              </a:rPr>
              <a:t>DECISION UNDER RISK</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5E0658A-444C-4D92-9895-7F6C0922B0E4}" type="slidenum">
              <a:rPr lang="ar-SA" altLang="en-US" sz="1400"/>
              <a:pPr algn="l">
                <a:spcBef>
                  <a:spcPct val="0"/>
                </a:spcBef>
                <a:buFontTx/>
                <a:buNone/>
              </a:pPr>
              <a:t>221</a:t>
            </a:fld>
            <a:endParaRPr lang="en-US" altLang="en-US" sz="1400"/>
          </a:p>
        </p:txBody>
      </p:sp>
    </p:spTree>
    <p:extLst>
      <p:ext uri="{BB962C8B-B14F-4D97-AF65-F5344CB8AC3E}">
        <p14:creationId xmlns:p14="http://schemas.microsoft.com/office/powerpoint/2010/main" val="339845977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67544" y="1772816"/>
            <a:ext cx="8229600" cy="2664296"/>
          </a:xfrm>
        </p:spPr>
        <p:txBody>
          <a:bodyPr/>
          <a:lstStyle/>
          <a:p>
            <a:pPr eaLnBrk="1" hangingPunct="1"/>
            <a:r>
              <a:rPr lang="en-US" altLang="en-US" dirty="0" smtClean="0">
                <a:solidFill>
                  <a:srgbClr val="FF0000"/>
                </a:solidFill>
              </a:rPr>
              <a:t>Expected Utility Theory</a:t>
            </a:r>
          </a:p>
        </p:txBody>
      </p:sp>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1FFF04C-978B-4062-905D-138376190442}" type="slidenum">
              <a:rPr lang="ar-SA" altLang="en-US" sz="1400"/>
              <a:pPr algn="l">
                <a:spcBef>
                  <a:spcPct val="0"/>
                </a:spcBef>
                <a:buFontTx/>
                <a:buNone/>
              </a:pPr>
              <a:t>222</a:t>
            </a:fld>
            <a:endParaRPr lang="en-US" altLang="en-US" sz="140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7686916-B8AC-4E93-A0EC-179C69D7C5F2}" type="slidenum">
              <a:rPr lang="ar-SA" altLang="en-US" sz="1400"/>
              <a:pPr algn="l">
                <a:spcBef>
                  <a:spcPct val="0"/>
                </a:spcBef>
                <a:buFontTx/>
                <a:buNone/>
              </a:pPr>
              <a:t>223</a:t>
            </a:fld>
            <a:endParaRPr lang="en-US" altLang="en-US" sz="1400"/>
          </a:p>
        </p:txBody>
      </p:sp>
      <p:sp>
        <p:nvSpPr>
          <p:cNvPr id="114691"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Problems 4.1 and 4.6</a:t>
            </a:r>
          </a:p>
        </p:txBody>
      </p:sp>
      <p:sp>
        <p:nvSpPr>
          <p:cNvPr id="114692" name="Rectangle 3"/>
          <p:cNvSpPr>
            <a:spLocks noGrp="1" noChangeArrowheads="1"/>
          </p:cNvSpPr>
          <p:nvPr>
            <p:ph type="body" idx="1"/>
          </p:nvPr>
        </p:nvSpPr>
        <p:spPr/>
        <p:txBody>
          <a:bodyPr/>
          <a:lstStyle/>
          <a:p>
            <a:pPr algn="l" rtl="0" eaLnBrk="1" hangingPunct="1">
              <a:buFontTx/>
              <a:buNone/>
            </a:pPr>
            <a:r>
              <a:rPr lang="en-US" altLang="en-US" sz="2400" dirty="0" smtClean="0"/>
              <a:t>Problem 4.1</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Problem 4.6</a:t>
            </a:r>
          </a:p>
        </p:txBody>
      </p:sp>
      <p:sp>
        <p:nvSpPr>
          <p:cNvPr id="114693" name="Line 4"/>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4" name="Line 5"/>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5"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4696" name="Text Box 7"/>
              <p:cNvSpPr txBox="1">
                <a:spLocks noChangeArrowheads="1"/>
              </p:cNvSpPr>
              <p:nvPr/>
            </p:nvSpPr>
            <p:spPr bwMode="auto">
              <a:xfrm>
                <a:off x="2411760" y="2819876"/>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4696" name="Text Box 7"/>
              <p:cNvSpPr txBox="1">
                <a:spLocks noRot="1" noChangeAspect="1" noMove="1" noResize="1" noEditPoints="1" noAdjustHandles="1" noChangeArrowheads="1" noChangeShapeType="1" noTextEdit="1"/>
              </p:cNvSpPr>
              <p:nvPr/>
            </p:nvSpPr>
            <p:spPr bwMode="auto">
              <a:xfrm>
                <a:off x="2411760" y="2819876"/>
                <a:ext cx="503237"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697" name="Text Box 8"/>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4697" name="Text Box 8"/>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4698"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699"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0"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1"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702" name="Line 13"/>
          <p:cNvSpPr>
            <a:spLocks noChangeShapeType="1"/>
          </p:cNvSpPr>
          <p:nvPr/>
        </p:nvSpPr>
        <p:spPr bwMode="auto">
          <a:xfrm flipH="1">
            <a:off x="2195513" y="4292600"/>
            <a:ext cx="10810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3"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4704"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5"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6"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4707" name="Text Box 18"/>
              <p:cNvSpPr txBox="1">
                <a:spLocks noChangeArrowheads="1"/>
              </p:cNvSpPr>
              <p:nvPr/>
            </p:nvSpPr>
            <p:spPr bwMode="auto">
              <a:xfrm>
                <a:off x="1331913" y="5805488"/>
                <a:ext cx="6477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400</m:t>
                      </m:r>
                    </m:oMath>
                  </m:oMathPara>
                </a14:m>
                <a:endParaRPr lang="en-US" altLang="en-US" sz="1800" dirty="0"/>
              </a:p>
            </p:txBody>
          </p:sp>
        </mc:Choice>
        <mc:Fallback xmlns="">
          <p:sp>
            <p:nvSpPr>
              <p:cNvPr id="114707" name="Text Box 18"/>
              <p:cNvSpPr txBox="1">
                <a:spLocks noRot="1" noChangeAspect="1" noMove="1" noResize="1" noEditPoints="1" noAdjustHandles="1" noChangeArrowheads="1" noChangeShapeType="1" noTextEdit="1"/>
              </p:cNvSpPr>
              <p:nvPr/>
            </p:nvSpPr>
            <p:spPr bwMode="auto">
              <a:xfrm>
                <a:off x="1331913" y="5805488"/>
                <a:ext cx="647700"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08"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4708"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09" name="Text Box 20"/>
              <p:cNvSpPr txBox="1">
                <a:spLocks noChangeArrowheads="1"/>
              </p:cNvSpPr>
              <p:nvPr/>
            </p:nvSpPr>
            <p:spPr bwMode="auto">
              <a:xfrm>
                <a:off x="3851275" y="5805488"/>
                <a:ext cx="5762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400</m:t>
                      </m:r>
                    </m:oMath>
                  </m:oMathPara>
                </a14:m>
                <a:endParaRPr lang="en-US" altLang="en-US" sz="1800" dirty="0"/>
              </a:p>
            </p:txBody>
          </p:sp>
        </mc:Choice>
        <mc:Fallback xmlns="">
          <p:sp>
            <p:nvSpPr>
              <p:cNvPr id="114709" name="Text Box 20"/>
              <p:cNvSpPr txBox="1">
                <a:spLocks noRot="1" noChangeAspect="1" noMove="1" noResize="1" noEditPoints="1" noAdjustHandles="1" noChangeArrowheads="1" noChangeShapeType="1" noTextEdit="1"/>
              </p:cNvSpPr>
              <p:nvPr/>
            </p:nvSpPr>
            <p:spPr bwMode="auto">
              <a:xfrm>
                <a:off x="3851275" y="5805488"/>
                <a:ext cx="576263"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0"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4710"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4711"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14712" name="Text Box 23"/>
              <p:cNvSpPr txBox="1">
                <a:spLocks noChangeArrowheads="1"/>
              </p:cNvSpPr>
              <p:nvPr/>
            </p:nvSpPr>
            <p:spPr bwMode="auto">
              <a:xfrm>
                <a:off x="1258888" y="5180013"/>
                <a:ext cx="576262" cy="33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600" b="1" i="1" dirty="0" smtClean="0">
                          <a:latin typeface="Cambria Math"/>
                        </a:rPr>
                        <m:t>.</m:t>
                      </m:r>
                      <m:r>
                        <a:rPr lang="en-US" altLang="en-US" sz="1600" b="1" i="1" dirty="0" smtClean="0">
                          <a:latin typeface="Cambria Math"/>
                        </a:rPr>
                        <m:t>𝟔𝟎</m:t>
                      </m:r>
                    </m:oMath>
                  </m:oMathPara>
                </a14:m>
                <a:endParaRPr lang="el-GR" altLang="en-US" sz="1600" b="1" dirty="0">
                  <a:latin typeface="Times New Roman" panose="02020603050405020304" pitchFamily="18" charset="0"/>
                  <a:cs typeface="Times New Roman" panose="02020603050405020304" pitchFamily="18" charset="0"/>
                </a:endParaRPr>
              </a:p>
            </p:txBody>
          </p:sp>
        </mc:Choice>
        <mc:Fallback xmlns="">
          <p:sp>
            <p:nvSpPr>
              <p:cNvPr id="114712" name="Text Box 23"/>
              <p:cNvSpPr txBox="1">
                <a:spLocks noRot="1" noChangeAspect="1" noMove="1" noResize="1" noEditPoints="1" noAdjustHandles="1" noChangeArrowheads="1" noChangeShapeType="1" noTextEdit="1"/>
              </p:cNvSpPr>
              <p:nvPr/>
            </p:nvSpPr>
            <p:spPr bwMode="auto">
              <a:xfrm>
                <a:off x="1258888" y="5180013"/>
                <a:ext cx="576262" cy="33655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3" name="Text Box 24"/>
              <p:cNvSpPr txBox="1">
                <a:spLocks noChangeArrowheads="1"/>
              </p:cNvSpPr>
              <p:nvPr/>
            </p:nvSpPr>
            <p:spPr bwMode="auto">
              <a:xfrm>
                <a:off x="3851275"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𝟔𝟎</m:t>
                      </m:r>
                    </m:oMath>
                  </m:oMathPara>
                </a14:m>
                <a:endParaRPr lang="el-GR" altLang="en-US" sz="1400" b="1" dirty="0">
                  <a:latin typeface="Times New Roman" panose="02020603050405020304" pitchFamily="18" charset="0"/>
                  <a:cs typeface="Times New Roman" panose="02020603050405020304" pitchFamily="18" charset="0"/>
                </a:endParaRPr>
              </a:p>
            </p:txBody>
          </p:sp>
        </mc:Choice>
        <mc:Fallback xmlns="">
          <p:sp>
            <p:nvSpPr>
              <p:cNvPr id="114713" name="Text Box 24"/>
              <p:cNvSpPr txBox="1">
                <a:spLocks noRot="1" noChangeAspect="1" noMove="1" noResize="1" noEditPoints="1" noAdjustHandles="1" noChangeArrowheads="1" noChangeShapeType="1" noTextEdit="1"/>
              </p:cNvSpPr>
              <p:nvPr/>
            </p:nvSpPr>
            <p:spPr bwMode="auto">
              <a:xfrm>
                <a:off x="3851275" y="5157788"/>
                <a:ext cx="504825" cy="30480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4" name="Text Box 25"/>
              <p:cNvSpPr txBox="1">
                <a:spLocks noChangeArrowheads="1"/>
              </p:cNvSpPr>
              <p:nvPr/>
            </p:nvSpPr>
            <p:spPr bwMode="auto">
              <a:xfrm>
                <a:off x="2411413" y="5157788"/>
                <a:ext cx="5762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1400" b="1" i="1" dirty="0" smtClean="0">
                        <a:latin typeface="Cambria Math"/>
                      </a:rPr>
                      <m:t>𝟒𝟎</m:t>
                    </m:r>
                  </m:oMath>
                </a14:m>
                <a:endParaRPr lang="el-GR" altLang="en-US" sz="1400" b="1" dirty="0"/>
              </a:p>
            </p:txBody>
          </p:sp>
        </mc:Choice>
        <mc:Fallback xmlns="">
          <p:sp>
            <p:nvSpPr>
              <p:cNvPr id="114714" name="Text Box 25"/>
              <p:cNvSpPr txBox="1">
                <a:spLocks noRot="1" noChangeAspect="1" noMove="1" noResize="1" noEditPoints="1" noAdjustHandles="1" noChangeArrowheads="1" noChangeShapeType="1" noTextEdit="1"/>
              </p:cNvSpPr>
              <p:nvPr/>
            </p:nvSpPr>
            <p:spPr bwMode="auto">
              <a:xfrm>
                <a:off x="2411413" y="5157788"/>
                <a:ext cx="576262" cy="304800"/>
              </a:xfrm>
              <a:prstGeom prst="rect">
                <a:avLst/>
              </a:prstGeom>
              <a:blipFill rotWithShape="1">
                <a:blip r:embed="rId10"/>
                <a:stretch>
                  <a:fillRect l="-3191"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5" name="Text Box 26"/>
              <p:cNvSpPr txBox="1">
                <a:spLocks noChangeArrowheads="1"/>
              </p:cNvSpPr>
              <p:nvPr/>
            </p:nvSpPr>
            <p:spPr bwMode="auto">
              <a:xfrm>
                <a:off x="5291138"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dirty="0"/>
                  <a:t>.</a:t>
                </a:r>
                <a14:m>
                  <m:oMath xmlns:m="http://schemas.openxmlformats.org/officeDocument/2006/math">
                    <m:r>
                      <a:rPr lang="en-US" altLang="en-US" sz="1400" b="1" i="1" dirty="0" smtClean="0">
                        <a:latin typeface="Cambria Math"/>
                      </a:rPr>
                      <m:t>𝟒𝟎</m:t>
                    </m:r>
                  </m:oMath>
                </a14:m>
                <a:endParaRPr lang="el-GR" altLang="en-US" sz="1400" b="1" dirty="0"/>
              </a:p>
            </p:txBody>
          </p:sp>
        </mc:Choice>
        <mc:Fallback xmlns="">
          <p:sp>
            <p:nvSpPr>
              <p:cNvPr id="114715" name="Text Box 26"/>
              <p:cNvSpPr txBox="1">
                <a:spLocks noRot="1" noChangeAspect="1" noMove="1" noResize="1" noEditPoints="1" noAdjustHandles="1" noChangeArrowheads="1" noChangeShapeType="1" noTextEdit="1"/>
              </p:cNvSpPr>
              <p:nvPr/>
            </p:nvSpPr>
            <p:spPr bwMode="auto">
              <a:xfrm>
                <a:off x="5291138" y="5157788"/>
                <a:ext cx="504825" cy="304800"/>
              </a:xfrm>
              <a:prstGeom prst="rect">
                <a:avLst/>
              </a:prstGeom>
              <a:blipFill rotWithShape="1">
                <a:blip r:embed="rId11"/>
                <a:stretch>
                  <a:fillRect l="-3614"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6" name="Text Box 27"/>
              <p:cNvSpPr txBox="1">
                <a:spLocks noChangeArrowheads="1"/>
              </p:cNvSpPr>
              <p:nvPr/>
            </p:nvSpPr>
            <p:spPr bwMode="auto">
              <a:xfrm>
                <a:off x="5557060" y="2345531"/>
                <a:ext cx="28797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a:rPr>
                        <m:t>𝑄</m:t>
                      </m:r>
                      <m:r>
                        <a:rPr lang="en-US" altLang="en-US" sz="1800" i="1" dirty="0" smtClean="0">
                          <a:latin typeface="Cambria Math"/>
                        </a:rPr>
                        <m:t>=(</m:t>
                      </m:r>
                      <m:r>
                        <a:rPr lang="en-US" altLang="en-US" sz="1800" i="1" dirty="0" smtClean="0">
                          <a:latin typeface="Cambria Math"/>
                        </a:rPr>
                        <m:t>1</m:t>
                      </m:r>
                      <m:r>
                        <a:rPr lang="en-US" altLang="en-US" sz="1800" i="1" dirty="0" smtClean="0">
                          <a:latin typeface="Cambria Math"/>
                        </a:rPr>
                        <m:t>,</m:t>
                      </m:r>
                      <m:r>
                        <a:rPr lang="en-US" altLang="en-US" sz="1800" i="1" dirty="0" smtClean="0">
                          <a:latin typeface="Cambria Math"/>
                        </a:rPr>
                        <m:t>500</m:t>
                      </m:r>
                      <m:r>
                        <a:rPr lang="en-US" altLang="en-US" sz="1800" i="1" dirty="0" smtClean="0">
                          <a:latin typeface="Cambria Math"/>
                        </a:rPr>
                        <m:t>)</m:t>
                      </m:r>
                    </m:oMath>
                  </m:oMathPara>
                </a14:m>
                <a:endParaRPr lang="en-US" altLang="en-US" sz="1800" dirty="0"/>
              </a:p>
            </p:txBody>
          </p:sp>
        </mc:Choice>
        <mc:Fallback xmlns="">
          <p:sp>
            <p:nvSpPr>
              <p:cNvPr id="114716" name="Text Box 27"/>
              <p:cNvSpPr txBox="1">
                <a:spLocks noRot="1" noChangeAspect="1" noMove="1" noResize="1" noEditPoints="1" noAdjustHandles="1" noChangeArrowheads="1" noChangeShapeType="1" noTextEdit="1"/>
              </p:cNvSpPr>
              <p:nvPr/>
            </p:nvSpPr>
            <p:spPr bwMode="auto">
              <a:xfrm>
                <a:off x="5557060" y="2345531"/>
                <a:ext cx="2879725" cy="366712"/>
              </a:xfrm>
              <a:prstGeom prst="rect">
                <a:avLst/>
              </a:prstGeom>
              <a:blipFill rotWithShape="1">
                <a:blip r:embed="rId12"/>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717" name="Text Box 28"/>
              <p:cNvSpPr txBox="1">
                <a:spLocks noChangeArrowheads="1"/>
              </p:cNvSpPr>
              <p:nvPr/>
            </p:nvSpPr>
            <p:spPr bwMode="auto">
              <a:xfrm>
                <a:off x="5801769" y="1598069"/>
                <a:ext cx="23034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a:rPr>
                        <m:t>𝑃</m:t>
                      </m:r>
                      <m:r>
                        <a:rPr lang="en-US" altLang="en-US" sz="1800" i="1" dirty="0" smtClean="0">
                          <a:latin typeface="Cambria Math"/>
                        </a:rPr>
                        <m:t>=(.</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0</m:t>
                      </m:r>
                      <m:r>
                        <a:rPr lang="en-US" altLang="en-US" sz="1800" i="1" dirty="0" smtClean="0">
                          <a:latin typeface="Cambria Math"/>
                        </a:rPr>
                        <m:t> ; .</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1000</m:t>
                      </m:r>
                      <m:r>
                        <a:rPr lang="en-US" altLang="en-US" sz="1800" i="1" dirty="0" smtClean="0">
                          <a:latin typeface="Cambria Math"/>
                        </a:rPr>
                        <m:t>)</m:t>
                      </m:r>
                    </m:oMath>
                  </m:oMathPara>
                </a14:m>
                <a:endParaRPr lang="en-US" altLang="en-US" sz="1800" dirty="0"/>
              </a:p>
            </p:txBody>
          </p:sp>
        </mc:Choice>
        <mc:Fallback xmlns="">
          <p:sp>
            <p:nvSpPr>
              <p:cNvPr id="114717" name="Text Box 28"/>
              <p:cNvSpPr txBox="1">
                <a:spLocks noRot="1" noChangeAspect="1" noMove="1" noResize="1" noEditPoints="1" noAdjustHandles="1" noChangeArrowheads="1" noChangeShapeType="1" noTextEdit="1"/>
              </p:cNvSpPr>
              <p:nvPr/>
            </p:nvSpPr>
            <p:spPr bwMode="auto">
              <a:xfrm>
                <a:off x="5801769" y="1598069"/>
                <a:ext cx="2303463" cy="366712"/>
              </a:xfrm>
              <a:prstGeom prst="rect">
                <a:avLst/>
              </a:prstGeom>
              <a:blipFill rotWithShape="1">
                <a:blip r:embed="rId13"/>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F600A4E-D253-4F10-87F9-26C4671E93E5}" type="slidenum">
              <a:rPr lang="ar-SA" altLang="en-US" sz="1400"/>
              <a:pPr algn="l">
                <a:spcBef>
                  <a:spcPct val="0"/>
                </a:spcBef>
                <a:buFontTx/>
                <a:buNone/>
              </a:pPr>
              <a:t>224</a:t>
            </a:fld>
            <a:endParaRPr lang="en-US" altLang="en-US" sz="1400"/>
          </a:p>
        </p:txBody>
      </p:sp>
      <p:sp>
        <p:nvSpPr>
          <p:cNvPr id="115715" name="Rectangle 2"/>
          <p:cNvSpPr>
            <a:spLocks noGrp="1" noChangeArrowheads="1"/>
          </p:cNvSpPr>
          <p:nvPr>
            <p:ph type="title"/>
          </p:nvPr>
        </p:nvSpPr>
        <p:spPr/>
        <p:txBody>
          <a:bodyPr/>
          <a:lstStyle/>
          <a:p>
            <a:pPr eaLnBrk="1" hangingPunct="1"/>
            <a:r>
              <a:rPr lang="en-US" altLang="en-US" sz="3600" dirty="0" smtClean="0">
                <a:solidFill>
                  <a:schemeClr val="accent2"/>
                </a:solidFill>
              </a:rPr>
              <a:t>Problems 4.2 and 4.7</a:t>
            </a:r>
          </a:p>
        </p:txBody>
      </p:sp>
      <p:sp>
        <p:nvSpPr>
          <p:cNvPr id="115716" name="Rectangle 3"/>
          <p:cNvSpPr>
            <a:spLocks noGrp="1" noChangeArrowheads="1"/>
          </p:cNvSpPr>
          <p:nvPr>
            <p:ph type="body" idx="1"/>
          </p:nvPr>
        </p:nvSpPr>
        <p:spPr/>
        <p:txBody>
          <a:bodyPr/>
          <a:lstStyle/>
          <a:p>
            <a:pPr algn="l" rtl="0" eaLnBrk="1" hangingPunct="1">
              <a:buFontTx/>
              <a:buNone/>
            </a:pPr>
            <a:r>
              <a:rPr lang="en-US" altLang="en-US" sz="2400" dirty="0" smtClean="0"/>
              <a:t>Problem 4.2</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Problem 4.7</a:t>
            </a:r>
          </a:p>
        </p:txBody>
      </p:sp>
      <p:sp>
        <p:nvSpPr>
          <p:cNvPr id="115717" name="Line 4"/>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18" name="Line 5"/>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19"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5720" name="Text Box 7"/>
              <p:cNvSpPr txBox="1">
                <a:spLocks noChangeArrowheads="1"/>
              </p:cNvSpPr>
              <p:nvPr/>
            </p:nvSpPr>
            <p:spPr bwMode="auto">
              <a:xfrm>
                <a:off x="24844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5720" name="Text Box 7"/>
              <p:cNvSpPr txBox="1">
                <a:spLocks noRot="1" noChangeAspect="1" noMove="1" noResize="1" noEditPoints="1" noAdjustHandles="1" noChangeArrowheads="1" noChangeShapeType="1" noTextEdit="1"/>
              </p:cNvSpPr>
              <p:nvPr/>
            </p:nvSpPr>
            <p:spPr bwMode="auto">
              <a:xfrm>
                <a:off x="2484438" y="2781300"/>
                <a:ext cx="503237"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21" name="Text Box 8"/>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5721" name="Text Box 8"/>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5722"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723"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4"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5"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726" name="Line 13"/>
          <p:cNvSpPr>
            <a:spLocks noChangeShapeType="1"/>
          </p:cNvSpPr>
          <p:nvPr/>
        </p:nvSpPr>
        <p:spPr bwMode="auto">
          <a:xfrm flipH="1">
            <a:off x="2195512" y="4292600"/>
            <a:ext cx="1152525"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7"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5728"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9"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30"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5731" name="Text Box 18"/>
              <p:cNvSpPr txBox="1">
                <a:spLocks noChangeArrowheads="1"/>
              </p:cNvSpPr>
              <p:nvPr/>
            </p:nvSpPr>
            <p:spPr bwMode="auto">
              <a:xfrm>
                <a:off x="1331913" y="5805488"/>
                <a:ext cx="6477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400</m:t>
                      </m:r>
                    </m:oMath>
                  </m:oMathPara>
                </a14:m>
                <a:endParaRPr lang="en-US" altLang="en-US" sz="1800" dirty="0"/>
              </a:p>
            </p:txBody>
          </p:sp>
        </mc:Choice>
        <mc:Fallback xmlns="">
          <p:sp>
            <p:nvSpPr>
              <p:cNvPr id="115731" name="Text Box 18"/>
              <p:cNvSpPr txBox="1">
                <a:spLocks noRot="1" noChangeAspect="1" noMove="1" noResize="1" noEditPoints="1" noAdjustHandles="1" noChangeArrowheads="1" noChangeShapeType="1" noTextEdit="1"/>
              </p:cNvSpPr>
              <p:nvPr/>
            </p:nvSpPr>
            <p:spPr bwMode="auto">
              <a:xfrm>
                <a:off x="1331913" y="5805488"/>
                <a:ext cx="647700"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2"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5732"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3" name="Text Box 20"/>
              <p:cNvSpPr txBox="1">
                <a:spLocks noChangeArrowheads="1"/>
              </p:cNvSpPr>
              <p:nvPr/>
            </p:nvSpPr>
            <p:spPr bwMode="auto">
              <a:xfrm>
                <a:off x="3851275" y="5805488"/>
                <a:ext cx="5762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400</m:t>
                      </m:r>
                    </m:oMath>
                  </m:oMathPara>
                </a14:m>
                <a:endParaRPr lang="en-US" altLang="en-US" sz="1800" dirty="0"/>
              </a:p>
            </p:txBody>
          </p:sp>
        </mc:Choice>
        <mc:Fallback xmlns="">
          <p:sp>
            <p:nvSpPr>
              <p:cNvPr id="115733" name="Text Box 20"/>
              <p:cNvSpPr txBox="1">
                <a:spLocks noRot="1" noChangeAspect="1" noMove="1" noResize="1" noEditPoints="1" noAdjustHandles="1" noChangeArrowheads="1" noChangeShapeType="1" noTextEdit="1"/>
              </p:cNvSpPr>
              <p:nvPr/>
            </p:nvSpPr>
            <p:spPr bwMode="auto">
              <a:xfrm>
                <a:off x="3851275" y="5805488"/>
                <a:ext cx="576263"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4"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5734"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5735"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15736" name="Text Box 23"/>
              <p:cNvSpPr txBox="1">
                <a:spLocks noChangeArrowheads="1"/>
              </p:cNvSpPr>
              <p:nvPr/>
            </p:nvSpPr>
            <p:spPr bwMode="auto">
              <a:xfrm>
                <a:off x="1258888" y="5180013"/>
                <a:ext cx="576262" cy="33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600" b="1" dirty="0"/>
                  <a:t>.</a:t>
                </a:r>
                <a14:m>
                  <m:oMath xmlns:m="http://schemas.openxmlformats.org/officeDocument/2006/math">
                    <m:r>
                      <a:rPr lang="en-US" altLang="en-US" sz="1600" b="1" i="1" dirty="0" smtClean="0">
                        <a:latin typeface="Cambria Math"/>
                      </a:rPr>
                      <m:t>𝟓𝟎</m:t>
                    </m:r>
                  </m:oMath>
                </a14:m>
                <a:endParaRPr lang="el-GR" altLang="en-US" sz="1600" b="1" dirty="0">
                  <a:latin typeface="Times New Roman" panose="02020603050405020304" pitchFamily="18" charset="0"/>
                  <a:cs typeface="Times New Roman" panose="02020603050405020304" pitchFamily="18" charset="0"/>
                </a:endParaRPr>
              </a:p>
            </p:txBody>
          </p:sp>
        </mc:Choice>
        <mc:Fallback xmlns="">
          <p:sp>
            <p:nvSpPr>
              <p:cNvPr id="115736" name="Text Box 23"/>
              <p:cNvSpPr txBox="1">
                <a:spLocks noRot="1" noChangeAspect="1" noMove="1" noResize="1" noEditPoints="1" noAdjustHandles="1" noChangeArrowheads="1" noChangeShapeType="1" noTextEdit="1"/>
              </p:cNvSpPr>
              <p:nvPr/>
            </p:nvSpPr>
            <p:spPr bwMode="auto">
              <a:xfrm>
                <a:off x="1258888" y="5180013"/>
                <a:ext cx="576262" cy="336550"/>
              </a:xfrm>
              <a:prstGeom prst="rect">
                <a:avLst/>
              </a:prstGeom>
              <a:blipFill rotWithShape="1">
                <a:blip r:embed="rId8"/>
                <a:stretch>
                  <a:fillRect l="-6383" t="-5455" b="-236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7" name="Text Box 24"/>
              <p:cNvSpPr txBox="1">
                <a:spLocks noChangeArrowheads="1"/>
              </p:cNvSpPr>
              <p:nvPr/>
            </p:nvSpPr>
            <p:spPr bwMode="auto">
              <a:xfrm>
                <a:off x="3851275"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𝟓𝟎</m:t>
                      </m:r>
                    </m:oMath>
                  </m:oMathPara>
                </a14:m>
                <a:endParaRPr lang="el-GR" altLang="en-US" sz="1400" b="1" dirty="0">
                  <a:latin typeface="Times New Roman" panose="02020603050405020304" pitchFamily="18" charset="0"/>
                  <a:cs typeface="Times New Roman" panose="02020603050405020304" pitchFamily="18" charset="0"/>
                </a:endParaRPr>
              </a:p>
            </p:txBody>
          </p:sp>
        </mc:Choice>
        <mc:Fallback xmlns="">
          <p:sp>
            <p:nvSpPr>
              <p:cNvPr id="115737" name="Text Box 24"/>
              <p:cNvSpPr txBox="1">
                <a:spLocks noRot="1" noChangeAspect="1" noMove="1" noResize="1" noEditPoints="1" noAdjustHandles="1" noChangeArrowheads="1" noChangeShapeType="1" noTextEdit="1"/>
              </p:cNvSpPr>
              <p:nvPr/>
            </p:nvSpPr>
            <p:spPr bwMode="auto">
              <a:xfrm>
                <a:off x="3851275" y="5157788"/>
                <a:ext cx="504825" cy="30480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8" name="Text Box 25"/>
              <p:cNvSpPr txBox="1">
                <a:spLocks noChangeArrowheads="1"/>
              </p:cNvSpPr>
              <p:nvPr/>
            </p:nvSpPr>
            <p:spPr bwMode="auto">
              <a:xfrm>
                <a:off x="2411413" y="5157788"/>
                <a:ext cx="5762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𝟓𝟎</m:t>
                      </m:r>
                    </m:oMath>
                  </m:oMathPara>
                </a14:m>
                <a:endParaRPr lang="el-GR" altLang="en-US" sz="1400" b="1" dirty="0"/>
              </a:p>
            </p:txBody>
          </p:sp>
        </mc:Choice>
        <mc:Fallback xmlns="">
          <p:sp>
            <p:nvSpPr>
              <p:cNvPr id="115738" name="Text Box 25"/>
              <p:cNvSpPr txBox="1">
                <a:spLocks noRot="1" noChangeAspect="1" noMove="1" noResize="1" noEditPoints="1" noAdjustHandles="1" noChangeArrowheads="1" noChangeShapeType="1" noTextEdit="1"/>
              </p:cNvSpPr>
              <p:nvPr/>
            </p:nvSpPr>
            <p:spPr bwMode="auto">
              <a:xfrm>
                <a:off x="2411413" y="5157788"/>
                <a:ext cx="576262" cy="304800"/>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39" name="Text Box 26"/>
              <p:cNvSpPr txBox="1">
                <a:spLocks noChangeArrowheads="1"/>
              </p:cNvSpPr>
              <p:nvPr/>
            </p:nvSpPr>
            <p:spPr bwMode="auto">
              <a:xfrm>
                <a:off x="5291138"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𝟓𝟎</m:t>
                      </m:r>
                    </m:oMath>
                  </m:oMathPara>
                </a14:m>
                <a:endParaRPr lang="el-GR" altLang="en-US" sz="1400" b="1" dirty="0"/>
              </a:p>
            </p:txBody>
          </p:sp>
        </mc:Choice>
        <mc:Fallback xmlns="">
          <p:sp>
            <p:nvSpPr>
              <p:cNvPr id="115739" name="Text Box 26"/>
              <p:cNvSpPr txBox="1">
                <a:spLocks noRot="1" noChangeAspect="1" noMove="1" noResize="1" noEditPoints="1" noAdjustHandles="1" noChangeArrowheads="1" noChangeShapeType="1" noTextEdit="1"/>
              </p:cNvSpPr>
              <p:nvPr/>
            </p:nvSpPr>
            <p:spPr bwMode="auto">
              <a:xfrm>
                <a:off x="5291138" y="5157788"/>
                <a:ext cx="504825" cy="30480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40" name="Text Box 27"/>
              <p:cNvSpPr txBox="1">
                <a:spLocks noChangeArrowheads="1"/>
              </p:cNvSpPr>
              <p:nvPr/>
            </p:nvSpPr>
            <p:spPr bwMode="auto">
              <a:xfrm>
                <a:off x="5757467" y="2526528"/>
                <a:ext cx="28797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a:rPr>
                        <m:t>𝑄</m:t>
                      </m:r>
                      <m:r>
                        <a:rPr lang="en-US" altLang="en-US" sz="1800" i="1" dirty="0" smtClean="0">
                          <a:latin typeface="Cambria Math"/>
                        </a:rPr>
                        <m:t>=(</m:t>
                      </m:r>
                      <m:r>
                        <a:rPr lang="en-US" altLang="en-US" sz="1800" i="1" dirty="0" smtClean="0">
                          <a:latin typeface="Cambria Math"/>
                        </a:rPr>
                        <m:t>1</m:t>
                      </m:r>
                      <m:r>
                        <a:rPr lang="en-US" altLang="en-US" sz="1800" i="1" dirty="0" smtClean="0">
                          <a:latin typeface="Cambria Math"/>
                        </a:rPr>
                        <m:t>,</m:t>
                      </m:r>
                      <m:r>
                        <a:rPr lang="en-US" altLang="en-US" sz="1800" i="1" dirty="0" smtClean="0">
                          <a:latin typeface="Cambria Math"/>
                        </a:rPr>
                        <m:t>500</m:t>
                      </m:r>
                      <m:r>
                        <a:rPr lang="en-US" altLang="en-US" sz="1800" i="1" dirty="0" smtClean="0">
                          <a:latin typeface="Cambria Math"/>
                        </a:rPr>
                        <m:t>)</m:t>
                      </m:r>
                    </m:oMath>
                  </m:oMathPara>
                </a14:m>
                <a:endParaRPr lang="en-US" altLang="en-US" sz="1800" dirty="0"/>
              </a:p>
            </p:txBody>
          </p:sp>
        </mc:Choice>
        <mc:Fallback xmlns="">
          <p:sp>
            <p:nvSpPr>
              <p:cNvPr id="115740" name="Text Box 27"/>
              <p:cNvSpPr txBox="1">
                <a:spLocks noRot="1" noChangeAspect="1" noMove="1" noResize="1" noEditPoints="1" noAdjustHandles="1" noChangeArrowheads="1" noChangeShapeType="1" noTextEdit="1"/>
              </p:cNvSpPr>
              <p:nvPr/>
            </p:nvSpPr>
            <p:spPr bwMode="auto">
              <a:xfrm>
                <a:off x="5757467" y="2526528"/>
                <a:ext cx="2879725" cy="366712"/>
              </a:xfrm>
              <a:prstGeom prst="rect">
                <a:avLst/>
              </a:prstGeom>
              <a:blipFill rotWithShape="1">
                <a:blip r:embed="rId11"/>
                <a:stretch>
                  <a:fillRect b="-131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41" name="Text Box 28"/>
              <p:cNvSpPr txBox="1">
                <a:spLocks noChangeArrowheads="1"/>
              </p:cNvSpPr>
              <p:nvPr/>
            </p:nvSpPr>
            <p:spPr bwMode="auto">
              <a:xfrm>
                <a:off x="5834711" y="1874838"/>
                <a:ext cx="23034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panose="02040503050406030204" pitchFamily="18" charset="0"/>
                        </a:rPr>
                        <m:t>𝑃</m:t>
                      </m:r>
                      <m:r>
                        <a:rPr lang="en-US" altLang="en-US" sz="1800" i="1" dirty="0" smtClean="0">
                          <a:latin typeface="Cambria Math"/>
                        </a:rPr>
                        <m:t>=(.</m:t>
                      </m:r>
                      <m:r>
                        <a:rPr lang="en-US" altLang="en-US" sz="1800" i="1" dirty="0" smtClean="0">
                          <a:latin typeface="Cambria Math"/>
                        </a:rPr>
                        <m:t>2</m:t>
                      </m:r>
                      <m:r>
                        <a:rPr lang="en-US" altLang="en-US" sz="1800" i="1" dirty="0" smtClean="0">
                          <a:latin typeface="Cambria Math"/>
                        </a:rPr>
                        <m:t>, </m:t>
                      </m:r>
                      <m:r>
                        <a:rPr lang="en-US" altLang="en-US" sz="1800" i="1" dirty="0" smtClean="0">
                          <a:latin typeface="Cambria Math"/>
                        </a:rPr>
                        <m:t>0</m:t>
                      </m:r>
                      <m:r>
                        <a:rPr lang="en-US" altLang="en-US" sz="1800" i="1" dirty="0" smtClean="0">
                          <a:latin typeface="Cambria Math"/>
                        </a:rPr>
                        <m:t> ; .</m:t>
                      </m:r>
                      <m:r>
                        <a:rPr lang="en-US" altLang="en-US" sz="1800" i="1" dirty="0" smtClean="0">
                          <a:latin typeface="Cambria Math"/>
                        </a:rPr>
                        <m:t>8</m:t>
                      </m:r>
                      <m:r>
                        <a:rPr lang="en-US" altLang="en-US" sz="1800" i="1" dirty="0" smtClean="0">
                          <a:latin typeface="Cambria Math"/>
                        </a:rPr>
                        <m:t>, </m:t>
                      </m:r>
                      <m:r>
                        <a:rPr lang="en-US" altLang="en-US" sz="1800" i="1" dirty="0" smtClean="0">
                          <a:latin typeface="Cambria Math"/>
                        </a:rPr>
                        <m:t>1000</m:t>
                      </m:r>
                      <m:r>
                        <a:rPr lang="en-US" altLang="en-US" sz="1800" i="1" dirty="0" smtClean="0">
                          <a:latin typeface="Cambria Math"/>
                        </a:rPr>
                        <m:t>)</m:t>
                      </m:r>
                    </m:oMath>
                  </m:oMathPara>
                </a14:m>
                <a:endParaRPr lang="en-US" altLang="en-US" sz="1800" dirty="0"/>
              </a:p>
            </p:txBody>
          </p:sp>
        </mc:Choice>
        <mc:Fallback xmlns="">
          <p:sp>
            <p:nvSpPr>
              <p:cNvPr id="115741" name="Text Box 28"/>
              <p:cNvSpPr txBox="1">
                <a:spLocks noRot="1" noChangeAspect="1" noMove="1" noResize="1" noEditPoints="1" noAdjustHandles="1" noChangeArrowheads="1" noChangeShapeType="1" noTextEdit="1"/>
              </p:cNvSpPr>
              <p:nvPr/>
            </p:nvSpPr>
            <p:spPr bwMode="auto">
              <a:xfrm>
                <a:off x="5834711" y="1874838"/>
                <a:ext cx="2303463" cy="366712"/>
              </a:xfrm>
              <a:prstGeom prst="rect">
                <a:avLst/>
              </a:prstGeom>
              <a:blipFill>
                <a:blip r:embed="rId12"/>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C5A88A6-9CD1-414D-92EB-DFA4057AD219}" type="slidenum">
              <a:rPr lang="ar-SA" altLang="en-US" sz="1400"/>
              <a:pPr algn="l">
                <a:spcBef>
                  <a:spcPct val="0"/>
                </a:spcBef>
                <a:buFontTx/>
                <a:buNone/>
              </a:pPr>
              <a:t>225</a:t>
            </a:fld>
            <a:endParaRPr lang="en-US" altLang="en-US" sz="1400"/>
          </a:p>
        </p:txBody>
      </p:sp>
      <p:sp>
        <p:nvSpPr>
          <p:cNvPr id="116739" name="Rectangle 2"/>
          <p:cNvSpPr>
            <a:spLocks noGrp="1" noChangeArrowheads="1"/>
          </p:cNvSpPr>
          <p:nvPr>
            <p:ph type="title"/>
          </p:nvPr>
        </p:nvSpPr>
        <p:spPr/>
        <p:txBody>
          <a:bodyPr/>
          <a:lstStyle/>
          <a:p>
            <a:pPr eaLnBrk="1" hangingPunct="1"/>
            <a:r>
              <a:rPr lang="en-US" altLang="en-US" sz="3600" dirty="0" smtClean="0">
                <a:solidFill>
                  <a:schemeClr val="accent2"/>
                </a:solidFill>
              </a:rPr>
              <a:t>Problems 4.3 and 4.8</a:t>
            </a:r>
          </a:p>
        </p:txBody>
      </p:sp>
      <p:sp>
        <p:nvSpPr>
          <p:cNvPr id="116740" name="Rectangle 3"/>
          <p:cNvSpPr>
            <a:spLocks noGrp="1" noChangeArrowheads="1"/>
          </p:cNvSpPr>
          <p:nvPr>
            <p:ph type="body" idx="1"/>
          </p:nvPr>
        </p:nvSpPr>
        <p:spPr/>
        <p:txBody>
          <a:bodyPr/>
          <a:lstStyle/>
          <a:p>
            <a:pPr algn="l" rtl="0" eaLnBrk="1" hangingPunct="1">
              <a:buFontTx/>
              <a:buNone/>
            </a:pPr>
            <a:r>
              <a:rPr lang="en-US" altLang="en-US" sz="2400" dirty="0" smtClean="0"/>
              <a:t>Problem 4.3</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Problem 4.8</a:t>
            </a:r>
          </a:p>
        </p:txBody>
      </p:sp>
      <p:sp>
        <p:nvSpPr>
          <p:cNvPr id="116741" name="Line 4"/>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42" name="Line 5"/>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43"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6744" name="Text Box 7"/>
              <p:cNvSpPr txBox="1">
                <a:spLocks noChangeArrowheads="1"/>
              </p:cNvSpPr>
              <p:nvPr/>
            </p:nvSpPr>
            <p:spPr bwMode="auto">
              <a:xfrm>
                <a:off x="24844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6744" name="Text Box 7"/>
              <p:cNvSpPr txBox="1">
                <a:spLocks noRot="1" noChangeAspect="1" noMove="1" noResize="1" noEditPoints="1" noAdjustHandles="1" noChangeArrowheads="1" noChangeShapeType="1" noTextEdit="1"/>
              </p:cNvSpPr>
              <p:nvPr/>
            </p:nvSpPr>
            <p:spPr bwMode="auto">
              <a:xfrm>
                <a:off x="2484438" y="2781300"/>
                <a:ext cx="503237"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5" name="Text Box 8"/>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6745" name="Text Box 8"/>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6746"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6747"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48"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49"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6750" name="Line 13"/>
          <p:cNvSpPr>
            <a:spLocks noChangeShapeType="1"/>
          </p:cNvSpPr>
          <p:nvPr/>
        </p:nvSpPr>
        <p:spPr bwMode="auto">
          <a:xfrm flipH="1">
            <a:off x="2195513" y="4292600"/>
            <a:ext cx="10810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1"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6752"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3"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54"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6755" name="Text Box 18"/>
              <p:cNvSpPr txBox="1">
                <a:spLocks noChangeArrowheads="1"/>
              </p:cNvSpPr>
              <p:nvPr/>
            </p:nvSpPr>
            <p:spPr bwMode="auto">
              <a:xfrm>
                <a:off x="1116013" y="5805488"/>
                <a:ext cx="8636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6000</m:t>
                      </m:r>
                    </m:oMath>
                  </m:oMathPara>
                </a14:m>
                <a:endParaRPr lang="en-US" altLang="en-US" sz="1800" dirty="0"/>
              </a:p>
            </p:txBody>
          </p:sp>
        </mc:Choice>
        <mc:Fallback xmlns="">
          <p:sp>
            <p:nvSpPr>
              <p:cNvPr id="116755" name="Text Box 18"/>
              <p:cNvSpPr txBox="1">
                <a:spLocks noRot="1" noChangeAspect="1" noMove="1" noResize="1" noEditPoints="1" noAdjustHandles="1" noChangeArrowheads="1" noChangeShapeType="1" noTextEdit="1"/>
              </p:cNvSpPr>
              <p:nvPr/>
            </p:nvSpPr>
            <p:spPr bwMode="auto">
              <a:xfrm>
                <a:off x="1116013" y="5805488"/>
                <a:ext cx="863600"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56"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6756"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57" name="Text Box 20"/>
              <p:cNvSpPr txBox="1">
                <a:spLocks noChangeArrowheads="1"/>
              </p:cNvSpPr>
              <p:nvPr/>
            </p:nvSpPr>
            <p:spPr bwMode="auto">
              <a:xfrm>
                <a:off x="3635375" y="5805488"/>
                <a:ext cx="7921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6000</m:t>
                      </m:r>
                    </m:oMath>
                  </m:oMathPara>
                </a14:m>
                <a:endParaRPr lang="en-US" altLang="en-US" sz="1800" dirty="0"/>
              </a:p>
            </p:txBody>
          </p:sp>
        </mc:Choice>
        <mc:Fallback xmlns="">
          <p:sp>
            <p:nvSpPr>
              <p:cNvPr id="116757" name="Text Box 20"/>
              <p:cNvSpPr txBox="1">
                <a:spLocks noRot="1" noChangeAspect="1" noMove="1" noResize="1" noEditPoints="1" noAdjustHandles="1" noChangeArrowheads="1" noChangeShapeType="1" noTextEdit="1"/>
              </p:cNvSpPr>
              <p:nvPr/>
            </p:nvSpPr>
            <p:spPr bwMode="auto">
              <a:xfrm>
                <a:off x="3635375" y="5805488"/>
                <a:ext cx="792163"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58"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6758"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6759"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16760" name="Text Box 23"/>
              <p:cNvSpPr txBox="1">
                <a:spLocks noChangeArrowheads="1"/>
              </p:cNvSpPr>
              <p:nvPr/>
            </p:nvSpPr>
            <p:spPr bwMode="auto">
              <a:xfrm>
                <a:off x="1258888" y="5180013"/>
                <a:ext cx="576262" cy="33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600" b="1" i="1" dirty="0" smtClean="0">
                          <a:latin typeface="Cambria Math"/>
                        </a:rPr>
                        <m:t>.</m:t>
                      </m:r>
                      <m:r>
                        <a:rPr lang="en-US" altLang="en-US" sz="1600" b="1" i="1" dirty="0" smtClean="0">
                          <a:latin typeface="Cambria Math"/>
                        </a:rPr>
                        <m:t>𝟔𝟎</m:t>
                      </m:r>
                    </m:oMath>
                  </m:oMathPara>
                </a14:m>
                <a:endParaRPr lang="el-GR" altLang="en-US" sz="1600" b="1" dirty="0">
                  <a:latin typeface="Times New Roman" panose="02020603050405020304" pitchFamily="18" charset="0"/>
                  <a:cs typeface="Times New Roman" panose="02020603050405020304" pitchFamily="18" charset="0"/>
                </a:endParaRPr>
              </a:p>
            </p:txBody>
          </p:sp>
        </mc:Choice>
        <mc:Fallback xmlns="">
          <p:sp>
            <p:nvSpPr>
              <p:cNvPr id="116760" name="Text Box 23"/>
              <p:cNvSpPr txBox="1">
                <a:spLocks noRot="1" noChangeAspect="1" noMove="1" noResize="1" noEditPoints="1" noAdjustHandles="1" noChangeArrowheads="1" noChangeShapeType="1" noTextEdit="1"/>
              </p:cNvSpPr>
              <p:nvPr/>
            </p:nvSpPr>
            <p:spPr bwMode="auto">
              <a:xfrm>
                <a:off x="1258888" y="5180013"/>
                <a:ext cx="576262" cy="33655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61" name="Text Box 24"/>
              <p:cNvSpPr txBox="1">
                <a:spLocks noChangeArrowheads="1"/>
              </p:cNvSpPr>
              <p:nvPr/>
            </p:nvSpPr>
            <p:spPr bwMode="auto">
              <a:xfrm>
                <a:off x="3851275"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𝟔𝟎</m:t>
                      </m:r>
                    </m:oMath>
                  </m:oMathPara>
                </a14:m>
                <a:endParaRPr lang="el-GR" altLang="en-US" sz="1400" b="1" dirty="0">
                  <a:latin typeface="Times New Roman" panose="02020603050405020304" pitchFamily="18" charset="0"/>
                  <a:cs typeface="Times New Roman" panose="02020603050405020304" pitchFamily="18" charset="0"/>
                </a:endParaRPr>
              </a:p>
            </p:txBody>
          </p:sp>
        </mc:Choice>
        <mc:Fallback xmlns="">
          <p:sp>
            <p:nvSpPr>
              <p:cNvPr id="116761" name="Text Box 24"/>
              <p:cNvSpPr txBox="1">
                <a:spLocks noRot="1" noChangeAspect="1" noMove="1" noResize="1" noEditPoints="1" noAdjustHandles="1" noChangeArrowheads="1" noChangeShapeType="1" noTextEdit="1"/>
              </p:cNvSpPr>
              <p:nvPr/>
            </p:nvSpPr>
            <p:spPr bwMode="auto">
              <a:xfrm>
                <a:off x="3851275" y="5157788"/>
                <a:ext cx="504825" cy="30480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62" name="Text Box 25"/>
              <p:cNvSpPr txBox="1">
                <a:spLocks noChangeArrowheads="1"/>
              </p:cNvSpPr>
              <p:nvPr/>
            </p:nvSpPr>
            <p:spPr bwMode="auto">
              <a:xfrm>
                <a:off x="2411413" y="5157788"/>
                <a:ext cx="5762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dirty="0"/>
                  <a:t>.</a:t>
                </a:r>
                <a14:m>
                  <m:oMath xmlns:m="http://schemas.openxmlformats.org/officeDocument/2006/math">
                    <m:r>
                      <a:rPr lang="en-US" altLang="en-US" sz="1400" b="1" i="1" dirty="0" smtClean="0">
                        <a:latin typeface="Cambria Math"/>
                      </a:rPr>
                      <m:t>𝟒𝟎</m:t>
                    </m:r>
                  </m:oMath>
                </a14:m>
                <a:endParaRPr lang="el-GR" altLang="en-US" sz="1400" b="1" dirty="0"/>
              </a:p>
            </p:txBody>
          </p:sp>
        </mc:Choice>
        <mc:Fallback xmlns="">
          <p:sp>
            <p:nvSpPr>
              <p:cNvPr id="116762" name="Text Box 25"/>
              <p:cNvSpPr txBox="1">
                <a:spLocks noRot="1" noChangeAspect="1" noMove="1" noResize="1" noEditPoints="1" noAdjustHandles="1" noChangeArrowheads="1" noChangeShapeType="1" noTextEdit="1"/>
              </p:cNvSpPr>
              <p:nvPr/>
            </p:nvSpPr>
            <p:spPr bwMode="auto">
              <a:xfrm>
                <a:off x="2411413" y="5157788"/>
                <a:ext cx="576262" cy="304800"/>
              </a:xfrm>
              <a:prstGeom prst="rect">
                <a:avLst/>
              </a:prstGeom>
              <a:blipFill rotWithShape="1">
                <a:blip r:embed="rId10"/>
                <a:stretch>
                  <a:fillRect l="-3191"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63" name="Text Box 26"/>
              <p:cNvSpPr txBox="1">
                <a:spLocks noChangeArrowheads="1"/>
              </p:cNvSpPr>
              <p:nvPr/>
            </p:nvSpPr>
            <p:spPr bwMode="auto">
              <a:xfrm>
                <a:off x="5291138"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𝟒𝟎</m:t>
                      </m:r>
                    </m:oMath>
                  </m:oMathPara>
                </a14:m>
                <a:endParaRPr lang="el-GR" altLang="en-US" sz="1400" b="1" dirty="0"/>
              </a:p>
            </p:txBody>
          </p:sp>
        </mc:Choice>
        <mc:Fallback xmlns="">
          <p:sp>
            <p:nvSpPr>
              <p:cNvPr id="116763" name="Text Box 26"/>
              <p:cNvSpPr txBox="1">
                <a:spLocks noRot="1" noChangeAspect="1" noMove="1" noResize="1" noEditPoints="1" noAdjustHandles="1" noChangeArrowheads="1" noChangeShapeType="1" noTextEdit="1"/>
              </p:cNvSpPr>
              <p:nvPr/>
            </p:nvSpPr>
            <p:spPr bwMode="auto">
              <a:xfrm>
                <a:off x="5291138" y="5157788"/>
                <a:ext cx="504825" cy="30480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64" name="Text Box 27"/>
              <p:cNvSpPr txBox="1">
                <a:spLocks noChangeArrowheads="1"/>
              </p:cNvSpPr>
              <p:nvPr/>
            </p:nvSpPr>
            <p:spPr bwMode="auto">
              <a:xfrm>
                <a:off x="5795963" y="1773238"/>
                <a:ext cx="28797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r>
                        <a:rPr lang="en-US" altLang="en-US" sz="1800" i="1" dirty="0" smtClean="0">
                          <a:latin typeface="Cambria Math"/>
                        </a:rPr>
                        <m:t>=(.</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2000</m:t>
                      </m:r>
                      <m:r>
                        <a:rPr lang="en-US" altLang="en-US" sz="1800" i="1" dirty="0" smtClean="0">
                          <a:latin typeface="Cambria Math"/>
                        </a:rPr>
                        <m:t> ; .</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4000</m:t>
                      </m:r>
                      <m:r>
                        <a:rPr lang="en-US" altLang="en-US" sz="1800" i="1" dirty="0" smtClean="0">
                          <a:latin typeface="Cambria Math"/>
                        </a:rPr>
                        <m:t>)</m:t>
                      </m:r>
                    </m:oMath>
                  </m:oMathPara>
                </a14:m>
                <a:endParaRPr lang="en-US" altLang="en-US" sz="1800" dirty="0"/>
              </a:p>
            </p:txBody>
          </p:sp>
        </mc:Choice>
        <mc:Fallback xmlns="">
          <p:sp>
            <p:nvSpPr>
              <p:cNvPr id="116764" name="Text Box 27"/>
              <p:cNvSpPr txBox="1">
                <a:spLocks noRot="1" noChangeAspect="1" noMove="1" noResize="1" noEditPoints="1" noAdjustHandles="1" noChangeArrowheads="1" noChangeShapeType="1" noTextEdit="1"/>
              </p:cNvSpPr>
              <p:nvPr/>
            </p:nvSpPr>
            <p:spPr bwMode="auto">
              <a:xfrm>
                <a:off x="5795963" y="1773238"/>
                <a:ext cx="2879725" cy="366712"/>
              </a:xfrm>
              <a:prstGeom prst="rect">
                <a:avLst/>
              </a:prstGeom>
              <a:blipFill rotWithShape="1">
                <a:blip r:embed="rId12"/>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65" name="Text Box 28"/>
              <p:cNvSpPr txBox="1">
                <a:spLocks noChangeArrowheads="1"/>
              </p:cNvSpPr>
              <p:nvPr/>
            </p:nvSpPr>
            <p:spPr bwMode="auto">
              <a:xfrm>
                <a:off x="5868144" y="2405835"/>
                <a:ext cx="266223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r>
                        <a:rPr lang="en-US" altLang="en-US" sz="1800" i="1" dirty="0" smtClean="0">
                          <a:latin typeface="Cambria Math"/>
                        </a:rPr>
                        <m:t>=(.</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1000</m:t>
                      </m:r>
                      <m:r>
                        <a:rPr lang="en-US" altLang="en-US" sz="1800" i="1" dirty="0" smtClean="0">
                          <a:latin typeface="Cambria Math"/>
                        </a:rPr>
                        <m:t> ; .</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5000</m:t>
                      </m:r>
                      <m:r>
                        <a:rPr lang="en-US" altLang="en-US" sz="1800" i="1" dirty="0" smtClean="0">
                          <a:latin typeface="Cambria Math"/>
                        </a:rPr>
                        <m:t>)</m:t>
                      </m:r>
                    </m:oMath>
                  </m:oMathPara>
                </a14:m>
                <a:endParaRPr lang="en-US" altLang="en-US" sz="1800" dirty="0"/>
              </a:p>
            </p:txBody>
          </p:sp>
        </mc:Choice>
        <mc:Fallback xmlns="">
          <p:sp>
            <p:nvSpPr>
              <p:cNvPr id="116765" name="Text Box 28"/>
              <p:cNvSpPr txBox="1">
                <a:spLocks noRot="1" noChangeAspect="1" noMove="1" noResize="1" noEditPoints="1" noAdjustHandles="1" noChangeArrowheads="1" noChangeShapeType="1" noTextEdit="1"/>
              </p:cNvSpPr>
              <p:nvPr/>
            </p:nvSpPr>
            <p:spPr bwMode="auto">
              <a:xfrm>
                <a:off x="5868144" y="2405835"/>
                <a:ext cx="2662238" cy="366712"/>
              </a:xfrm>
              <a:prstGeom prst="rect">
                <a:avLst/>
              </a:prstGeom>
              <a:blipFill rotWithShape="1">
                <a:blip r:embed="rId13"/>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CA44150-C76C-4383-8D0E-E4D84C4E84F7}" type="slidenum">
              <a:rPr lang="ar-SA" altLang="en-US" sz="1400"/>
              <a:pPr algn="l">
                <a:spcBef>
                  <a:spcPct val="0"/>
                </a:spcBef>
                <a:buFontTx/>
                <a:buNone/>
              </a:pPr>
              <a:t>226</a:t>
            </a:fld>
            <a:endParaRPr lang="en-US" altLang="en-US" sz="1400"/>
          </a:p>
        </p:txBody>
      </p:sp>
      <p:sp>
        <p:nvSpPr>
          <p:cNvPr id="117763" name="Rectangle 2"/>
          <p:cNvSpPr>
            <a:spLocks noGrp="1" noChangeArrowheads="1"/>
          </p:cNvSpPr>
          <p:nvPr>
            <p:ph type="title"/>
          </p:nvPr>
        </p:nvSpPr>
        <p:spPr/>
        <p:txBody>
          <a:bodyPr/>
          <a:lstStyle/>
          <a:p>
            <a:pPr eaLnBrk="1" hangingPunct="1"/>
            <a:r>
              <a:rPr lang="en-US" altLang="en-US" sz="3600" dirty="0" smtClean="0">
                <a:solidFill>
                  <a:schemeClr val="accent2"/>
                </a:solidFill>
              </a:rPr>
              <a:t>Problems 4.4 and 4.9</a:t>
            </a:r>
          </a:p>
        </p:txBody>
      </p:sp>
      <p:sp>
        <p:nvSpPr>
          <p:cNvPr id="117764" name="Rectangle 3"/>
          <p:cNvSpPr>
            <a:spLocks noGrp="1" noChangeArrowheads="1"/>
          </p:cNvSpPr>
          <p:nvPr>
            <p:ph type="body" idx="1"/>
          </p:nvPr>
        </p:nvSpPr>
        <p:spPr/>
        <p:txBody>
          <a:bodyPr/>
          <a:lstStyle/>
          <a:p>
            <a:pPr algn="l" rtl="0" eaLnBrk="1" hangingPunct="1">
              <a:buFontTx/>
              <a:buNone/>
            </a:pPr>
            <a:r>
              <a:rPr lang="en-US" altLang="en-US" sz="2400" dirty="0" smtClean="0"/>
              <a:t>Problem 4.4</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Problem 4.9</a:t>
            </a:r>
          </a:p>
        </p:txBody>
      </p:sp>
      <p:sp>
        <p:nvSpPr>
          <p:cNvPr id="117765" name="Line 4"/>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6" name="Line 5"/>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7"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7768" name="Text Box 7"/>
              <p:cNvSpPr txBox="1">
                <a:spLocks noChangeArrowheads="1"/>
              </p:cNvSpPr>
              <p:nvPr/>
            </p:nvSpPr>
            <p:spPr bwMode="auto">
              <a:xfrm>
                <a:off x="24844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7768" name="Text Box 7"/>
              <p:cNvSpPr txBox="1">
                <a:spLocks noRot="1" noChangeAspect="1" noMove="1" noResize="1" noEditPoints="1" noAdjustHandles="1" noChangeArrowheads="1" noChangeShapeType="1" noTextEdit="1"/>
              </p:cNvSpPr>
              <p:nvPr/>
            </p:nvSpPr>
            <p:spPr bwMode="auto">
              <a:xfrm>
                <a:off x="2484438" y="2781300"/>
                <a:ext cx="503237"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69" name="Text Box 8"/>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7769" name="Text Box 8"/>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7770"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7771"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72"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73"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7774" name="Line 13"/>
          <p:cNvSpPr>
            <a:spLocks noChangeShapeType="1"/>
          </p:cNvSpPr>
          <p:nvPr/>
        </p:nvSpPr>
        <p:spPr bwMode="auto">
          <a:xfrm flipH="1">
            <a:off x="2195513" y="4292600"/>
            <a:ext cx="10810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75"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7776"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77"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78"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7779" name="Text Box 18"/>
              <p:cNvSpPr txBox="1">
                <a:spLocks noChangeArrowheads="1"/>
              </p:cNvSpPr>
              <p:nvPr/>
            </p:nvSpPr>
            <p:spPr bwMode="auto">
              <a:xfrm>
                <a:off x="1116013" y="5805488"/>
                <a:ext cx="8636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6000</m:t>
                      </m:r>
                    </m:oMath>
                  </m:oMathPara>
                </a14:m>
                <a:endParaRPr lang="en-US" altLang="en-US" sz="1800" dirty="0"/>
              </a:p>
            </p:txBody>
          </p:sp>
        </mc:Choice>
        <mc:Fallback xmlns="">
          <p:sp>
            <p:nvSpPr>
              <p:cNvPr id="117779" name="Text Box 18"/>
              <p:cNvSpPr txBox="1">
                <a:spLocks noRot="1" noChangeAspect="1" noMove="1" noResize="1" noEditPoints="1" noAdjustHandles="1" noChangeArrowheads="1" noChangeShapeType="1" noTextEdit="1"/>
              </p:cNvSpPr>
              <p:nvPr/>
            </p:nvSpPr>
            <p:spPr bwMode="auto">
              <a:xfrm>
                <a:off x="1116013" y="5805488"/>
                <a:ext cx="863600"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0"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7780"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1" name="Text Box 20"/>
              <p:cNvSpPr txBox="1">
                <a:spLocks noChangeArrowheads="1"/>
              </p:cNvSpPr>
              <p:nvPr/>
            </p:nvSpPr>
            <p:spPr bwMode="auto">
              <a:xfrm>
                <a:off x="3635375" y="5805488"/>
                <a:ext cx="7921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6000</m:t>
                      </m:r>
                    </m:oMath>
                  </m:oMathPara>
                </a14:m>
                <a:endParaRPr lang="en-US" altLang="en-US" sz="1800" dirty="0"/>
              </a:p>
            </p:txBody>
          </p:sp>
        </mc:Choice>
        <mc:Fallback xmlns="">
          <p:sp>
            <p:nvSpPr>
              <p:cNvPr id="117781" name="Text Box 20"/>
              <p:cNvSpPr txBox="1">
                <a:spLocks noRot="1" noChangeAspect="1" noMove="1" noResize="1" noEditPoints="1" noAdjustHandles="1" noChangeArrowheads="1" noChangeShapeType="1" noTextEdit="1"/>
              </p:cNvSpPr>
              <p:nvPr/>
            </p:nvSpPr>
            <p:spPr bwMode="auto">
              <a:xfrm>
                <a:off x="3635375" y="5805488"/>
                <a:ext cx="792163"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2"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7782"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7783"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17784" name="Text Box 23"/>
              <p:cNvSpPr txBox="1">
                <a:spLocks noChangeArrowheads="1"/>
              </p:cNvSpPr>
              <p:nvPr/>
            </p:nvSpPr>
            <p:spPr bwMode="auto">
              <a:xfrm>
                <a:off x="1258888" y="5180013"/>
                <a:ext cx="576262" cy="33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600" b="1" i="1" dirty="0" smtClean="0">
                          <a:latin typeface="Cambria Math"/>
                        </a:rPr>
                        <m:t>.</m:t>
                      </m:r>
                      <m:r>
                        <a:rPr lang="en-US" altLang="en-US" sz="1600" b="1" i="1" dirty="0" smtClean="0">
                          <a:latin typeface="Cambria Math"/>
                        </a:rPr>
                        <m:t>𝟔𝟎</m:t>
                      </m:r>
                    </m:oMath>
                  </m:oMathPara>
                </a14:m>
                <a:endParaRPr lang="el-GR" altLang="en-US" sz="1600" b="1" dirty="0">
                  <a:latin typeface="Times New Roman" panose="02020603050405020304" pitchFamily="18" charset="0"/>
                  <a:cs typeface="Times New Roman" panose="02020603050405020304" pitchFamily="18" charset="0"/>
                </a:endParaRPr>
              </a:p>
            </p:txBody>
          </p:sp>
        </mc:Choice>
        <mc:Fallback xmlns="">
          <p:sp>
            <p:nvSpPr>
              <p:cNvPr id="117784" name="Text Box 23"/>
              <p:cNvSpPr txBox="1">
                <a:spLocks noRot="1" noChangeAspect="1" noMove="1" noResize="1" noEditPoints="1" noAdjustHandles="1" noChangeArrowheads="1" noChangeShapeType="1" noTextEdit="1"/>
              </p:cNvSpPr>
              <p:nvPr/>
            </p:nvSpPr>
            <p:spPr bwMode="auto">
              <a:xfrm>
                <a:off x="1258888" y="5180013"/>
                <a:ext cx="576262" cy="33655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5" name="Text Box 24"/>
              <p:cNvSpPr txBox="1">
                <a:spLocks noChangeArrowheads="1"/>
              </p:cNvSpPr>
              <p:nvPr/>
            </p:nvSpPr>
            <p:spPr bwMode="auto">
              <a:xfrm>
                <a:off x="3851275"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400" b="1" i="1" dirty="0" smtClean="0">
                          <a:latin typeface="Cambria Math"/>
                        </a:rPr>
                        <m:t>.</m:t>
                      </m:r>
                      <m:r>
                        <a:rPr lang="en-US" altLang="en-US" sz="1400" b="1" i="1" dirty="0" smtClean="0">
                          <a:latin typeface="Cambria Math"/>
                        </a:rPr>
                        <m:t>𝟔𝟎</m:t>
                      </m:r>
                    </m:oMath>
                  </m:oMathPara>
                </a14:m>
                <a:endParaRPr lang="el-GR" altLang="en-US" sz="1400" b="1" dirty="0">
                  <a:latin typeface="Times New Roman" panose="02020603050405020304" pitchFamily="18" charset="0"/>
                  <a:cs typeface="Times New Roman" panose="02020603050405020304" pitchFamily="18" charset="0"/>
                </a:endParaRPr>
              </a:p>
            </p:txBody>
          </p:sp>
        </mc:Choice>
        <mc:Fallback xmlns="">
          <p:sp>
            <p:nvSpPr>
              <p:cNvPr id="117785" name="Text Box 24"/>
              <p:cNvSpPr txBox="1">
                <a:spLocks noRot="1" noChangeAspect="1" noMove="1" noResize="1" noEditPoints="1" noAdjustHandles="1" noChangeArrowheads="1" noChangeShapeType="1" noTextEdit="1"/>
              </p:cNvSpPr>
              <p:nvPr/>
            </p:nvSpPr>
            <p:spPr bwMode="auto">
              <a:xfrm>
                <a:off x="3851275" y="5157788"/>
                <a:ext cx="504825" cy="30480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6" name="Text Box 25"/>
              <p:cNvSpPr txBox="1">
                <a:spLocks noChangeArrowheads="1"/>
              </p:cNvSpPr>
              <p:nvPr/>
            </p:nvSpPr>
            <p:spPr bwMode="auto">
              <a:xfrm>
                <a:off x="2411413" y="5157788"/>
                <a:ext cx="5762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dirty="0"/>
                  <a:t>.</a:t>
                </a:r>
                <a14:m>
                  <m:oMath xmlns:m="http://schemas.openxmlformats.org/officeDocument/2006/math">
                    <m:r>
                      <a:rPr lang="en-US" altLang="en-US" sz="1400" b="1" i="1" dirty="0" smtClean="0">
                        <a:latin typeface="Cambria Math"/>
                      </a:rPr>
                      <m:t>𝟒𝟎</m:t>
                    </m:r>
                  </m:oMath>
                </a14:m>
                <a:endParaRPr lang="el-GR" altLang="en-US" sz="1400" b="1" dirty="0"/>
              </a:p>
            </p:txBody>
          </p:sp>
        </mc:Choice>
        <mc:Fallback xmlns="">
          <p:sp>
            <p:nvSpPr>
              <p:cNvPr id="117786" name="Text Box 25"/>
              <p:cNvSpPr txBox="1">
                <a:spLocks noRot="1" noChangeAspect="1" noMove="1" noResize="1" noEditPoints="1" noAdjustHandles="1" noChangeArrowheads="1" noChangeShapeType="1" noTextEdit="1"/>
              </p:cNvSpPr>
              <p:nvPr/>
            </p:nvSpPr>
            <p:spPr bwMode="auto">
              <a:xfrm>
                <a:off x="2411413" y="5157788"/>
                <a:ext cx="576262" cy="304800"/>
              </a:xfrm>
              <a:prstGeom prst="rect">
                <a:avLst/>
              </a:prstGeom>
              <a:blipFill rotWithShape="1">
                <a:blip r:embed="rId10"/>
                <a:stretch>
                  <a:fillRect l="-3191"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7" name="Text Box 26"/>
              <p:cNvSpPr txBox="1">
                <a:spLocks noChangeArrowheads="1"/>
              </p:cNvSpPr>
              <p:nvPr/>
            </p:nvSpPr>
            <p:spPr bwMode="auto">
              <a:xfrm>
                <a:off x="5291138" y="5157788"/>
                <a:ext cx="5048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dirty="0"/>
                  <a:t>.</a:t>
                </a:r>
                <a14:m>
                  <m:oMath xmlns:m="http://schemas.openxmlformats.org/officeDocument/2006/math">
                    <m:r>
                      <a:rPr lang="en-US" altLang="en-US" sz="1400" b="1" i="1" dirty="0" smtClean="0">
                        <a:latin typeface="Cambria Math"/>
                      </a:rPr>
                      <m:t>𝟒𝟎</m:t>
                    </m:r>
                  </m:oMath>
                </a14:m>
                <a:endParaRPr lang="el-GR" altLang="en-US" sz="1400" b="1" dirty="0"/>
              </a:p>
            </p:txBody>
          </p:sp>
        </mc:Choice>
        <mc:Fallback xmlns="">
          <p:sp>
            <p:nvSpPr>
              <p:cNvPr id="117787" name="Text Box 26"/>
              <p:cNvSpPr txBox="1">
                <a:spLocks noRot="1" noChangeAspect="1" noMove="1" noResize="1" noEditPoints="1" noAdjustHandles="1" noChangeArrowheads="1" noChangeShapeType="1" noTextEdit="1"/>
              </p:cNvSpPr>
              <p:nvPr/>
            </p:nvSpPr>
            <p:spPr bwMode="auto">
              <a:xfrm>
                <a:off x="5291138" y="5157788"/>
                <a:ext cx="504825" cy="304800"/>
              </a:xfrm>
              <a:prstGeom prst="rect">
                <a:avLst/>
              </a:prstGeom>
              <a:blipFill rotWithShape="1">
                <a:blip r:embed="rId11"/>
                <a:stretch>
                  <a:fillRect l="-3614" t="-2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8" name="Text Box 27"/>
              <p:cNvSpPr txBox="1">
                <a:spLocks noChangeArrowheads="1"/>
              </p:cNvSpPr>
              <p:nvPr/>
            </p:nvSpPr>
            <p:spPr bwMode="auto">
              <a:xfrm>
                <a:off x="5795963" y="1773238"/>
                <a:ext cx="28797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r>
                        <a:rPr lang="en-US" altLang="en-US" sz="1800" i="1" dirty="0" smtClean="0">
                          <a:latin typeface="Cambria Math"/>
                        </a:rPr>
                        <m:t>=(.</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2000</m:t>
                      </m:r>
                      <m:r>
                        <a:rPr lang="en-US" altLang="en-US" sz="1800" i="1" dirty="0" smtClean="0">
                          <a:latin typeface="Cambria Math"/>
                        </a:rPr>
                        <m:t> ; .</m:t>
                      </m:r>
                      <m:r>
                        <a:rPr lang="en-US" altLang="en-US" sz="1800" i="1" dirty="0" smtClean="0">
                          <a:latin typeface="Cambria Math"/>
                        </a:rPr>
                        <m:t>5</m:t>
                      </m:r>
                      <m:r>
                        <a:rPr lang="en-US" altLang="en-US" sz="1800" i="1" dirty="0" smtClean="0">
                          <a:latin typeface="Cambria Math"/>
                        </a:rPr>
                        <m:t>, </m:t>
                      </m:r>
                      <m:r>
                        <a:rPr lang="en-US" altLang="en-US" sz="1800" i="1" dirty="0" smtClean="0">
                          <a:latin typeface="Cambria Math"/>
                        </a:rPr>
                        <m:t>4000</m:t>
                      </m:r>
                      <m:r>
                        <a:rPr lang="en-US" altLang="en-US" sz="1800" i="1" dirty="0" smtClean="0">
                          <a:latin typeface="Cambria Math"/>
                        </a:rPr>
                        <m:t>)</m:t>
                      </m:r>
                    </m:oMath>
                  </m:oMathPara>
                </a14:m>
                <a:endParaRPr lang="en-US" altLang="en-US" sz="1800" dirty="0"/>
              </a:p>
            </p:txBody>
          </p:sp>
        </mc:Choice>
        <mc:Fallback xmlns="">
          <p:sp>
            <p:nvSpPr>
              <p:cNvPr id="117788" name="Text Box 27"/>
              <p:cNvSpPr txBox="1">
                <a:spLocks noRot="1" noChangeAspect="1" noMove="1" noResize="1" noEditPoints="1" noAdjustHandles="1" noChangeArrowheads="1" noChangeShapeType="1" noTextEdit="1"/>
              </p:cNvSpPr>
              <p:nvPr/>
            </p:nvSpPr>
            <p:spPr bwMode="auto">
              <a:xfrm>
                <a:off x="5795963" y="1773238"/>
                <a:ext cx="2879725" cy="366712"/>
              </a:xfrm>
              <a:prstGeom prst="rect">
                <a:avLst/>
              </a:prstGeom>
              <a:blipFill rotWithShape="1">
                <a:blip r:embed="rId12"/>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89" name="Text Box 28"/>
              <p:cNvSpPr txBox="1">
                <a:spLocks noChangeArrowheads="1"/>
              </p:cNvSpPr>
              <p:nvPr/>
            </p:nvSpPr>
            <p:spPr bwMode="auto">
              <a:xfrm>
                <a:off x="5942210" y="2420938"/>
                <a:ext cx="266223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r>
                        <a:rPr lang="en-US" altLang="en-US" sz="1800" i="1" dirty="0" smtClean="0">
                          <a:latin typeface="Cambria Math"/>
                        </a:rPr>
                        <m:t>=(.</m:t>
                      </m:r>
                      <m:r>
                        <a:rPr lang="en-US" altLang="en-US" sz="1800" i="1" dirty="0" smtClean="0">
                          <a:latin typeface="Cambria Math"/>
                        </a:rPr>
                        <m:t>4</m:t>
                      </m:r>
                      <m:r>
                        <a:rPr lang="en-US" altLang="en-US" sz="1800" i="1" dirty="0" smtClean="0">
                          <a:latin typeface="Cambria Math"/>
                        </a:rPr>
                        <m:t>, </m:t>
                      </m:r>
                      <m:r>
                        <a:rPr lang="en-US" altLang="en-US" sz="1800" i="1" dirty="0" smtClean="0">
                          <a:latin typeface="Cambria Math"/>
                        </a:rPr>
                        <m:t>1000</m:t>
                      </m:r>
                      <m:r>
                        <a:rPr lang="en-US" altLang="en-US" sz="1800" i="1" dirty="0" smtClean="0">
                          <a:latin typeface="Cambria Math"/>
                        </a:rPr>
                        <m:t> ; .</m:t>
                      </m:r>
                      <m:r>
                        <a:rPr lang="en-US" altLang="en-US" sz="1800" i="1" dirty="0" smtClean="0">
                          <a:latin typeface="Cambria Math"/>
                        </a:rPr>
                        <m:t>6</m:t>
                      </m:r>
                      <m:r>
                        <a:rPr lang="en-US" altLang="en-US" sz="1800" i="1" dirty="0" smtClean="0">
                          <a:latin typeface="Cambria Math"/>
                        </a:rPr>
                        <m:t>, </m:t>
                      </m:r>
                      <m:r>
                        <a:rPr lang="en-US" altLang="en-US" sz="1800" i="1" dirty="0" smtClean="0">
                          <a:latin typeface="Cambria Math"/>
                        </a:rPr>
                        <m:t>5000</m:t>
                      </m:r>
                      <m:r>
                        <a:rPr lang="en-US" altLang="en-US" sz="1800" i="1" dirty="0" smtClean="0">
                          <a:latin typeface="Cambria Math"/>
                        </a:rPr>
                        <m:t>)</m:t>
                      </m:r>
                    </m:oMath>
                  </m:oMathPara>
                </a14:m>
                <a:endParaRPr lang="en-US" altLang="en-US" sz="1800" dirty="0"/>
              </a:p>
            </p:txBody>
          </p:sp>
        </mc:Choice>
        <mc:Fallback xmlns="">
          <p:sp>
            <p:nvSpPr>
              <p:cNvPr id="117789" name="Text Box 28"/>
              <p:cNvSpPr txBox="1">
                <a:spLocks noRot="1" noChangeAspect="1" noMove="1" noResize="1" noEditPoints="1" noAdjustHandles="1" noChangeArrowheads="1" noChangeShapeType="1" noTextEdit="1"/>
              </p:cNvSpPr>
              <p:nvPr/>
            </p:nvSpPr>
            <p:spPr bwMode="auto">
              <a:xfrm>
                <a:off x="5942210" y="2420938"/>
                <a:ext cx="2662238" cy="366712"/>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922131C-ECEB-4F8E-B036-F2B6A9838857}" type="slidenum">
              <a:rPr lang="ar-SA" altLang="en-US" sz="1400"/>
              <a:pPr algn="l">
                <a:spcBef>
                  <a:spcPct val="0"/>
                </a:spcBef>
                <a:buFontTx/>
                <a:buNone/>
              </a:pPr>
              <a:t>227</a:t>
            </a:fld>
            <a:endParaRPr lang="en-US" altLang="en-US" sz="1400"/>
          </a:p>
        </p:txBody>
      </p:sp>
      <p:sp>
        <p:nvSpPr>
          <p:cNvPr id="118787"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Independence Axiom</a:t>
            </a:r>
          </a:p>
        </p:txBody>
      </p:sp>
      <p:sp>
        <p:nvSpPr>
          <p:cNvPr id="118788" name="Rectangle 3"/>
          <p:cNvSpPr>
            <a:spLocks noGrp="1" noChangeArrowheads="1"/>
          </p:cNvSpPr>
          <p:nvPr>
            <p:ph type="body" idx="1"/>
          </p:nvPr>
        </p:nvSpPr>
        <p:spPr/>
        <p:txBody>
          <a:bodyPr/>
          <a:lstStyle/>
          <a:p>
            <a:pPr algn="l" rtl="0" eaLnBrk="1" hangingPunct="1">
              <a:buFontTx/>
              <a:buNone/>
            </a:pPr>
            <a:r>
              <a:rPr lang="en-US" altLang="en-US" sz="2400" dirty="0" smtClean="0"/>
              <a:t>The choice</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a:t>w</a:t>
            </a:r>
            <a:r>
              <a:rPr lang="en-US" altLang="en-US" sz="2400" dirty="0" smtClean="0"/>
              <a:t>ould/should be the same as </a:t>
            </a:r>
          </a:p>
        </p:txBody>
      </p:sp>
      <p:sp>
        <p:nvSpPr>
          <p:cNvPr id="118789" name="Line 5"/>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0" name="Line 6"/>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1" name="Rectangle 7"/>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8792" name="Text Box 8"/>
              <p:cNvSpPr txBox="1">
                <a:spLocks noChangeArrowheads="1"/>
              </p:cNvSpPr>
              <p:nvPr/>
            </p:nvSpPr>
            <p:spPr bwMode="auto">
              <a:xfrm>
                <a:off x="24844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8792" name="Text Box 8"/>
              <p:cNvSpPr txBox="1">
                <a:spLocks noRot="1" noChangeAspect="1" noMove="1" noResize="1" noEditPoints="1" noAdjustHandles="1" noChangeArrowheads="1" noChangeShapeType="1" noTextEdit="1"/>
              </p:cNvSpPr>
              <p:nvPr/>
            </p:nvSpPr>
            <p:spPr bwMode="auto">
              <a:xfrm>
                <a:off x="2484438" y="2781300"/>
                <a:ext cx="503237"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93" name="Text Box 9"/>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8793" name="Text Box 9"/>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8794" name="Oval 10"/>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8795" name="Line 11"/>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6" name="Line 12"/>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7" name="Rectangle 13"/>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8798" name="Line 14"/>
          <p:cNvSpPr>
            <a:spLocks noChangeShapeType="1"/>
          </p:cNvSpPr>
          <p:nvPr/>
        </p:nvSpPr>
        <p:spPr bwMode="auto">
          <a:xfrm flipH="1">
            <a:off x="2195513" y="4292600"/>
            <a:ext cx="10810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9" name="Oval 15"/>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8800" name="Line 16"/>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Line 17"/>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2" name="Line 18"/>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8803" name="Text Box 19"/>
              <p:cNvSpPr txBox="1">
                <a:spLocks noChangeArrowheads="1"/>
              </p:cNvSpPr>
              <p:nvPr/>
            </p:nvSpPr>
            <p:spPr bwMode="auto">
              <a:xfrm>
                <a:off x="1331913" y="5798481"/>
                <a:ext cx="5048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𝑅</m:t>
                      </m:r>
                    </m:oMath>
                  </m:oMathPara>
                </a14:m>
                <a:endParaRPr lang="en-US" altLang="en-US" sz="1800" dirty="0"/>
              </a:p>
            </p:txBody>
          </p:sp>
        </mc:Choice>
        <mc:Fallback xmlns="">
          <p:sp>
            <p:nvSpPr>
              <p:cNvPr id="118803" name="Text Box 19"/>
              <p:cNvSpPr txBox="1">
                <a:spLocks noRot="1" noChangeAspect="1" noMove="1" noResize="1" noEditPoints="1" noAdjustHandles="1" noChangeArrowheads="1" noChangeShapeType="1" noTextEdit="1"/>
              </p:cNvSpPr>
              <p:nvPr/>
            </p:nvSpPr>
            <p:spPr bwMode="auto">
              <a:xfrm>
                <a:off x="1331913" y="5798481"/>
                <a:ext cx="504825"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804" name="Text Box 20"/>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8804" name="Text Box 20"/>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805" name="Text Box 21"/>
              <p:cNvSpPr txBox="1">
                <a:spLocks noChangeArrowheads="1"/>
              </p:cNvSpPr>
              <p:nvPr/>
            </p:nvSpPr>
            <p:spPr bwMode="auto">
              <a:xfrm>
                <a:off x="3851275" y="5805488"/>
                <a:ext cx="43338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𝑅</m:t>
                      </m:r>
                    </m:oMath>
                  </m:oMathPara>
                </a14:m>
                <a:endParaRPr lang="en-US" altLang="en-US" sz="1800" dirty="0"/>
              </a:p>
            </p:txBody>
          </p:sp>
        </mc:Choice>
        <mc:Fallback xmlns="">
          <p:sp>
            <p:nvSpPr>
              <p:cNvPr id="118805" name="Text Box 21"/>
              <p:cNvSpPr txBox="1">
                <a:spLocks noRot="1" noChangeAspect="1" noMove="1" noResize="1" noEditPoints="1" noAdjustHandles="1" noChangeArrowheads="1" noChangeShapeType="1" noTextEdit="1"/>
              </p:cNvSpPr>
              <p:nvPr/>
            </p:nvSpPr>
            <p:spPr bwMode="auto">
              <a:xfrm>
                <a:off x="3851275" y="5805488"/>
                <a:ext cx="433388"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806" name="Text Box 22"/>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8806" name="Text Box 22"/>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8807" name="Text Box 23"/>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18809" name="Text Box 25"/>
              <p:cNvSpPr txBox="1">
                <a:spLocks noChangeArrowheads="1"/>
              </p:cNvSpPr>
              <p:nvPr/>
            </p:nvSpPr>
            <p:spPr bwMode="auto">
              <a:xfrm>
                <a:off x="3419476" y="5157788"/>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118809" name="Text Box 25"/>
              <p:cNvSpPr txBox="1">
                <a:spLocks noRot="1" noChangeAspect="1" noMove="1" noResize="1" noEditPoints="1" noAdjustHandles="1" noChangeArrowheads="1" noChangeShapeType="1" noTextEdit="1"/>
              </p:cNvSpPr>
              <p:nvPr/>
            </p:nvSpPr>
            <p:spPr bwMode="auto">
              <a:xfrm>
                <a:off x="3419476" y="5157788"/>
                <a:ext cx="936626" cy="40011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811" name="Text Box 27"/>
              <p:cNvSpPr txBox="1">
                <a:spLocks noChangeArrowheads="1"/>
              </p:cNvSpPr>
              <p:nvPr/>
            </p:nvSpPr>
            <p:spPr bwMode="auto">
              <a:xfrm>
                <a:off x="5291138" y="5157788"/>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118811" name="Text Box 27"/>
              <p:cNvSpPr txBox="1">
                <a:spLocks noRot="1" noChangeAspect="1" noMove="1" noResize="1" noEditPoints="1" noAdjustHandles="1" noChangeArrowheads="1" noChangeShapeType="1" noTextEdit="1"/>
              </p:cNvSpPr>
              <p:nvPr/>
            </p:nvSpPr>
            <p:spPr bwMode="auto">
              <a:xfrm>
                <a:off x="5291138" y="5157788"/>
                <a:ext cx="360362" cy="40011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25"/>
              <p:cNvSpPr txBox="1">
                <a:spLocks noChangeArrowheads="1"/>
              </p:cNvSpPr>
              <p:nvPr/>
            </p:nvSpPr>
            <p:spPr bwMode="auto">
              <a:xfrm>
                <a:off x="790575" y="5157788"/>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28" name="Text Box 25"/>
              <p:cNvSpPr txBox="1">
                <a:spLocks noRot="1" noChangeAspect="1" noMove="1" noResize="1" noEditPoints="1" noAdjustHandles="1" noChangeArrowheads="1" noChangeShapeType="1" noTextEdit="1"/>
              </p:cNvSpPr>
              <p:nvPr/>
            </p:nvSpPr>
            <p:spPr bwMode="auto">
              <a:xfrm>
                <a:off x="790575" y="5157788"/>
                <a:ext cx="936626" cy="400110"/>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Box 27"/>
              <p:cNvSpPr txBox="1">
                <a:spLocks noChangeArrowheads="1"/>
              </p:cNvSpPr>
              <p:nvPr/>
            </p:nvSpPr>
            <p:spPr bwMode="auto">
              <a:xfrm>
                <a:off x="2411414" y="5068064"/>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29" name="Text Box 27"/>
              <p:cNvSpPr txBox="1">
                <a:spLocks noRot="1" noChangeAspect="1" noMove="1" noResize="1" noEditPoints="1" noAdjustHandles="1" noChangeArrowheads="1" noChangeShapeType="1" noTextEdit="1"/>
              </p:cNvSpPr>
              <p:nvPr/>
            </p:nvSpPr>
            <p:spPr bwMode="auto">
              <a:xfrm>
                <a:off x="2411414" y="5068064"/>
                <a:ext cx="360362" cy="40011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7FF8826-B5E9-46FE-99C8-C526A5D39665}" type="slidenum">
              <a:rPr lang="ar-SA" altLang="en-US" sz="1400"/>
              <a:pPr algn="l">
                <a:spcBef>
                  <a:spcPct val="0"/>
                </a:spcBef>
                <a:buFontTx/>
                <a:buNone/>
              </a:pPr>
              <a:t>228</a:t>
            </a:fld>
            <a:endParaRPr lang="en-US" altLang="en-US" sz="1400"/>
          </a:p>
        </p:txBody>
      </p:sp>
      <p:sp>
        <p:nvSpPr>
          <p:cNvPr id="119811" name="Rectangle 2"/>
          <p:cNvSpPr>
            <a:spLocks noGrp="1" noChangeArrowheads="1"/>
          </p:cNvSpPr>
          <p:nvPr>
            <p:ph type="title"/>
          </p:nvPr>
        </p:nvSpPr>
        <p:spPr/>
        <p:txBody>
          <a:bodyPr/>
          <a:lstStyle/>
          <a:p>
            <a:pPr rtl="0" eaLnBrk="1" hangingPunct="1"/>
            <a:r>
              <a:rPr lang="en-US" altLang="en-US" sz="3600" dirty="0" smtClean="0">
                <a:solidFill>
                  <a:schemeClr val="accent2"/>
                </a:solidFill>
              </a:rPr>
              <a:t>Assumption 1: </a:t>
            </a:r>
            <a:r>
              <a:rPr lang="en-US" altLang="en-US" sz="3600" dirty="0">
                <a:solidFill>
                  <a:schemeClr val="accent2"/>
                </a:solidFill>
              </a:rPr>
              <a:t>R</a:t>
            </a:r>
            <a:r>
              <a:rPr lang="en-US" altLang="en-US" sz="3600" dirty="0" smtClean="0">
                <a:solidFill>
                  <a:schemeClr val="accent2"/>
                </a:solidFill>
              </a:rPr>
              <a:t>ational Planning</a:t>
            </a:r>
          </a:p>
        </p:txBody>
      </p:sp>
      <p:sp>
        <p:nvSpPr>
          <p:cNvPr id="119812" name="Rectangle 3"/>
          <p:cNvSpPr>
            <a:spLocks noGrp="1" noChangeArrowheads="1"/>
          </p:cNvSpPr>
          <p:nvPr>
            <p:ph type="body" idx="1"/>
          </p:nvPr>
        </p:nvSpPr>
        <p:spPr/>
        <p:txBody>
          <a:bodyPr/>
          <a:lstStyle/>
          <a:p>
            <a:pPr algn="l" rtl="0" eaLnBrk="1" hangingPunct="1">
              <a:buFontTx/>
              <a:buNone/>
            </a:pPr>
            <a:r>
              <a:rPr lang="en-US" altLang="en-US" sz="2400" dirty="0" smtClean="0"/>
              <a:t>Compare your </a:t>
            </a:r>
            <a:r>
              <a:rPr lang="en-US" altLang="en-US" sz="2400" dirty="0" smtClean="0">
                <a:solidFill>
                  <a:srgbClr val="FF0000"/>
                </a:solidFill>
              </a:rPr>
              <a:t>plan</a:t>
            </a:r>
            <a:r>
              <a:rPr lang="en-US" altLang="en-US" sz="2400" dirty="0" smtClean="0"/>
              <a:t> for choice in</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and your </a:t>
            </a:r>
            <a:r>
              <a:rPr lang="en-US" altLang="en-US" sz="2400" dirty="0" smtClean="0">
                <a:solidFill>
                  <a:srgbClr val="7030A0"/>
                </a:solidFill>
              </a:rPr>
              <a:t>actual</a:t>
            </a:r>
            <a:r>
              <a:rPr lang="en-US" altLang="en-US" sz="2400" dirty="0" smtClean="0"/>
              <a:t> choice in</a:t>
            </a:r>
          </a:p>
        </p:txBody>
      </p:sp>
      <p:sp>
        <p:nvSpPr>
          <p:cNvPr id="119813" name="Line 4"/>
          <p:cNvSpPr>
            <a:spLocks noChangeShapeType="1"/>
          </p:cNvSpPr>
          <p:nvPr/>
        </p:nvSpPr>
        <p:spPr bwMode="auto">
          <a:xfrm flipH="1">
            <a:off x="7235825" y="3500438"/>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8027988" y="3500438"/>
            <a:ext cx="3603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Rectangle 6"/>
          <p:cNvSpPr>
            <a:spLocks noChangeArrowheads="1"/>
          </p:cNvSpPr>
          <p:nvPr/>
        </p:nvSpPr>
        <p:spPr bwMode="auto">
          <a:xfrm>
            <a:off x="7667625" y="3284538"/>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9816" name="Text Box 7"/>
              <p:cNvSpPr txBox="1">
                <a:spLocks noChangeArrowheads="1"/>
              </p:cNvSpPr>
              <p:nvPr/>
            </p:nvSpPr>
            <p:spPr bwMode="auto">
              <a:xfrm>
                <a:off x="6877050" y="4076700"/>
                <a:ext cx="503238"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9816" name="Text Box 7"/>
              <p:cNvSpPr txBox="1">
                <a:spLocks noRot="1" noChangeAspect="1" noMove="1" noResize="1" noEditPoints="1" noAdjustHandles="1" noChangeArrowheads="1" noChangeShapeType="1" noTextEdit="1"/>
              </p:cNvSpPr>
              <p:nvPr/>
            </p:nvSpPr>
            <p:spPr bwMode="auto">
              <a:xfrm>
                <a:off x="6877050" y="4076700"/>
                <a:ext cx="503238"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7" name="Text Box 8"/>
              <p:cNvSpPr txBox="1">
                <a:spLocks noChangeArrowheads="1"/>
              </p:cNvSpPr>
              <p:nvPr/>
            </p:nvSpPr>
            <p:spPr bwMode="auto">
              <a:xfrm>
                <a:off x="8316913" y="40767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9817" name="Text Box 8"/>
              <p:cNvSpPr txBox="1">
                <a:spLocks noRot="1" noChangeAspect="1" noMove="1" noResize="1" noEditPoints="1" noAdjustHandles="1" noChangeArrowheads="1" noChangeShapeType="1" noTextEdit="1"/>
              </p:cNvSpPr>
              <p:nvPr/>
            </p:nvSpPr>
            <p:spPr bwMode="auto">
              <a:xfrm>
                <a:off x="8316913" y="40767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818"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19"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0"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1"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22" name="Line 13"/>
          <p:cNvSpPr>
            <a:spLocks noChangeShapeType="1"/>
          </p:cNvSpPr>
          <p:nvPr/>
        </p:nvSpPr>
        <p:spPr bwMode="auto">
          <a:xfrm flipH="1">
            <a:off x="2195513" y="4292600"/>
            <a:ext cx="10810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3"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24"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5"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827" name="Text Box 18"/>
              <p:cNvSpPr txBox="1">
                <a:spLocks noChangeArrowheads="1"/>
              </p:cNvSpPr>
              <p:nvPr/>
            </p:nvSpPr>
            <p:spPr bwMode="auto">
              <a:xfrm>
                <a:off x="1331913" y="5805488"/>
                <a:ext cx="50482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𝑅</m:t>
                      </m:r>
                    </m:oMath>
                  </m:oMathPara>
                </a14:m>
                <a:endParaRPr lang="en-US" altLang="en-US" sz="1800" dirty="0"/>
              </a:p>
            </p:txBody>
          </p:sp>
        </mc:Choice>
        <mc:Fallback xmlns="">
          <p:sp>
            <p:nvSpPr>
              <p:cNvPr id="119827" name="Text Box 18"/>
              <p:cNvSpPr txBox="1">
                <a:spLocks noRot="1" noChangeAspect="1" noMove="1" noResize="1" noEditPoints="1" noAdjustHandles="1" noChangeArrowheads="1" noChangeShapeType="1" noTextEdit="1"/>
              </p:cNvSpPr>
              <p:nvPr/>
            </p:nvSpPr>
            <p:spPr bwMode="auto">
              <a:xfrm>
                <a:off x="1331913" y="5805488"/>
                <a:ext cx="504825" cy="366712"/>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28"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9828"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29" name="Text Box 20"/>
              <p:cNvSpPr txBox="1">
                <a:spLocks noChangeArrowheads="1"/>
              </p:cNvSpPr>
              <p:nvPr/>
            </p:nvSpPr>
            <p:spPr bwMode="auto">
              <a:xfrm>
                <a:off x="3851275" y="5805488"/>
                <a:ext cx="43338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𝑅</m:t>
                      </m:r>
                    </m:oMath>
                  </m:oMathPara>
                </a14:m>
                <a:endParaRPr lang="en-US" altLang="en-US" sz="1800" dirty="0"/>
              </a:p>
            </p:txBody>
          </p:sp>
        </mc:Choice>
        <mc:Fallback xmlns="">
          <p:sp>
            <p:nvSpPr>
              <p:cNvPr id="119829" name="Text Box 20"/>
              <p:cNvSpPr txBox="1">
                <a:spLocks noRot="1" noChangeAspect="1" noMove="1" noResize="1" noEditPoints="1" noAdjustHandles="1" noChangeArrowheads="1" noChangeShapeType="1" noTextEdit="1"/>
              </p:cNvSpPr>
              <p:nvPr/>
            </p:nvSpPr>
            <p:spPr bwMode="auto">
              <a:xfrm>
                <a:off x="3851275" y="5805488"/>
                <a:ext cx="433388" cy="366712"/>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30"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9830"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rotWithShape="1">
                <a:blip r:embed="rId7"/>
                <a:stretch>
                  <a:fillRect b="-98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831"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119836" name="Oval 27"/>
          <p:cNvSpPr>
            <a:spLocks noChangeArrowheads="1"/>
          </p:cNvSpPr>
          <p:nvPr/>
        </p:nvSpPr>
        <p:spPr bwMode="auto">
          <a:xfrm>
            <a:off x="7019925" y="2205038"/>
            <a:ext cx="144463" cy="144462"/>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37" name="Line 28"/>
          <p:cNvSpPr>
            <a:spLocks noChangeShapeType="1"/>
          </p:cNvSpPr>
          <p:nvPr/>
        </p:nvSpPr>
        <p:spPr bwMode="auto">
          <a:xfrm>
            <a:off x="7164388" y="2349500"/>
            <a:ext cx="647700"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29"/>
          <p:cNvSpPr>
            <a:spLocks noChangeShapeType="1"/>
          </p:cNvSpPr>
          <p:nvPr/>
        </p:nvSpPr>
        <p:spPr bwMode="auto">
          <a:xfrm flipH="1">
            <a:off x="6372225" y="2349500"/>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839" name="Text Box 30"/>
              <p:cNvSpPr txBox="1">
                <a:spLocks noChangeArrowheads="1"/>
              </p:cNvSpPr>
              <p:nvPr/>
            </p:nvSpPr>
            <p:spPr bwMode="auto">
              <a:xfrm>
                <a:off x="6165987" y="3255749"/>
                <a:ext cx="503237"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𝑅</m:t>
                      </m:r>
                    </m:oMath>
                  </m:oMathPara>
                </a14:m>
                <a:endParaRPr lang="en-US" altLang="en-US" sz="1800" dirty="0"/>
              </a:p>
            </p:txBody>
          </p:sp>
        </mc:Choice>
        <mc:Fallback xmlns="">
          <p:sp>
            <p:nvSpPr>
              <p:cNvPr id="119839" name="Text Box 30"/>
              <p:cNvSpPr txBox="1">
                <a:spLocks noRot="1" noChangeAspect="1" noMove="1" noResize="1" noEditPoints="1" noAdjustHandles="1" noChangeArrowheads="1" noChangeShapeType="1" noTextEdit="1"/>
              </p:cNvSpPr>
              <p:nvPr/>
            </p:nvSpPr>
            <p:spPr bwMode="auto">
              <a:xfrm>
                <a:off x="6165987" y="3255749"/>
                <a:ext cx="503237" cy="36671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27"/>
              <p:cNvSpPr txBox="1">
                <a:spLocks noChangeArrowheads="1"/>
              </p:cNvSpPr>
              <p:nvPr/>
            </p:nvSpPr>
            <p:spPr bwMode="auto">
              <a:xfrm>
                <a:off x="7488238" y="2416909"/>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4" name="Text Box 27"/>
              <p:cNvSpPr txBox="1">
                <a:spLocks noRot="1" noChangeAspect="1" noMove="1" noResize="1" noEditPoints="1" noAdjustHandles="1" noChangeArrowheads="1" noChangeShapeType="1" noTextEdit="1"/>
              </p:cNvSpPr>
              <p:nvPr/>
            </p:nvSpPr>
            <p:spPr bwMode="auto">
              <a:xfrm>
                <a:off x="7488238" y="2416909"/>
                <a:ext cx="360362" cy="40011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27"/>
              <p:cNvSpPr txBox="1">
                <a:spLocks noChangeArrowheads="1"/>
              </p:cNvSpPr>
              <p:nvPr/>
            </p:nvSpPr>
            <p:spPr bwMode="auto">
              <a:xfrm>
                <a:off x="5234986" y="5085556"/>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5" name="Text Box 27"/>
              <p:cNvSpPr txBox="1">
                <a:spLocks noRot="1" noChangeAspect="1" noMove="1" noResize="1" noEditPoints="1" noAdjustHandles="1" noChangeArrowheads="1" noChangeShapeType="1" noTextEdit="1"/>
              </p:cNvSpPr>
              <p:nvPr/>
            </p:nvSpPr>
            <p:spPr bwMode="auto">
              <a:xfrm>
                <a:off x="5234986" y="5085556"/>
                <a:ext cx="360362" cy="400110"/>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27"/>
              <p:cNvSpPr txBox="1">
                <a:spLocks noChangeArrowheads="1"/>
              </p:cNvSpPr>
              <p:nvPr/>
            </p:nvSpPr>
            <p:spPr bwMode="auto">
              <a:xfrm>
                <a:off x="2484438" y="5122704"/>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6" name="Text Box 27"/>
              <p:cNvSpPr txBox="1">
                <a:spLocks noRot="1" noChangeAspect="1" noMove="1" noResize="1" noEditPoints="1" noAdjustHandles="1" noChangeArrowheads="1" noChangeShapeType="1" noTextEdit="1"/>
              </p:cNvSpPr>
              <p:nvPr/>
            </p:nvSpPr>
            <p:spPr bwMode="auto">
              <a:xfrm>
                <a:off x="2484438" y="5122704"/>
                <a:ext cx="360362" cy="40011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25"/>
              <p:cNvSpPr txBox="1">
                <a:spLocks noChangeArrowheads="1"/>
              </p:cNvSpPr>
              <p:nvPr/>
            </p:nvSpPr>
            <p:spPr bwMode="auto">
              <a:xfrm>
                <a:off x="5697674" y="2418973"/>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7" name="Text Box 25"/>
              <p:cNvSpPr txBox="1">
                <a:spLocks noRot="1" noChangeAspect="1" noMove="1" noResize="1" noEditPoints="1" noAdjustHandles="1" noChangeArrowheads="1" noChangeShapeType="1" noTextEdit="1"/>
              </p:cNvSpPr>
              <p:nvPr/>
            </p:nvSpPr>
            <p:spPr bwMode="auto">
              <a:xfrm>
                <a:off x="5697674" y="2418973"/>
                <a:ext cx="936626" cy="400110"/>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 Box 25"/>
              <p:cNvSpPr txBox="1">
                <a:spLocks noChangeArrowheads="1"/>
              </p:cNvSpPr>
              <p:nvPr/>
            </p:nvSpPr>
            <p:spPr bwMode="auto">
              <a:xfrm>
                <a:off x="3522276" y="5084763"/>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8" name="Text Box 25"/>
              <p:cNvSpPr txBox="1">
                <a:spLocks noRot="1" noChangeAspect="1" noMove="1" noResize="1" noEditPoints="1" noAdjustHandles="1" noChangeArrowheads="1" noChangeShapeType="1" noTextEdit="1"/>
              </p:cNvSpPr>
              <p:nvPr/>
            </p:nvSpPr>
            <p:spPr bwMode="auto">
              <a:xfrm>
                <a:off x="3522276" y="5084763"/>
                <a:ext cx="936626" cy="400110"/>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25"/>
              <p:cNvSpPr txBox="1">
                <a:spLocks noChangeArrowheads="1"/>
              </p:cNvSpPr>
              <p:nvPr/>
            </p:nvSpPr>
            <p:spPr bwMode="auto">
              <a:xfrm>
                <a:off x="906439" y="5117122"/>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9" name="Text Box 25"/>
              <p:cNvSpPr txBox="1">
                <a:spLocks noRot="1" noChangeAspect="1" noMove="1" noResize="1" noEditPoints="1" noAdjustHandles="1" noChangeArrowheads="1" noChangeShapeType="1" noTextEdit="1"/>
              </p:cNvSpPr>
              <p:nvPr/>
            </p:nvSpPr>
            <p:spPr bwMode="auto">
              <a:xfrm>
                <a:off x="906439" y="5117122"/>
                <a:ext cx="936626" cy="400110"/>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7FF8826-B5E9-46FE-99C8-C526A5D39665}" type="slidenum">
              <a:rPr lang="ar-SA" altLang="en-US" sz="1400"/>
              <a:pPr algn="l">
                <a:spcBef>
                  <a:spcPct val="0"/>
                </a:spcBef>
                <a:buFontTx/>
                <a:buNone/>
              </a:pPr>
              <a:t>229</a:t>
            </a:fld>
            <a:endParaRPr lang="en-US" altLang="en-US" sz="1400"/>
          </a:p>
        </p:txBody>
      </p:sp>
      <p:sp>
        <p:nvSpPr>
          <p:cNvPr id="119811" name="Rectangle 2"/>
          <p:cNvSpPr>
            <a:spLocks noGrp="1" noChangeArrowheads="1"/>
          </p:cNvSpPr>
          <p:nvPr>
            <p:ph type="title"/>
          </p:nvPr>
        </p:nvSpPr>
        <p:spPr/>
        <p:txBody>
          <a:bodyPr/>
          <a:lstStyle/>
          <a:p>
            <a:pPr rtl="0" eaLnBrk="1" hangingPunct="1"/>
            <a:r>
              <a:rPr lang="en-US" altLang="en-US" sz="3600" dirty="0" smtClean="0">
                <a:solidFill>
                  <a:schemeClr val="accent2"/>
                </a:solidFill>
              </a:rPr>
              <a:t>Assumption 2: Dynamic </a:t>
            </a:r>
            <a:r>
              <a:rPr lang="en-US" altLang="en-US" sz="3600" dirty="0">
                <a:solidFill>
                  <a:schemeClr val="accent2"/>
                </a:solidFill>
              </a:rPr>
              <a:t>C</a:t>
            </a:r>
            <a:r>
              <a:rPr lang="en-US" altLang="en-US" sz="3600" dirty="0" smtClean="0">
                <a:solidFill>
                  <a:schemeClr val="accent2"/>
                </a:solidFill>
              </a:rPr>
              <a:t>onsistency</a:t>
            </a:r>
          </a:p>
        </p:txBody>
      </p:sp>
      <p:sp>
        <p:nvSpPr>
          <p:cNvPr id="119812" name="Rectangle 3"/>
          <p:cNvSpPr>
            <a:spLocks noGrp="1" noChangeArrowheads="1"/>
          </p:cNvSpPr>
          <p:nvPr>
            <p:ph type="body" idx="1"/>
          </p:nvPr>
        </p:nvSpPr>
        <p:spPr/>
        <p:txBody>
          <a:bodyPr/>
          <a:lstStyle/>
          <a:p>
            <a:pPr algn="l" rtl="0" eaLnBrk="1" hangingPunct="1">
              <a:buNone/>
            </a:pPr>
            <a:r>
              <a:rPr lang="en-US" altLang="en-US" sz="2400" dirty="0" smtClean="0"/>
              <a:t>Your </a:t>
            </a:r>
            <a:r>
              <a:rPr lang="en-US" altLang="en-US" sz="2400" dirty="0">
                <a:solidFill>
                  <a:srgbClr val="FF0000"/>
                </a:solidFill>
              </a:rPr>
              <a:t>plan</a:t>
            </a:r>
            <a:r>
              <a:rPr lang="en-US" altLang="en-US" sz="2400" dirty="0"/>
              <a:t> for choice in</a:t>
            </a:r>
          </a:p>
          <a:p>
            <a:pPr algn="l" rtl="0" eaLnBrk="1" hangingPunct="1">
              <a:buFontTx/>
              <a:buNone/>
            </a:pPr>
            <a:endParaRPr lang="en-US" altLang="en-US" sz="2400" dirty="0" smtClean="0"/>
          </a:p>
          <a:p>
            <a:pPr algn="l" rtl="0" eaLnBrk="1" hangingPunct="1">
              <a:buFontTx/>
              <a:buNone/>
            </a:pPr>
            <a:endParaRPr lang="en-US" altLang="en-US" sz="2400" dirty="0"/>
          </a:p>
          <a:p>
            <a:pPr algn="l" rtl="0" eaLnBrk="1" hangingPunct="1">
              <a:buFontTx/>
              <a:buNone/>
            </a:pPr>
            <a:endParaRPr lang="en-US" altLang="en-US" sz="2400" dirty="0" smtClean="0"/>
          </a:p>
          <a:p>
            <a:pPr algn="l" rtl="0" eaLnBrk="1" hangingPunct="1">
              <a:buFontTx/>
              <a:buNone/>
            </a:pPr>
            <a:r>
              <a:rPr lang="en-US" altLang="en-US" sz="2400" dirty="0" smtClean="0"/>
              <a:t>will indeed be followed</a:t>
            </a:r>
          </a:p>
          <a:p>
            <a:pPr algn="l" rtl="0" eaLnBrk="1" hangingPunct="1">
              <a:buFontTx/>
              <a:buNone/>
            </a:pPr>
            <a:endParaRPr lang="en-US" altLang="en-US" sz="2400" dirty="0"/>
          </a:p>
          <a:p>
            <a:pPr algn="l" rtl="0" eaLnBrk="1" hangingPunct="1">
              <a:buFontTx/>
              <a:buNone/>
            </a:pPr>
            <a:endParaRPr lang="en-US" altLang="en-US" sz="2400" dirty="0" smtClean="0"/>
          </a:p>
        </p:txBody>
      </p:sp>
      <p:sp>
        <p:nvSpPr>
          <p:cNvPr id="119813" name="Line 4"/>
          <p:cNvSpPr>
            <a:spLocks noChangeShapeType="1"/>
          </p:cNvSpPr>
          <p:nvPr/>
        </p:nvSpPr>
        <p:spPr bwMode="auto">
          <a:xfrm flipH="1">
            <a:off x="7235825" y="3500438"/>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8027988" y="3500438"/>
            <a:ext cx="3603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Rectangle 6"/>
          <p:cNvSpPr>
            <a:spLocks noChangeArrowheads="1"/>
          </p:cNvSpPr>
          <p:nvPr/>
        </p:nvSpPr>
        <p:spPr bwMode="auto">
          <a:xfrm>
            <a:off x="7667625" y="3284538"/>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9816" name="Text Box 7"/>
              <p:cNvSpPr txBox="1">
                <a:spLocks noChangeArrowheads="1"/>
              </p:cNvSpPr>
              <p:nvPr/>
            </p:nvSpPr>
            <p:spPr bwMode="auto">
              <a:xfrm>
                <a:off x="6877050" y="4076700"/>
                <a:ext cx="503238"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9816" name="Text Box 7"/>
              <p:cNvSpPr txBox="1">
                <a:spLocks noRot="1" noChangeAspect="1" noMove="1" noResize="1" noEditPoints="1" noAdjustHandles="1" noChangeArrowheads="1" noChangeShapeType="1" noTextEdit="1"/>
              </p:cNvSpPr>
              <p:nvPr/>
            </p:nvSpPr>
            <p:spPr bwMode="auto">
              <a:xfrm>
                <a:off x="6877050" y="4076700"/>
                <a:ext cx="503238"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7" name="Text Box 8"/>
              <p:cNvSpPr txBox="1">
                <a:spLocks noChangeArrowheads="1"/>
              </p:cNvSpPr>
              <p:nvPr/>
            </p:nvSpPr>
            <p:spPr bwMode="auto">
              <a:xfrm>
                <a:off x="8316913" y="40767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9817" name="Text Box 8"/>
              <p:cNvSpPr txBox="1">
                <a:spLocks noRot="1" noChangeAspect="1" noMove="1" noResize="1" noEditPoints="1" noAdjustHandles="1" noChangeArrowheads="1" noChangeShapeType="1" noTextEdit="1"/>
              </p:cNvSpPr>
              <p:nvPr/>
            </p:nvSpPr>
            <p:spPr bwMode="auto">
              <a:xfrm>
                <a:off x="8316913" y="40767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831"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119836" name="Oval 27"/>
          <p:cNvSpPr>
            <a:spLocks noChangeArrowheads="1"/>
          </p:cNvSpPr>
          <p:nvPr/>
        </p:nvSpPr>
        <p:spPr bwMode="auto">
          <a:xfrm>
            <a:off x="7019925" y="2205038"/>
            <a:ext cx="144463" cy="144462"/>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37" name="Line 28"/>
          <p:cNvSpPr>
            <a:spLocks noChangeShapeType="1"/>
          </p:cNvSpPr>
          <p:nvPr/>
        </p:nvSpPr>
        <p:spPr bwMode="auto">
          <a:xfrm>
            <a:off x="7164388" y="2349500"/>
            <a:ext cx="647700"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29"/>
          <p:cNvSpPr>
            <a:spLocks noChangeShapeType="1"/>
          </p:cNvSpPr>
          <p:nvPr/>
        </p:nvSpPr>
        <p:spPr bwMode="auto">
          <a:xfrm flipH="1">
            <a:off x="6372225" y="2349500"/>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839" name="Text Box 30"/>
              <p:cNvSpPr txBox="1">
                <a:spLocks noChangeArrowheads="1"/>
              </p:cNvSpPr>
              <p:nvPr/>
            </p:nvSpPr>
            <p:spPr bwMode="auto">
              <a:xfrm>
                <a:off x="6084888" y="3284538"/>
                <a:ext cx="503237"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𝑅</m:t>
                      </m:r>
                    </m:oMath>
                  </m:oMathPara>
                </a14:m>
                <a:endParaRPr lang="en-US" altLang="en-US" sz="1800" dirty="0"/>
              </a:p>
            </p:txBody>
          </p:sp>
        </mc:Choice>
        <mc:Fallback xmlns="">
          <p:sp>
            <p:nvSpPr>
              <p:cNvPr id="119839" name="Text Box 30"/>
              <p:cNvSpPr txBox="1">
                <a:spLocks noRot="1" noChangeAspect="1" noMove="1" noResize="1" noEditPoints="1" noAdjustHandles="1" noChangeArrowheads="1" noChangeShapeType="1" noTextEdit="1"/>
              </p:cNvSpPr>
              <p:nvPr/>
            </p:nvSpPr>
            <p:spPr bwMode="auto">
              <a:xfrm>
                <a:off x="6084888" y="3284538"/>
                <a:ext cx="503237" cy="3667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27"/>
              <p:cNvSpPr txBox="1">
                <a:spLocks noChangeArrowheads="1"/>
              </p:cNvSpPr>
              <p:nvPr/>
            </p:nvSpPr>
            <p:spPr bwMode="auto">
              <a:xfrm>
                <a:off x="7488238" y="2416909"/>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4" name="Text Box 27"/>
              <p:cNvSpPr txBox="1">
                <a:spLocks noRot="1" noChangeAspect="1" noMove="1" noResize="1" noEditPoints="1" noAdjustHandles="1" noChangeArrowheads="1" noChangeShapeType="1" noTextEdit="1"/>
              </p:cNvSpPr>
              <p:nvPr/>
            </p:nvSpPr>
            <p:spPr bwMode="auto">
              <a:xfrm>
                <a:off x="7488238" y="2416909"/>
                <a:ext cx="360362" cy="40011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25"/>
              <p:cNvSpPr txBox="1">
                <a:spLocks noChangeArrowheads="1"/>
              </p:cNvSpPr>
              <p:nvPr/>
            </p:nvSpPr>
            <p:spPr bwMode="auto">
              <a:xfrm>
                <a:off x="5697674" y="2418973"/>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7" name="Text Box 25"/>
              <p:cNvSpPr txBox="1">
                <a:spLocks noRot="1" noChangeAspect="1" noMove="1" noResize="1" noEditPoints="1" noAdjustHandles="1" noChangeArrowheads="1" noChangeShapeType="1" noTextEdit="1"/>
              </p:cNvSpPr>
              <p:nvPr/>
            </p:nvSpPr>
            <p:spPr bwMode="auto">
              <a:xfrm>
                <a:off x="5697674" y="2418973"/>
                <a:ext cx="936626" cy="40011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Notched Right Arrow 1"/>
          <p:cNvSpPr/>
          <p:nvPr/>
        </p:nvSpPr>
        <p:spPr bwMode="auto">
          <a:xfrm rot="2011385">
            <a:off x="6240684" y="1700808"/>
            <a:ext cx="720179" cy="432048"/>
          </a:xfrm>
          <a:prstGeom prst="notch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 name="Notched Right Arrow 39"/>
          <p:cNvSpPr/>
          <p:nvPr/>
        </p:nvSpPr>
        <p:spPr bwMode="auto">
          <a:xfrm rot="7996495">
            <a:off x="8054894" y="2696209"/>
            <a:ext cx="720179" cy="432048"/>
          </a:xfrm>
          <a:prstGeom prst="notched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12645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9B9AA3F-D43B-456B-8E32-882C3DE87D80}" type="slidenum">
              <a:rPr lang="ar-SA" altLang="en-US" sz="1400"/>
              <a:pPr algn="l" eaLnBrk="1" hangingPunct="1">
                <a:spcBef>
                  <a:spcPct val="0"/>
                </a:spcBef>
                <a:buFontTx/>
                <a:buNone/>
              </a:pPr>
              <a:t>23</a:t>
            </a:fld>
            <a:endParaRPr lang="en-US" altLang="en-US" sz="1400"/>
          </a:p>
        </p:txBody>
      </p:sp>
      <p:sp>
        <p:nvSpPr>
          <p:cNvPr id="1024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Is it rational to fear losses? </a:t>
            </a:r>
          </a:p>
        </p:txBody>
      </p:sp>
      <p:sp>
        <p:nvSpPr>
          <p:cNvPr id="10244" name="Rectangle 3"/>
          <p:cNvSpPr>
            <a:spLocks noGrp="1" noChangeArrowheads="1"/>
          </p:cNvSpPr>
          <p:nvPr>
            <p:ph type="body" idx="4294967295"/>
          </p:nvPr>
        </p:nvSpPr>
        <p:spPr>
          <a:xfrm>
            <a:off x="539552" y="1568450"/>
            <a:ext cx="8229600" cy="4525963"/>
          </a:xfrm>
        </p:spPr>
        <p:txBody>
          <a:bodyPr/>
          <a:lstStyle/>
          <a:p>
            <a:pPr algn="l" rtl="0" eaLnBrk="1" hangingPunct="1">
              <a:lnSpc>
                <a:spcPct val="150000"/>
              </a:lnSpc>
              <a:buFontTx/>
              <a:buNone/>
            </a:pPr>
            <a:r>
              <a:rPr lang="en-US" altLang="en-US" sz="2400" dirty="0" smtClean="0"/>
              <a:t>Three scenarios:</a:t>
            </a:r>
          </a:p>
          <a:p>
            <a:pPr algn="l" rtl="0" eaLnBrk="1" hangingPunct="1">
              <a:lnSpc>
                <a:spcPct val="150000"/>
              </a:lnSpc>
            </a:pPr>
            <a:r>
              <a:rPr lang="en-US" altLang="en-US" sz="2400" dirty="0" smtClean="0"/>
              <a:t>The politician</a:t>
            </a:r>
          </a:p>
          <a:p>
            <a:pPr algn="l" rtl="0" eaLnBrk="1" hangingPunct="1">
              <a:lnSpc>
                <a:spcPct val="150000"/>
              </a:lnSpc>
            </a:pPr>
            <a:r>
              <a:rPr lang="en-US" altLang="en-US" sz="2400" dirty="0" smtClean="0"/>
              <a:t>The spouse</a:t>
            </a:r>
          </a:p>
          <a:p>
            <a:pPr algn="l" rtl="0" eaLnBrk="1" hangingPunct="1">
              <a:lnSpc>
                <a:spcPct val="150000"/>
              </a:lnSpc>
            </a:pPr>
            <a:r>
              <a:rPr lang="en-US" altLang="en-US" sz="2400" dirty="0" smtClean="0"/>
              <a:t>The self</a:t>
            </a:r>
          </a:p>
          <a:p>
            <a:pPr algn="l" rtl="0" eaLnBrk="1" hangingPunct="1">
              <a:lnSpc>
                <a:spcPct val="150000"/>
              </a:lnSpc>
            </a:pPr>
            <a:endParaRPr lang="en-US" altLang="en-US" sz="2400" dirty="0" smtClean="0"/>
          </a:p>
          <a:p>
            <a:pPr marL="0" algn="l" rtl="0" eaLnBrk="1" hangingPunct="1">
              <a:lnSpc>
                <a:spcPct val="150000"/>
              </a:lnSpc>
              <a:buFontTx/>
              <a:buNone/>
            </a:pPr>
            <a:r>
              <a:rPr lang="en-US" altLang="en-US" sz="2400" dirty="0" smtClean="0"/>
              <a:t>The same mode of behavior may be rational in some domains but not in others</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7FF8826-B5E9-46FE-99C8-C526A5D39665}" type="slidenum">
              <a:rPr lang="ar-SA" altLang="en-US" sz="1400"/>
              <a:pPr algn="l">
                <a:spcBef>
                  <a:spcPct val="0"/>
                </a:spcBef>
                <a:buFontTx/>
                <a:buNone/>
              </a:pPr>
              <a:t>230</a:t>
            </a:fld>
            <a:endParaRPr lang="en-US" altLang="en-US" sz="1400"/>
          </a:p>
        </p:txBody>
      </p:sp>
      <p:sp>
        <p:nvSpPr>
          <p:cNvPr id="119811" name="Rectangle 2"/>
          <p:cNvSpPr>
            <a:spLocks noGrp="1" noChangeArrowheads="1"/>
          </p:cNvSpPr>
          <p:nvPr>
            <p:ph type="title"/>
          </p:nvPr>
        </p:nvSpPr>
        <p:spPr/>
        <p:txBody>
          <a:bodyPr/>
          <a:lstStyle/>
          <a:p>
            <a:pPr rtl="0" eaLnBrk="1" hangingPunct="1"/>
            <a:r>
              <a:rPr lang="en-US" altLang="en-US" sz="3600" dirty="0" smtClean="0">
                <a:solidFill>
                  <a:schemeClr val="accent2"/>
                </a:solidFill>
              </a:rPr>
              <a:t>Assumption 3: Consequentialism</a:t>
            </a:r>
          </a:p>
        </p:txBody>
      </p:sp>
      <p:sp>
        <p:nvSpPr>
          <p:cNvPr id="119812" name="Rectangle 3"/>
          <p:cNvSpPr>
            <a:spLocks noGrp="1" noChangeArrowheads="1"/>
          </p:cNvSpPr>
          <p:nvPr>
            <p:ph type="body" idx="1"/>
          </p:nvPr>
        </p:nvSpPr>
        <p:spPr/>
        <p:txBody>
          <a:bodyPr/>
          <a:lstStyle/>
          <a:p>
            <a:pPr algn="l" rtl="0" eaLnBrk="1" hangingPunct="1">
              <a:buFontTx/>
              <a:buNone/>
            </a:pPr>
            <a:r>
              <a:rPr lang="en-US" altLang="en-US" sz="2400" dirty="0" smtClean="0"/>
              <a:t>Your choice if and when you get to it in</a:t>
            </a:r>
          </a:p>
          <a:p>
            <a:pPr algn="l" rtl="0" eaLnBrk="1" hangingPunct="1">
              <a:buFontTx/>
              <a:buNone/>
            </a:pPr>
            <a:endParaRPr lang="en-US" altLang="en-US" dirty="0" smtClean="0"/>
          </a:p>
          <a:p>
            <a:pPr algn="l" rtl="0" eaLnBrk="1" hangingPunct="1">
              <a:buFontTx/>
              <a:buNone/>
            </a:pPr>
            <a:endParaRPr lang="en-US" altLang="en-US" dirty="0" smtClean="0"/>
          </a:p>
          <a:p>
            <a:pPr algn="l" rtl="0" eaLnBrk="1" hangingPunct="1">
              <a:buFontTx/>
              <a:buNone/>
            </a:pPr>
            <a:r>
              <a:rPr lang="en-US" altLang="en-US" sz="2400" dirty="0" smtClean="0"/>
              <a:t>will be the same as your choice in</a:t>
            </a:r>
          </a:p>
        </p:txBody>
      </p:sp>
      <p:sp>
        <p:nvSpPr>
          <p:cNvPr id="119813" name="Line 4"/>
          <p:cNvSpPr>
            <a:spLocks noChangeShapeType="1"/>
          </p:cNvSpPr>
          <p:nvPr/>
        </p:nvSpPr>
        <p:spPr bwMode="auto">
          <a:xfrm flipH="1">
            <a:off x="7235825" y="3500438"/>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4" name="Line 5"/>
          <p:cNvSpPr>
            <a:spLocks noChangeShapeType="1"/>
          </p:cNvSpPr>
          <p:nvPr/>
        </p:nvSpPr>
        <p:spPr bwMode="auto">
          <a:xfrm>
            <a:off x="8027988" y="3500438"/>
            <a:ext cx="3603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5" name="Rectangle 6"/>
          <p:cNvSpPr>
            <a:spLocks noChangeArrowheads="1"/>
          </p:cNvSpPr>
          <p:nvPr/>
        </p:nvSpPr>
        <p:spPr bwMode="auto">
          <a:xfrm>
            <a:off x="7667625" y="3284538"/>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19816" name="Text Box 7"/>
              <p:cNvSpPr txBox="1">
                <a:spLocks noChangeArrowheads="1"/>
              </p:cNvSpPr>
              <p:nvPr/>
            </p:nvSpPr>
            <p:spPr bwMode="auto">
              <a:xfrm>
                <a:off x="6877050" y="4076700"/>
                <a:ext cx="503238"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9816" name="Text Box 7"/>
              <p:cNvSpPr txBox="1">
                <a:spLocks noRot="1" noChangeAspect="1" noMove="1" noResize="1" noEditPoints="1" noAdjustHandles="1" noChangeArrowheads="1" noChangeShapeType="1" noTextEdit="1"/>
              </p:cNvSpPr>
              <p:nvPr/>
            </p:nvSpPr>
            <p:spPr bwMode="auto">
              <a:xfrm>
                <a:off x="6877050" y="4076700"/>
                <a:ext cx="503238" cy="366713"/>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7" name="Text Box 8"/>
              <p:cNvSpPr txBox="1">
                <a:spLocks noChangeArrowheads="1"/>
              </p:cNvSpPr>
              <p:nvPr/>
            </p:nvSpPr>
            <p:spPr bwMode="auto">
              <a:xfrm>
                <a:off x="8316913" y="40767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9817" name="Text Box 8"/>
              <p:cNvSpPr txBox="1">
                <a:spLocks noRot="1" noChangeAspect="1" noMove="1" noResize="1" noEditPoints="1" noAdjustHandles="1" noChangeArrowheads="1" noChangeShapeType="1" noTextEdit="1"/>
              </p:cNvSpPr>
              <p:nvPr/>
            </p:nvSpPr>
            <p:spPr bwMode="auto">
              <a:xfrm>
                <a:off x="8316913" y="4076700"/>
                <a:ext cx="503237" cy="366713"/>
              </a:xfrm>
              <a:prstGeom prst="rect">
                <a:avLst/>
              </a:prstGeom>
              <a:blipFill rotWithShape="1">
                <a:blip r:embed="rId3"/>
                <a:stretch>
                  <a:fillRect b="-11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821" name="Rectangle 12"/>
          <p:cNvSpPr>
            <a:spLocks noChangeArrowheads="1"/>
          </p:cNvSpPr>
          <p:nvPr/>
        </p:nvSpPr>
        <p:spPr bwMode="auto">
          <a:xfrm>
            <a:off x="2771800" y="4069944"/>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22" name="Line 13"/>
          <p:cNvSpPr>
            <a:spLocks noChangeShapeType="1"/>
          </p:cNvSpPr>
          <p:nvPr/>
        </p:nvSpPr>
        <p:spPr bwMode="auto">
          <a:xfrm flipH="1">
            <a:off x="2267742" y="4365104"/>
            <a:ext cx="576065" cy="775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7"/>
          <p:cNvSpPr>
            <a:spLocks noChangeShapeType="1"/>
          </p:cNvSpPr>
          <p:nvPr/>
        </p:nvSpPr>
        <p:spPr bwMode="auto">
          <a:xfrm>
            <a:off x="3282468" y="4364038"/>
            <a:ext cx="569452" cy="7763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828" name="Text Box 19"/>
              <p:cNvSpPr txBox="1">
                <a:spLocks noChangeArrowheads="1"/>
              </p:cNvSpPr>
              <p:nvPr/>
            </p:nvSpPr>
            <p:spPr bwMode="auto">
              <a:xfrm>
                <a:off x="1835150" y="514041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𝑃</m:t>
                      </m:r>
                    </m:oMath>
                  </m:oMathPara>
                </a14:m>
                <a:endParaRPr lang="en-US" altLang="en-US" sz="1800" dirty="0"/>
              </a:p>
            </p:txBody>
          </p:sp>
        </mc:Choice>
        <mc:Fallback xmlns="">
          <p:sp>
            <p:nvSpPr>
              <p:cNvPr id="119828" name="Text Box 19"/>
              <p:cNvSpPr txBox="1">
                <a:spLocks noRot="1" noChangeAspect="1" noMove="1" noResize="1" noEditPoints="1" noAdjustHandles="1" noChangeArrowheads="1" noChangeShapeType="1" noTextEdit="1"/>
              </p:cNvSpPr>
              <p:nvPr/>
            </p:nvSpPr>
            <p:spPr bwMode="auto">
              <a:xfrm>
                <a:off x="1835150" y="5140418"/>
                <a:ext cx="574675" cy="3667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30" name="Text Box 21"/>
              <p:cNvSpPr txBox="1">
                <a:spLocks noChangeArrowheads="1"/>
              </p:cNvSpPr>
              <p:nvPr/>
            </p:nvSpPr>
            <p:spPr bwMode="auto">
              <a:xfrm>
                <a:off x="3702173" y="514041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a:rPr>
                        <m:t>𝑄</m:t>
                      </m:r>
                    </m:oMath>
                  </m:oMathPara>
                </a14:m>
                <a:endParaRPr lang="en-US" altLang="en-US" sz="1800" dirty="0"/>
              </a:p>
            </p:txBody>
          </p:sp>
        </mc:Choice>
        <mc:Fallback xmlns="">
          <p:sp>
            <p:nvSpPr>
              <p:cNvPr id="119830" name="Text Box 21"/>
              <p:cNvSpPr txBox="1">
                <a:spLocks noRot="1" noChangeAspect="1" noMove="1" noResize="1" noEditPoints="1" noAdjustHandles="1" noChangeArrowheads="1" noChangeShapeType="1" noTextEdit="1"/>
              </p:cNvSpPr>
              <p:nvPr/>
            </p:nvSpPr>
            <p:spPr bwMode="auto">
              <a:xfrm>
                <a:off x="3702173" y="5140418"/>
                <a:ext cx="431800" cy="366712"/>
              </a:xfrm>
              <a:prstGeom prst="rect">
                <a:avLst/>
              </a:prstGeom>
              <a:blipFill>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9831"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119836" name="Oval 27"/>
          <p:cNvSpPr>
            <a:spLocks noChangeArrowheads="1"/>
          </p:cNvSpPr>
          <p:nvPr/>
        </p:nvSpPr>
        <p:spPr bwMode="auto">
          <a:xfrm>
            <a:off x="7019925" y="2205038"/>
            <a:ext cx="144463" cy="144462"/>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9837" name="Line 28"/>
          <p:cNvSpPr>
            <a:spLocks noChangeShapeType="1"/>
          </p:cNvSpPr>
          <p:nvPr/>
        </p:nvSpPr>
        <p:spPr bwMode="auto">
          <a:xfrm>
            <a:off x="7164388" y="2349500"/>
            <a:ext cx="647700" cy="935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29"/>
          <p:cNvSpPr>
            <a:spLocks noChangeShapeType="1"/>
          </p:cNvSpPr>
          <p:nvPr/>
        </p:nvSpPr>
        <p:spPr bwMode="auto">
          <a:xfrm flipH="1">
            <a:off x="6372225" y="2349500"/>
            <a:ext cx="6477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9839" name="Text Box 30"/>
              <p:cNvSpPr txBox="1">
                <a:spLocks noChangeArrowheads="1"/>
              </p:cNvSpPr>
              <p:nvPr/>
            </p:nvSpPr>
            <p:spPr bwMode="auto">
              <a:xfrm>
                <a:off x="6165987" y="3255749"/>
                <a:ext cx="503237"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𝑅</m:t>
                      </m:r>
                    </m:oMath>
                  </m:oMathPara>
                </a14:m>
                <a:endParaRPr lang="en-US" altLang="en-US" sz="1800" dirty="0"/>
              </a:p>
            </p:txBody>
          </p:sp>
        </mc:Choice>
        <mc:Fallback xmlns="">
          <p:sp>
            <p:nvSpPr>
              <p:cNvPr id="119839" name="Text Box 30"/>
              <p:cNvSpPr txBox="1">
                <a:spLocks noRot="1" noChangeAspect="1" noMove="1" noResize="1" noEditPoints="1" noAdjustHandles="1" noChangeArrowheads="1" noChangeShapeType="1" noTextEdit="1"/>
              </p:cNvSpPr>
              <p:nvPr/>
            </p:nvSpPr>
            <p:spPr bwMode="auto">
              <a:xfrm>
                <a:off x="6165987" y="3255749"/>
                <a:ext cx="503237" cy="366712"/>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27"/>
              <p:cNvSpPr txBox="1">
                <a:spLocks noChangeArrowheads="1"/>
              </p:cNvSpPr>
              <p:nvPr/>
            </p:nvSpPr>
            <p:spPr bwMode="auto">
              <a:xfrm>
                <a:off x="7488238" y="2416909"/>
                <a:ext cx="360362"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l-GR" altLang="en-US" sz="2000" b="1" i="1" dirty="0" smtClean="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4" name="Text Box 27"/>
              <p:cNvSpPr txBox="1">
                <a:spLocks noRot="1" noChangeAspect="1" noMove="1" noResize="1" noEditPoints="1" noAdjustHandles="1" noChangeArrowheads="1" noChangeShapeType="1" noTextEdit="1"/>
              </p:cNvSpPr>
              <p:nvPr/>
            </p:nvSpPr>
            <p:spPr bwMode="auto">
              <a:xfrm>
                <a:off x="7488238" y="2416909"/>
                <a:ext cx="360362" cy="40011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 Box 25"/>
              <p:cNvSpPr txBox="1">
                <a:spLocks noChangeArrowheads="1"/>
              </p:cNvSpPr>
              <p:nvPr/>
            </p:nvSpPr>
            <p:spPr bwMode="auto">
              <a:xfrm>
                <a:off x="5697674" y="2418973"/>
                <a:ext cx="93662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2000" b="1" i="1" dirty="0" smtClean="0">
                          <a:latin typeface="Cambria Math"/>
                        </a:rPr>
                        <m:t>𝟏</m:t>
                      </m:r>
                      <m:r>
                        <a:rPr lang="en-US" altLang="en-US" sz="2000" b="1" i="1" dirty="0" smtClean="0">
                          <a:latin typeface="Cambria Math"/>
                        </a:rPr>
                        <m:t>−</m:t>
                      </m:r>
                      <m:r>
                        <a:rPr lang="el-GR" altLang="en-US" sz="2000" b="1" i="1" dirty="0">
                          <a:latin typeface="Cambria Math"/>
                          <a:cs typeface="Times New Roman" panose="02020603050405020304" pitchFamily="18" charset="0"/>
                        </a:rPr>
                        <m:t>𝜶</m:t>
                      </m:r>
                    </m:oMath>
                  </m:oMathPara>
                </a14:m>
                <a:endParaRPr lang="el-GR" altLang="en-US" sz="2000" b="1" dirty="0">
                  <a:latin typeface="Times New Roman" panose="02020603050405020304" pitchFamily="18" charset="0"/>
                  <a:cs typeface="Times New Roman" panose="02020603050405020304" pitchFamily="18" charset="0"/>
                </a:endParaRPr>
              </a:p>
            </p:txBody>
          </p:sp>
        </mc:Choice>
        <mc:Fallback xmlns="">
          <p:sp>
            <p:nvSpPr>
              <p:cNvPr id="37" name="Text Box 25"/>
              <p:cNvSpPr txBox="1">
                <a:spLocks noRot="1" noChangeAspect="1" noMove="1" noResize="1" noEditPoints="1" noAdjustHandles="1" noChangeArrowheads="1" noChangeShapeType="1" noTextEdit="1"/>
              </p:cNvSpPr>
              <p:nvPr/>
            </p:nvSpPr>
            <p:spPr bwMode="auto">
              <a:xfrm>
                <a:off x="5697674" y="2418973"/>
                <a:ext cx="936626" cy="400110"/>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 name="Notched Right Arrow 39"/>
          <p:cNvSpPr/>
          <p:nvPr/>
        </p:nvSpPr>
        <p:spPr bwMode="auto">
          <a:xfrm rot="7996495">
            <a:off x="8054894" y="2696209"/>
            <a:ext cx="720179" cy="432048"/>
          </a:xfrm>
          <a:prstGeom prst="notched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370804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B2CB68E-7340-4787-9CDC-0C2EE5FED92C}" type="slidenum">
              <a:rPr lang="ar-SA" altLang="en-US" sz="1400"/>
              <a:pPr algn="l">
                <a:spcBef>
                  <a:spcPct val="0"/>
                </a:spcBef>
                <a:buFontTx/>
                <a:buNone/>
              </a:pPr>
              <a:t>231</a:t>
            </a:fld>
            <a:endParaRPr lang="en-US" altLang="en-US" sz="1400"/>
          </a:p>
        </p:txBody>
      </p:sp>
      <p:sp>
        <p:nvSpPr>
          <p:cNvPr id="9318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Thus, Independence might not hold if</a:t>
            </a:r>
          </a:p>
        </p:txBody>
      </p:sp>
      <p:sp>
        <p:nvSpPr>
          <p:cNvPr id="93188" name="Rectangle 3"/>
          <p:cNvSpPr>
            <a:spLocks noGrp="1" noChangeArrowheads="1"/>
          </p:cNvSpPr>
          <p:nvPr>
            <p:ph type="body" idx="1"/>
          </p:nvPr>
        </p:nvSpPr>
        <p:spPr>
          <a:xfrm>
            <a:off x="467544" y="1484784"/>
            <a:ext cx="8229600" cy="4680520"/>
          </a:xfrm>
        </p:spPr>
        <p:txBody>
          <a:bodyPr/>
          <a:lstStyle/>
          <a:p>
            <a:pPr algn="l" rtl="0" eaLnBrk="1" hangingPunct="1">
              <a:lnSpc>
                <a:spcPct val="150000"/>
              </a:lnSpc>
            </a:pPr>
            <a:r>
              <a:rPr lang="en-US" altLang="en-US" sz="2000" dirty="0" smtClean="0"/>
              <a:t>We can’t plan rationally </a:t>
            </a:r>
          </a:p>
          <a:p>
            <a:pPr lvl="1" algn="l" rtl="0" eaLnBrk="1" hangingPunct="1">
              <a:lnSpc>
                <a:spcPct val="150000"/>
              </a:lnSpc>
            </a:pPr>
            <a:r>
              <a:rPr lang="en-US" altLang="en-US" sz="2000" dirty="0" smtClean="0">
                <a:solidFill>
                  <a:srgbClr val="7030A0"/>
                </a:solidFill>
              </a:rPr>
              <a:t>Cognitive limitations</a:t>
            </a:r>
            <a:r>
              <a:rPr lang="en-US" altLang="en-US" sz="2000" dirty="0"/>
              <a:t>:</a:t>
            </a:r>
            <a:r>
              <a:rPr lang="en-US" altLang="en-US" sz="2000" dirty="0" smtClean="0"/>
              <a:t> can one plan one’s reaction to an event such as Sep 11, 2001?</a:t>
            </a:r>
            <a:endParaRPr lang="en-US" altLang="en-US" sz="2000" dirty="0"/>
          </a:p>
          <a:p>
            <a:pPr algn="l" rtl="0" eaLnBrk="1" hangingPunct="1">
              <a:lnSpc>
                <a:spcPct val="150000"/>
              </a:lnSpc>
            </a:pPr>
            <a:r>
              <a:rPr lang="en-US" altLang="en-US" sz="2000" dirty="0" smtClean="0"/>
              <a:t>We may not follow our plans</a:t>
            </a:r>
          </a:p>
          <a:p>
            <a:pPr lvl="1" algn="l" rtl="0" eaLnBrk="1" hangingPunct="1">
              <a:lnSpc>
                <a:spcPct val="150000"/>
              </a:lnSpc>
            </a:pPr>
            <a:r>
              <a:rPr lang="en-US" altLang="en-US" sz="2000" dirty="0" smtClean="0">
                <a:solidFill>
                  <a:srgbClr val="7030A0"/>
                </a:solidFill>
              </a:rPr>
              <a:t>Emotional reactions</a:t>
            </a:r>
            <a:r>
              <a:rPr lang="en-US" altLang="en-US" sz="2000" dirty="0" smtClean="0"/>
              <a:t>: </a:t>
            </a:r>
            <a:r>
              <a:rPr lang="en-US" altLang="en-US" sz="2000" dirty="0"/>
              <a:t>h</a:t>
            </a:r>
            <a:r>
              <a:rPr lang="en-US" altLang="en-US" sz="2000" dirty="0" smtClean="0"/>
              <a:t>ow would I respond to temptation? How would I deal with anger?</a:t>
            </a:r>
          </a:p>
          <a:p>
            <a:pPr algn="l" rtl="0" eaLnBrk="1" hangingPunct="1">
              <a:lnSpc>
                <a:spcPct val="150000"/>
              </a:lnSpc>
            </a:pPr>
            <a:r>
              <a:rPr lang="en-US" altLang="en-US" sz="2000" dirty="0" smtClean="0"/>
              <a:t>We feel that the lotteries in the subtree aren’t the same as they would have been in a separate tree</a:t>
            </a:r>
          </a:p>
          <a:p>
            <a:pPr lvl="1" algn="l" rtl="0" eaLnBrk="1" hangingPunct="1">
              <a:lnSpc>
                <a:spcPct val="150000"/>
              </a:lnSpc>
            </a:pPr>
            <a:r>
              <a:rPr lang="en-US" altLang="en-US" sz="2000" dirty="0" smtClean="0">
                <a:solidFill>
                  <a:srgbClr val="7030A0"/>
                </a:solidFill>
              </a:rPr>
              <a:t>History has an effect</a:t>
            </a:r>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algn="l" rtl="0" eaLnBrk="1" hangingPunct="1">
              <a:lnSpc>
                <a:spcPct val="150000"/>
              </a:lnSpc>
            </a:pPr>
            <a:endParaRPr lang="en-US" altLang="en-US" sz="2400" dirty="0" smtClean="0"/>
          </a:p>
        </p:txBody>
      </p:sp>
    </p:spTree>
    <p:extLst>
      <p:ext uri="{BB962C8B-B14F-4D97-AF65-F5344CB8AC3E}">
        <p14:creationId xmlns:p14="http://schemas.microsoft.com/office/powerpoint/2010/main" val="421014455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17AE4A8-F4DA-44CC-9D50-49C785760B55}" type="slidenum">
              <a:rPr lang="ar-SA" altLang="en-US" sz="1400"/>
              <a:pPr algn="l">
                <a:spcBef>
                  <a:spcPct val="0"/>
                </a:spcBef>
                <a:buFontTx/>
                <a:buNone/>
              </a:pPr>
              <a:t>232</a:t>
            </a:fld>
            <a:endParaRPr lang="en-US" altLang="en-US" sz="1400"/>
          </a:p>
        </p:txBody>
      </p:sp>
      <p:sp>
        <p:nvSpPr>
          <p:cNvPr id="120835"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Independence Axiom </a:t>
            </a:r>
            <a:br>
              <a:rPr lang="en-US" altLang="en-US" sz="3600" dirty="0" smtClean="0">
                <a:solidFill>
                  <a:schemeClr val="accent2"/>
                </a:solidFill>
              </a:rPr>
            </a:br>
            <a:r>
              <a:rPr lang="en-US" altLang="en-US" sz="3600" dirty="0" smtClean="0">
                <a:solidFill>
                  <a:schemeClr val="accent2"/>
                </a:solidFill>
              </a:rPr>
              <a:t>as a formula</a:t>
            </a:r>
          </a:p>
        </p:txBody>
      </p:sp>
      <mc:AlternateContent xmlns:mc="http://schemas.openxmlformats.org/markup-compatibility/2006" xmlns:a14="http://schemas.microsoft.com/office/drawing/2010/main">
        <mc:Choice Requires="a14">
          <p:sp>
            <p:nvSpPr>
              <p:cNvPr id="120836" name="Rectangle 3"/>
              <p:cNvSpPr>
                <a:spLocks noGrp="1" noChangeArrowheads="1"/>
              </p:cNvSpPr>
              <p:nvPr>
                <p:ph type="body" idx="1"/>
              </p:nvPr>
            </p:nvSpPr>
            <p:spPr>
              <a:xfrm>
                <a:off x="457200" y="1988840"/>
                <a:ext cx="8229600" cy="3701008"/>
              </a:xfrm>
            </p:spPr>
            <p:txBody>
              <a:bodyPr/>
              <a:lstStyle/>
              <a:p>
                <a:pPr marL="0" indent="0" algn="l" rtl="0" eaLnBrk="1" hangingPunct="1">
                  <a:lnSpc>
                    <a:spcPct val="150000"/>
                  </a:lnSpc>
                  <a:buNone/>
                </a:pPr>
                <a:r>
                  <a:rPr lang="en-US" altLang="en-US" sz="2400" dirty="0" smtClean="0"/>
                  <a:t>The preference between two lotteries </a:t>
                </a:r>
                <a14:m>
                  <m:oMath xmlns:m="http://schemas.openxmlformats.org/officeDocument/2006/math">
                    <m:r>
                      <a:rPr lang="en-US" altLang="en-US" sz="2400" i="1" dirty="0" smtClean="0">
                        <a:solidFill>
                          <a:srgbClr val="FF0000"/>
                        </a:solidFill>
                        <a:latin typeface="Cambria Math"/>
                      </a:rPr>
                      <m:t>𝑃</m:t>
                    </m:r>
                  </m:oMath>
                </a14:m>
                <a:r>
                  <a:rPr lang="en-US" altLang="en-US" sz="2400" dirty="0" smtClean="0"/>
                  <a:t> and </a:t>
                </a:r>
                <a14:m>
                  <m:oMath xmlns:m="http://schemas.openxmlformats.org/officeDocument/2006/math">
                    <m:r>
                      <a:rPr lang="en-US" altLang="en-US" sz="2400" i="1" dirty="0" smtClean="0">
                        <a:solidFill>
                          <a:srgbClr val="FF0000"/>
                        </a:solidFill>
                        <a:latin typeface="Cambria Math"/>
                      </a:rPr>
                      <m:t>𝑄</m:t>
                    </m:r>
                  </m:oMath>
                </a14:m>
                <a:r>
                  <a:rPr lang="en-US" altLang="en-US" sz="2400" dirty="0" smtClean="0"/>
                  <a:t> is the same as between</a:t>
                </a:r>
              </a:p>
              <a:p>
                <a:pPr algn="ctr" rtl="0" eaLnBrk="1" hangingPunct="1">
                  <a:lnSpc>
                    <a:spcPct val="150000"/>
                  </a:lnSpc>
                  <a:buFontTx/>
                  <a:buNone/>
                </a:pPr>
                <a14:m>
                  <m:oMathPara xmlns:m="http://schemas.openxmlformats.org/officeDocument/2006/math">
                    <m:oMathParaPr>
                      <m:jc m:val="center"/>
                    </m:oMathParaPr>
                    <m:oMath xmlns:m="http://schemas.openxmlformats.org/officeDocument/2006/math">
                      <m:r>
                        <a:rPr lang="en-US" altLang="en-US" sz="2400" i="1" dirty="0" smtClean="0">
                          <a:latin typeface="Cambria Math"/>
                        </a:rPr>
                        <m:t>( </m:t>
                      </m:r>
                      <m:r>
                        <a:rPr lang="el-GR" altLang="en-US" sz="2400" i="1" dirty="0" smtClean="0">
                          <a:solidFill>
                            <a:srgbClr val="0070C0"/>
                          </a:solidFill>
                          <a:latin typeface="Cambria Math"/>
                        </a:rPr>
                        <m:t>𝛼</m:t>
                      </m:r>
                      <m:r>
                        <a:rPr lang="en-US" altLang="en-US" sz="2400" b="0" i="1" dirty="0" smtClean="0">
                          <a:solidFill>
                            <a:srgbClr val="0070C0"/>
                          </a:solidFill>
                          <a:latin typeface="Cambria Math"/>
                        </a:rPr>
                        <m:t> </m:t>
                      </m:r>
                      <m:r>
                        <a:rPr lang="en-US" altLang="en-US" sz="2400" i="1" dirty="0" smtClean="0">
                          <a:latin typeface="Cambria Math"/>
                        </a:rPr>
                        <m:t>, </m:t>
                      </m:r>
                      <m:r>
                        <a:rPr lang="en-US" altLang="en-US" sz="2400" i="1" dirty="0" smtClean="0">
                          <a:solidFill>
                            <a:srgbClr val="FF0000"/>
                          </a:solidFill>
                          <a:latin typeface="Cambria Math"/>
                        </a:rPr>
                        <m:t>𝑃</m:t>
                      </m:r>
                      <m:r>
                        <a:rPr lang="en-US" altLang="en-US" sz="2400" i="1" dirty="0" smtClean="0">
                          <a:latin typeface="Cambria Math"/>
                        </a:rPr>
                        <m:t> ; </m:t>
                      </m:r>
                      <m:d>
                        <m:dPr>
                          <m:ctrlPr>
                            <a:rPr lang="en-US" altLang="en-US" sz="2400" i="1" dirty="0" smtClean="0">
                              <a:solidFill>
                                <a:srgbClr val="0070C0"/>
                              </a:solidFill>
                              <a:latin typeface="Cambria Math" panose="02040503050406030204" pitchFamily="18" charset="0"/>
                            </a:rPr>
                          </m:ctrlPr>
                        </m:dPr>
                        <m:e>
                          <m:r>
                            <a:rPr lang="en-US" altLang="en-US" sz="2400" i="1" dirty="0" smtClean="0">
                              <a:solidFill>
                                <a:srgbClr val="0070C0"/>
                              </a:solidFill>
                              <a:latin typeface="Cambria Math"/>
                            </a:rPr>
                            <m:t>1</m:t>
                          </m:r>
                          <m:r>
                            <a:rPr lang="en-US" altLang="en-US" sz="2400" i="1" dirty="0" smtClean="0">
                              <a:solidFill>
                                <a:srgbClr val="0070C0"/>
                              </a:solidFill>
                              <a:latin typeface="Cambria Math"/>
                            </a:rPr>
                            <m:t>− </m:t>
                          </m:r>
                          <m:r>
                            <a:rPr lang="el-GR" altLang="en-US" sz="2400" i="1" dirty="0" smtClean="0">
                              <a:solidFill>
                                <a:srgbClr val="0070C0"/>
                              </a:solidFill>
                              <a:latin typeface="Cambria Math"/>
                            </a:rPr>
                            <m:t>𝛼</m:t>
                          </m:r>
                        </m:e>
                      </m:d>
                      <m:r>
                        <a:rPr lang="en-US" altLang="en-US" sz="2400" b="0" i="1" dirty="0" smtClean="0">
                          <a:solidFill>
                            <a:srgbClr val="0070C0"/>
                          </a:solidFill>
                          <a:latin typeface="Cambria Math"/>
                        </a:rPr>
                        <m:t> </m:t>
                      </m:r>
                      <m:r>
                        <a:rPr lang="en-US" altLang="en-US" sz="2400" i="1" dirty="0" smtClean="0">
                          <a:solidFill>
                            <a:schemeClr val="tx1"/>
                          </a:solidFill>
                          <a:latin typeface="Cambria Math"/>
                        </a:rPr>
                        <m:t>,</m:t>
                      </m:r>
                      <m:r>
                        <a:rPr lang="en-US" altLang="en-US" sz="2400" i="1" dirty="0" smtClean="0">
                          <a:solidFill>
                            <a:srgbClr val="0070C0"/>
                          </a:solidFill>
                          <a:latin typeface="Cambria Math"/>
                        </a:rPr>
                        <m:t> </m:t>
                      </m:r>
                      <m:r>
                        <a:rPr lang="en-US" altLang="en-US" sz="2400" i="1" dirty="0" smtClean="0">
                          <a:solidFill>
                            <a:srgbClr val="7030A0"/>
                          </a:solidFill>
                          <a:latin typeface="Cambria Math"/>
                        </a:rPr>
                        <m:t>𝑅</m:t>
                      </m:r>
                      <m:r>
                        <a:rPr lang="en-US" altLang="en-US" sz="2400" i="1" dirty="0" smtClean="0">
                          <a:latin typeface="Cambria Math"/>
                        </a:rPr>
                        <m:t> )</m:t>
                      </m:r>
                    </m:oMath>
                  </m:oMathPara>
                </a14:m>
                <a:endParaRPr lang="en-US" altLang="en-US" sz="2400" dirty="0" smtClean="0"/>
              </a:p>
              <a:p>
                <a:pPr algn="l" rtl="0" eaLnBrk="1" hangingPunct="1">
                  <a:lnSpc>
                    <a:spcPct val="150000"/>
                  </a:lnSpc>
                  <a:buFontTx/>
                  <a:buNone/>
                </a:pPr>
                <a:r>
                  <a:rPr lang="en-US" altLang="en-US" sz="2400" dirty="0"/>
                  <a:t>a</a:t>
                </a:r>
                <a:r>
                  <a:rPr lang="en-US" altLang="en-US" sz="2400" dirty="0" smtClean="0"/>
                  <a:t>nd</a:t>
                </a:r>
              </a:p>
              <a:p>
                <a:pPr algn="l" rtl="0" eaLnBrk="1" hangingPunct="1">
                  <a:lnSpc>
                    <a:spcPct val="150000"/>
                  </a:lnSpc>
                  <a:buFontTx/>
                  <a:buNone/>
                </a:pPr>
                <a14:m>
                  <m:oMathPara xmlns:m="http://schemas.openxmlformats.org/officeDocument/2006/math">
                    <m:oMathParaPr>
                      <m:jc m:val="center"/>
                    </m:oMathParaPr>
                    <m:oMath xmlns:m="http://schemas.openxmlformats.org/officeDocument/2006/math">
                      <m:r>
                        <a:rPr lang="en-US" altLang="en-US" sz="2400" i="1" dirty="0" smtClean="0">
                          <a:latin typeface="Cambria Math"/>
                        </a:rPr>
                        <m:t>( </m:t>
                      </m:r>
                      <m:r>
                        <a:rPr lang="el-GR" altLang="en-US" sz="2400" i="1" dirty="0" smtClean="0">
                          <a:solidFill>
                            <a:srgbClr val="0070C0"/>
                          </a:solidFill>
                          <a:latin typeface="Cambria Math"/>
                        </a:rPr>
                        <m:t>𝛼</m:t>
                      </m:r>
                      <m:r>
                        <a:rPr lang="en-US" altLang="en-US" sz="2400" b="0" i="1" dirty="0" smtClean="0">
                          <a:solidFill>
                            <a:srgbClr val="0070C0"/>
                          </a:solidFill>
                          <a:latin typeface="Cambria Math"/>
                        </a:rPr>
                        <m:t> </m:t>
                      </m:r>
                      <m:r>
                        <a:rPr lang="en-US" altLang="en-US" sz="2400" i="1" dirty="0" smtClean="0">
                          <a:latin typeface="Cambria Math"/>
                        </a:rPr>
                        <m:t>, </m:t>
                      </m:r>
                      <m:r>
                        <a:rPr lang="en-US" altLang="en-US" sz="2400" b="0" i="1" dirty="0" smtClean="0">
                          <a:solidFill>
                            <a:srgbClr val="FF0000"/>
                          </a:solidFill>
                          <a:latin typeface="Cambria Math"/>
                        </a:rPr>
                        <m:t>𝑄</m:t>
                      </m:r>
                      <m:r>
                        <a:rPr lang="en-US" altLang="en-US" sz="2400" i="1" dirty="0" smtClean="0">
                          <a:latin typeface="Cambria Math"/>
                        </a:rPr>
                        <m:t> ; </m:t>
                      </m:r>
                      <m:d>
                        <m:dPr>
                          <m:ctrlPr>
                            <a:rPr lang="en-US" altLang="en-US" sz="2400" i="1" dirty="0" smtClean="0">
                              <a:solidFill>
                                <a:srgbClr val="0070C0"/>
                              </a:solidFill>
                              <a:latin typeface="Cambria Math" panose="02040503050406030204" pitchFamily="18" charset="0"/>
                            </a:rPr>
                          </m:ctrlPr>
                        </m:dPr>
                        <m:e>
                          <m:r>
                            <a:rPr lang="en-US" altLang="en-US" sz="2400" i="1" dirty="0" smtClean="0">
                              <a:solidFill>
                                <a:srgbClr val="0070C0"/>
                              </a:solidFill>
                              <a:latin typeface="Cambria Math"/>
                            </a:rPr>
                            <m:t>1</m:t>
                          </m:r>
                          <m:r>
                            <a:rPr lang="en-US" altLang="en-US" sz="2400" i="1" dirty="0" smtClean="0">
                              <a:solidFill>
                                <a:srgbClr val="0070C0"/>
                              </a:solidFill>
                              <a:latin typeface="Cambria Math"/>
                            </a:rPr>
                            <m:t>− </m:t>
                          </m:r>
                          <m:r>
                            <a:rPr lang="el-GR" altLang="en-US" sz="2400" i="1" dirty="0" smtClean="0">
                              <a:solidFill>
                                <a:srgbClr val="0070C0"/>
                              </a:solidFill>
                              <a:latin typeface="Cambria Math"/>
                            </a:rPr>
                            <m:t>𝛼</m:t>
                          </m:r>
                        </m:e>
                      </m:d>
                      <m:r>
                        <a:rPr lang="en-US" altLang="en-US" sz="2400" b="0" i="1" dirty="0" smtClean="0">
                          <a:solidFill>
                            <a:srgbClr val="0070C0"/>
                          </a:solidFill>
                          <a:latin typeface="Cambria Math"/>
                        </a:rPr>
                        <m:t> </m:t>
                      </m:r>
                      <m:r>
                        <a:rPr lang="en-US" altLang="en-US" sz="2400" i="1" dirty="0" smtClean="0">
                          <a:solidFill>
                            <a:schemeClr val="tx1"/>
                          </a:solidFill>
                          <a:latin typeface="Cambria Math"/>
                        </a:rPr>
                        <m:t>, </m:t>
                      </m:r>
                      <m:r>
                        <a:rPr lang="en-US" altLang="en-US" sz="2400" i="1" dirty="0" smtClean="0">
                          <a:solidFill>
                            <a:srgbClr val="7030A0"/>
                          </a:solidFill>
                          <a:latin typeface="Cambria Math"/>
                        </a:rPr>
                        <m:t>𝑅</m:t>
                      </m:r>
                      <m:r>
                        <a:rPr lang="en-US" altLang="en-US" sz="2400" i="1" dirty="0" smtClean="0">
                          <a:latin typeface="Cambria Math"/>
                        </a:rPr>
                        <m:t> ) </m:t>
                      </m:r>
                    </m:oMath>
                  </m:oMathPara>
                </a14:m>
                <a:endParaRPr lang="en-US" altLang="en-US" sz="2400" dirty="0" smtClean="0"/>
              </a:p>
              <a:p>
                <a:pPr algn="ctr" rtl="0" eaLnBrk="1" hangingPunct="1">
                  <a:buFontTx/>
                  <a:buNone/>
                </a:pPr>
                <a:endParaRPr lang="el-GR" altLang="en-US" dirty="0" smtClean="0"/>
              </a:p>
            </p:txBody>
          </p:sp>
        </mc:Choice>
        <mc:Fallback xmlns="">
          <p:sp>
            <p:nvSpPr>
              <p:cNvPr id="120836" name="Rectangle 3"/>
              <p:cNvSpPr>
                <a:spLocks noGrp="1" noRot="1" noChangeAspect="1" noMove="1" noResize="1" noEditPoints="1" noAdjustHandles="1" noChangeArrowheads="1" noChangeShapeType="1" noTextEdit="1"/>
              </p:cNvSpPr>
              <p:nvPr>
                <p:ph type="body" idx="1"/>
              </p:nvPr>
            </p:nvSpPr>
            <p:spPr>
              <a:xfrm>
                <a:off x="457200" y="1988840"/>
                <a:ext cx="8229600" cy="3701008"/>
              </a:xfrm>
              <a:blipFill rotWithShape="1">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233</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von-Neumann Morgenstern’s Theorem</a:t>
            </a:r>
          </a:p>
        </p:txBody>
      </p:sp>
      <mc:AlternateContent xmlns:mc="http://schemas.openxmlformats.org/markup-compatibility/2006" xmlns:a14="http://schemas.microsoft.com/office/drawing/2010/main">
        <mc:Choice Requires="a14">
          <p:sp>
            <p:nvSpPr>
              <p:cNvPr id="121860" name="Rectangle 3"/>
              <p:cNvSpPr>
                <a:spLocks noGrp="1" noChangeArrowheads="1"/>
              </p:cNvSpPr>
              <p:nvPr>
                <p:ph type="body" idx="1"/>
              </p:nvPr>
            </p:nvSpPr>
            <p:spPr>
              <a:xfrm>
                <a:off x="467544" y="1268760"/>
                <a:ext cx="8229600" cy="4824536"/>
              </a:xfrm>
            </p:spPr>
            <p:txBody>
              <a:bodyPr/>
              <a:lstStyle/>
              <a:p>
                <a:pPr marL="0" indent="0" algn="l" rtl="0" eaLnBrk="1" hangingPunct="1">
                  <a:lnSpc>
                    <a:spcPct val="150000"/>
                  </a:lnSpc>
                  <a:buNone/>
                </a:pPr>
                <a:r>
                  <a:rPr lang="en-US" altLang="en-US" sz="2400" dirty="0" smtClean="0"/>
                  <a:t>A preference order </a:t>
                </a:r>
                <a14:m>
                  <m:oMath xmlns:m="http://schemas.openxmlformats.org/officeDocument/2006/math">
                    <m:r>
                      <a:rPr lang="en-US" altLang="en-US" sz="2400" i="1" dirty="0" smtClean="0">
                        <a:solidFill>
                          <a:srgbClr val="0099FF"/>
                        </a:solidFill>
                        <a:latin typeface="Cambria Math" panose="02040503050406030204" pitchFamily="18" charset="0"/>
                        <a:ea typeface="Cambria Math" panose="02040503050406030204" pitchFamily="18" charset="0"/>
                      </a:rPr>
                      <m:t>≽</m:t>
                    </m:r>
                  </m:oMath>
                </a14:m>
                <a:r>
                  <a:rPr lang="en-US" altLang="en-US" sz="2400" dirty="0" smtClean="0"/>
                  <a:t> over lotteries (with known probabilities) satisfies:</a:t>
                </a:r>
              </a:p>
              <a:p>
                <a:pPr lvl="1" algn="l" rtl="0" eaLnBrk="1" hangingPunct="1">
                  <a:lnSpc>
                    <a:spcPct val="150000"/>
                  </a:lnSpc>
                </a:pPr>
                <a:r>
                  <a:rPr lang="en-US" altLang="en-US" sz="2400" dirty="0" smtClean="0"/>
                  <a:t>Weak order (complete and transitive)</a:t>
                </a:r>
              </a:p>
              <a:p>
                <a:pPr lvl="1" algn="l" rtl="0" eaLnBrk="1" hangingPunct="1">
                  <a:lnSpc>
                    <a:spcPct val="150000"/>
                  </a:lnSpc>
                </a:pPr>
                <a:r>
                  <a:rPr lang="en-US" altLang="en-US" sz="2400" dirty="0" smtClean="0"/>
                  <a:t>Continuity</a:t>
                </a:r>
              </a:p>
              <a:p>
                <a:pPr lvl="1" algn="l" rtl="0" eaLnBrk="1" hangingPunct="1">
                  <a:lnSpc>
                    <a:spcPct val="150000"/>
                  </a:lnSpc>
                </a:pPr>
                <a:r>
                  <a:rPr lang="en-US" altLang="en-US" sz="2400" dirty="0" smtClean="0"/>
                  <a:t>Independence</a:t>
                </a:r>
              </a:p>
              <a:p>
                <a:pPr lvl="1" algn="ctr" rtl="0" eaLnBrk="1" hangingPunct="1">
                  <a:lnSpc>
                    <a:spcPct val="150000"/>
                  </a:lnSpc>
                  <a:buFontTx/>
                  <a:buNone/>
                </a:pPr>
                <a:r>
                  <a:rPr lang="en-US" altLang="en-US" sz="2400" dirty="0" smtClean="0">
                    <a:solidFill>
                      <a:srgbClr val="FF0000"/>
                    </a:solidFill>
                  </a:rPr>
                  <a:t>IF AND ONLY IF</a:t>
                </a:r>
              </a:p>
              <a:p>
                <a:pPr marL="0" indent="0" algn="l" rtl="0" eaLnBrk="1" hangingPunct="1">
                  <a:lnSpc>
                    <a:spcPct val="150000"/>
                  </a:lnSpc>
                  <a:buNone/>
                </a:pPr>
                <a:r>
                  <a:rPr lang="en-US" altLang="en-US" sz="2400" dirty="0" smtClean="0"/>
                  <a:t>It can be represented by the maximization of the expectation of a “utility” function</a:t>
                </a:r>
              </a:p>
            </p:txBody>
          </p:sp>
        </mc:Choice>
        <mc:Fallback xmlns="">
          <p:sp>
            <p:nvSpPr>
              <p:cNvPr id="121860" name="Rectangle 3"/>
              <p:cNvSpPr>
                <a:spLocks noGrp="1" noRot="1" noChangeAspect="1" noMove="1" noResize="1" noEditPoints="1" noAdjustHandles="1" noChangeArrowheads="1" noChangeShapeType="1" noTextEdit="1"/>
              </p:cNvSpPr>
              <p:nvPr>
                <p:ph type="body" idx="1"/>
              </p:nvPr>
            </p:nvSpPr>
            <p:spPr>
              <a:xfrm>
                <a:off x="467544" y="1268760"/>
                <a:ext cx="8229600" cy="4824536"/>
              </a:xfrm>
              <a:blipFill>
                <a:blip r:embed="rId2"/>
                <a:stretch>
                  <a:fillRect l="-1185" b="-202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0B12ADD-A909-4B38-9273-B0AD465F35EE}" type="slidenum">
              <a:rPr lang="ar-SA" altLang="en-US" sz="1400"/>
              <a:pPr algn="l">
                <a:spcBef>
                  <a:spcPct val="0"/>
                </a:spcBef>
                <a:buFontTx/>
                <a:buNone/>
              </a:pPr>
              <a:t>234</a:t>
            </a:fld>
            <a:endParaRPr lang="en-US" altLang="en-US" sz="1400"/>
          </a:p>
        </p:txBody>
      </p:sp>
      <p:sp>
        <p:nvSpPr>
          <p:cNvPr id="122883" name="Rectangle 2"/>
          <p:cNvSpPr>
            <a:spLocks noGrp="1" noChangeArrowheads="1"/>
          </p:cNvSpPr>
          <p:nvPr>
            <p:ph type="title"/>
          </p:nvPr>
        </p:nvSpPr>
        <p:spPr/>
        <p:txBody>
          <a:bodyPr/>
          <a:lstStyle/>
          <a:p>
            <a:pPr eaLnBrk="1" hangingPunct="1"/>
            <a:r>
              <a:rPr lang="en-US" altLang="en-US" sz="3600" dirty="0" smtClean="0">
                <a:solidFill>
                  <a:schemeClr val="accent2"/>
                </a:solidFill>
              </a:rPr>
              <a:t>Expected Utility</a:t>
            </a:r>
          </a:p>
        </p:txBody>
      </p:sp>
      <mc:AlternateContent xmlns:mc="http://schemas.openxmlformats.org/markup-compatibility/2006" xmlns:a14="http://schemas.microsoft.com/office/drawing/2010/main">
        <mc:Choice Requires="a14">
          <p:sp>
            <p:nvSpPr>
              <p:cNvPr id="122884"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A lottery</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0070C0"/>
                          </a:solidFill>
                          <a:latin typeface="Cambria Math"/>
                          <a:sym typeface="Wingdings" panose="05000000000000000000" pitchFamily="2" charset="2"/>
                        </a:rPr>
                        <m:t>(</m:t>
                      </m:r>
                      <m:sSub>
                        <m:sSubPr>
                          <m:ctrlPr>
                            <a:rPr lang="en-US" altLang="en-US" sz="2400" i="1" dirty="0" smtClean="0">
                              <a:solidFill>
                                <a:srgbClr val="C00000"/>
                              </a:solidFill>
                              <a:latin typeface="Cambria Math" panose="02040503050406030204" pitchFamily="18" charset="0"/>
                              <a:sym typeface="Wingdings" panose="05000000000000000000" pitchFamily="2" charset="2"/>
                            </a:rPr>
                          </m:ctrlPr>
                        </m:sSubPr>
                        <m:e>
                          <m:r>
                            <a:rPr lang="en-US" altLang="en-US" sz="2400" b="0" i="1" dirty="0" smtClean="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a:sym typeface="Wingdings" panose="05000000000000000000" pitchFamily="2" charset="2"/>
                            </a:rPr>
                            <m:t>1</m:t>
                          </m:r>
                        </m:sub>
                      </m:sSub>
                      <m:r>
                        <a:rPr lang="en-US" altLang="en-US" sz="2400" i="1" dirty="0" smtClean="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b="0" i="1" dirty="0" smtClean="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r>
                        <a:rPr lang="en-US" altLang="en-US" sz="2400" i="1" dirty="0" smtClean="0">
                          <a:solidFill>
                            <a:srgbClr val="0070C0"/>
                          </a:solidFill>
                          <a:latin typeface="Cambria Math"/>
                          <a:sym typeface="Wingdings" panose="05000000000000000000" pitchFamily="2" charset="2"/>
                        </a:rPr>
                        <m:t>; … ;</m:t>
                      </m:r>
                      <m:sSub>
                        <m:sSubPr>
                          <m:ctrlPr>
                            <a:rPr lang="en-US" altLang="en-US" sz="2400" i="1" dirty="0" smtClean="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a:sym typeface="Wingdings" panose="05000000000000000000" pitchFamily="2" charset="2"/>
                            </a:rPr>
                            <m:t>𝑛</m:t>
                          </m:r>
                        </m:sub>
                      </m:sSub>
                      <m:r>
                        <a:rPr lang="en-US" altLang="en-US" sz="2400" i="1" dirty="0" smtClean="0">
                          <a:solidFill>
                            <a:srgbClr val="0070C0"/>
                          </a:solidFill>
                          <a:latin typeface="Cambria Math"/>
                          <a:sym typeface="Wingdings" panose="05000000000000000000" pitchFamily="2" charset="2"/>
                        </a:rPr>
                        <m:t>)</m:t>
                      </m:r>
                    </m:oMath>
                  </m:oMathPara>
                </a14:m>
                <a:endParaRPr lang="en-US" altLang="en-US" sz="2400" dirty="0" smtClean="0">
                  <a:solidFill>
                    <a:srgbClr val="0070C0"/>
                  </a:solidFill>
                  <a:sym typeface="Wingdings" panose="05000000000000000000" pitchFamily="2" charset="2"/>
                </a:endParaRP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algn="l" rtl="0" eaLnBrk="1" hangingPunct="1">
                  <a:lnSpc>
                    <a:spcPct val="150000"/>
                  </a:lnSpc>
                  <a:buFontTx/>
                  <a:buNone/>
                </a:pPr>
                <a:r>
                  <a:rPr lang="en-US" altLang="en-US" sz="2400" dirty="0" smtClean="0"/>
                  <a:t>is evaluated by the </a:t>
                </a:r>
                <a:r>
                  <a:rPr lang="en-US" altLang="en-US" sz="2400" dirty="0" smtClean="0">
                    <a:solidFill>
                      <a:srgbClr val="7030A0"/>
                    </a:solidFill>
                  </a:rPr>
                  <a:t>expectation </a:t>
                </a:r>
                <a:r>
                  <a:rPr lang="en-US" altLang="en-US" sz="2400" dirty="0" smtClean="0"/>
                  <a:t>of the </a:t>
                </a:r>
                <a:r>
                  <a:rPr lang="en-US" altLang="en-US" sz="2400" dirty="0" smtClean="0">
                    <a:solidFill>
                      <a:srgbClr val="FF0000"/>
                    </a:solidFill>
                  </a:rPr>
                  <a:t>utility</a:t>
                </a:r>
                <a:r>
                  <a:rPr lang="en-US" altLang="en-US" sz="2400" dirty="0" smtClean="0"/>
                  <a:t>:</a:t>
                </a:r>
              </a:p>
              <a:p>
                <a:pPr algn="l" rtl="0" eaLnBrk="1" hangingPunct="1">
                  <a:lnSpc>
                    <a:spcPct val="150000"/>
                  </a:lnSpc>
                  <a:buFontTx/>
                  <a:buNone/>
                </a:pPr>
                <a:endParaRPr lang="en-US" altLang="en-US" sz="2400" dirty="0" smtClean="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sSub>
                        <m:sSubPr>
                          <m:ctrlPr>
                            <a:rPr lang="en-US" altLang="en-US" sz="2400" i="1" dirty="0" smtClean="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FF0000"/>
                          </a:solidFill>
                          <a:latin typeface="Cambria Math"/>
                          <a:sym typeface="Wingdings" panose="05000000000000000000" pitchFamily="2" charset="2"/>
                        </a:rPr>
                        <m:t>𝑢</m:t>
                      </m:r>
                      <m:d>
                        <m:dPr>
                          <m:ctrlPr>
                            <a:rPr lang="en-US" altLang="en-US" sz="2400" b="0" i="1" dirty="0" smtClean="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b="0" i="1" dirty="0" smtClean="0">
                          <a:solidFill>
                            <a:srgbClr val="0070C0"/>
                          </a:solidFill>
                          <a:latin typeface="Cambria Math"/>
                          <a:sym typeface="Wingdings" panose="05000000000000000000" pitchFamily="2" charset="2"/>
                        </a:rPr>
                        <m:t>+…+</m:t>
                      </m:r>
                      <m:sSub>
                        <m:sSubPr>
                          <m:ctrlPr>
                            <a:rPr lang="en-US" altLang="en-US" sz="2400" i="1" dirty="0" smtClean="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𝑛</m:t>
                          </m:r>
                        </m:sub>
                      </m:sSub>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FF0000"/>
                          </a:solidFill>
                          <a:latin typeface="Cambria Math"/>
                          <a:sym typeface="Wingdings" panose="05000000000000000000" pitchFamily="2" charset="2"/>
                        </a:rPr>
                        <m:t>𝑢</m:t>
                      </m:r>
                      <m:r>
                        <a:rPr lang="en-US" altLang="en-US" sz="2400" b="0" i="1" dirty="0" smtClean="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a:solidFill>
                    <a:srgbClr val="0070C0"/>
                  </a:solidFill>
                  <a:sym typeface="Wingdings" panose="05000000000000000000" pitchFamily="2" charset="2"/>
                </a:endParaRPr>
              </a:p>
            </p:txBody>
          </p:sp>
        </mc:Choice>
        <mc:Fallback xmlns="">
          <p:sp>
            <p:nvSpPr>
              <p:cNvPr id="122884"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Early origins: Pascal’s “Wager”</a:t>
            </a:r>
            <a:endParaRPr lang="en-US" sz="3600"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34307318"/>
                  </p:ext>
                </p:extLst>
              </p:nvPr>
            </p:nvGraphicFramePr>
            <p:xfrm>
              <a:off x="1187624" y="1700808"/>
              <a:ext cx="6504384" cy="216024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val="247416658"/>
                        </a:ext>
                      </a:extLst>
                    </a:gridCol>
                    <a:gridCol w="2168128">
                      <a:extLst>
                        <a:ext uri="{9D8B030D-6E8A-4147-A177-3AD203B41FA5}">
                          <a16:colId xmlns:a16="http://schemas.microsoft.com/office/drawing/2014/main" val="2101564243"/>
                        </a:ext>
                      </a:extLst>
                    </a:gridCol>
                    <a:gridCol w="2168128">
                      <a:extLst>
                        <a:ext uri="{9D8B030D-6E8A-4147-A177-3AD203B41FA5}">
                          <a16:colId xmlns:a16="http://schemas.microsoft.com/office/drawing/2014/main" val="2933950175"/>
                        </a:ext>
                      </a:extLst>
                    </a:gridCol>
                  </a:tblGrid>
                  <a:tr h="72008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856230"/>
                      </a:ext>
                    </a:extLst>
                  </a:tr>
                  <a:tr h="72008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a:ea typeface="Cambria Math"/>
                                  </a:rPr>
                                  <m:t>∞</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0</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168419"/>
                      </a:ext>
                    </a:extLst>
                  </a:tr>
                  <a:tr h="72008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0</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40415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34307318"/>
                  </p:ext>
                </p:extLst>
              </p:nvPr>
            </p:nvGraphicFramePr>
            <p:xfrm>
              <a:off x="1187624" y="1700808"/>
              <a:ext cx="6504384" cy="216024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xmlns:a14="http://schemas.microsoft.com/office/drawing/2010/main" xmlns="" val="247416658"/>
                        </a:ext>
                      </a:extLst>
                    </a:gridCol>
                    <a:gridCol w="2168128">
                      <a:extLst>
                        <a:ext uri="{9D8B030D-6E8A-4147-A177-3AD203B41FA5}">
                          <a16:colId xmlns:a16="http://schemas.microsoft.com/office/drawing/2014/main" xmlns:a14="http://schemas.microsoft.com/office/drawing/2010/main" xmlns="" val="2101564243"/>
                        </a:ext>
                      </a:extLst>
                    </a:gridCol>
                    <a:gridCol w="2168128">
                      <a:extLst>
                        <a:ext uri="{9D8B030D-6E8A-4147-A177-3AD203B41FA5}">
                          <a16:colId xmlns:a16="http://schemas.microsoft.com/office/drawing/2014/main" xmlns:a14="http://schemas.microsoft.com/office/drawing/2010/main" xmlns="" val="2933950175"/>
                        </a:ext>
                      </a:extLst>
                    </a:gridCol>
                  </a:tblGrid>
                  <a:tr h="72008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2789856230"/>
                      </a:ext>
                    </a:extLst>
                  </a:tr>
                  <a:tr h="72008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00563" t="-105932" r="-100282" b="-100847"/>
                          </a:stretch>
                        </a:blipFill>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105932" b="-100847"/>
                          </a:stretch>
                        </a:blipFill>
                      </a:tcPr>
                    </a:tc>
                    <a:extLst>
                      <a:ext uri="{0D108BD9-81ED-4DB2-BD59-A6C34878D82A}">
                        <a16:rowId xmlns:a16="http://schemas.microsoft.com/office/drawing/2014/main" xmlns:a14="http://schemas.microsoft.com/office/drawing/2010/main" xmlns="" val="2181168419"/>
                      </a:ext>
                    </a:extLst>
                  </a:tr>
                  <a:tr h="72008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205932" b="-847"/>
                          </a:stretch>
                        </a:blipFill>
                      </a:tcPr>
                    </a:tc>
                    <a:extLst>
                      <a:ext uri="{0D108BD9-81ED-4DB2-BD59-A6C34878D82A}">
                        <a16:rowId xmlns:a16="http://schemas.microsoft.com/office/drawing/2014/main" xmlns:a14="http://schemas.microsoft.com/office/drawing/2010/main" xmlns="" val="4127404151"/>
                      </a:ext>
                    </a:extLst>
                  </a:tr>
                </a:tbl>
              </a:graphicData>
            </a:graphic>
          </p:graphicFrame>
        </mc:Fallback>
      </mc:AlternateContent>
      <p:sp>
        <p:nvSpPr>
          <p:cNvPr id="5" name="Slide Number Placeholder 4"/>
          <p:cNvSpPr>
            <a:spLocks noGrp="1"/>
          </p:cNvSpPr>
          <p:nvPr>
            <p:ph type="sldNum" sz="quarter" idx="12"/>
          </p:nvPr>
        </p:nvSpPr>
        <p:spPr/>
        <p:txBody>
          <a:bodyPr/>
          <a:lstStyle/>
          <a:p>
            <a:fld id="{06774EDB-5128-495D-A010-41C131598724}" type="slidenum">
              <a:rPr lang="en-US" smtClean="0"/>
              <a:t>235</a:t>
            </a:fld>
            <a:endParaRPr lang="en-US"/>
          </a:p>
        </p:txBody>
      </p:sp>
      <p:sp>
        <p:nvSpPr>
          <p:cNvPr id="6" name="TextBox 5"/>
          <p:cNvSpPr txBox="1"/>
          <p:nvPr/>
        </p:nvSpPr>
        <p:spPr>
          <a:xfrm>
            <a:off x="1043608" y="4221088"/>
            <a:ext cx="7128792" cy="1200329"/>
          </a:xfrm>
          <a:prstGeom prst="rect">
            <a:avLst/>
          </a:prstGeom>
          <a:noFill/>
        </p:spPr>
        <p:txBody>
          <a:bodyPr wrap="square" rtlCol="0">
            <a:spAutoFit/>
          </a:bodyPr>
          <a:lstStyle/>
          <a:p>
            <a:r>
              <a:rPr lang="en-US" sz="2400" dirty="0" smtClean="0"/>
              <a:t>The basic argument: what have you got to lose?</a:t>
            </a:r>
          </a:p>
          <a:p>
            <a:endParaRPr lang="en-US" sz="2400" dirty="0"/>
          </a:p>
          <a:p>
            <a:r>
              <a:rPr lang="en-US" sz="2400" dirty="0" smtClean="0"/>
              <a:t>What we call today “a (weakly) dominant strategy”</a:t>
            </a:r>
            <a:endParaRPr lang="en-US" sz="2400" dirty="0"/>
          </a:p>
        </p:txBody>
      </p:sp>
    </p:spTree>
    <p:extLst>
      <p:ext uri="{BB962C8B-B14F-4D97-AF65-F5344CB8AC3E}">
        <p14:creationId xmlns:p14="http://schemas.microsoft.com/office/powerpoint/2010/main" val="587969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What P</a:t>
            </a:r>
            <a:r>
              <a:rPr lang="en-US" altLang="en-US" sz="3600" dirty="0" smtClean="0">
                <a:solidFill>
                  <a:schemeClr val="accent2"/>
                </a:solidFill>
              </a:rPr>
              <a:t>ascal </a:t>
            </a:r>
            <a:r>
              <a:rPr lang="en-US" altLang="en-US" sz="3600" dirty="0" smtClean="0">
                <a:solidFill>
                  <a:srgbClr val="00B050"/>
                </a:solidFill>
              </a:rPr>
              <a:t>didn’t</a:t>
            </a:r>
            <a:r>
              <a:rPr lang="en-US" altLang="en-US" sz="3600" dirty="0" smtClean="0">
                <a:solidFill>
                  <a:schemeClr val="accent2"/>
                </a:solidFill>
              </a:rPr>
              <a:t> say</a:t>
            </a:r>
            <a:endParaRPr lang="en-US" sz="3600"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06774EDB-5128-495D-A010-41C131598724}" type="slidenum">
              <a:rPr lang="en-US" smtClean="0"/>
              <a:t>236</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37624964"/>
                  </p:ext>
                </p:extLst>
              </p:nvPr>
            </p:nvGraphicFramePr>
            <p:xfrm>
              <a:off x="1187624" y="1916832"/>
              <a:ext cx="6504384" cy="199917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val="247416658"/>
                        </a:ext>
                      </a:extLst>
                    </a:gridCol>
                    <a:gridCol w="2168128">
                      <a:extLst>
                        <a:ext uri="{9D8B030D-6E8A-4147-A177-3AD203B41FA5}">
                          <a16:colId xmlns:a16="http://schemas.microsoft.com/office/drawing/2014/main" val="2101564243"/>
                        </a:ext>
                      </a:extLst>
                    </a:gridCol>
                    <a:gridCol w="2168128">
                      <a:extLst>
                        <a:ext uri="{9D8B030D-6E8A-4147-A177-3AD203B41FA5}">
                          <a16:colId xmlns:a16="http://schemas.microsoft.com/office/drawing/2014/main" val="2933950175"/>
                        </a:ext>
                      </a:extLst>
                    </a:gridCol>
                  </a:tblGrid>
                  <a:tr h="66639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856230"/>
                      </a:ext>
                    </a:extLst>
                  </a:tr>
                  <a:tr h="66639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a:ea typeface="Cambria Math"/>
                                  </a:rPr>
                                  <m:t>∞</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0</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168419"/>
                      </a:ext>
                    </a:extLst>
                  </a:tr>
                  <a:tr h="66639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0" dirty="0" smtClean="0">
                              <a:solidFill>
                                <a:srgbClr val="FF0000"/>
                              </a:solidFill>
                            </a:rPr>
                            <a:t> </a:t>
                          </a:r>
                          <a14:m>
                            <m:oMath xmlns:m="http://schemas.openxmlformats.org/officeDocument/2006/math">
                              <m:r>
                                <a:rPr lang="en-US" sz="1800" i="1" baseline="0" dirty="0" smtClean="0">
                                  <a:solidFill>
                                    <a:srgbClr val="FF0000"/>
                                  </a:solidFill>
                                  <a:latin typeface="Cambria Math" panose="02040503050406030204" pitchFamily="18" charset="0"/>
                                </a:rPr>
                                <m:t>–</m:t>
                              </m:r>
                              <m:r>
                                <a:rPr lang="en-US" sz="1800" i="1" dirty="0" smtClean="0">
                                  <a:solidFill>
                                    <a:srgbClr val="FF0000"/>
                                  </a:solidFill>
                                  <a:latin typeface="Cambria Math"/>
                                  <a:ea typeface="Cambria Math"/>
                                </a:rPr>
                                <m:t>∞</m:t>
                              </m:r>
                            </m:oMath>
                          </a14:m>
                          <a:endParaRPr lang="en-US" sz="1800" b="1" dirty="0">
                            <a:solidFill>
                              <a:srgbClr val="FF0000"/>
                            </a:solidFill>
                          </a:endParaRPr>
                        </a:p>
                        <a:p>
                          <a:pPr algn="ctr"/>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0</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40415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37624964"/>
                  </p:ext>
                </p:extLst>
              </p:nvPr>
            </p:nvGraphicFramePr>
            <p:xfrm>
              <a:off x="1187624" y="1916832"/>
              <a:ext cx="6504384" cy="199917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xmlns:a14="http://schemas.microsoft.com/office/drawing/2010/main" xmlns="" val="247416658"/>
                        </a:ext>
                      </a:extLst>
                    </a:gridCol>
                    <a:gridCol w="2168128">
                      <a:extLst>
                        <a:ext uri="{9D8B030D-6E8A-4147-A177-3AD203B41FA5}">
                          <a16:colId xmlns:a16="http://schemas.microsoft.com/office/drawing/2014/main" xmlns:a14="http://schemas.microsoft.com/office/drawing/2010/main" xmlns="" val="2101564243"/>
                        </a:ext>
                      </a:extLst>
                    </a:gridCol>
                    <a:gridCol w="2168128">
                      <a:extLst>
                        <a:ext uri="{9D8B030D-6E8A-4147-A177-3AD203B41FA5}">
                          <a16:colId xmlns:a16="http://schemas.microsoft.com/office/drawing/2014/main" xmlns:a14="http://schemas.microsoft.com/office/drawing/2010/main" xmlns="" val="2933950175"/>
                        </a:ext>
                      </a:extLst>
                    </a:gridCol>
                  </a:tblGrid>
                  <a:tr h="66639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2789856230"/>
                      </a:ext>
                    </a:extLst>
                  </a:tr>
                  <a:tr h="66639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00563" t="-104545" r="-100282" b="-100000"/>
                          </a:stretch>
                        </a:blipFill>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104545" b="-100000"/>
                          </a:stretch>
                        </a:blipFill>
                      </a:tcPr>
                    </a:tc>
                    <a:extLst>
                      <a:ext uri="{0D108BD9-81ED-4DB2-BD59-A6C34878D82A}">
                        <a16:rowId xmlns:a16="http://schemas.microsoft.com/office/drawing/2014/main" xmlns:a14="http://schemas.microsoft.com/office/drawing/2010/main" xmlns="" val="2181168419"/>
                      </a:ext>
                    </a:extLst>
                  </a:tr>
                  <a:tr h="66639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00563" t="-206422" r="-100282" b="-917"/>
                          </a:stretch>
                        </a:blipFill>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206422" b="-917"/>
                          </a:stretch>
                        </a:blipFill>
                      </a:tcPr>
                    </a:tc>
                    <a:extLst>
                      <a:ext uri="{0D108BD9-81ED-4DB2-BD59-A6C34878D82A}">
                        <a16:rowId xmlns:a16="http://schemas.microsoft.com/office/drawing/2014/main" xmlns:a14="http://schemas.microsoft.com/office/drawing/2010/main" xmlns="" val="4127404151"/>
                      </a:ext>
                    </a:extLst>
                  </a:tr>
                </a:tbl>
              </a:graphicData>
            </a:graphic>
          </p:graphicFrame>
        </mc:Fallback>
      </mc:AlternateContent>
      <p:sp>
        <p:nvSpPr>
          <p:cNvPr id="7" name="TextBox 6"/>
          <p:cNvSpPr txBox="1"/>
          <p:nvPr/>
        </p:nvSpPr>
        <p:spPr>
          <a:xfrm>
            <a:off x="1091444" y="4504138"/>
            <a:ext cx="6696744" cy="1131848"/>
          </a:xfrm>
          <a:prstGeom prst="rect">
            <a:avLst/>
          </a:prstGeom>
          <a:noFill/>
        </p:spPr>
        <p:txBody>
          <a:bodyPr wrap="square" rtlCol="0">
            <a:spAutoFit/>
          </a:bodyPr>
          <a:lstStyle/>
          <a:p>
            <a:pPr>
              <a:lnSpc>
                <a:spcPct val="150000"/>
              </a:lnSpc>
            </a:pPr>
            <a:r>
              <a:rPr lang="en-US" sz="2400" dirty="0" smtClean="0"/>
              <a:t>While some use </a:t>
            </a:r>
            <a:r>
              <a:rPr lang="en-US" sz="2400" dirty="0" smtClean="0">
                <a:solidFill>
                  <a:srgbClr val="FF0000"/>
                </a:solidFill>
              </a:rPr>
              <a:t>burning in hell </a:t>
            </a:r>
            <a:r>
              <a:rPr lang="en-US" sz="2400" dirty="0" smtClean="0"/>
              <a:t>to scare you into faith, Pascal believed in </a:t>
            </a:r>
            <a:r>
              <a:rPr lang="en-US" sz="2400" dirty="0" smtClean="0">
                <a:solidFill>
                  <a:srgbClr val="7030A0"/>
                </a:solidFill>
              </a:rPr>
              <a:t>positive marketing</a:t>
            </a:r>
            <a:endParaRPr lang="en-US" sz="2400" dirty="0">
              <a:solidFill>
                <a:srgbClr val="7030A0"/>
              </a:solidFill>
            </a:endParaRPr>
          </a:p>
        </p:txBody>
      </p:sp>
    </p:spTree>
    <p:extLst>
      <p:ext uri="{BB962C8B-B14F-4D97-AF65-F5344CB8AC3E}">
        <p14:creationId xmlns:p14="http://schemas.microsoft.com/office/powerpoint/2010/main" val="33803222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Beyond dominance</a:t>
            </a:r>
            <a:endParaRPr lang="en-US" sz="3600" dirty="0">
              <a:solidFill>
                <a:srgbClr val="FF0000"/>
              </a:solidFill>
            </a:endParaRPr>
          </a:p>
        </p:txBody>
      </p:sp>
      <p:sp>
        <p:nvSpPr>
          <p:cNvPr id="3" name="Content Placeholder 2"/>
          <p:cNvSpPr>
            <a:spLocks noGrp="1"/>
          </p:cNvSpPr>
          <p:nvPr>
            <p:ph idx="1"/>
          </p:nvPr>
        </p:nvSpPr>
        <p:spPr>
          <a:xfrm>
            <a:off x="628650" y="2226469"/>
            <a:ext cx="7886700" cy="3190622"/>
          </a:xfrm>
        </p:spPr>
        <p:txBody>
          <a:bodyPr/>
          <a:lstStyle/>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06774EDB-5128-495D-A010-41C131598724}" type="slidenum">
              <a:rPr lang="en-US" smtClean="0"/>
              <a:t>237</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251292639"/>
                  </p:ext>
                </p:extLst>
              </p:nvPr>
            </p:nvGraphicFramePr>
            <p:xfrm>
              <a:off x="1187624" y="1700808"/>
              <a:ext cx="6504384" cy="199917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val="247416658"/>
                        </a:ext>
                      </a:extLst>
                    </a:gridCol>
                    <a:gridCol w="2168128">
                      <a:extLst>
                        <a:ext uri="{9D8B030D-6E8A-4147-A177-3AD203B41FA5}">
                          <a16:colId xmlns:a16="http://schemas.microsoft.com/office/drawing/2014/main" val="2101564243"/>
                        </a:ext>
                      </a:extLst>
                    </a:gridCol>
                    <a:gridCol w="2168128">
                      <a:extLst>
                        <a:ext uri="{9D8B030D-6E8A-4147-A177-3AD203B41FA5}">
                          <a16:colId xmlns:a16="http://schemas.microsoft.com/office/drawing/2014/main" val="2933950175"/>
                        </a:ext>
                      </a:extLst>
                    </a:gridCol>
                  </a:tblGrid>
                  <a:tr h="66639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856230"/>
                      </a:ext>
                    </a:extLst>
                  </a:tr>
                  <a:tr h="66639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a:ea typeface="Cambria Math"/>
                                  </a:rPr>
                                  <m:t>∞</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0</m:t>
                                </m:r>
                              </m:oMath>
                            </m:oMathPara>
                          </a14:m>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168419"/>
                      </a:ext>
                    </a:extLst>
                  </a:tr>
                  <a:tr h="66639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800" i="1" dirty="0" smtClean="0">
                                    <a:solidFill>
                                      <a:srgbClr val="009900"/>
                                    </a:solidFill>
                                    <a:latin typeface="Cambria Math" panose="02040503050406030204" pitchFamily="18" charset="0"/>
                                  </a:rPr>
                                  <m:t>𝑐</m:t>
                                </m:r>
                              </m:oMath>
                            </m:oMathPara>
                          </a14:m>
                          <a:endParaRPr lang="en-US" sz="1800" b="1" dirty="0">
                            <a:solidFill>
                              <a:srgbClr val="0099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40415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251292639"/>
                  </p:ext>
                </p:extLst>
              </p:nvPr>
            </p:nvGraphicFramePr>
            <p:xfrm>
              <a:off x="1187624" y="1700808"/>
              <a:ext cx="6504384" cy="1999170"/>
            </p:xfrm>
            <a:graphic>
              <a:graphicData uri="http://schemas.openxmlformats.org/drawingml/2006/table">
                <a:tbl>
                  <a:tblPr firstRow="1" bandRow="1">
                    <a:tableStyleId>{93296810-A885-4BE3-A3E7-6D5BEEA58F35}</a:tableStyleId>
                  </a:tblPr>
                  <a:tblGrid>
                    <a:gridCol w="2168128">
                      <a:extLst>
                        <a:ext uri="{9D8B030D-6E8A-4147-A177-3AD203B41FA5}">
                          <a16:colId xmlns:a16="http://schemas.microsoft.com/office/drawing/2014/main" xmlns:a14="http://schemas.microsoft.com/office/drawing/2010/main" xmlns="" val="247416658"/>
                        </a:ext>
                      </a:extLst>
                    </a:gridCol>
                    <a:gridCol w="2168128">
                      <a:extLst>
                        <a:ext uri="{9D8B030D-6E8A-4147-A177-3AD203B41FA5}">
                          <a16:colId xmlns:a16="http://schemas.microsoft.com/office/drawing/2014/main" xmlns:a14="http://schemas.microsoft.com/office/drawing/2010/main" xmlns="" val="2101564243"/>
                        </a:ext>
                      </a:extLst>
                    </a:gridCol>
                    <a:gridCol w="2168128">
                      <a:extLst>
                        <a:ext uri="{9D8B030D-6E8A-4147-A177-3AD203B41FA5}">
                          <a16:colId xmlns:a16="http://schemas.microsoft.com/office/drawing/2014/main" xmlns:a14="http://schemas.microsoft.com/office/drawing/2010/main" xmlns="" val="2933950175"/>
                        </a:ext>
                      </a:extLst>
                    </a:gridCol>
                  </a:tblGrid>
                  <a:tr h="666390">
                    <a:tc>
                      <a:txBody>
                        <a:bodyPr/>
                        <a:lstStyle/>
                        <a:p>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God is not</a:t>
                          </a:r>
                          <a:endParaRPr lang="en-US" sz="18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a14="http://schemas.microsoft.com/office/drawing/2010/main" xmlns="" val="2789856230"/>
                      </a:ext>
                    </a:extLst>
                  </a:tr>
                  <a:tr h="666390">
                    <a:tc>
                      <a:txBody>
                        <a:bodyPr/>
                        <a:lstStyle/>
                        <a:p>
                          <a:r>
                            <a:rPr lang="en-US" sz="1800" dirty="0" smtClean="0"/>
                            <a:t>Become a believer</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00563" t="-105455" r="-100282" b="-99091"/>
                          </a:stretch>
                        </a:blipFill>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105455" b="-99091"/>
                          </a:stretch>
                        </a:blipFill>
                      </a:tcPr>
                    </a:tc>
                    <a:extLst>
                      <a:ext uri="{0D108BD9-81ED-4DB2-BD59-A6C34878D82A}">
                        <a16:rowId xmlns:a16="http://schemas.microsoft.com/office/drawing/2014/main" xmlns:a14="http://schemas.microsoft.com/office/drawing/2010/main" xmlns="" val="2181168419"/>
                      </a:ext>
                    </a:extLst>
                  </a:tr>
                  <a:tr h="666390">
                    <a:tc>
                      <a:txBody>
                        <a:bodyPr/>
                        <a:lstStyle/>
                        <a:p>
                          <a:r>
                            <a:rPr lang="en-US" sz="1800" dirty="0" smtClean="0"/>
                            <a:t>Forget about it</a:t>
                          </a:r>
                          <a:endParaRPr lang="en-US" sz="1800" b="1" dirty="0">
                            <a:solidFill>
                              <a:srgbClr val="7030A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00000" t="-207339"/>
                          </a:stretch>
                        </a:blipFill>
                      </a:tcPr>
                    </a:tc>
                    <a:extLst>
                      <a:ext uri="{0D108BD9-81ED-4DB2-BD59-A6C34878D82A}">
                        <a16:rowId xmlns:a16="http://schemas.microsoft.com/office/drawing/2014/main" xmlns:a14="http://schemas.microsoft.com/office/drawing/2010/main" xmlns="" val="4127404151"/>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091444" y="3861876"/>
                <a:ext cx="6696744" cy="2308324"/>
              </a:xfrm>
              <a:prstGeom prst="rect">
                <a:avLst/>
              </a:prstGeom>
              <a:noFill/>
            </p:spPr>
            <p:txBody>
              <a:bodyPr wrap="square" rtlCol="0">
                <a:spAutoFit/>
              </a:bodyPr>
              <a:lstStyle/>
              <a:p>
                <a:pPr>
                  <a:lnSpc>
                    <a:spcPct val="150000"/>
                  </a:lnSpc>
                </a:pPr>
                <a:r>
                  <a:rPr lang="en-US" sz="2400" dirty="0" smtClean="0"/>
                  <a:t>… But even if there is some </a:t>
                </a:r>
                <a14:m>
                  <m:oMath xmlns:m="http://schemas.openxmlformats.org/officeDocument/2006/math">
                    <m:r>
                      <a:rPr lang="en-US" sz="2400" b="0" i="1" dirty="0">
                        <a:solidFill>
                          <a:srgbClr val="009900"/>
                        </a:solidFill>
                        <a:latin typeface="Cambria Math" panose="02040503050406030204" pitchFamily="18" charset="0"/>
                      </a:rPr>
                      <m:t>𝑐</m:t>
                    </m:r>
                    <m:r>
                      <a:rPr lang="en-US" sz="2400" b="0" i="0" dirty="0" smtClean="0">
                        <a:solidFill>
                          <a:srgbClr val="009900"/>
                        </a:solidFill>
                        <a:latin typeface="Cambria Math" panose="02040503050406030204" pitchFamily="18" charset="0"/>
                      </a:rPr>
                      <m:t>&gt;</m:t>
                    </m:r>
                    <m:r>
                      <a:rPr lang="en-US" sz="2400" b="0" i="0" dirty="0" smtClean="0">
                        <a:solidFill>
                          <a:srgbClr val="009900"/>
                        </a:solidFill>
                        <a:latin typeface="Cambria Math" panose="02040503050406030204" pitchFamily="18" charset="0"/>
                      </a:rPr>
                      <m:t>0</m:t>
                    </m:r>
                  </m:oMath>
                </a14:m>
                <a:r>
                  <a:rPr lang="en-US" sz="2400" dirty="0" smtClean="0">
                    <a:solidFill>
                      <a:srgbClr val="009900"/>
                    </a:solidFill>
                  </a:rPr>
                  <a:t> </a:t>
                </a:r>
                <a:r>
                  <a:rPr lang="en-US" sz="2400" dirty="0" smtClean="0"/>
                  <a:t>that you have to give up on by becoming a believer, it’s </a:t>
                </a:r>
                <a:r>
                  <a:rPr lang="en-US" sz="2400" dirty="0" smtClean="0">
                    <a:solidFill>
                      <a:srgbClr val="7030A0"/>
                    </a:solidFill>
                  </a:rPr>
                  <a:t>finite.</a:t>
                </a:r>
                <a:endParaRPr lang="en-US" sz="2400" dirty="0">
                  <a:solidFill>
                    <a:srgbClr val="7030A0"/>
                  </a:solidFill>
                </a:endParaRPr>
              </a:p>
              <a:p>
                <a:pPr>
                  <a:lnSpc>
                    <a:spcPct val="150000"/>
                  </a:lnSpc>
                </a:pPr>
                <a:r>
                  <a:rPr lang="en-US" sz="2400" dirty="0" smtClean="0">
                    <a:solidFill>
                      <a:srgbClr val="FF0000"/>
                    </a:solidFill>
                  </a:rPr>
                  <a:t>Hence it’s better to become a believer</a:t>
                </a:r>
                <a:endParaRPr lang="en-US" sz="2400" dirty="0">
                  <a:solidFill>
                    <a:srgbClr val="FF0000"/>
                  </a:solidFill>
                </a:endParaRPr>
              </a:p>
              <a:p>
                <a:pPr>
                  <a:lnSpc>
                    <a:spcPct val="150000"/>
                  </a:lnSpc>
                </a:pPr>
                <a:endParaRPr lang="en-US" sz="2400" dirty="0">
                  <a:solidFill>
                    <a:srgbClr val="7030A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91444" y="3861876"/>
                <a:ext cx="6696744" cy="2308324"/>
              </a:xfrm>
              <a:prstGeom prst="rect">
                <a:avLst/>
              </a:prstGeom>
              <a:blipFill>
                <a:blip r:embed="rId3"/>
                <a:stretch>
                  <a:fillRect l="-1365" r="-1820"/>
                </a:stretch>
              </a:blipFill>
            </p:spPr>
            <p:txBody>
              <a:bodyPr/>
              <a:lstStyle/>
              <a:p>
                <a:r>
                  <a:rPr lang="en-US">
                    <a:noFill/>
                  </a:rPr>
                  <a:t> </a:t>
                </a:r>
              </a:p>
            </p:txBody>
          </p:sp>
        </mc:Fallback>
      </mc:AlternateContent>
    </p:spTree>
    <p:extLst>
      <p:ext uri="{BB962C8B-B14F-4D97-AF65-F5344CB8AC3E}">
        <p14:creationId xmlns:p14="http://schemas.microsoft.com/office/powerpoint/2010/main" val="179405916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Pascal’s Wager – Ideas</a:t>
            </a:r>
            <a:endParaRPr lang="en-US" sz="3600" dirty="0">
              <a:solidFill>
                <a:srgbClr val="7030A0"/>
              </a:solidFill>
            </a:endParaRPr>
          </a:p>
        </p:txBody>
      </p:sp>
      <p:sp>
        <p:nvSpPr>
          <p:cNvPr id="3" name="Content Placeholder 2"/>
          <p:cNvSpPr>
            <a:spLocks noGrp="1"/>
          </p:cNvSpPr>
          <p:nvPr>
            <p:ph idx="1"/>
          </p:nvPr>
        </p:nvSpPr>
        <p:spPr/>
        <p:txBody>
          <a:bodyPr/>
          <a:lstStyle/>
          <a:p>
            <a:pPr algn="l" rtl="0"/>
            <a:endParaRPr lang="en-US" sz="2400" dirty="0"/>
          </a:p>
          <a:p>
            <a:pPr marL="0" indent="0" algn="l" rtl="0">
              <a:buNone/>
            </a:pPr>
            <a:r>
              <a:rPr lang="en-US" sz="2400" dirty="0" smtClean="0"/>
              <a:t>A few ideas in decision theory (Hacking, 1975)</a:t>
            </a:r>
          </a:p>
          <a:p>
            <a:pPr lvl="1" algn="l" rtl="0"/>
            <a:r>
              <a:rPr lang="en-US" sz="2400" dirty="0" smtClean="0"/>
              <a:t>The decision matrix</a:t>
            </a:r>
          </a:p>
          <a:p>
            <a:pPr lvl="1" algn="l" rtl="0"/>
            <a:r>
              <a:rPr lang="en-US" sz="2400" dirty="0" smtClean="0"/>
              <a:t>Dominance</a:t>
            </a:r>
          </a:p>
          <a:p>
            <a:pPr lvl="1" algn="l" rtl="0"/>
            <a:r>
              <a:rPr lang="en-US" sz="2400" dirty="0" smtClean="0"/>
              <a:t>Subjective probability</a:t>
            </a:r>
          </a:p>
          <a:p>
            <a:pPr lvl="1" algn="l" rtl="0"/>
            <a:r>
              <a:rPr lang="en-US" sz="2400" dirty="0" smtClean="0"/>
              <a:t>Expected utility</a:t>
            </a:r>
          </a:p>
          <a:p>
            <a:pPr lvl="1" algn="l" rtl="0"/>
            <a:r>
              <a:rPr lang="en-US" sz="2400" dirty="0" smtClean="0"/>
              <a:t>Absence of probability</a:t>
            </a:r>
          </a:p>
          <a:p>
            <a:pPr marL="457200" lvl="1" indent="0" algn="l" rtl="0">
              <a:buNone/>
            </a:pPr>
            <a:endParaRPr lang="en-US" sz="2400" dirty="0"/>
          </a:p>
          <a:p>
            <a:pPr marL="0" indent="0" algn="l" rtl="0">
              <a:buNone/>
            </a:pPr>
            <a:r>
              <a:rPr lang="en-US" sz="2400" dirty="0" smtClean="0"/>
              <a:t>Not to mention humanism… (Connor, 2006)</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06774EDB-5128-495D-A010-41C131598724}" type="slidenum">
              <a:rPr lang="en-US" smtClean="0"/>
              <a:t>238</a:t>
            </a:fld>
            <a:endParaRPr lang="en-US"/>
          </a:p>
        </p:txBody>
      </p:sp>
    </p:spTree>
    <p:extLst>
      <p:ext uri="{BB962C8B-B14F-4D97-AF65-F5344CB8AC3E}">
        <p14:creationId xmlns:p14="http://schemas.microsoft.com/office/powerpoint/2010/main" val="383309457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The emergence of probability</a:t>
            </a:r>
            <a:endParaRPr lang="en-US" sz="3600" dirty="0">
              <a:solidFill>
                <a:srgbClr val="7030A0"/>
              </a:solidFill>
            </a:endParaRPr>
          </a:p>
        </p:txBody>
      </p:sp>
      <p:sp>
        <p:nvSpPr>
          <p:cNvPr id="3" name="Content Placeholder 2"/>
          <p:cNvSpPr>
            <a:spLocks noGrp="1"/>
          </p:cNvSpPr>
          <p:nvPr>
            <p:ph idx="1"/>
          </p:nvPr>
        </p:nvSpPr>
        <p:spPr>
          <a:xfrm>
            <a:off x="5364088" y="4725144"/>
            <a:ext cx="2746648" cy="676671"/>
          </a:xfrm>
        </p:spPr>
        <p:txBody>
          <a:bodyPr/>
          <a:lstStyle/>
          <a:p>
            <a:pPr marL="0" indent="0" algn="l" rtl="0">
              <a:buNone/>
            </a:pPr>
            <a:r>
              <a:rPr lang="en-US" sz="1800" dirty="0" smtClean="0"/>
              <a:t>Ian Hacking (b. 1936)</a:t>
            </a:r>
            <a:endParaRPr lang="en-US" sz="1800" dirty="0"/>
          </a:p>
        </p:txBody>
      </p:sp>
      <p:sp>
        <p:nvSpPr>
          <p:cNvPr id="5" name="Slide Number Placeholder 4"/>
          <p:cNvSpPr>
            <a:spLocks noGrp="1"/>
          </p:cNvSpPr>
          <p:nvPr>
            <p:ph type="sldNum" sz="quarter" idx="12"/>
          </p:nvPr>
        </p:nvSpPr>
        <p:spPr/>
        <p:txBody>
          <a:bodyPr/>
          <a:lstStyle/>
          <a:p>
            <a:fld id="{06774EDB-5128-495D-A010-41C131598724}" type="slidenum">
              <a:rPr lang="en-US" smtClean="0"/>
              <a:t>239</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916832"/>
            <a:ext cx="1887224" cy="24147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15" y="1916831"/>
            <a:ext cx="1575649" cy="2414787"/>
          </a:xfrm>
          <a:prstGeom prst="rect">
            <a:avLst/>
          </a:prstGeom>
        </p:spPr>
      </p:pic>
    </p:spTree>
    <p:extLst>
      <p:ext uri="{BB962C8B-B14F-4D97-AF65-F5344CB8AC3E}">
        <p14:creationId xmlns:p14="http://schemas.microsoft.com/office/powerpoint/2010/main" val="2450426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80268E56-FBAA-4C6F-96FF-E931F9BAB6CB}" type="slidenum">
              <a:rPr lang="ar-SA" altLang="en-US" sz="1400"/>
              <a:pPr algn="l" eaLnBrk="1" hangingPunct="1">
                <a:spcBef>
                  <a:spcPct val="0"/>
                </a:spcBef>
                <a:buFontTx/>
                <a:buNone/>
              </a:pPr>
              <a:t>24</a:t>
            </a:fld>
            <a:endParaRPr lang="en-US" altLang="en-US" sz="1400"/>
          </a:p>
        </p:txBody>
      </p:sp>
      <p:sp>
        <p:nvSpPr>
          <p:cNvPr id="1126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Endowment Effect</a:t>
            </a:r>
          </a:p>
        </p:txBody>
      </p:sp>
      <p:sp>
        <p:nvSpPr>
          <p:cNvPr id="11268"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t>What’s the worth of a coffee mug?</a:t>
            </a:r>
          </a:p>
          <a:p>
            <a:pPr algn="l" rtl="0" eaLnBrk="1" hangingPunct="1">
              <a:lnSpc>
                <a:spcPct val="150000"/>
              </a:lnSpc>
              <a:buFontTx/>
              <a:buNone/>
            </a:pPr>
            <a:endParaRPr lang="en-US" altLang="en-US" sz="2400" dirty="0" smtClean="0"/>
          </a:p>
          <a:p>
            <a:pPr algn="l" rtl="0" eaLnBrk="1" hangingPunct="1">
              <a:lnSpc>
                <a:spcPct val="150000"/>
              </a:lnSpc>
            </a:pPr>
            <a:r>
              <a:rPr lang="en-US" altLang="en-US" sz="2400" dirty="0" smtClean="0"/>
              <a:t>How much would you pay to </a:t>
            </a:r>
            <a:r>
              <a:rPr lang="en-US" altLang="en-US" sz="2400" dirty="0" smtClean="0">
                <a:solidFill>
                  <a:srgbClr val="00B050"/>
                </a:solidFill>
              </a:rPr>
              <a:t>buy</a:t>
            </a:r>
            <a:r>
              <a:rPr lang="en-US" altLang="en-US" sz="2400" dirty="0" smtClean="0"/>
              <a:t> it?</a:t>
            </a:r>
          </a:p>
          <a:p>
            <a:pPr algn="l" rtl="0" eaLnBrk="1" hangingPunct="1">
              <a:lnSpc>
                <a:spcPct val="150000"/>
              </a:lnSpc>
            </a:pPr>
            <a:r>
              <a:rPr lang="en-US" altLang="en-US" sz="2400" dirty="0" smtClean="0"/>
              <a:t>What </a:t>
            </a:r>
            <a:r>
              <a:rPr lang="en-US" altLang="en-US" sz="2400" dirty="0" smtClean="0">
                <a:solidFill>
                  <a:srgbClr val="00B050"/>
                </a:solidFill>
              </a:rPr>
              <a:t>gift</a:t>
            </a:r>
            <a:r>
              <a:rPr lang="en-US" altLang="en-US" sz="2400" dirty="0" smtClean="0"/>
              <a:t> would be equivalent?</a:t>
            </a:r>
          </a:p>
          <a:p>
            <a:pPr algn="l" rtl="0" eaLnBrk="1" hangingPunct="1">
              <a:lnSpc>
                <a:spcPct val="150000"/>
              </a:lnSpc>
            </a:pPr>
            <a:r>
              <a:rPr lang="en-US" altLang="en-US" sz="2400" dirty="0" smtClean="0"/>
              <a:t>How much would you demand to </a:t>
            </a:r>
            <a:r>
              <a:rPr lang="en-US" altLang="en-US" sz="2400" dirty="0" smtClean="0">
                <a:solidFill>
                  <a:srgbClr val="00B050"/>
                </a:solidFill>
              </a:rPr>
              <a:t>sell</a:t>
            </a:r>
            <a:r>
              <a:rPr lang="en-US" altLang="en-US" sz="2400" dirty="0" smtClean="0"/>
              <a:t> it?</a:t>
            </a:r>
          </a:p>
          <a:p>
            <a:pPr algn="l" rtl="0" eaLnBrk="1" hangingPunct="1">
              <a:lnSpc>
                <a:spcPct val="150000"/>
              </a:lnSpc>
            </a:pPr>
            <a:endParaRPr lang="en-US" altLang="en-US" sz="2400" dirty="0" smtClean="0"/>
          </a:p>
          <a:p>
            <a:pPr algn="l" rtl="0" eaLnBrk="1" hangingPunct="1">
              <a:lnSpc>
                <a:spcPct val="150000"/>
              </a:lnSpc>
              <a:buFontTx/>
              <a:buNone/>
            </a:pPr>
            <a:r>
              <a:rPr lang="en-US" altLang="en-US" sz="2400" dirty="0" smtClean="0"/>
              <a:t>Should all three be the same?</a:t>
            </a:r>
          </a:p>
          <a:p>
            <a:pPr algn="l" rtl="0"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78" y="836712"/>
            <a:ext cx="8229600" cy="1359024"/>
          </a:xfrm>
        </p:spPr>
        <p:txBody>
          <a:bodyPr/>
          <a:lstStyle/>
          <a:p>
            <a:r>
              <a:rPr lang="en-US" sz="3600" dirty="0" smtClean="0">
                <a:solidFill>
                  <a:schemeClr val="accent2"/>
                </a:solidFill>
              </a:rPr>
              <a:t>Pascal’s Wager:</a:t>
            </a:r>
            <a:br>
              <a:rPr lang="en-US" sz="3600" dirty="0" smtClean="0">
                <a:solidFill>
                  <a:schemeClr val="accent2"/>
                </a:solidFill>
              </a:rPr>
            </a:br>
            <a:r>
              <a:rPr lang="en-US" sz="3600" dirty="0">
                <a:solidFill>
                  <a:schemeClr val="accent2"/>
                </a:solidFill>
              </a:rPr>
              <a:t/>
            </a:r>
            <a:br>
              <a:rPr lang="en-US" sz="3600" dirty="0">
                <a:solidFill>
                  <a:schemeClr val="accent2"/>
                </a:solidFill>
              </a:rPr>
            </a:br>
            <a:r>
              <a:rPr lang="en-US" sz="2400" dirty="0" smtClean="0">
                <a:solidFill>
                  <a:schemeClr val="accent2"/>
                </a:solidFill>
              </a:rPr>
              <a:t>The man who played dice with God</a:t>
            </a:r>
            <a:endParaRPr lang="en-US" sz="2400" dirty="0">
              <a:solidFill>
                <a:srgbClr val="7030A0"/>
              </a:solidFill>
            </a:endParaRPr>
          </a:p>
        </p:txBody>
      </p:sp>
      <p:sp>
        <p:nvSpPr>
          <p:cNvPr id="3" name="Content Placeholder 2"/>
          <p:cNvSpPr>
            <a:spLocks noGrp="1"/>
          </p:cNvSpPr>
          <p:nvPr>
            <p:ph idx="1"/>
          </p:nvPr>
        </p:nvSpPr>
        <p:spPr>
          <a:xfrm>
            <a:off x="3923928" y="4221088"/>
            <a:ext cx="4978896" cy="892696"/>
          </a:xfrm>
        </p:spPr>
        <p:txBody>
          <a:bodyPr/>
          <a:lstStyle/>
          <a:p>
            <a:pPr algn="l" rtl="0"/>
            <a:endParaRPr lang="en-US" sz="2400" dirty="0"/>
          </a:p>
          <a:p>
            <a:pPr marL="0" indent="0" algn="l" rtl="0">
              <a:buNone/>
            </a:pP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06774EDB-5128-495D-A010-41C131598724}" type="slidenum">
              <a:rPr lang="en-US" smtClean="0"/>
              <a:t>240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708920"/>
            <a:ext cx="1887463" cy="18874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687" y="2665148"/>
            <a:ext cx="1618677" cy="2448636"/>
          </a:xfrm>
          <a:prstGeom prst="rect">
            <a:avLst/>
          </a:prstGeom>
        </p:spPr>
      </p:pic>
      <p:sp>
        <p:nvSpPr>
          <p:cNvPr id="7" name="TextBox 6"/>
          <p:cNvSpPr txBox="1"/>
          <p:nvPr/>
        </p:nvSpPr>
        <p:spPr>
          <a:xfrm>
            <a:off x="6084168" y="4797152"/>
            <a:ext cx="2314278" cy="369332"/>
          </a:xfrm>
          <a:prstGeom prst="rect">
            <a:avLst/>
          </a:prstGeom>
          <a:noFill/>
        </p:spPr>
        <p:txBody>
          <a:bodyPr wrap="square" rtlCol="0">
            <a:spAutoFit/>
          </a:bodyPr>
          <a:lstStyle/>
          <a:p>
            <a:r>
              <a:rPr lang="en-US" dirty="0" smtClean="0"/>
              <a:t>James A. O’Connor</a:t>
            </a:r>
            <a:endParaRPr lang="en-US" dirty="0"/>
          </a:p>
        </p:txBody>
      </p:sp>
    </p:spTree>
    <p:extLst>
      <p:ext uri="{BB962C8B-B14F-4D97-AF65-F5344CB8AC3E}">
        <p14:creationId xmlns:p14="http://schemas.microsoft.com/office/powerpoint/2010/main" val="6914074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241</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Next, a puzzle</a:t>
            </a: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r>
              <a:rPr lang="en-US" altLang="en-US" sz="2400" dirty="0" smtClean="0"/>
              <a:t>How much would you pay to play:</a:t>
            </a:r>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000" dirty="0" smtClean="0">
                <a:solidFill>
                  <a:srgbClr val="7030A0"/>
                </a:solidFill>
              </a:rPr>
              <a:t>(Fair coin)</a:t>
            </a:r>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484784"/>
            <a:ext cx="1869508" cy="2232248"/>
          </a:xfrm>
          <a:prstGeom prst="rect">
            <a:avLst/>
          </a:prstGeom>
        </p:spPr>
      </p:pic>
      <p:sp>
        <p:nvSpPr>
          <p:cNvPr id="3" name="TextBox 2"/>
          <p:cNvSpPr txBox="1"/>
          <p:nvPr/>
        </p:nvSpPr>
        <p:spPr>
          <a:xfrm>
            <a:off x="5201627" y="4035845"/>
            <a:ext cx="3469428" cy="923330"/>
          </a:xfrm>
          <a:prstGeom prst="rect">
            <a:avLst/>
          </a:prstGeom>
          <a:noFill/>
        </p:spPr>
        <p:txBody>
          <a:bodyPr wrap="square" rtlCol="0">
            <a:spAutoFit/>
          </a:bodyPr>
          <a:lstStyle/>
          <a:p>
            <a:r>
              <a:rPr lang="en-US" dirty="0" smtClean="0"/>
              <a:t>Nicolaus Bernoulli (1687-1759)</a:t>
            </a:r>
          </a:p>
          <a:p>
            <a:endParaRPr lang="en-US" dirty="0"/>
          </a:p>
          <a:p>
            <a:r>
              <a:rPr lang="en-US" dirty="0" smtClean="0"/>
              <a:t>(Posed the question in 1713)</a:t>
            </a:r>
            <a:endParaRPr lang="en-US" dirty="0"/>
          </a:p>
        </p:txBody>
      </p:sp>
      <p:sp>
        <p:nvSpPr>
          <p:cNvPr id="4" name="Oval 3"/>
          <p:cNvSpPr/>
          <p:nvPr/>
        </p:nvSpPr>
        <p:spPr bwMode="auto">
          <a:xfrm>
            <a:off x="1043608" y="27424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715858" y="1952323"/>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797498" y="3536830"/>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2446784" y="2742932"/>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203848" y="3573016"/>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2555412" y="4358565"/>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3923928" y="4365104"/>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3251360" y="51933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4708833" y="5174818"/>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Connector 5"/>
          <p:cNvCxnSpPr>
            <a:stCxn id="8" idx="3"/>
            <a:endCxn id="4" idx="7"/>
          </p:cNvCxnSpPr>
          <p:nvPr/>
        </p:nvCxnSpPr>
        <p:spPr bwMode="auto">
          <a:xfrm flipH="1">
            <a:off x="1166533" y="2075248"/>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bwMode="auto">
          <a:xfrm flipH="1">
            <a:off x="3390975" y="4505057"/>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a:stCxn id="8" idx="5"/>
            <a:endCxn id="10" idx="1"/>
          </p:cNvCxnSpPr>
          <p:nvPr/>
        </p:nvCxnSpPr>
        <p:spPr bwMode="auto">
          <a:xfrm>
            <a:off x="1838783" y="2075248"/>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bwMode="auto">
          <a:xfrm flipH="1">
            <a:off x="1908941" y="2885521"/>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bwMode="auto">
          <a:xfrm flipH="1">
            <a:off x="2666430" y="3700593"/>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2584561" y="288552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3358208" y="3680846"/>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4852849" y="5325764"/>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4101006" y="450258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bwMode="auto">
          <a:xfrm flipH="1">
            <a:off x="4163646" y="5317562"/>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115616" y="2096339"/>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15616" y="2096339"/>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737" y="2906612"/>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737" y="2906612"/>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662954" y="373694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662954" y="3736941"/>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19872" y="4561383"/>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419872" y="4561383"/>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211960" y="537321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211960" y="5373216"/>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25266" y="2121897"/>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25266" y="2121897"/>
                <a:ext cx="288032"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82878" y="292892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2</m:t>
                      </m:r>
                    </m:oMath>
                  </m:oMathPara>
                </a14:m>
                <a:endParaRPr lang="en-US" sz="14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82878" y="2928928"/>
                <a:ext cx="288032" cy="307777"/>
              </a:xfrm>
              <a:prstGeom prst="rect">
                <a:avLst/>
              </a:prstGeom>
              <a:blipFill>
                <a:blip r:embed="rId6"/>
                <a:stretch>
                  <a:fillRect r="-19149"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955800" y="298845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955800" y="2988450"/>
                <a:ext cx="288032"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9590" y="374304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9590" y="3743046"/>
                <a:ext cx="288032"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448854" y="456837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448854" y="4568378"/>
                <a:ext cx="288032"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17372" y="535391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17372" y="5353910"/>
                <a:ext cx="288032"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5618" y="3717456"/>
                <a:ext cx="41425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4</m:t>
                      </m:r>
                    </m:oMath>
                  </m:oMathPara>
                </a14:m>
                <a:endParaRPr lang="en-US" sz="14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45618" y="3717456"/>
                <a:ext cx="414255" cy="307777"/>
              </a:xfrm>
              <a:prstGeom prst="rect">
                <a:avLst/>
              </a:prstGeom>
              <a:blipFill>
                <a:blip r:embed="rId8"/>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96254" y="4568378"/>
                <a:ext cx="466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8</m:t>
                      </m:r>
                    </m:oMath>
                  </m:oMathPara>
                </a14:m>
                <a:endParaRPr lang="en-US"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196254" y="4568378"/>
                <a:ext cx="466700" cy="307777"/>
              </a:xfrm>
              <a:prstGeom prst="rect">
                <a:avLst/>
              </a:prstGeom>
              <a:blipFill>
                <a:blip r:embed="rId9"/>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39510" y="5417716"/>
                <a:ext cx="40835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16</m:t>
                      </m:r>
                    </m:oMath>
                  </m:oMathPara>
                </a14:m>
                <a:endParaRPr lang="en-US"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39510" y="5417716"/>
                <a:ext cx="408354" cy="307777"/>
              </a:xfrm>
              <a:prstGeom prst="rect">
                <a:avLst/>
              </a:prstGeom>
              <a:blipFill>
                <a:blip r:embed="rId10"/>
                <a:stretch>
                  <a:fillRect r="-7463" b="-2000"/>
                </a:stretch>
              </a:blipFill>
            </p:spPr>
            <p:txBody>
              <a:bodyPr/>
              <a:lstStyle/>
              <a:p>
                <a:r>
                  <a:rPr lang="en-US">
                    <a:noFill/>
                  </a:rPr>
                  <a:t> </a:t>
                </a:r>
              </a:p>
            </p:txBody>
          </p:sp>
        </mc:Fallback>
      </mc:AlternateContent>
    </p:spTree>
    <p:extLst>
      <p:ext uri="{BB962C8B-B14F-4D97-AF65-F5344CB8AC3E}">
        <p14:creationId xmlns:p14="http://schemas.microsoft.com/office/powerpoint/2010/main" val="155528825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N. Bernoulli’s game</a:t>
            </a:r>
            <a:endParaRPr lang="en-US" sz="3600" dirty="0">
              <a:solidFill>
                <a:srgbClr val="7030A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17638"/>
                <a:ext cx="8229600" cy="4281339"/>
              </a:xfrm>
            </p:spPr>
            <p:txBody>
              <a:bodyPr/>
              <a:lstStyle/>
              <a:p>
                <a:pPr algn="l" rtl="0">
                  <a:lnSpc>
                    <a:spcPct val="150000"/>
                  </a:lnSpc>
                </a:pPr>
                <a:r>
                  <a:rPr lang="en-US" sz="2400" dirty="0" smtClean="0"/>
                  <a:t>You only stand to gain</a:t>
                </a:r>
              </a:p>
              <a:p>
                <a:pPr lvl="1" algn="l" rtl="0">
                  <a:lnSpc>
                    <a:spcPct val="150000"/>
                  </a:lnSpc>
                </a:pPr>
                <a:r>
                  <a:rPr lang="en-US" sz="2000" dirty="0" smtClean="0"/>
                  <a:t>… at least </a:t>
                </a:r>
                <a14:m>
                  <m:oMath xmlns:m="http://schemas.openxmlformats.org/officeDocument/2006/math">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2</m:t>
                    </m:r>
                  </m:oMath>
                </a14:m>
                <a:endParaRPr lang="en-US" sz="2000" dirty="0" smtClean="0">
                  <a:solidFill>
                    <a:srgbClr val="FF0000"/>
                  </a:solidFill>
                </a:endParaRPr>
              </a:p>
              <a:p>
                <a:pPr marL="0" indent="0" algn="l" rtl="0">
                  <a:lnSpc>
                    <a:spcPct val="150000"/>
                  </a:lnSpc>
                  <a:buNone/>
                </a:pPr>
                <a:endParaRPr lang="en-US" sz="2400" dirty="0"/>
              </a:p>
              <a:p>
                <a:pPr algn="l" rtl="0">
                  <a:lnSpc>
                    <a:spcPct val="150000"/>
                  </a:lnSpc>
                </a:pPr>
                <a:r>
                  <a:rPr lang="en-US" sz="2400" dirty="0" smtClean="0"/>
                  <a:t>You know that a </a:t>
                </a:r>
                <a:r>
                  <a:rPr lang="en-US" sz="2400" dirty="0" smtClean="0">
                    <a:solidFill>
                      <a:srgbClr val="0070C0"/>
                    </a:solidFill>
                  </a:rPr>
                  <a:t>Tail</a:t>
                </a:r>
                <a:r>
                  <a:rPr lang="en-US" sz="2400" dirty="0" smtClean="0"/>
                  <a:t> will show up with probability </a:t>
                </a:r>
                <a14:m>
                  <m:oMath xmlns:m="http://schemas.openxmlformats.org/officeDocument/2006/math">
                    <m:r>
                      <a:rPr lang="en-US" sz="2400" i="1" dirty="0" smtClean="0">
                        <a:solidFill>
                          <a:srgbClr val="FF0000"/>
                        </a:solidFill>
                        <a:latin typeface="Cambria Math" panose="02040503050406030204" pitchFamily="18" charset="0"/>
                      </a:rPr>
                      <m:t>1</m:t>
                    </m:r>
                  </m:oMath>
                </a14:m>
                <a:endParaRPr lang="en-US" sz="2400" dirty="0" smtClean="0">
                  <a:solidFill>
                    <a:srgbClr val="FF0000"/>
                  </a:solidFill>
                </a:endParaRPr>
              </a:p>
              <a:p>
                <a:pPr lvl="1" algn="l" rtl="0">
                  <a:lnSpc>
                    <a:spcPct val="150000"/>
                  </a:lnSpc>
                </a:pPr>
                <a:r>
                  <a:rPr lang="en-US" sz="2000" dirty="0" smtClean="0"/>
                  <a:t>If something can happen with probability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≥ɛ&gt;</m:t>
                    </m:r>
                    <m:r>
                      <a:rPr lang="en-US" sz="2000" b="0" i="1" smtClean="0">
                        <a:solidFill>
                          <a:srgbClr val="FF0000"/>
                        </a:solidFill>
                        <a:latin typeface="Cambria Math" panose="02040503050406030204" pitchFamily="18" charset="0"/>
                        <a:ea typeface="Cambria Math" panose="02040503050406030204" pitchFamily="18" charset="0"/>
                      </a:rPr>
                      <m:t>0</m:t>
                    </m:r>
                  </m:oMath>
                </a14:m>
                <a:r>
                  <a:rPr lang="en-US" sz="2000" dirty="0" smtClean="0">
                    <a:solidFill>
                      <a:srgbClr val="FF0000"/>
                    </a:solidFill>
                  </a:rPr>
                  <a:t> </a:t>
                </a:r>
                <a:r>
                  <a:rPr lang="en-US" sz="2000" dirty="0" smtClean="0">
                    <a:solidFill>
                      <a:srgbClr val="0070C0"/>
                    </a:solidFill>
                  </a:rPr>
                  <a:t>every</a:t>
                </a:r>
                <a:r>
                  <a:rPr lang="en-US" sz="2000" dirty="0" smtClean="0"/>
                  <a:t> period, it </a:t>
                </a:r>
                <a:r>
                  <a:rPr lang="en-US" sz="2000" dirty="0" smtClean="0">
                    <a:solidFill>
                      <a:srgbClr val="0070C0"/>
                    </a:solidFill>
                  </a:rPr>
                  <a:t>eventually</a:t>
                </a:r>
                <a:r>
                  <a:rPr lang="en-US" sz="2000" dirty="0" smtClean="0"/>
                  <a:t> will</a:t>
                </a:r>
              </a:p>
              <a:p>
                <a:pPr marL="457200" lvl="1" indent="0" algn="l" rtl="0">
                  <a:lnSpc>
                    <a:spcPct val="150000"/>
                  </a:lnSpc>
                  <a:buNone/>
                </a:pPr>
                <a:endParaRPr lang="en-US" sz="2000" dirty="0" smtClean="0"/>
              </a:p>
              <a:p>
                <a:pPr algn="l" rtl="0">
                  <a:lnSpc>
                    <a:spcPct val="150000"/>
                  </a:lnSpc>
                </a:pPr>
                <a:r>
                  <a:rPr lang="en-US" sz="2400" dirty="0" smtClean="0"/>
                  <a:t>True, we ignore time discounting</a:t>
                </a:r>
              </a:p>
              <a:p>
                <a:pPr lvl="1" algn="l" rtl="0"/>
                <a:endParaRPr lang="en-US" sz="2000" dirty="0"/>
              </a:p>
              <a:p>
                <a:pPr marL="457200" lvl="1" indent="0" algn="l" rtl="0">
                  <a:buNone/>
                </a:pPr>
                <a:endParaRPr lang="en-US" sz="2000" dirty="0" smtClean="0"/>
              </a:p>
              <a:p>
                <a:pPr marL="457200" lvl="1" indent="0" algn="l" rtl="0">
                  <a:buNone/>
                </a:pPr>
                <a:endParaRPr lang="en-US" sz="2400" dirty="0"/>
              </a:p>
              <a:p>
                <a:pPr marL="0" indent="0" algn="l" rtl="0">
                  <a:buNone/>
                </a:pPr>
                <a:r>
                  <a:rPr lang="en-US" dirty="0" smtClean="0"/>
                  <a:t/>
                </a:r>
                <a:br>
                  <a:rPr lang="en-US" dirty="0" smtClean="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17638"/>
                <a:ext cx="8229600" cy="4281339"/>
              </a:xfrm>
              <a:blipFill>
                <a:blip r:embed="rId2"/>
                <a:stretch>
                  <a:fillRect l="-963" r="-148" b="-74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06774EDB-5128-495D-A010-41C131598724}" type="slidenum">
              <a:rPr lang="en-US" smtClean="0"/>
              <a:t>242</a:t>
            </a:fld>
            <a:endParaRPr lang="en-US"/>
          </a:p>
        </p:txBody>
      </p:sp>
    </p:spTree>
    <p:extLst>
      <p:ext uri="{BB962C8B-B14F-4D97-AF65-F5344CB8AC3E}">
        <p14:creationId xmlns:p14="http://schemas.microsoft.com/office/powerpoint/2010/main" val="17244975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243</a:t>
            </a:fld>
            <a:endParaRPr lang="en-US" altLang="en-US" sz="1400"/>
          </a:p>
        </p:txBody>
      </p:sp>
      <p:sp>
        <p:nvSpPr>
          <p:cNvPr id="121859" name="Rectangle 2"/>
          <p:cNvSpPr>
            <a:spLocks noGrp="1" noChangeArrowheads="1"/>
          </p:cNvSpPr>
          <p:nvPr>
            <p:ph type="title"/>
          </p:nvPr>
        </p:nvSpPr>
        <p:spPr/>
        <p:txBody>
          <a:bodyPr/>
          <a:lstStyle/>
          <a:p>
            <a:pPr eaLnBrk="1" hangingPunct="1"/>
            <a:r>
              <a:rPr lang="en-US" sz="3600" dirty="0">
                <a:solidFill>
                  <a:schemeClr val="accent2"/>
                </a:solidFill>
              </a:rPr>
              <a:t>Expected </a:t>
            </a:r>
            <a:r>
              <a:rPr lang="en-US" sz="3600" dirty="0" smtClean="0">
                <a:solidFill>
                  <a:schemeClr val="accent2"/>
                </a:solidFill>
              </a:rPr>
              <a:t>profit </a:t>
            </a:r>
            <a:r>
              <a:rPr lang="en-US" sz="3600" dirty="0">
                <a:solidFill>
                  <a:schemeClr val="accent2"/>
                </a:solidFill>
              </a:rPr>
              <a:t>in N. Bernoulli’s </a:t>
            </a:r>
            <a:r>
              <a:rPr lang="en-US" sz="3600" dirty="0" smtClean="0">
                <a:solidFill>
                  <a:schemeClr val="accent2"/>
                </a:solidFill>
              </a:rPr>
              <a:t>game</a:t>
            </a:r>
            <a:endParaRPr lang="en-US" altLang="en-US" sz="3600" dirty="0" smtClean="0">
              <a:solidFill>
                <a:schemeClr val="accent2"/>
              </a:solidFill>
            </a:endParaRP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sp>
        <p:nvSpPr>
          <p:cNvPr id="4" name="Oval 3"/>
          <p:cNvSpPr/>
          <p:nvPr/>
        </p:nvSpPr>
        <p:spPr bwMode="auto">
          <a:xfrm>
            <a:off x="1043608" y="27424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715858" y="1952323"/>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797498" y="3536830"/>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2446784" y="2742932"/>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203848" y="3573016"/>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2555412" y="4358565"/>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3923928" y="4365104"/>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3251360" y="51933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4708833" y="5174818"/>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Connector 5"/>
          <p:cNvCxnSpPr>
            <a:stCxn id="8" idx="3"/>
            <a:endCxn id="4" idx="7"/>
          </p:cNvCxnSpPr>
          <p:nvPr/>
        </p:nvCxnSpPr>
        <p:spPr bwMode="auto">
          <a:xfrm flipH="1">
            <a:off x="1166533" y="2075248"/>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bwMode="auto">
          <a:xfrm flipH="1">
            <a:off x="3390975" y="4505057"/>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a:stCxn id="8" idx="5"/>
            <a:endCxn id="10" idx="1"/>
          </p:cNvCxnSpPr>
          <p:nvPr/>
        </p:nvCxnSpPr>
        <p:spPr bwMode="auto">
          <a:xfrm>
            <a:off x="1838783" y="2075248"/>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bwMode="auto">
          <a:xfrm flipH="1">
            <a:off x="1908941" y="2885521"/>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bwMode="auto">
          <a:xfrm flipH="1">
            <a:off x="2666430" y="3700593"/>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2584561" y="288552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3358208" y="3680846"/>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4852849" y="5325764"/>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4101006" y="450258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bwMode="auto">
          <a:xfrm flipH="1">
            <a:off x="4163646" y="5317562"/>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115616" y="2096339"/>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15616" y="2096339"/>
                <a:ext cx="288032"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737" y="2906612"/>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737" y="2906612"/>
                <a:ext cx="288032"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662954" y="373694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662954" y="3736941"/>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19872" y="4561383"/>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419872" y="4561383"/>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211960" y="537321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211960" y="5373216"/>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25266" y="2121897"/>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25266" y="2121897"/>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82878" y="292892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2</m:t>
                      </m:r>
                    </m:oMath>
                  </m:oMathPara>
                </a14:m>
                <a:endParaRPr lang="en-US" sz="14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82878" y="2928928"/>
                <a:ext cx="288032" cy="307777"/>
              </a:xfrm>
              <a:prstGeom prst="rect">
                <a:avLst/>
              </a:prstGeom>
              <a:blipFill>
                <a:blip r:embed="rId5"/>
                <a:stretch>
                  <a:fillRect r="-19149"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955800" y="298845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955800" y="2988450"/>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9590" y="374304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9590" y="3743046"/>
                <a:ext cx="288032"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448854" y="456837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448854" y="4568378"/>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17372" y="535391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17372" y="5353910"/>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5618" y="3717456"/>
                <a:ext cx="41425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4</m:t>
                      </m:r>
                    </m:oMath>
                  </m:oMathPara>
                </a14:m>
                <a:endParaRPr lang="en-US" sz="14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45618" y="3717456"/>
                <a:ext cx="414255" cy="307777"/>
              </a:xfrm>
              <a:prstGeom prst="rect">
                <a:avLst/>
              </a:prstGeom>
              <a:blipFill>
                <a:blip r:embed="rId7"/>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96254" y="4568378"/>
                <a:ext cx="466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8</m:t>
                      </m:r>
                    </m:oMath>
                  </m:oMathPara>
                </a14:m>
                <a:endParaRPr lang="en-US" sz="1400"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196254" y="4568378"/>
                <a:ext cx="466700" cy="307777"/>
              </a:xfrm>
              <a:prstGeom prst="rect">
                <a:avLst/>
              </a:prstGeom>
              <a:blipFill>
                <a:blip r:embed="rId8"/>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39510" y="5417716"/>
                <a:ext cx="40835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16</m:t>
                      </m:r>
                    </m:oMath>
                  </m:oMathPara>
                </a14:m>
                <a:endParaRPr lang="en-US" sz="14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39510" y="5417716"/>
                <a:ext cx="408354" cy="307777"/>
              </a:xfrm>
              <a:prstGeom prst="rect">
                <a:avLst/>
              </a:prstGeom>
              <a:blipFill>
                <a:blip r:embed="rId9"/>
                <a:stretch>
                  <a:fillRect r="-7463"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43234" y="3051200"/>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2</m:t>
                          </m:r>
                        </m:den>
                      </m:f>
                    </m:oMath>
                  </m:oMathPara>
                </a14:m>
                <a:endParaRPr lang="en-US" sz="14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43234" y="3051200"/>
                <a:ext cx="668879" cy="495649"/>
              </a:xfrm>
              <a:prstGeom prst="rect">
                <a:avLst/>
              </a:prstGeom>
              <a:blipFill>
                <a:blip r:embed="rId10"/>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43608" y="3891612"/>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4</m:t>
                          </m:r>
                        </m:den>
                      </m:f>
                    </m:oMath>
                  </m:oMathPara>
                </a14:m>
                <a:endParaRPr lang="en-US" sz="1400" dirty="0">
                  <a:solidFill>
                    <a:srgbClr val="0070C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043608" y="3891612"/>
                <a:ext cx="668879" cy="495649"/>
              </a:xfrm>
              <a:prstGeom prst="rect">
                <a:avLst/>
              </a:prstGeom>
              <a:blipFill>
                <a:blip r:embed="rId11"/>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763751" y="4722266"/>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8</m:t>
                          </m:r>
                        </m:den>
                      </m:f>
                    </m:oMath>
                  </m:oMathPara>
                </a14:m>
                <a:endParaRPr lang="en-US" sz="14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763751" y="4722266"/>
                <a:ext cx="668879" cy="495649"/>
              </a:xfrm>
              <a:prstGeom prst="rect">
                <a:avLst/>
              </a:prstGeom>
              <a:blipFill>
                <a:blip r:embed="rId12"/>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555659" y="5636433"/>
                <a:ext cx="936375"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16</m:t>
                          </m:r>
                        </m:den>
                      </m:f>
                    </m:oMath>
                  </m:oMathPara>
                </a14:m>
                <a:endParaRPr lang="en-US" sz="14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555659" y="5636433"/>
                <a:ext cx="936375" cy="497059"/>
              </a:xfrm>
              <a:prstGeom prst="rect">
                <a:avLst/>
              </a:prstGeom>
              <a:blipFill>
                <a:blip r:embed="rId13"/>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987300" y="1540248"/>
                <a:ext cx="4257108" cy="279320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𝐸𝑋</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𝑖</m:t>
                              </m:r>
                            </m:sub>
                          </m:sSub>
                        </m:e>
                      </m:nary>
                    </m:oMath>
                  </m:oMathPara>
                </a14:m>
                <a:endParaRPr lang="en-US" dirty="0" smtClean="0"/>
              </a:p>
              <a:p>
                <a:pPr>
                  <a:lnSpc>
                    <a:spcPct val="150000"/>
                  </a:lnSpc>
                </a:pPr>
                <a:r>
                  <a:rPr lang="en-US" dirty="0" smtClean="0"/>
                  <a:t> </a:t>
                </a:r>
                <a14:m>
                  <m:oMath xmlns:m="http://schemas.openxmlformats.org/officeDocument/2006/math">
                    <m:r>
                      <a:rPr lang="en-US" b="0" i="0"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d>
                      <m:dPr>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2</m:t>
                        </m:r>
                      </m:e>
                    </m:d>
                    <m:r>
                      <a:rPr lang="en-US" b="0" i="1"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4</m:t>
                        </m:r>
                      </m:e>
                    </m:d>
                    <m:r>
                      <a:rPr lang="en-US" i="1">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8</m:t>
                        </m:r>
                      </m:den>
                    </m:f>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8</m:t>
                        </m:r>
                      </m:e>
                    </m:d>
                    <m:r>
                      <a:rPr lang="en-US" i="1">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16</m:t>
                        </m:r>
                      </m:den>
                    </m:f>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16</m:t>
                        </m:r>
                      </m:e>
                    </m:d>
                    <m:r>
                      <a:rPr lang="en-US" i="1">
                        <a:latin typeface="Cambria Math" panose="02040503050406030204" pitchFamily="18" charset="0"/>
                      </a:rPr>
                      <m:t>+</m:t>
                    </m:r>
                  </m:oMath>
                </a14:m>
                <a:r>
                  <a:rPr lang="en-US" dirty="0" smtClean="0"/>
                  <a:t>…</a:t>
                </a:r>
                <a:endParaRPr lang="en-US" dirty="0"/>
              </a:p>
              <a:p>
                <a:pPr>
                  <a:lnSpc>
                    <a:spcPct val="150000"/>
                  </a:lnSpc>
                </a:pPr>
                <a:r>
                  <a:rPr lang="en-US" dirty="0"/>
                  <a:t> </a:t>
                </a:r>
                <a14:m>
                  <m:oMath xmlns:m="http://schemas.openxmlformats.org/officeDocument/2006/math">
                    <m:r>
                      <a:rPr lang="en-US">
                        <a:latin typeface="Cambria Math" panose="02040503050406030204" pitchFamily="18" charset="0"/>
                      </a:rPr>
                      <m:t>=</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oMath>
                </a14:m>
                <a:r>
                  <a:rPr lang="en-US" dirty="0"/>
                  <a:t>…</a:t>
                </a:r>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987300" y="1540248"/>
                <a:ext cx="4257108" cy="2793201"/>
              </a:xfrm>
              <a:prstGeom prst="rect">
                <a:avLst/>
              </a:prstGeom>
              <a:blipFill>
                <a:blip r:embed="rId14"/>
                <a:stretch>
                  <a:fillRect r="-1146"/>
                </a:stretch>
              </a:blipFill>
            </p:spPr>
            <p:txBody>
              <a:bodyPr/>
              <a:lstStyle/>
              <a:p>
                <a:r>
                  <a:rPr lang="en-US">
                    <a:noFill/>
                  </a:rPr>
                  <a:t> </a:t>
                </a:r>
              </a:p>
            </p:txBody>
          </p:sp>
        </mc:Fallback>
      </mc:AlternateContent>
    </p:spTree>
    <p:extLst>
      <p:ext uri="{BB962C8B-B14F-4D97-AF65-F5344CB8AC3E}">
        <p14:creationId xmlns:p14="http://schemas.microsoft.com/office/powerpoint/2010/main" val="2095121224"/>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“St. Petersburg Paradox”</a:t>
            </a:r>
            <a:endParaRPr lang="en-US" sz="3600" dirty="0">
              <a:solidFill>
                <a:srgbClr val="7030A0"/>
              </a:solidFill>
            </a:endParaRPr>
          </a:p>
        </p:txBody>
      </p:sp>
      <p:sp>
        <p:nvSpPr>
          <p:cNvPr id="3" name="Content Placeholder 2"/>
          <p:cNvSpPr>
            <a:spLocks noGrp="1"/>
          </p:cNvSpPr>
          <p:nvPr>
            <p:ph idx="1"/>
          </p:nvPr>
        </p:nvSpPr>
        <p:spPr>
          <a:xfrm>
            <a:off x="457200" y="1417638"/>
            <a:ext cx="4618856" cy="4603650"/>
          </a:xfrm>
        </p:spPr>
        <p:txBody>
          <a:bodyPr/>
          <a:lstStyle/>
          <a:p>
            <a:pPr algn="l" rtl="0">
              <a:lnSpc>
                <a:spcPct val="150000"/>
              </a:lnSpc>
            </a:pPr>
            <a:r>
              <a:rPr lang="en-US" sz="2400" dirty="0" smtClean="0"/>
              <a:t>People aren’t willing to pay any amount to play the game – despite the infinite expected value</a:t>
            </a:r>
          </a:p>
          <a:p>
            <a:pPr algn="l" rtl="0">
              <a:lnSpc>
                <a:spcPct val="150000"/>
              </a:lnSpc>
            </a:pPr>
            <a:r>
              <a:rPr lang="en-US" sz="2400" dirty="0" smtClean="0">
                <a:solidFill>
                  <a:srgbClr val="0070C0"/>
                </a:solidFill>
              </a:rPr>
              <a:t>Daniel Bernoulli </a:t>
            </a:r>
            <a:r>
              <a:rPr lang="en-US" sz="2400" dirty="0" smtClean="0"/>
              <a:t>(1738): that’s because they don’t maximize </a:t>
            </a:r>
            <a:r>
              <a:rPr lang="en-US" sz="2400" dirty="0" smtClean="0">
                <a:solidFill>
                  <a:srgbClr val="00B050"/>
                </a:solidFill>
              </a:rPr>
              <a:t>expected value</a:t>
            </a:r>
            <a:r>
              <a:rPr lang="en-US" sz="2400" dirty="0" smtClean="0"/>
              <a:t>, but </a:t>
            </a:r>
            <a:r>
              <a:rPr lang="en-US" sz="2400" dirty="0" smtClean="0">
                <a:solidFill>
                  <a:srgbClr val="FF0000"/>
                </a:solidFill>
              </a:rPr>
              <a:t>expected utility </a:t>
            </a:r>
            <a:endParaRPr lang="en-US" sz="2000" dirty="0">
              <a:solidFill>
                <a:srgbClr val="FF0000"/>
              </a:solidFill>
            </a:endParaRPr>
          </a:p>
          <a:p>
            <a:pPr marL="457200" lvl="1" indent="0" algn="l" rtl="0">
              <a:buNone/>
            </a:pPr>
            <a:endParaRPr lang="en-US" sz="2000" dirty="0" smtClean="0"/>
          </a:p>
          <a:p>
            <a:pPr marL="457200" lvl="1" indent="0" algn="l" rtl="0">
              <a:buNone/>
            </a:pPr>
            <a:endParaRPr lang="en-US" sz="2400" dirty="0"/>
          </a:p>
          <a:p>
            <a:pPr marL="0" indent="0" algn="l" rtl="0">
              <a:buNone/>
            </a:pP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06774EDB-5128-495D-A010-41C131598724}" type="slidenum">
              <a:rPr lang="en-US" smtClean="0"/>
              <a:t>244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556792"/>
            <a:ext cx="1728192" cy="2445653"/>
          </a:xfrm>
          <a:prstGeom prst="rect">
            <a:avLst/>
          </a:prstGeom>
        </p:spPr>
      </p:pic>
      <p:sp>
        <p:nvSpPr>
          <p:cNvPr id="6" name="TextBox 5"/>
          <p:cNvSpPr txBox="1"/>
          <p:nvPr/>
        </p:nvSpPr>
        <p:spPr>
          <a:xfrm>
            <a:off x="5470066" y="4293096"/>
            <a:ext cx="3216734" cy="369332"/>
          </a:xfrm>
          <a:prstGeom prst="rect">
            <a:avLst/>
          </a:prstGeom>
          <a:noFill/>
        </p:spPr>
        <p:txBody>
          <a:bodyPr wrap="square" rtlCol="0">
            <a:spAutoFit/>
          </a:bodyPr>
          <a:lstStyle/>
          <a:p>
            <a:r>
              <a:rPr lang="en-US" dirty="0" smtClean="0"/>
              <a:t>Daniel Bernoulli (1700-1782)</a:t>
            </a:r>
            <a:endParaRPr lang="en-US" dirty="0"/>
          </a:p>
        </p:txBody>
      </p:sp>
    </p:spTree>
    <p:extLst>
      <p:ext uri="{BB962C8B-B14F-4D97-AF65-F5344CB8AC3E}">
        <p14:creationId xmlns:p14="http://schemas.microsoft.com/office/powerpoint/2010/main" val="328385952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245</a:t>
            </a:fld>
            <a:endParaRPr lang="en-US" altLang="en-US" sz="1400"/>
          </a:p>
        </p:txBody>
      </p:sp>
      <p:sp>
        <p:nvSpPr>
          <p:cNvPr id="121859" name="Rectangle 2"/>
          <p:cNvSpPr>
            <a:spLocks noGrp="1" noChangeArrowheads="1"/>
          </p:cNvSpPr>
          <p:nvPr>
            <p:ph type="title"/>
          </p:nvPr>
        </p:nvSpPr>
        <p:spPr/>
        <p:txBody>
          <a:bodyPr/>
          <a:lstStyle/>
          <a:p>
            <a:pPr eaLnBrk="1" hangingPunct="1"/>
            <a:r>
              <a:rPr lang="en-US" sz="3600" dirty="0" smtClean="0">
                <a:solidFill>
                  <a:schemeClr val="accent2"/>
                </a:solidFill>
              </a:rPr>
              <a:t>Daniel </a:t>
            </a:r>
            <a:r>
              <a:rPr lang="en-US" sz="3600" dirty="0">
                <a:solidFill>
                  <a:schemeClr val="accent2"/>
                </a:solidFill>
              </a:rPr>
              <a:t>Bernoulli’s r</a:t>
            </a:r>
            <a:r>
              <a:rPr lang="en-US" sz="3600" dirty="0" smtClean="0">
                <a:solidFill>
                  <a:schemeClr val="accent2"/>
                </a:solidFill>
              </a:rPr>
              <a:t>esolution</a:t>
            </a:r>
            <a:endParaRPr lang="en-US" altLang="en-US" sz="3600" dirty="0" smtClean="0">
              <a:solidFill>
                <a:schemeClr val="accent2"/>
              </a:solidFill>
            </a:endParaRP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mc:AlternateContent xmlns:mc="http://schemas.openxmlformats.org/markup-compatibility/2006" xmlns:a14="http://schemas.microsoft.com/office/drawing/2010/main">
        <mc:Choice Requires="a14">
          <p:sp>
            <p:nvSpPr>
              <p:cNvPr id="5" name="TextBox 4"/>
              <p:cNvSpPr txBox="1"/>
              <p:nvPr/>
            </p:nvSpPr>
            <p:spPr>
              <a:xfrm>
                <a:off x="755576" y="1570729"/>
                <a:ext cx="7488832" cy="3895554"/>
              </a:xfrm>
              <a:prstGeom prst="rect">
                <a:avLst/>
              </a:prstGeom>
              <a:noFill/>
            </p:spPr>
            <p:txBody>
              <a:bodyPr wrap="square" rtlCol="0">
                <a:spAutoFit/>
              </a:bodyPr>
              <a:lstStyle/>
              <a:p>
                <a:pPr>
                  <a:lnSpc>
                    <a:spcPct val="150000"/>
                  </a:lnSpc>
                </a:pPr>
                <a:r>
                  <a:rPr lang="en-US" sz="2400" b="0" dirty="0" smtClean="0">
                    <a:solidFill>
                      <a:srgbClr val="0070C0"/>
                    </a:solidFill>
                  </a:rPr>
                  <a:t>Instead of </a:t>
                </a:r>
              </a:p>
              <a:p>
                <a:pPr>
                  <a:lnSpc>
                    <a:spcPct val="150000"/>
                  </a:lnSpc>
                </a:pPr>
                <a14:m>
                  <m:oMath xmlns:m="http://schemas.openxmlformats.org/officeDocument/2006/math">
                    <m:r>
                      <a:rPr lang="en-US" sz="2000" b="0" i="1" smtClean="0">
                        <a:latin typeface="Cambria Math" panose="02040503050406030204" pitchFamily="18" charset="0"/>
                      </a:rPr>
                      <m:t>𝐸𝑋</m:t>
                    </m:r>
                    <m:r>
                      <a:rPr lang="en-US" sz="2000" b="0" i="1" smtClean="0">
                        <a:latin typeface="Cambria Math" panose="02040503050406030204" pitchFamily="18" charset="0"/>
                      </a:rPr>
                      <m:t>= </m:t>
                    </m:r>
                    <m:nary>
                      <m:naryPr>
                        <m:chr m:val="∑"/>
                        <m:subHide m:val="on"/>
                        <m:supHide m:val="on"/>
                        <m:ctrlPr>
                          <a:rPr lang="en-US" sz="2000" b="0" i="1" smtClean="0">
                            <a:latin typeface="Cambria Math" panose="02040503050406030204" pitchFamily="18" charset="0"/>
                          </a:rPr>
                        </m:ctrlPr>
                      </m:naryP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𝑖</m:t>
                            </m:r>
                          </m:sub>
                        </m:sSub>
                      </m:e>
                    </m:nary>
                  </m:oMath>
                </a14:m>
                <a:r>
                  <a:rPr lang="en-US" sz="2000" dirty="0" smtClean="0"/>
                  <a:t> </a:t>
                </a:r>
                <a14:m>
                  <m:oMath xmlns:m="http://schemas.openxmlformats.org/officeDocument/2006/math">
                    <m:r>
                      <a:rPr lang="en-US" sz="2000" b="0" i="0" smtClean="0">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b="0" i="1" smtClean="0">
                            <a:solidFill>
                              <a:srgbClr val="0070C0"/>
                            </a:solidFill>
                            <a:latin typeface="Cambria Math" panose="02040503050406030204" pitchFamily="18" charset="0"/>
                          </a:rPr>
                          <m:t>1</m:t>
                        </m:r>
                      </m:num>
                      <m:den>
                        <m:r>
                          <a:rPr lang="en-US" sz="2000" b="0" i="1" smtClean="0">
                            <a:solidFill>
                              <a:srgbClr val="0070C0"/>
                            </a:solidFill>
                            <a:latin typeface="Cambria Math" panose="02040503050406030204" pitchFamily="18" charset="0"/>
                          </a:rPr>
                          <m:t>2</m:t>
                        </m:r>
                      </m:den>
                    </m:f>
                    <m:d>
                      <m:dPr>
                        <m:ctrlPr>
                          <a:rPr lang="en-US" sz="2000" i="1" smtClean="0">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r>
                      <a:rPr lang="en-US" sz="2000" b="0" i="1" smtClean="0">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b="0" i="1" smtClean="0">
                            <a:solidFill>
                              <a:srgbClr val="0070C0"/>
                            </a:solidFill>
                            <a:latin typeface="Cambria Math" panose="02040503050406030204" pitchFamily="18" charset="0"/>
                          </a:rPr>
                          <m:t>4</m:t>
                        </m:r>
                      </m:den>
                    </m:f>
                    <m:d>
                      <m:dPr>
                        <m:ctrlPr>
                          <a:rPr lang="en-US" sz="2000" i="1">
                            <a:latin typeface="Cambria Math" panose="02040503050406030204" pitchFamily="18" charset="0"/>
                          </a:rPr>
                        </m:ctrlPr>
                      </m:dPr>
                      <m:e>
                        <m:r>
                          <a:rPr lang="en-US"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4</m:t>
                        </m:r>
                      </m:e>
                    </m:d>
                    <m:r>
                      <a:rPr lang="en-US" sz="2000" i="1">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b="0" i="1" smtClean="0">
                            <a:solidFill>
                              <a:srgbClr val="0070C0"/>
                            </a:solidFill>
                            <a:latin typeface="Cambria Math" panose="02040503050406030204" pitchFamily="18" charset="0"/>
                          </a:rPr>
                          <m:t>8</m:t>
                        </m:r>
                      </m:den>
                    </m:f>
                    <m:d>
                      <m:dPr>
                        <m:ctrlPr>
                          <a:rPr lang="en-US" sz="2000" i="1">
                            <a:latin typeface="Cambria Math" panose="02040503050406030204" pitchFamily="18" charset="0"/>
                          </a:rPr>
                        </m:ctrlPr>
                      </m:dPr>
                      <m:e>
                        <m:r>
                          <a:rPr lang="en-US"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8</m:t>
                        </m:r>
                      </m:e>
                    </m:d>
                    <m:r>
                      <a:rPr lang="en-US" sz="2000" i="1">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b="0" i="1" smtClean="0">
                            <a:solidFill>
                              <a:srgbClr val="0070C0"/>
                            </a:solidFill>
                            <a:latin typeface="Cambria Math" panose="02040503050406030204" pitchFamily="18" charset="0"/>
                          </a:rPr>
                          <m:t>16</m:t>
                        </m:r>
                      </m:den>
                    </m:f>
                    <m:d>
                      <m:dPr>
                        <m:ctrlPr>
                          <a:rPr lang="en-US" sz="2000" i="1">
                            <a:latin typeface="Cambria Math" panose="02040503050406030204" pitchFamily="18" charset="0"/>
                          </a:rPr>
                        </m:ctrlPr>
                      </m:dPr>
                      <m:e>
                        <m:r>
                          <a:rPr lang="en-US"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16</m:t>
                        </m:r>
                      </m:e>
                    </m:d>
                    <m:r>
                      <a:rPr lang="en-US" sz="2000" i="1">
                        <a:latin typeface="Cambria Math" panose="02040503050406030204" pitchFamily="18" charset="0"/>
                      </a:rPr>
                      <m:t>+</m:t>
                    </m:r>
                    <m:r>
                      <a:rPr lang="en-US" sz="2000" b="0" i="1" smtClean="0">
                        <a:latin typeface="Cambria Math" panose="02040503050406030204" pitchFamily="18" charset="0"/>
                      </a:rPr>
                      <m:t>…</m:t>
                    </m:r>
                  </m:oMath>
                </a14:m>
                <a:endParaRPr lang="en-US" sz="2000" dirty="0"/>
              </a:p>
              <a:p>
                <a:pPr>
                  <a:lnSpc>
                    <a:spcPct val="150000"/>
                  </a:lnSpc>
                </a:pPr>
                <a:r>
                  <a:rPr lang="en-US" sz="2000" dirty="0"/>
                  <a:t> </a:t>
                </a:r>
                <a:endParaRPr lang="en-US" sz="2000" dirty="0" smtClean="0"/>
              </a:p>
              <a:p>
                <a:pPr>
                  <a:lnSpc>
                    <a:spcPct val="150000"/>
                  </a:lnSpc>
                </a:pPr>
                <a:r>
                  <a:rPr lang="en-US" sz="2400" dirty="0" smtClean="0">
                    <a:solidFill>
                      <a:srgbClr val="0070C0"/>
                    </a:solidFill>
                  </a:rPr>
                  <a:t>Consider</a:t>
                </a:r>
              </a:p>
              <a:p>
                <a:pPr>
                  <a:lnSpc>
                    <a:spcPct val="150000"/>
                  </a:lnSpc>
                </a:pPr>
                <a:endParaRPr lang="en-US" sz="2000" dirty="0"/>
              </a:p>
              <a:p>
                <a:pPr>
                  <a:lnSpc>
                    <a:spcPct val="150000"/>
                  </a:lnSpc>
                </a:pPr>
                <a14:m>
                  <m:oMath xmlns:m="http://schemas.openxmlformats.org/officeDocument/2006/math">
                    <m:r>
                      <a:rPr lang="en-US" sz="2000" i="1" smtClean="0">
                        <a:solidFill>
                          <a:schemeClr val="tx1"/>
                        </a:solidFill>
                        <a:latin typeface="Cambria Math" panose="02040503050406030204" pitchFamily="18" charset="0"/>
                      </a:rPr>
                      <m:t>𝐸</m:t>
                    </m:r>
                    <m:r>
                      <a:rPr lang="en-US" sz="2000" i="1" smtClean="0">
                        <a:solidFill>
                          <a:srgbClr val="FF0000"/>
                        </a:solidFill>
                        <a:latin typeface="Cambria Math" panose="02040503050406030204" pitchFamily="18" charset="0"/>
                      </a:rPr>
                      <m:t>𝑢</m:t>
                    </m:r>
                    <m:r>
                      <a:rPr lang="en-US" sz="2000" b="0" i="1" smtClean="0">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i="1">
                        <a:latin typeface="Cambria Math" panose="02040503050406030204" pitchFamily="18" charset="0"/>
                      </a:rPr>
                      <m:t>= </m:t>
                    </m:r>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e>
                    </m:nary>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d>
                  </m:oMath>
                </a14:m>
                <a:r>
                  <a:rPr lang="en-US" sz="2000" dirty="0"/>
                  <a:t> </a:t>
                </a:r>
                <a14:m>
                  <m:oMath xmlns:m="http://schemas.openxmlformats.org/officeDocument/2006/math">
                    <m:r>
                      <a:rPr lang="en-US" sz="2000">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b="0" i="1" smtClean="0">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2</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4</m:t>
                        </m:r>
                      </m:den>
                    </m:f>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4</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8</m:t>
                        </m:r>
                      </m:den>
                    </m:f>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8</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16</m:t>
                        </m:r>
                      </m:den>
                    </m:f>
                    <m:r>
                      <a:rPr lang="en-US" sz="2000" i="1">
                        <a:solidFill>
                          <a:srgbClr val="FF0000"/>
                        </a:solidFill>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16</m:t>
                        </m:r>
                      </m:e>
                    </m:d>
                    <m:r>
                      <a:rPr lang="en-US" sz="2000" i="1">
                        <a:latin typeface="Cambria Math" panose="02040503050406030204" pitchFamily="18" charset="0"/>
                      </a:rPr>
                      <m:t>+</m:t>
                    </m:r>
                    <m:r>
                      <a:rPr lang="en-US" sz="2000" b="0" i="1" smtClean="0">
                        <a:latin typeface="Cambria Math" panose="02040503050406030204" pitchFamily="18" charset="0"/>
                      </a:rPr>
                      <m:t>…</m:t>
                    </m:r>
                  </m:oMath>
                </a14:m>
                <a:endParaRPr lang="en-US" sz="2000" dirty="0"/>
              </a:p>
              <a:p>
                <a:pPr>
                  <a:lnSpc>
                    <a:spcPct val="150000"/>
                  </a:lnSpc>
                </a:pP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570729"/>
                <a:ext cx="7488832" cy="3895554"/>
              </a:xfrm>
              <a:prstGeom prst="rect">
                <a:avLst/>
              </a:prstGeom>
              <a:blipFill>
                <a:blip r:embed="rId2"/>
                <a:stretch>
                  <a:fillRect l="-1303" b="-3286"/>
                </a:stretch>
              </a:blipFill>
            </p:spPr>
            <p:txBody>
              <a:bodyPr/>
              <a:lstStyle/>
              <a:p>
                <a:r>
                  <a:rPr lang="en-US">
                    <a:noFill/>
                  </a:rPr>
                  <a:t> </a:t>
                </a:r>
              </a:p>
            </p:txBody>
          </p:sp>
        </mc:Fallback>
      </mc:AlternateContent>
    </p:spTree>
    <p:extLst>
      <p:ext uri="{BB962C8B-B14F-4D97-AF65-F5344CB8AC3E}">
        <p14:creationId xmlns:p14="http://schemas.microsoft.com/office/powerpoint/2010/main" val="197470738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246</a:t>
            </a:fld>
            <a:endParaRPr lang="en-US" altLang="en-US" sz="1400"/>
          </a:p>
        </p:txBody>
      </p:sp>
      <p:sp>
        <p:nvSpPr>
          <p:cNvPr id="121859" name="Rectangle 2"/>
          <p:cNvSpPr>
            <a:spLocks noGrp="1" noChangeArrowheads="1"/>
          </p:cNvSpPr>
          <p:nvPr>
            <p:ph type="title"/>
          </p:nvPr>
        </p:nvSpPr>
        <p:spPr/>
        <p:txBody>
          <a:bodyPr/>
          <a:lstStyle/>
          <a:p>
            <a:pPr eaLnBrk="1" hangingPunct="1"/>
            <a:r>
              <a:rPr lang="en-US" sz="3600" dirty="0" smtClean="0">
                <a:solidFill>
                  <a:schemeClr val="accent2"/>
                </a:solidFill>
              </a:rPr>
              <a:t>Daniel </a:t>
            </a:r>
            <a:r>
              <a:rPr lang="en-US" sz="3600" dirty="0">
                <a:solidFill>
                  <a:schemeClr val="accent2"/>
                </a:solidFill>
              </a:rPr>
              <a:t>Bernoulli’s i</a:t>
            </a:r>
            <a:r>
              <a:rPr lang="en-US" sz="3600" dirty="0" smtClean="0">
                <a:solidFill>
                  <a:schemeClr val="accent2"/>
                </a:solidFill>
              </a:rPr>
              <a:t>ntuition</a:t>
            </a:r>
            <a:endParaRPr lang="en-US" altLang="en-US" sz="3600" dirty="0" smtClean="0">
              <a:solidFill>
                <a:schemeClr val="accent2"/>
              </a:solidFill>
            </a:endParaRP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mc:AlternateContent xmlns:mc="http://schemas.openxmlformats.org/markup-compatibility/2006" xmlns:a14="http://schemas.microsoft.com/office/drawing/2010/main">
        <mc:Choice Requires="a14">
          <p:sp>
            <p:nvSpPr>
              <p:cNvPr id="5" name="TextBox 4"/>
              <p:cNvSpPr txBox="1"/>
              <p:nvPr/>
            </p:nvSpPr>
            <p:spPr>
              <a:xfrm>
                <a:off x="755576" y="1570729"/>
                <a:ext cx="7488832" cy="4095673"/>
              </a:xfrm>
              <a:prstGeom prst="rect">
                <a:avLst/>
              </a:prstGeom>
              <a:noFill/>
            </p:spPr>
            <p:txBody>
              <a:bodyPr wrap="square" rtlCol="0">
                <a:spAutoFit/>
              </a:bodyPr>
              <a:lstStyle/>
              <a:p>
                <a:pPr>
                  <a:lnSpc>
                    <a:spcPct val="150000"/>
                  </a:lnSpc>
                </a:pPr>
                <a:r>
                  <a:rPr lang="en-US" sz="2000" dirty="0" smtClean="0"/>
                  <a:t>The </a:t>
                </a:r>
                <a:r>
                  <a:rPr lang="en-US" sz="2000" dirty="0" smtClean="0">
                    <a:solidFill>
                      <a:srgbClr val="FF0000"/>
                    </a:solidFill>
                  </a:rPr>
                  <a:t>utility</a:t>
                </a:r>
                <a:r>
                  <a:rPr lang="en-US" sz="2000" dirty="0" smtClean="0"/>
                  <a:t> function is such that the marginal utility of money is inversely proportional to the amount of money we have</a:t>
                </a:r>
              </a:p>
              <a:p>
                <a:pPr/>
                <a14:m>
                  <m:oMathPara xmlns:m="http://schemas.openxmlformats.org/officeDocument/2006/math">
                    <m:oMathParaPr>
                      <m:jc m:val="centerGroup"/>
                    </m:oMathParaPr>
                    <m:oMath xmlns:m="http://schemas.openxmlformats.org/officeDocument/2006/math">
                      <m:sSup>
                        <m:sSupPr>
                          <m:ctrlPr>
                            <a:rPr lang="en-US" sz="2000" b="0" i="1" smtClean="0">
                              <a:solidFill>
                                <a:srgbClr val="0070C0"/>
                              </a:solidFill>
                              <a:latin typeface="Cambria Math" panose="02040503050406030204" pitchFamily="18" charset="0"/>
                            </a:rPr>
                          </m:ctrlPr>
                        </m:sSupPr>
                        <m:e>
                          <m:r>
                            <a:rPr lang="en-US" sz="2000" b="0" i="1" smtClean="0">
                              <a:solidFill>
                                <a:srgbClr val="0070C0"/>
                              </a:solidFill>
                              <a:latin typeface="Cambria Math" panose="02040503050406030204" pitchFamily="18" charset="0"/>
                            </a:rPr>
                            <m:t>𝑢</m:t>
                          </m:r>
                        </m:e>
                        <m:sup>
                          <m:r>
                            <a:rPr lang="en-US" sz="2000" b="0" i="1" smtClean="0">
                              <a:solidFill>
                                <a:srgbClr val="0070C0"/>
                              </a:solidFill>
                              <a:latin typeface="Cambria Math" panose="02040503050406030204" pitchFamily="18" charset="0"/>
                            </a:rPr>
                            <m:t>′</m:t>
                          </m:r>
                        </m:sup>
                      </m:sSup>
                      <m:d>
                        <m:dPr>
                          <m:ctrlPr>
                            <a:rPr lang="en-US" sz="2000" i="1">
                              <a:solidFill>
                                <a:srgbClr val="0070C0"/>
                              </a:solidFill>
                              <a:latin typeface="Cambria Math" panose="02040503050406030204" pitchFamily="18" charset="0"/>
                            </a:rPr>
                          </m:ctrlPr>
                        </m:dPr>
                        <m:e>
                          <m:r>
                            <a:rPr lang="en-US" sz="2000" i="1">
                              <a:solidFill>
                                <a:srgbClr val="0070C0"/>
                              </a:solidFill>
                              <a:latin typeface="Cambria Math" panose="02040503050406030204" pitchFamily="18" charset="0"/>
                            </a:rPr>
                            <m:t>𝑥</m:t>
                          </m:r>
                        </m:e>
                      </m:d>
                      <m:r>
                        <a:rPr lang="en-US" sz="2000" b="0" i="1" smtClean="0">
                          <a:solidFill>
                            <a:srgbClr val="0070C0"/>
                          </a:solidFill>
                          <a:latin typeface="Cambria Math" panose="02040503050406030204" pitchFamily="18" charset="0"/>
                        </a:rPr>
                        <m:t>=</m:t>
                      </m:r>
                      <m:f>
                        <m:fPr>
                          <m:ctrlPr>
                            <a:rPr lang="en-US" sz="2000" b="0" i="1" smtClean="0">
                              <a:solidFill>
                                <a:srgbClr val="0070C0"/>
                              </a:solidFill>
                              <a:latin typeface="Cambria Math" panose="02040503050406030204" pitchFamily="18" charset="0"/>
                            </a:rPr>
                          </m:ctrlPr>
                        </m:fPr>
                        <m:num>
                          <m:r>
                            <a:rPr lang="en-US" sz="2000" b="0" i="1" smtClean="0">
                              <a:solidFill>
                                <a:srgbClr val="0070C0"/>
                              </a:solidFill>
                              <a:latin typeface="Cambria Math" panose="02040503050406030204" pitchFamily="18" charset="0"/>
                            </a:rPr>
                            <m:t>1</m:t>
                          </m:r>
                        </m:num>
                        <m:den>
                          <m:r>
                            <a:rPr lang="en-US" sz="2000" b="0" i="1" smtClean="0">
                              <a:solidFill>
                                <a:srgbClr val="0070C0"/>
                              </a:solidFill>
                              <a:latin typeface="Cambria Math" panose="02040503050406030204" pitchFamily="18" charset="0"/>
                            </a:rPr>
                            <m:t>𝑥</m:t>
                          </m:r>
                        </m:den>
                      </m:f>
                    </m:oMath>
                  </m:oMathPara>
                </a14:m>
                <a:endParaRPr lang="en-US" sz="2000" dirty="0" smtClean="0"/>
              </a:p>
              <a:p>
                <a:r>
                  <a:rPr lang="en-US" sz="2000" dirty="0" smtClean="0"/>
                  <a:t>or (up to constants)</a:t>
                </a:r>
              </a:p>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𝑢</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panose="02040503050406030204" pitchFamily="18" charset="0"/>
                            </a:rPr>
                            <m:t>𝑥</m:t>
                          </m:r>
                        </m:e>
                      </m:d>
                      <m:r>
                        <a:rPr lang="en-US" sz="2000" b="0" i="0" smtClean="0">
                          <a:latin typeface="Cambria Math" panose="02040503050406030204" pitchFamily="18" charset="0"/>
                        </a:rPr>
                        <m:t>=</m:t>
                      </m:r>
                      <m:r>
                        <a:rPr lang="en-US" sz="2000" i="1">
                          <a:solidFill>
                            <a:srgbClr val="FF0000"/>
                          </a:solidFill>
                          <a:latin typeface="Cambria Math" panose="02040503050406030204" pitchFamily="18" charset="0"/>
                        </a:rPr>
                        <m:t>𝑙𝑛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oMath>
                  </m:oMathPara>
                </a14:m>
                <a:endParaRPr lang="en-US" sz="2000" dirty="0" smtClean="0"/>
              </a:p>
              <a:p>
                <a:r>
                  <a:rPr lang="en-US" sz="2000" dirty="0" smtClean="0"/>
                  <a:t>and then</a:t>
                </a:r>
                <a:endParaRPr lang="en-US" sz="2000" dirty="0"/>
              </a:p>
              <a:p>
                <a:pPr algn="ctr">
                  <a:lnSpc>
                    <a:spcPct val="150000"/>
                  </a:lnSpc>
                </a:pPr>
                <a14:m>
                  <m:oMath xmlns:m="http://schemas.openxmlformats.org/officeDocument/2006/math">
                    <m:r>
                      <a:rPr lang="en-US" sz="2000" i="1" smtClean="0">
                        <a:solidFill>
                          <a:schemeClr val="tx1"/>
                        </a:solidFill>
                        <a:latin typeface="Cambria Math" panose="02040503050406030204" pitchFamily="18" charset="0"/>
                      </a:rPr>
                      <m:t>𝐸</m:t>
                    </m:r>
                    <m:r>
                      <a:rPr lang="en-US" sz="2000" i="1" smtClean="0">
                        <a:solidFill>
                          <a:srgbClr val="FF0000"/>
                        </a:solidFill>
                        <a:latin typeface="Cambria Math" panose="02040503050406030204" pitchFamily="18" charset="0"/>
                      </a:rPr>
                      <m:t>𝑢</m:t>
                    </m:r>
                    <m:r>
                      <a:rPr lang="en-US" sz="2000" b="0" i="1" smtClean="0">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r>
                      <a:rPr lang="en-US" sz="2000" i="1">
                        <a:latin typeface="Cambria Math" panose="02040503050406030204" pitchFamily="18" charset="0"/>
                      </a:rPr>
                      <m:t>= </m:t>
                    </m:r>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𝑖</m:t>
                            </m:r>
                          </m:sub>
                        </m:sSub>
                      </m:e>
                    </m:nary>
                    <m:r>
                      <a:rPr lang="en-US" sz="2000" b="0" i="1" smtClean="0">
                        <a:solidFill>
                          <a:srgbClr val="FF0000"/>
                        </a:solidFill>
                        <a:latin typeface="Cambria Math" panose="02040503050406030204" pitchFamily="18" charset="0"/>
                      </a:rPr>
                      <m:t>𝑙𝑛</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e>
                    </m:d>
                  </m:oMath>
                </a14:m>
                <a:r>
                  <a:rPr lang="en-US" sz="2000" dirty="0"/>
                  <a:t> </a:t>
                </a:r>
                <a:endParaRPr lang="en-US" sz="2000" dirty="0" smtClean="0">
                  <a:latin typeface="Cambria Math" panose="02040503050406030204" pitchFamily="18" charset="0"/>
                </a:endParaRPr>
              </a:p>
              <a:p>
                <a:pPr algn="ctr">
                  <a:lnSpc>
                    <a:spcPct val="150000"/>
                  </a:lnSpc>
                </a:pPr>
                <a14:m>
                  <m:oMath xmlns:m="http://schemas.openxmlformats.org/officeDocument/2006/math">
                    <m:r>
                      <a:rPr lang="en-US" sz="2000">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2</m:t>
                        </m:r>
                      </m:den>
                    </m:f>
                    <m:r>
                      <a:rPr lang="en-US" sz="2000" b="0" i="1" smtClean="0">
                        <a:solidFill>
                          <a:srgbClr val="FF0000"/>
                        </a:solidFill>
                        <a:latin typeface="Cambria Math" panose="02040503050406030204" pitchFamily="18" charset="0"/>
                      </a:rPr>
                      <m:t>𝑙𝑛</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2</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4</m:t>
                        </m:r>
                      </m:den>
                    </m:f>
                    <m:r>
                      <a:rPr lang="en-US" sz="2000" i="1">
                        <a:solidFill>
                          <a:srgbClr val="FF0000"/>
                        </a:solidFill>
                        <a:latin typeface="Cambria Math" panose="02040503050406030204" pitchFamily="18" charset="0"/>
                      </a:rPr>
                      <m:t>𝑙𝑛</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4</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8</m:t>
                        </m:r>
                      </m:den>
                    </m:f>
                    <m:r>
                      <a:rPr lang="en-US" sz="2000" i="1">
                        <a:solidFill>
                          <a:srgbClr val="FF0000"/>
                        </a:solidFill>
                        <a:latin typeface="Cambria Math" panose="02040503050406030204" pitchFamily="18" charset="0"/>
                      </a:rPr>
                      <m:t>𝑙𝑛</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8</m:t>
                        </m:r>
                      </m:e>
                    </m:d>
                    <m:r>
                      <a:rPr lang="en-US" sz="2000" i="1">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1</m:t>
                        </m:r>
                      </m:num>
                      <m:den>
                        <m:r>
                          <a:rPr lang="en-US" sz="2000" i="1">
                            <a:solidFill>
                              <a:srgbClr val="0070C0"/>
                            </a:solidFill>
                            <a:latin typeface="Cambria Math" panose="02040503050406030204" pitchFamily="18" charset="0"/>
                          </a:rPr>
                          <m:t>16</m:t>
                        </m:r>
                      </m:den>
                    </m:f>
                    <m:r>
                      <a:rPr lang="en-US" sz="2000" i="1">
                        <a:solidFill>
                          <a:srgbClr val="FF0000"/>
                        </a:solidFill>
                        <a:latin typeface="Cambria Math" panose="02040503050406030204" pitchFamily="18" charset="0"/>
                      </a:rPr>
                      <m:t>𝑙𝑛</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16</m:t>
                        </m:r>
                      </m:e>
                    </m:d>
                    <m:r>
                      <a:rPr lang="en-US" sz="2000" i="1">
                        <a:latin typeface="Cambria Math" panose="02040503050406030204" pitchFamily="18" charset="0"/>
                      </a:rPr>
                      <m:t>+</m:t>
                    </m:r>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&lt;</m:t>
                    </m:r>
                    <m:r>
                      <a:rPr lang="en-US" sz="2000" b="0" i="1" smtClean="0">
                        <a:solidFill>
                          <a:srgbClr val="00B050"/>
                        </a:solidFill>
                        <a:latin typeface="Cambria Math" panose="02040503050406030204" pitchFamily="18" charset="0"/>
                        <a:ea typeface="Cambria Math" panose="02040503050406030204" pitchFamily="18" charset="0"/>
                      </a:rPr>
                      <m:t>∞</m:t>
                    </m:r>
                  </m:oMath>
                </a14:m>
                <a:r>
                  <a:rPr lang="en-US" sz="2000" dirty="0" smtClean="0"/>
                  <a:t> </a:t>
                </a:r>
                <a:endParaRPr lang="en-US" sz="2000" dirty="0"/>
              </a:p>
              <a:p>
                <a:pPr>
                  <a:lnSpc>
                    <a:spcPct val="150000"/>
                  </a:lnSpc>
                </a:pP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570729"/>
                <a:ext cx="7488832" cy="4095673"/>
              </a:xfrm>
              <a:prstGeom prst="rect">
                <a:avLst/>
              </a:prstGeom>
              <a:blipFill>
                <a:blip r:embed="rId2"/>
                <a:stretch>
                  <a:fillRect l="-896"/>
                </a:stretch>
              </a:blipFill>
            </p:spPr>
            <p:txBody>
              <a:bodyPr/>
              <a:lstStyle/>
              <a:p>
                <a:r>
                  <a:rPr lang="en-US">
                    <a:noFill/>
                  </a:rPr>
                  <a:t> </a:t>
                </a:r>
              </a:p>
            </p:txBody>
          </p:sp>
        </mc:Fallback>
      </mc:AlternateContent>
    </p:spTree>
    <p:extLst>
      <p:ext uri="{BB962C8B-B14F-4D97-AF65-F5344CB8AC3E}">
        <p14:creationId xmlns:p14="http://schemas.microsoft.com/office/powerpoint/2010/main" val="254081919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Exposition of a new theory on the measurement of risk</a:t>
            </a:r>
            <a:endParaRPr lang="en-US" sz="2000" dirty="0">
              <a:solidFill>
                <a:srgbClr val="7030A0"/>
              </a:solidFill>
            </a:endParaRPr>
          </a:p>
          <a:p>
            <a:pPr marL="0" indent="0" algn="l" rtl="0">
              <a:buNone/>
            </a:pPr>
            <a:r>
              <a:rPr lang="en-US" sz="2000" dirty="0" smtClean="0">
                <a:solidFill>
                  <a:srgbClr val="FF0000"/>
                </a:solidFill>
              </a:rPr>
              <a:t>Daniel Bernoulli</a:t>
            </a:r>
            <a:endParaRPr lang="en-US" sz="2000" dirty="0">
              <a:solidFill>
                <a:srgbClr val="FF0000"/>
              </a:solidFill>
            </a:endParaRPr>
          </a:p>
          <a:p>
            <a:pPr marL="0" indent="0" algn="l" rtl="0">
              <a:buNone/>
            </a:pPr>
            <a:r>
              <a:rPr lang="en-US" sz="1600" i="1" dirty="0" smtClean="0"/>
              <a:t>Econometrica</a:t>
            </a:r>
            <a:r>
              <a:rPr lang="en-US" sz="1600" dirty="0" smtClean="0"/>
              <a:t> Vol</a:t>
            </a:r>
            <a:r>
              <a:rPr lang="en-US" sz="1600" dirty="0"/>
              <a:t>. </a:t>
            </a:r>
            <a:r>
              <a:rPr lang="en-US" sz="1600" dirty="0" smtClean="0"/>
              <a:t>22, No. 1 (Jan 1954), </a:t>
            </a:r>
            <a:r>
              <a:rPr lang="en-US" sz="1600" dirty="0"/>
              <a:t>pp. </a:t>
            </a:r>
            <a:r>
              <a:rPr lang="en-US" sz="1600" dirty="0" smtClean="0"/>
              <a:t>23-36</a:t>
            </a:r>
            <a:endParaRPr lang="en-US" sz="1600" dirty="0"/>
          </a:p>
          <a:p>
            <a:pPr marL="0" indent="0" algn="l" rtl="0">
              <a:buNone/>
            </a:pPr>
            <a:endParaRPr lang="en-US" sz="1800" dirty="0">
              <a:solidFill>
                <a:srgbClr val="009900"/>
              </a:solidFill>
            </a:endParaRPr>
          </a:p>
          <a:p>
            <a:pPr marL="0" indent="0" algn="l" rtl="0">
              <a:buNone/>
            </a:pPr>
            <a:endParaRPr lang="en-US"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247</a:t>
            </a:fld>
            <a:endParaRPr lang="en-US" altLang="en-US"/>
          </a:p>
        </p:txBody>
      </p:sp>
    </p:spTree>
    <p:extLst>
      <p:ext uri="{BB962C8B-B14F-4D97-AF65-F5344CB8AC3E}">
        <p14:creationId xmlns:p14="http://schemas.microsoft.com/office/powerpoint/2010/main" val="24210072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248</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We could tease (D.) Bernoulli</a:t>
            </a: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sp>
        <p:nvSpPr>
          <p:cNvPr id="4" name="Oval 3"/>
          <p:cNvSpPr/>
          <p:nvPr/>
        </p:nvSpPr>
        <p:spPr bwMode="auto">
          <a:xfrm>
            <a:off x="1043608" y="27424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1715858" y="1952323"/>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1797498" y="3536830"/>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2446784" y="2742932"/>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203848" y="3573016"/>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2555412" y="4358565"/>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3923928" y="4365104"/>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3251360" y="5193307"/>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4708833" y="5174818"/>
            <a:ext cx="144016" cy="14401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Connector 5"/>
          <p:cNvCxnSpPr>
            <a:stCxn id="8" idx="3"/>
            <a:endCxn id="4" idx="7"/>
          </p:cNvCxnSpPr>
          <p:nvPr/>
        </p:nvCxnSpPr>
        <p:spPr bwMode="auto">
          <a:xfrm flipH="1">
            <a:off x="1166533" y="2075248"/>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bwMode="auto">
          <a:xfrm flipH="1">
            <a:off x="3390975" y="4505057"/>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1" name="Straight Connector 20"/>
          <p:cNvCxnSpPr>
            <a:stCxn id="8" idx="5"/>
            <a:endCxn id="10" idx="1"/>
          </p:cNvCxnSpPr>
          <p:nvPr/>
        </p:nvCxnSpPr>
        <p:spPr bwMode="auto">
          <a:xfrm>
            <a:off x="1838783" y="2075248"/>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bwMode="auto">
          <a:xfrm flipH="1">
            <a:off x="1908941" y="2885521"/>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bwMode="auto">
          <a:xfrm flipH="1">
            <a:off x="2666430" y="3700593"/>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bwMode="auto">
          <a:xfrm>
            <a:off x="2584561" y="288552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3358208" y="3680846"/>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4852849" y="5325764"/>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a:off x="4101006" y="4502581"/>
            <a:ext cx="629092" cy="688775"/>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bwMode="auto">
          <a:xfrm flipH="1">
            <a:off x="4163646" y="5317562"/>
            <a:ext cx="570416" cy="688250"/>
          </a:xfrm>
          <a:prstGeom prst="line">
            <a:avLst/>
          </a:prstGeom>
          <a:ln w="28575">
            <a:solidFill>
              <a:schemeClr val="tx1"/>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115616" y="2096339"/>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15616" y="2096339"/>
                <a:ext cx="288032"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737" y="2906612"/>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737" y="2906612"/>
                <a:ext cx="288032"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662954" y="373694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662954" y="3736941"/>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19872" y="4561383"/>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419872" y="4561383"/>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211960" y="537321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𝐻</m:t>
                      </m:r>
                    </m:oMath>
                  </m:oMathPara>
                </a14:m>
                <a:endParaRPr lang="en-US"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211960" y="5373216"/>
                <a:ext cx="28803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125266" y="2121897"/>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25266" y="2121897"/>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82878" y="2928928"/>
                <a:ext cx="52077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𝑒</m:t>
                          </m:r>
                        </m:e>
                        <m:sup>
                          <m:r>
                            <a:rPr lang="en-US" sz="1400" b="0" i="1" smtClean="0">
                              <a:solidFill>
                                <a:srgbClr val="FF0000"/>
                              </a:solidFill>
                              <a:latin typeface="Cambria Math" panose="02040503050406030204" pitchFamily="18" charset="0"/>
                            </a:rPr>
                            <m:t>2</m:t>
                          </m:r>
                        </m:sup>
                      </m:sSup>
                    </m:oMath>
                  </m:oMathPara>
                </a14:m>
                <a:endParaRPr lang="en-US" sz="14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882878" y="2928928"/>
                <a:ext cx="520770" cy="307777"/>
              </a:xfrm>
              <a:prstGeom prst="rect">
                <a:avLst/>
              </a:prstGeom>
              <a:blipFill>
                <a:blip r:embed="rId5"/>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955800" y="298845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955800" y="2988450"/>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739590" y="3743046"/>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39590" y="3743046"/>
                <a:ext cx="288032"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448854" y="456837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448854" y="4568378"/>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17372" y="5353910"/>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17372" y="5353910"/>
                <a:ext cx="288032"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54972" y="3243518"/>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2</m:t>
                          </m:r>
                        </m:den>
                      </m:f>
                    </m:oMath>
                  </m:oMathPara>
                </a14:m>
                <a:endParaRPr lang="en-US" sz="14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54972" y="3243518"/>
                <a:ext cx="668879" cy="495649"/>
              </a:xfrm>
              <a:prstGeom prst="rect">
                <a:avLst/>
              </a:prstGeom>
              <a:blipFill>
                <a:blip r:embed="rId7"/>
                <a:stretch>
                  <a:fillRect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867784" y="4136966"/>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4</m:t>
                          </m:r>
                        </m:den>
                      </m:f>
                    </m:oMath>
                  </m:oMathPara>
                </a14:m>
                <a:endParaRPr lang="en-US" sz="1400" dirty="0">
                  <a:solidFill>
                    <a:srgbClr val="0070C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867784" y="4136966"/>
                <a:ext cx="668879" cy="495649"/>
              </a:xfrm>
              <a:prstGeom prst="rect">
                <a:avLst/>
              </a:prstGeom>
              <a:blipFill>
                <a:blip r:embed="rId8"/>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643313" y="4943531"/>
                <a:ext cx="668879"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8</m:t>
                          </m:r>
                        </m:den>
                      </m:f>
                    </m:oMath>
                  </m:oMathPara>
                </a14:m>
                <a:endParaRPr lang="en-US" sz="14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643313" y="4943531"/>
                <a:ext cx="668879" cy="495649"/>
              </a:xfrm>
              <a:prstGeom prst="rect">
                <a:avLst/>
              </a:prstGeom>
              <a:blipFill>
                <a:blip r:embed="rId9"/>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402579" y="5831299"/>
                <a:ext cx="936375"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𝑝</m:t>
                      </m:r>
                      <m:r>
                        <a:rPr lang="en-US" sz="1400" b="0" i="1" smtClean="0">
                          <a:solidFill>
                            <a:srgbClr val="0070C0"/>
                          </a:solidFill>
                          <a:latin typeface="Cambria Math" panose="02040503050406030204" pitchFamily="18" charset="0"/>
                        </a:rPr>
                        <m:t>=</m:t>
                      </m:r>
                      <m:f>
                        <m:fPr>
                          <m:ctrlPr>
                            <a:rPr lang="en-US" sz="1400" b="0" i="1" smtClean="0">
                              <a:solidFill>
                                <a:srgbClr val="0070C0"/>
                              </a:solidFill>
                              <a:latin typeface="Cambria Math" panose="02040503050406030204" pitchFamily="18" charset="0"/>
                            </a:rPr>
                          </m:ctrlPr>
                        </m:fPr>
                        <m:num>
                          <m:r>
                            <a:rPr lang="en-US" sz="1400" b="0" i="1" smtClean="0">
                              <a:solidFill>
                                <a:srgbClr val="0070C0"/>
                              </a:solidFill>
                              <a:latin typeface="Cambria Math" panose="02040503050406030204" pitchFamily="18" charset="0"/>
                            </a:rPr>
                            <m:t>1</m:t>
                          </m:r>
                        </m:num>
                        <m:den>
                          <m:r>
                            <a:rPr lang="en-US" sz="1400" b="0" i="1" smtClean="0">
                              <a:solidFill>
                                <a:srgbClr val="0070C0"/>
                              </a:solidFill>
                              <a:latin typeface="Cambria Math" panose="02040503050406030204" pitchFamily="18" charset="0"/>
                            </a:rPr>
                            <m:t>16</m:t>
                          </m:r>
                        </m:den>
                      </m:f>
                    </m:oMath>
                  </m:oMathPara>
                </a14:m>
                <a:endParaRPr lang="en-US" sz="14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402579" y="5831299"/>
                <a:ext cx="936375" cy="497059"/>
              </a:xfrm>
              <a:prstGeom prst="rect">
                <a:avLst/>
              </a:prstGeom>
              <a:blipFill>
                <a:blip r:embed="rId10"/>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30098" y="1710599"/>
                <a:ext cx="3753052" cy="2794676"/>
              </a:xfrm>
              <a:prstGeom prst="rect">
                <a:avLst/>
              </a:prstGeom>
              <a:noFill/>
            </p:spPr>
            <p:txBody>
              <a:bodyPr wrap="square" rtlCol="0">
                <a:spAutoFit/>
              </a:bodyPr>
              <a:lstStyle/>
              <a:p>
                <a:pPr>
                  <a:lnSpc>
                    <a:spcPct val="150000"/>
                  </a:lnSpc>
                </a:pPr>
                <a14:m>
                  <m:oMath xmlns:m="http://schemas.openxmlformats.org/officeDocument/2006/math">
                    <m:r>
                      <a:rPr lang="en-US" b="0" i="1" smtClean="0">
                        <a:latin typeface="Cambria Math" panose="02040503050406030204" pitchFamily="18" charset="0"/>
                      </a:rPr>
                      <m:t>𝐸</m:t>
                    </m:r>
                    <m:r>
                      <a:rPr lang="en-US" b="0" i="1" smtClean="0">
                        <a:solidFill>
                          <a:srgbClr val="0070C0"/>
                        </a:solidFill>
                        <a:latin typeface="Cambria Math" panose="02040503050406030204" pitchFamily="18" charset="0"/>
                      </a:rPr>
                      <m:t>𝑙𝑛</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i="1">
                                <a:solidFill>
                                  <a:srgbClr val="0070C0"/>
                                </a:solidFill>
                                <a:latin typeface="Cambria Math" panose="02040503050406030204" pitchFamily="18" charset="0"/>
                              </a:rPr>
                              <m:t>𝑙𝑛</m:t>
                            </m:r>
                            <m:r>
                              <a:rPr lang="en-US" b="0" i="1" smtClean="0">
                                <a:latin typeface="Cambria Math" panose="02040503050406030204" pitchFamily="18" charset="0"/>
                              </a:rPr>
                              <m:t>(</m:t>
                            </m:r>
                            <m:r>
                              <a:rPr lang="en-US" b="0" i="1" smtClean="0">
                                <a:latin typeface="Cambria Math" panose="02040503050406030204" pitchFamily="18" charset="0"/>
                              </a:rPr>
                              <m:t>𝑥</m:t>
                            </m:r>
                          </m:e>
                          <m:sub>
                            <m:r>
                              <a:rPr lang="en-US" i="1">
                                <a:latin typeface="Cambria Math" panose="02040503050406030204" pitchFamily="18" charset="0"/>
                              </a:rPr>
                              <m:t>𝑖</m:t>
                            </m:r>
                          </m:sub>
                        </m:sSub>
                      </m:e>
                    </m:nary>
                  </m:oMath>
                </a14:m>
                <a:r>
                  <a:rPr lang="en-US" dirty="0" smtClean="0"/>
                  <a:t>)</a:t>
                </a:r>
              </a:p>
              <a:p>
                <a:pPr>
                  <a:lnSpc>
                    <a:spcPct val="150000"/>
                  </a:lnSpc>
                </a:pPr>
                <a:r>
                  <a:rPr lang="en-US" dirty="0" smtClean="0"/>
                  <a:t> </a:t>
                </a:r>
                <a14:m>
                  <m:oMath xmlns:m="http://schemas.openxmlformats.org/officeDocument/2006/math">
                    <m:r>
                      <a:rPr lang="en-US" b="0" i="0"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2</m:t>
                        </m:r>
                      </m:den>
                    </m:f>
                    <m:r>
                      <a:rPr lang="en-US" b="0" i="1" smtClean="0">
                        <a:solidFill>
                          <a:srgbClr val="0070C0"/>
                        </a:solidFill>
                        <a:latin typeface="Cambria Math" panose="02040503050406030204" pitchFamily="18" charset="0"/>
                      </a:rPr>
                      <m:t>𝑙𝑛</m:t>
                    </m:r>
                    <m:d>
                      <m:dPr>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2</m:t>
                            </m:r>
                          </m:sup>
                        </m:sSup>
                      </m:e>
                    </m:d>
                    <m:r>
                      <a:rPr lang="en-US" b="0" i="1" smtClean="0">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4</m:t>
                        </m:r>
                      </m:den>
                    </m:f>
                    <m:r>
                      <a:rPr lang="en-US" b="0" i="1" smtClean="0">
                        <a:solidFill>
                          <a:srgbClr val="0070C0"/>
                        </a:solidFill>
                        <a:latin typeface="Cambria Math" panose="02040503050406030204" pitchFamily="18" charset="0"/>
                      </a:rPr>
                      <m:t>𝑙𝑛</m:t>
                    </m:r>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4</m:t>
                            </m:r>
                          </m:sup>
                        </m:sSup>
                      </m:e>
                    </m:d>
                    <m:r>
                      <a:rPr lang="en-US" i="1">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8</m:t>
                        </m:r>
                      </m:den>
                    </m:f>
                    <m:r>
                      <a:rPr lang="en-US" b="0" i="1" smtClean="0">
                        <a:solidFill>
                          <a:srgbClr val="0070C0"/>
                        </a:solidFill>
                        <a:latin typeface="Cambria Math" panose="02040503050406030204" pitchFamily="18" charset="0"/>
                      </a:rPr>
                      <m:t>𝑙𝑛</m:t>
                    </m:r>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8</m:t>
                            </m:r>
                          </m:sup>
                        </m:sSup>
                      </m:e>
                    </m:d>
                    <m:r>
                      <a:rPr lang="en-US" i="1">
                        <a:latin typeface="Cambria Math" panose="02040503050406030204" pitchFamily="18" charset="0"/>
                      </a:rPr>
                      <m:t>+</m:t>
                    </m:r>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16</m:t>
                        </m:r>
                      </m:den>
                    </m:f>
                    <m:r>
                      <a:rPr lang="en-US" b="0" i="1" smtClean="0">
                        <a:solidFill>
                          <a:srgbClr val="0070C0"/>
                        </a:solidFill>
                        <a:latin typeface="Cambria Math" panose="02040503050406030204" pitchFamily="18" charset="0"/>
                      </a:rPr>
                      <m:t>𝑙𝑛</m:t>
                    </m:r>
                    <m:d>
                      <m:dPr>
                        <m:ctrlPr>
                          <a:rPr lang="en-US" i="1">
                            <a:latin typeface="Cambria Math" panose="02040503050406030204" pitchFamily="18" charset="0"/>
                          </a:rPr>
                        </m:ctrlPr>
                      </m:dPr>
                      <m:e>
                        <m:r>
                          <a:rPr lang="en-US"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16</m:t>
                            </m:r>
                          </m:sup>
                        </m:sSup>
                      </m:e>
                    </m:d>
                    <m:r>
                      <a:rPr lang="en-US" i="1">
                        <a:latin typeface="Cambria Math" panose="02040503050406030204" pitchFamily="18" charset="0"/>
                      </a:rPr>
                      <m:t>+</m:t>
                    </m:r>
                  </m:oMath>
                </a14:m>
                <a:r>
                  <a:rPr lang="en-US" dirty="0" smtClean="0"/>
                  <a:t>…</a:t>
                </a:r>
                <a:endParaRPr lang="en-US" dirty="0"/>
              </a:p>
              <a:p>
                <a:pPr>
                  <a:lnSpc>
                    <a:spcPct val="150000"/>
                  </a:lnSpc>
                </a:pPr>
                <a:r>
                  <a:rPr lang="en-US" dirty="0"/>
                  <a:t> </a:t>
                </a:r>
                <a14:m>
                  <m:oMath xmlns:m="http://schemas.openxmlformats.org/officeDocument/2006/math">
                    <m:r>
                      <a:rPr lang="en-US">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r>
                      <a:rPr lang="en-US" i="1" smtClean="0">
                        <a:solidFill>
                          <a:srgbClr val="FF0000"/>
                        </a:solidFill>
                        <a:latin typeface="Cambria Math" panose="02040503050406030204" pitchFamily="18" charset="0"/>
                      </a:rPr>
                      <m:t>1</m:t>
                    </m:r>
                    <m:r>
                      <a:rPr lang="en-US" i="1">
                        <a:latin typeface="Cambria Math" panose="02040503050406030204" pitchFamily="18" charset="0"/>
                      </a:rPr>
                      <m:t>+</m:t>
                    </m:r>
                  </m:oMath>
                </a14:m>
                <a:r>
                  <a:rPr lang="en-US" dirty="0"/>
                  <a:t>…</a:t>
                </a:r>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30098" y="1710599"/>
                <a:ext cx="3753052" cy="2794676"/>
              </a:xfrm>
              <a:prstGeom prst="rect">
                <a:avLst/>
              </a:prstGeom>
              <a:blipFill>
                <a:blip r:embed="rId11"/>
                <a:stretch>
                  <a:fillRect t="-124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403798" y="3674025"/>
                <a:ext cx="52077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𝑒</m:t>
                          </m:r>
                        </m:e>
                        <m:sup>
                          <m:r>
                            <a:rPr lang="en-US" sz="1400" b="0" i="1" smtClean="0">
                              <a:solidFill>
                                <a:srgbClr val="FF0000"/>
                              </a:solidFill>
                              <a:latin typeface="Cambria Math" panose="02040503050406030204" pitchFamily="18" charset="0"/>
                            </a:rPr>
                            <m:t>4</m:t>
                          </m:r>
                        </m:sup>
                      </m:sSup>
                    </m:oMath>
                  </m:oMathPara>
                </a14:m>
                <a:endParaRPr lang="en-US" sz="1400" dirty="0">
                  <a:solidFill>
                    <a:srgbClr val="FF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403798" y="3674025"/>
                <a:ext cx="520770" cy="307777"/>
              </a:xfrm>
              <a:prstGeom prst="rect">
                <a:avLst/>
              </a:prstGeom>
              <a:blipFill>
                <a:blip r:embed="rId12"/>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121769" y="4532117"/>
                <a:ext cx="52077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𝑒</m:t>
                          </m:r>
                        </m:e>
                        <m:sup>
                          <m:r>
                            <a:rPr lang="en-US" sz="1400" b="0" i="1" smtClean="0">
                              <a:solidFill>
                                <a:srgbClr val="FF0000"/>
                              </a:solidFill>
                              <a:latin typeface="Cambria Math" panose="02040503050406030204" pitchFamily="18" charset="0"/>
                            </a:rPr>
                            <m:t>8</m:t>
                          </m:r>
                        </m:sup>
                      </m:sSup>
                    </m:oMath>
                  </m:oMathPara>
                </a14:m>
                <a:endParaRPr lang="en-US" sz="14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121769" y="4532117"/>
                <a:ext cx="520770" cy="307777"/>
              </a:xfrm>
              <a:prstGeom prst="rect">
                <a:avLst/>
              </a:prstGeom>
              <a:blipFill>
                <a:blip r:embed="rId13"/>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870205" y="5380856"/>
                <a:ext cx="52077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𝑒</m:t>
                          </m:r>
                        </m:e>
                        <m:sup>
                          <m:r>
                            <a:rPr lang="en-US" sz="1400" b="0" i="1" smtClean="0">
                              <a:solidFill>
                                <a:srgbClr val="FF0000"/>
                              </a:solidFill>
                              <a:latin typeface="Cambria Math" panose="02040503050406030204" pitchFamily="18" charset="0"/>
                            </a:rPr>
                            <m:t>16</m:t>
                          </m:r>
                        </m:sup>
                      </m:sSup>
                    </m:oMath>
                  </m:oMathPara>
                </a14:m>
                <a:endParaRPr lang="en-US" sz="1400" dirty="0">
                  <a:solidFill>
                    <a:srgbClr val="FF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2870205" y="5380856"/>
                <a:ext cx="520770" cy="307777"/>
              </a:xfrm>
              <a:prstGeom prst="rect">
                <a:avLst/>
              </a:prstGeom>
              <a:blipFill>
                <a:blip r:embed="rId14"/>
                <a:stretch>
                  <a:fillRect b="-2000"/>
                </a:stretch>
              </a:blipFill>
            </p:spPr>
            <p:txBody>
              <a:bodyPr/>
              <a:lstStyle/>
              <a:p>
                <a:r>
                  <a:rPr lang="en-US">
                    <a:noFill/>
                  </a:rPr>
                  <a:t> </a:t>
                </a:r>
              </a:p>
            </p:txBody>
          </p:sp>
        </mc:Fallback>
      </mc:AlternateContent>
    </p:spTree>
    <p:extLst>
      <p:ext uri="{BB962C8B-B14F-4D97-AF65-F5344CB8AC3E}">
        <p14:creationId xmlns:p14="http://schemas.microsoft.com/office/powerpoint/2010/main" val="333273059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249</a:t>
            </a:fld>
            <a:endParaRPr lang="en-US" altLang="en-US" sz="1400"/>
          </a:p>
        </p:txBody>
      </p:sp>
      <p:sp>
        <p:nvSpPr>
          <p:cNvPr id="121859" name="Rectangle 2"/>
          <p:cNvSpPr>
            <a:spLocks noGrp="1" noChangeArrowheads="1"/>
          </p:cNvSpPr>
          <p:nvPr>
            <p:ph type="title"/>
          </p:nvPr>
        </p:nvSpPr>
        <p:spPr/>
        <p:txBody>
          <a:bodyPr/>
          <a:lstStyle/>
          <a:p>
            <a:pPr eaLnBrk="1" hangingPunct="1"/>
            <a:r>
              <a:rPr lang="en-US" sz="3600" dirty="0" smtClean="0">
                <a:solidFill>
                  <a:schemeClr val="accent2"/>
                </a:solidFill>
              </a:rPr>
              <a:t>In fact</a:t>
            </a:r>
            <a:endParaRPr lang="en-US" altLang="en-US" sz="3600" dirty="0" smtClean="0">
              <a:solidFill>
                <a:schemeClr val="accent2"/>
              </a:solidFill>
            </a:endParaRPr>
          </a:p>
        </p:txBody>
      </p:sp>
      <p:sp>
        <p:nvSpPr>
          <p:cNvPr id="5" name="TextBox 4"/>
          <p:cNvSpPr txBox="1"/>
          <p:nvPr/>
        </p:nvSpPr>
        <p:spPr>
          <a:xfrm>
            <a:off x="755576" y="1570729"/>
            <a:ext cx="7488832"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t>The paradox can be resurrected whenever the utility function is </a:t>
            </a:r>
            <a:r>
              <a:rPr lang="en-US" sz="2400" dirty="0" smtClean="0">
                <a:solidFill>
                  <a:srgbClr val="0070C0"/>
                </a:solidFill>
              </a:rPr>
              <a:t>unbounded</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smtClean="0"/>
              <a:t>And it makes sense that the utility from money be </a:t>
            </a:r>
            <a:r>
              <a:rPr lang="en-US" sz="2400" dirty="0" smtClean="0">
                <a:solidFill>
                  <a:srgbClr val="FF0000"/>
                </a:solidFill>
              </a:rPr>
              <a:t>bounded</a:t>
            </a:r>
            <a:r>
              <a:rPr lang="en-US" sz="2400" dirty="0" smtClean="0"/>
              <a:t>: at some point you will have bought the entire planet</a:t>
            </a:r>
            <a:endParaRPr lang="en-US" sz="2400" dirty="0"/>
          </a:p>
        </p:txBody>
      </p:sp>
    </p:spTree>
    <p:extLst>
      <p:ext uri="{BB962C8B-B14F-4D97-AF65-F5344CB8AC3E}">
        <p14:creationId xmlns:p14="http://schemas.microsoft.com/office/powerpoint/2010/main" val="2321613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20F9565F-480B-4D19-A3F9-61936B0170E7}" type="slidenum">
              <a:rPr lang="ar-SA" altLang="en-US" sz="1400"/>
              <a:pPr algn="l" eaLnBrk="1" hangingPunct="1">
                <a:spcBef>
                  <a:spcPct val="0"/>
                </a:spcBef>
                <a:buFontTx/>
                <a:buNone/>
              </a:pPr>
              <a:t>25</a:t>
            </a:fld>
            <a:endParaRPr lang="en-US" altLang="en-US" sz="1400"/>
          </a:p>
        </p:txBody>
      </p:sp>
      <p:sp>
        <p:nvSpPr>
          <p:cNvPr id="12291"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Standard economic analysis</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t>Suppose that you have </a:t>
                </a:r>
                <a14:m>
                  <m:oMath xmlns:m="http://schemas.openxmlformats.org/officeDocument/2006/math">
                    <m:r>
                      <a:rPr lang="en-US" altLang="en-US" sz="2400" i="1" dirty="0" smtClean="0">
                        <a:solidFill>
                          <a:srgbClr val="7030A0"/>
                        </a:solidFill>
                        <a:latin typeface="Cambria Math" panose="02040503050406030204" pitchFamily="18" charset="0"/>
                      </a:rPr>
                      <m:t>𝑚</m:t>
                    </m:r>
                  </m:oMath>
                </a14:m>
                <a:r>
                  <a:rPr lang="en-US" altLang="en-US" sz="2400" dirty="0" smtClean="0"/>
                  <a:t> dollars and </a:t>
                </a:r>
                <a14:m>
                  <m:oMath xmlns:m="http://schemas.openxmlformats.org/officeDocument/2006/math">
                    <m:r>
                      <a:rPr lang="en-US" altLang="en-US" sz="2400" i="1" dirty="0" smtClean="0">
                        <a:solidFill>
                          <a:srgbClr val="7030A0"/>
                        </a:solidFill>
                        <a:latin typeface="Cambria Math" panose="02040503050406030204" pitchFamily="18" charset="0"/>
                      </a:rPr>
                      <m:t>0</m:t>
                    </m:r>
                  </m:oMath>
                </a14:m>
                <a:r>
                  <a:rPr lang="en-US" altLang="en-US" sz="2400" dirty="0" smtClean="0"/>
                  <a:t> mugs</a:t>
                </a:r>
              </a:p>
              <a:p>
                <a:pPr algn="l" rtl="0" eaLnBrk="1" hangingPunct="1">
                  <a:lnSpc>
                    <a:spcPct val="150000"/>
                  </a:lnSpc>
                </a:pPr>
                <a:r>
                  <a:rPr lang="en-US" altLang="en-US" sz="2400" dirty="0" smtClean="0"/>
                  <a:t>How much would you </a:t>
                </a:r>
                <a:r>
                  <a:rPr lang="en-US" altLang="en-US" sz="2400" dirty="0" smtClean="0">
                    <a:solidFill>
                      <a:srgbClr val="00B050"/>
                    </a:solidFill>
                  </a:rPr>
                  <a:t>pay</a:t>
                </a:r>
                <a:r>
                  <a:rPr lang="en-US" altLang="en-US" sz="2400" dirty="0" smtClean="0"/>
                  <a:t> to buy it?</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𝑝</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solidFill>
                            <a:srgbClr val="7030A0"/>
                          </a:solidFill>
                          <a:latin typeface="Cambria Math" panose="02040503050406030204" pitchFamily="18" charset="0"/>
                        </a:rPr>
                        <m:t>)</m:t>
                      </m:r>
                    </m:oMath>
                  </m:oMathPara>
                </a14:m>
                <a:endParaRPr lang="en-US" altLang="en-US" sz="2400" dirty="0" smtClean="0">
                  <a:solidFill>
                    <a:srgbClr val="7030A0"/>
                  </a:solidFill>
                </a:endParaRPr>
              </a:p>
              <a:p>
                <a:pPr algn="l" rtl="0" eaLnBrk="1" hangingPunct="1">
                  <a:lnSpc>
                    <a:spcPct val="150000"/>
                  </a:lnSpc>
                </a:pPr>
                <a:r>
                  <a:rPr lang="en-US" altLang="en-US" sz="2400" dirty="0" smtClean="0"/>
                  <a:t>What </a:t>
                </a:r>
                <a:r>
                  <a:rPr lang="en-US" altLang="en-US" sz="2400" dirty="0" smtClean="0">
                    <a:solidFill>
                      <a:srgbClr val="00B050"/>
                    </a:solidFill>
                  </a:rPr>
                  <a:t>gift</a:t>
                </a:r>
                <a:r>
                  <a:rPr lang="en-US" altLang="en-US" sz="2400" dirty="0" smtClean="0"/>
                  <a:t> would be equivalent?</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𝑞</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oMath>
                  </m:oMathPara>
                </a14:m>
                <a:endParaRPr lang="en-US" altLang="en-US" sz="2400" dirty="0" smtClean="0">
                  <a:solidFill>
                    <a:srgbClr val="7030A0"/>
                  </a:solidFill>
                </a:endParaRPr>
              </a:p>
              <a:p>
                <a:pPr algn="l" rtl="0" eaLnBrk="1" hangingPunct="1">
                  <a:lnSpc>
                    <a:spcPct val="150000"/>
                  </a:lnSpc>
                </a:pPr>
                <a:r>
                  <a:rPr lang="en-US" altLang="en-US" sz="2400" dirty="0" smtClean="0"/>
                  <a:t>How much would you demand to </a:t>
                </a:r>
                <a:r>
                  <a:rPr lang="en-US" altLang="en-US" sz="2400" dirty="0" smtClean="0">
                    <a:solidFill>
                      <a:srgbClr val="00B050"/>
                    </a:solidFill>
                  </a:rPr>
                  <a:t>sell</a:t>
                </a:r>
                <a:r>
                  <a:rPr lang="en-US" altLang="en-US" sz="2400" dirty="0" smtClean="0"/>
                  <a:t> it?</a:t>
                </a:r>
              </a:p>
              <a:p>
                <a:pPr algn="ctr" rtl="0" eaLnBrk="1" hangingPunct="1">
                  <a:lnSpc>
                    <a:spcPct val="150000"/>
                  </a:lnSpc>
                  <a:buFontTx/>
                  <a:buNone/>
                </a:pPr>
                <a14:m>
                  <m:oMathPara xmlns:m="http://schemas.openxmlformats.org/officeDocument/2006/math">
                    <m:oMathParaPr>
                      <m:jc m:val="center"/>
                    </m:oMathParaPr>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𝑞</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solidFill>
                            <a:srgbClr val="7030A0"/>
                          </a:solidFill>
                          <a:latin typeface="Cambria Math" panose="02040503050406030204" pitchFamily="18" charset="0"/>
                        </a:rPr>
                        <m:t>)</m:t>
                      </m:r>
                    </m:oMath>
                  </m:oMathPara>
                </a14:m>
                <a:endParaRPr lang="en-US" altLang="en-US" sz="2400" dirty="0" smtClean="0">
                  <a:solidFill>
                    <a:srgbClr val="7030A0"/>
                  </a:solidFill>
                </a:endParaRPr>
              </a:p>
              <a:p>
                <a:pPr algn="l" rtl="0" eaLnBrk="1" hangingPunct="1">
                  <a:lnSpc>
                    <a:spcPct val="150000"/>
                  </a:lnSpc>
                  <a:buFontTx/>
                  <a:buNone/>
                </a:pPr>
                <a:endParaRPr lang="en-US" altLang="en-US" sz="2400" dirty="0" smtClean="0"/>
              </a:p>
            </p:txBody>
          </p:sp>
        </mc:Choice>
        <mc:Fallback xmlns="">
          <p:sp>
            <p:nvSpPr>
              <p:cNvPr id="12292" name="Rectangle 3"/>
              <p:cNvSpPr>
                <a:spLocks noGrp="1" noRot="1" noChangeAspect="1" noMove="1" noResize="1" noEditPoints="1" noAdjustHandles="1" noChangeArrowheads="1" noChangeShapeType="1" noTextEdit="1"/>
              </p:cNvSpPr>
              <p:nvPr>
                <p:ph type="body" idx="4294967295"/>
              </p:nvPr>
            </p:nvSpPr>
            <p:spPr>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25</a:t>
            </a:fld>
            <a:endParaRPr lang="en-US" alt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250</a:t>
            </a:fld>
            <a:endParaRPr lang="en-US" altLang="en-US" sz="1400"/>
          </a:p>
        </p:txBody>
      </p:sp>
      <p:sp>
        <p:nvSpPr>
          <p:cNvPr id="121859" name="Rectangle 2"/>
          <p:cNvSpPr>
            <a:spLocks noGrp="1" noChangeArrowheads="1"/>
          </p:cNvSpPr>
          <p:nvPr>
            <p:ph type="title"/>
          </p:nvPr>
        </p:nvSpPr>
        <p:spPr/>
        <p:txBody>
          <a:bodyPr/>
          <a:lstStyle/>
          <a:p>
            <a:pPr eaLnBrk="1" hangingPunct="1"/>
            <a:r>
              <a:rPr lang="en-US" sz="3600" dirty="0" smtClean="0">
                <a:solidFill>
                  <a:schemeClr val="accent2"/>
                </a:solidFill>
              </a:rPr>
              <a:t>Moreover, there is no paradox</a:t>
            </a:r>
            <a:endParaRPr lang="en-US" altLang="en-US" sz="3600" dirty="0" smtClean="0">
              <a:solidFill>
                <a:schemeClr val="accent2"/>
              </a:solidFill>
            </a:endParaRPr>
          </a:p>
        </p:txBody>
      </p:sp>
      <p:sp>
        <p:nvSpPr>
          <p:cNvPr id="121860" name="Rectangle 3"/>
          <p:cNvSpPr>
            <a:spLocks noGrp="1" noChangeArrowheads="1"/>
          </p:cNvSpPr>
          <p:nvPr>
            <p:ph type="body" idx="1"/>
          </p:nvPr>
        </p:nvSpPr>
        <p:spPr>
          <a:xfrm>
            <a:off x="467544" y="1268760"/>
            <a:ext cx="5256584" cy="4824536"/>
          </a:xfrm>
        </p:spPr>
        <p:txBody>
          <a:bodyPr/>
          <a:lstStyle/>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sp>
        <p:nvSpPr>
          <p:cNvPr id="5" name="TextBox 4"/>
          <p:cNvSpPr txBox="1"/>
          <p:nvPr/>
        </p:nvSpPr>
        <p:spPr>
          <a:xfrm>
            <a:off x="755576" y="1570729"/>
            <a:ext cx="7488832"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t>Even if my utility is unbounded, would I trust you to give me unbounded amounts of money?</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smtClean="0"/>
              <a:t>And why should I look at </a:t>
            </a:r>
            <a:r>
              <a:rPr lang="en-US" sz="2400" dirty="0" smtClean="0">
                <a:solidFill>
                  <a:srgbClr val="0070C0"/>
                </a:solidFill>
              </a:rPr>
              <a:t>expected value </a:t>
            </a:r>
            <a:r>
              <a:rPr lang="en-US" sz="2400" dirty="0" smtClean="0"/>
              <a:t>to begin with?</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smtClean="0"/>
              <a:t>But let’s not be petty.  This is amazing.</a:t>
            </a:r>
            <a:endParaRPr lang="en-US" sz="2400" dirty="0"/>
          </a:p>
        </p:txBody>
      </p:sp>
    </p:spTree>
    <p:extLst>
      <p:ext uri="{BB962C8B-B14F-4D97-AF65-F5344CB8AC3E}">
        <p14:creationId xmlns:p14="http://schemas.microsoft.com/office/powerpoint/2010/main" val="153669967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Expected Utility Theory</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251</a:t>
            </a:fld>
            <a:endParaRPr lang="en-US"/>
          </a:p>
        </p:txBody>
      </p:sp>
      <p:sp>
        <p:nvSpPr>
          <p:cNvPr id="4" name="TextBox 3">
            <a:extLst>
              <a:ext uri="{FF2B5EF4-FFF2-40B4-BE49-F238E27FC236}">
                <a16:creationId xmlns:a16="http://schemas.microsoft.com/office/drawing/2014/main" id="{552CDC48-FE5B-5143-9ACB-3012640594E8}"/>
              </a:ext>
            </a:extLst>
          </p:cNvPr>
          <p:cNvSpPr txBox="1"/>
          <p:nvPr/>
        </p:nvSpPr>
        <p:spPr>
          <a:xfrm>
            <a:off x="755576" y="1205312"/>
            <a:ext cx="7404248" cy="1938992"/>
          </a:xfrm>
          <a:prstGeom prst="rect">
            <a:avLst/>
          </a:prstGeom>
          <a:noFill/>
        </p:spPr>
        <p:txBody>
          <a:bodyPr wrap="square" rtlCol="0">
            <a:spAutoFit/>
          </a:bodyPr>
          <a:lstStyle/>
          <a:p>
            <a:pPr>
              <a:lnSpc>
                <a:spcPct val="150000"/>
              </a:lnSpc>
            </a:pPr>
            <a:r>
              <a:rPr lang="en-US" sz="2000" dirty="0" smtClean="0"/>
              <a:t>Not much has happened in the next 200 years…</a:t>
            </a:r>
          </a:p>
          <a:p>
            <a:pPr>
              <a:lnSpc>
                <a:spcPct val="150000"/>
              </a:lnSpc>
            </a:pPr>
            <a:r>
              <a:rPr lang="en-US" sz="2000" dirty="0" smtClean="0"/>
              <a:t>Until (the 1947, second addition of) “</a:t>
            </a:r>
            <a:r>
              <a:rPr lang="en-US" sz="2000" dirty="0" smtClean="0">
                <a:solidFill>
                  <a:srgbClr val="0070C0"/>
                </a:solidFill>
              </a:rPr>
              <a:t>Games and Economic Behavior</a:t>
            </a:r>
            <a:r>
              <a:rPr lang="en-US" sz="2000" dirty="0" smtClean="0"/>
              <a:t>”, the book in which </a:t>
            </a:r>
            <a:r>
              <a:rPr lang="en-US" sz="2000" dirty="0" smtClean="0">
                <a:solidFill>
                  <a:srgbClr val="FF0000"/>
                </a:solidFill>
              </a:rPr>
              <a:t>von Neumann and Morgenstern</a:t>
            </a:r>
            <a:r>
              <a:rPr lang="en-US" sz="2000" dirty="0" smtClean="0"/>
              <a:t> more or less inaugurated game theory</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4" y="3368974"/>
            <a:ext cx="1647825" cy="235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86050" y="3793304"/>
            <a:ext cx="4046190" cy="415498"/>
          </a:xfrm>
          <a:prstGeom prst="rect">
            <a:avLst/>
          </a:prstGeom>
          <a:noFill/>
        </p:spPr>
        <p:txBody>
          <a:bodyPr wrap="square" rtlCol="0">
            <a:spAutoFit/>
          </a:bodyPr>
          <a:lstStyle/>
          <a:p>
            <a:r>
              <a:rPr lang="en-US" sz="2100" dirty="0"/>
              <a:t>John von Neumann (1903-1957)</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68973"/>
            <a:ext cx="1563246" cy="232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43808" y="4953000"/>
            <a:ext cx="4080867" cy="415498"/>
          </a:xfrm>
          <a:prstGeom prst="rect">
            <a:avLst/>
          </a:prstGeom>
          <a:noFill/>
        </p:spPr>
        <p:txBody>
          <a:bodyPr wrap="square" rtlCol="0">
            <a:spAutoFit/>
          </a:bodyPr>
          <a:lstStyle/>
          <a:p>
            <a:r>
              <a:rPr lang="en-US" sz="2100" dirty="0"/>
              <a:t>Oskar Morgenstern (1902-1977)</a:t>
            </a:r>
          </a:p>
        </p:txBody>
      </p:sp>
    </p:spTree>
    <p:extLst>
      <p:ext uri="{BB962C8B-B14F-4D97-AF65-F5344CB8AC3E}">
        <p14:creationId xmlns:p14="http://schemas.microsoft.com/office/powerpoint/2010/main" val="267912766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252</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von-Neumann Morgenstern’s Theorem</a:t>
            </a:r>
          </a:p>
        </p:txBody>
      </p:sp>
      <p:sp>
        <p:nvSpPr>
          <p:cNvPr id="121860" name="Rectangle 3"/>
          <p:cNvSpPr>
            <a:spLocks noGrp="1" noChangeArrowheads="1"/>
          </p:cNvSpPr>
          <p:nvPr>
            <p:ph type="body" idx="1"/>
          </p:nvPr>
        </p:nvSpPr>
        <p:spPr>
          <a:xfrm>
            <a:off x="467544" y="1268760"/>
            <a:ext cx="8229600" cy="4824536"/>
          </a:xfrm>
        </p:spPr>
        <p:txBody>
          <a:bodyPr/>
          <a:lstStyle/>
          <a:p>
            <a:pPr marL="0" indent="0" algn="l" rtl="0" eaLnBrk="1" hangingPunct="1">
              <a:lnSpc>
                <a:spcPct val="150000"/>
              </a:lnSpc>
              <a:buNone/>
            </a:pPr>
            <a:r>
              <a:rPr lang="en-US" altLang="en-US" sz="2400" dirty="0" smtClean="0"/>
              <a:t>When faced with choices between lotteries (with known probabilities) a decision maker satisfies</a:t>
            </a:r>
          </a:p>
          <a:p>
            <a:pPr lvl="1" algn="l" rtl="0" eaLnBrk="1" hangingPunct="1"/>
            <a:r>
              <a:rPr lang="en-US" altLang="en-US" sz="2400" dirty="0" smtClean="0"/>
              <a:t>Weak order </a:t>
            </a:r>
          </a:p>
          <a:p>
            <a:pPr lvl="1" algn="l" rtl="0" eaLnBrk="1" hangingPunct="1"/>
            <a:r>
              <a:rPr lang="en-US" altLang="en-US" sz="2400" dirty="0" smtClean="0"/>
              <a:t>Continuity</a:t>
            </a:r>
          </a:p>
          <a:p>
            <a:pPr lvl="1" algn="l" rtl="0" eaLnBrk="1" hangingPunct="1"/>
            <a:r>
              <a:rPr lang="en-US" altLang="en-US" sz="2400" dirty="0" smtClean="0"/>
              <a:t>Independence</a:t>
            </a:r>
          </a:p>
          <a:p>
            <a:pPr lvl="1" algn="ctr" rtl="0" eaLnBrk="1" hangingPunct="1">
              <a:lnSpc>
                <a:spcPct val="150000"/>
              </a:lnSpc>
              <a:buFontTx/>
              <a:buNone/>
            </a:pPr>
            <a:r>
              <a:rPr lang="en-US" altLang="en-US" sz="2400" dirty="0" smtClean="0">
                <a:solidFill>
                  <a:srgbClr val="FF0000"/>
                </a:solidFill>
              </a:rPr>
              <a:t>IF AND ONLY IF</a:t>
            </a:r>
          </a:p>
          <a:p>
            <a:pPr marL="0" indent="0" algn="l" rtl="0" eaLnBrk="1" hangingPunct="1">
              <a:lnSpc>
                <a:spcPct val="150000"/>
              </a:lnSpc>
              <a:buNone/>
            </a:pPr>
            <a:r>
              <a:rPr lang="en-US" altLang="en-US" sz="2400" dirty="0" smtClean="0">
                <a:solidFill>
                  <a:srgbClr val="0070C0"/>
                </a:solidFill>
              </a:rPr>
              <a:t>We can think </a:t>
            </a:r>
            <a:r>
              <a:rPr lang="en-US" altLang="en-US" sz="2400" dirty="0" smtClean="0"/>
              <a:t>of the decision maker as an </a:t>
            </a:r>
            <a:r>
              <a:rPr lang="en-US" altLang="en-US" sz="2400" dirty="0" smtClean="0">
                <a:solidFill>
                  <a:srgbClr val="7030A0"/>
                </a:solidFill>
              </a:rPr>
              <a:t>EU maximizer</a:t>
            </a:r>
          </a:p>
          <a:p>
            <a:pPr marL="0" indent="0" algn="l" rtl="0" eaLnBrk="1" hangingPunct="1">
              <a:lnSpc>
                <a:spcPct val="150000"/>
              </a:lnSpc>
              <a:buNone/>
            </a:pPr>
            <a:r>
              <a:rPr lang="en-US" altLang="en-US" sz="2400" dirty="0" smtClean="0"/>
              <a:t>(Along the lines of the “as if” paradigm)</a:t>
            </a:r>
          </a:p>
          <a:p>
            <a:pPr marL="0" indent="0" algn="l" rtl="0" eaLnBrk="1" hangingPunct="1">
              <a:lnSpc>
                <a:spcPct val="150000"/>
              </a:lnSpc>
              <a:buNone/>
            </a:pPr>
            <a:r>
              <a:rPr lang="en-US" altLang="en-US" sz="2000" dirty="0" smtClean="0"/>
              <a:t>Let’s understand the other axioms a bit better</a:t>
            </a:r>
          </a:p>
        </p:txBody>
      </p:sp>
    </p:spTree>
    <p:extLst>
      <p:ext uri="{BB962C8B-B14F-4D97-AF65-F5344CB8AC3E}">
        <p14:creationId xmlns:p14="http://schemas.microsoft.com/office/powerpoint/2010/main" val="225129536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253</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Weak Order</a:t>
            </a:r>
          </a:p>
        </p:txBody>
      </p:sp>
      <mc:AlternateContent xmlns:mc="http://schemas.openxmlformats.org/markup-compatibility/2006" xmlns:a14="http://schemas.microsoft.com/office/drawing/2010/main">
        <mc:Choice Requires="a14">
          <p:sp>
            <p:nvSpPr>
              <p:cNvPr id="121860" name="Rectangle 3"/>
              <p:cNvSpPr>
                <a:spLocks noGrp="1" noChangeArrowheads="1"/>
              </p:cNvSpPr>
              <p:nvPr>
                <p:ph type="body" idx="1"/>
              </p:nvPr>
            </p:nvSpPr>
            <p:spPr>
              <a:xfrm>
                <a:off x="467544" y="1268760"/>
                <a:ext cx="8229600" cy="4824536"/>
              </a:xfrm>
            </p:spPr>
            <p:txBody>
              <a:bodyPr/>
              <a:lstStyle/>
              <a:p>
                <a:pPr marL="342900" lvl="1" indent="-342900" algn="l" rtl="0" eaLnBrk="1" hangingPunct="1">
                  <a:lnSpc>
                    <a:spcPct val="150000"/>
                  </a:lnSpc>
                </a:pPr>
                <a:r>
                  <a:rPr lang="en-US" altLang="en-US" sz="2400" dirty="0" smtClean="0"/>
                  <a:t>Preferences are </a:t>
                </a:r>
                <a:r>
                  <a:rPr lang="en-US" altLang="en-US" sz="2400" dirty="0" smtClean="0">
                    <a:solidFill>
                      <a:srgbClr val="FF0000"/>
                    </a:solidFill>
                  </a:rPr>
                  <a:t>complete</a:t>
                </a:r>
                <a:r>
                  <a:rPr lang="en-US" altLang="en-US" sz="2400" dirty="0" smtClean="0"/>
                  <a:t>:</a:t>
                </a:r>
              </a:p>
              <a:p>
                <a:pPr marL="0" lvl="1" indent="0" algn="l" rtl="0" eaLnBrk="1" hangingPunct="1">
                  <a:lnSpc>
                    <a:spcPct val="150000"/>
                  </a:lnSpc>
                  <a:buNone/>
                </a:pPr>
                <a:r>
                  <a:rPr lang="en-US" altLang="en-US" sz="2400" dirty="0" smtClean="0"/>
                  <a:t>For any two lotteries, </a:t>
                </a:r>
                <a14:m>
                  <m:oMath xmlns:m="http://schemas.openxmlformats.org/officeDocument/2006/math">
                    <m:r>
                      <a:rPr lang="en-US" altLang="en-US" sz="2400" b="0" i="1" smtClean="0">
                        <a:solidFill>
                          <a:srgbClr val="FF0000"/>
                        </a:solidFill>
                        <a:latin typeface="Cambria Math" panose="02040503050406030204" pitchFamily="18" charset="0"/>
                      </a:rPr>
                      <m:t>𝑃</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𝑄</m:t>
                    </m:r>
                    <m:r>
                      <a:rPr lang="en-US" altLang="en-US" sz="2400" b="0" i="1" smtClean="0">
                        <a:solidFill>
                          <a:srgbClr val="FF0000"/>
                        </a:solidFill>
                        <a:latin typeface="Cambria Math" panose="02040503050406030204" pitchFamily="18" charset="0"/>
                      </a:rPr>
                      <m:t> </m:t>
                    </m:r>
                  </m:oMath>
                </a14:m>
                <a:r>
                  <a:rPr lang="en-US" altLang="en-US" sz="2400" dirty="0" smtClean="0"/>
                  <a:t>there is preference </a:t>
                </a:r>
                <a:endParaRPr lang="en-US" altLang="en-US" sz="2400" b="0" i="1" dirty="0" smtClean="0">
                  <a:latin typeface="Cambria Math" panose="02040503050406030204" pitchFamily="18" charset="0"/>
                </a:endParaRPr>
              </a:p>
              <a:p>
                <a:pPr marL="0" lvl="1" indent="0" algn="ctr" rtl="0" eaLnBrk="1" hangingPunct="1">
                  <a:lnSpc>
                    <a:spcPct val="150000"/>
                  </a:lnSpc>
                  <a:buNone/>
                </a:pPr>
                <a14:m>
                  <m:oMath xmlns:m="http://schemas.openxmlformats.org/officeDocument/2006/math">
                    <m:r>
                      <a:rPr lang="en-US" altLang="en-US" sz="2400" b="0" i="1" dirty="0" smtClean="0">
                        <a:solidFill>
                          <a:srgbClr val="FF0000"/>
                        </a:solidFill>
                        <a:latin typeface="Cambria Math" panose="02040503050406030204" pitchFamily="18" charset="0"/>
                      </a:rPr>
                      <m:t>𝑃</m:t>
                    </m:r>
                    <m:r>
                      <a:rPr lang="en-US" altLang="en-US" sz="2400" b="0" i="1" dirty="0" smtClean="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𝑄</m:t>
                    </m:r>
                  </m:oMath>
                </a14:m>
                <a:r>
                  <a:rPr lang="en-US" altLang="en-US" sz="2400" dirty="0" smtClean="0"/>
                  <a:t>, </a:t>
                </a:r>
                <a:r>
                  <a:rPr lang="en-US" altLang="en-US" sz="2400" dirty="0" smtClean="0">
                    <a:solidFill>
                      <a:srgbClr val="7030A0"/>
                    </a:solidFill>
                  </a:rPr>
                  <a:t>or</a:t>
                </a:r>
                <a:r>
                  <a:rPr lang="en-US" altLang="en-US" sz="2400" dirty="0" smtClean="0"/>
                  <a:t> </a:t>
                </a:r>
                <a14:m>
                  <m:oMath xmlns:m="http://schemas.openxmlformats.org/officeDocument/2006/math">
                    <m:r>
                      <a:rPr lang="en-US" altLang="en-US" sz="2400" b="0" i="1" dirty="0" smtClean="0">
                        <a:solidFill>
                          <a:srgbClr val="FF0000"/>
                        </a:solidFill>
                        <a:latin typeface="Cambria Math" panose="02040503050406030204" pitchFamily="18" charset="0"/>
                      </a:rPr>
                      <m:t>𝑄</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𝑃</m:t>
                    </m:r>
                  </m:oMath>
                </a14:m>
                <a:endParaRPr lang="en-US" altLang="en-US" sz="2400" b="0" dirty="0" smtClean="0">
                  <a:solidFill>
                    <a:srgbClr val="FF0000"/>
                  </a:solidFill>
                  <a:ea typeface="Cambria Math" panose="02040503050406030204" pitchFamily="18" charset="0"/>
                </a:endParaRPr>
              </a:p>
              <a:p>
                <a:pPr marL="0" lvl="1" indent="0" algn="l" rtl="0" eaLnBrk="1" hangingPunct="1">
                  <a:lnSpc>
                    <a:spcPct val="150000"/>
                  </a:lnSpc>
                  <a:buNone/>
                </a:pPr>
                <a:r>
                  <a:rPr lang="en-US" altLang="en-US" sz="2400" dirty="0" smtClean="0"/>
                  <a:t>	or perhaps both (indifference)</a:t>
                </a:r>
              </a:p>
              <a:p>
                <a:pPr marL="342900" lvl="1" indent="-342900" algn="l" rtl="0" eaLnBrk="1" hangingPunct="1">
                  <a:lnSpc>
                    <a:spcPct val="150000"/>
                  </a:lnSpc>
                </a:pPr>
                <a:r>
                  <a:rPr lang="en-US" altLang="en-US" sz="2400" dirty="0" smtClean="0"/>
                  <a:t>Preferences are </a:t>
                </a:r>
                <a:r>
                  <a:rPr lang="en-US" altLang="en-US" sz="2400" dirty="0" smtClean="0">
                    <a:solidFill>
                      <a:srgbClr val="FF0000"/>
                    </a:solidFill>
                  </a:rPr>
                  <a:t>transitive</a:t>
                </a:r>
                <a:r>
                  <a:rPr lang="en-US" altLang="en-US" sz="2400" dirty="0" smtClean="0"/>
                  <a:t>:</a:t>
                </a:r>
              </a:p>
              <a:p>
                <a:pPr marL="0" lvl="1" indent="0" algn="l" rtl="0" eaLnBrk="1" hangingPunct="1">
                  <a:lnSpc>
                    <a:spcPct val="150000"/>
                  </a:lnSpc>
                  <a:buNone/>
                </a:pPr>
                <a:r>
                  <a:rPr lang="en-US" altLang="en-US" sz="2400" dirty="0" smtClean="0"/>
                  <a:t>For any three lotteries, </a:t>
                </a:r>
                <a14:m>
                  <m:oMath xmlns:m="http://schemas.openxmlformats.org/officeDocument/2006/math">
                    <m:r>
                      <a:rPr lang="en-US" altLang="en-US" sz="2400" b="0" i="1" smtClean="0">
                        <a:solidFill>
                          <a:srgbClr val="FF0000"/>
                        </a:solidFill>
                        <a:latin typeface="Cambria Math" panose="02040503050406030204" pitchFamily="18" charset="0"/>
                      </a:rPr>
                      <m:t>𝑃</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𝑄</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𝑅</m:t>
                    </m:r>
                  </m:oMath>
                </a14:m>
                <a:r>
                  <a:rPr lang="en-US" altLang="en-US" sz="2400" dirty="0" smtClean="0"/>
                  <a:t>, </a:t>
                </a:r>
              </a:p>
              <a:p>
                <a:pPr marL="0" lvl="1" indent="0" algn="ctr" rtl="0" eaLnBrk="1" hangingPunct="1">
                  <a:lnSpc>
                    <a:spcPct val="150000"/>
                  </a:lnSpc>
                  <a:buNone/>
                </a:pPr>
                <a:r>
                  <a:rPr lang="en-US" altLang="en-US" sz="2400" dirty="0" smtClean="0">
                    <a:solidFill>
                      <a:srgbClr val="0070C0"/>
                    </a:solidFill>
                  </a:rPr>
                  <a:t>if</a:t>
                </a:r>
                <a:r>
                  <a:rPr lang="en-US" altLang="en-US" sz="2400" dirty="0" smtClean="0"/>
                  <a:t> </a:t>
                </a:r>
                <a14:m>
                  <m:oMath xmlns:m="http://schemas.openxmlformats.org/officeDocument/2006/math">
                    <m:r>
                      <a:rPr lang="en-US" altLang="en-US" sz="2400" i="1" dirty="0" smtClean="0">
                        <a:solidFill>
                          <a:srgbClr val="FF0000"/>
                        </a:solidFill>
                        <a:latin typeface="Cambria Math" panose="02040503050406030204" pitchFamily="18" charset="0"/>
                      </a:rPr>
                      <m:t>𝑃</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ea typeface="Cambria Math" panose="02040503050406030204" pitchFamily="18" charset="0"/>
                      </a:rPr>
                      <m:t>𝑄</m:t>
                    </m:r>
                  </m:oMath>
                </a14:m>
                <a:r>
                  <a:rPr lang="en-US" altLang="en-US" sz="2400" dirty="0"/>
                  <a:t>, </a:t>
                </a:r>
                <a:r>
                  <a:rPr lang="en-US" altLang="en-US" sz="2400" dirty="0" smtClean="0">
                    <a:solidFill>
                      <a:srgbClr val="7030A0"/>
                    </a:solidFill>
                  </a:rPr>
                  <a:t>and</a:t>
                </a:r>
                <a:r>
                  <a:rPr lang="en-US" altLang="en-US" sz="2400" dirty="0" smtClean="0"/>
                  <a:t> </a:t>
                </a:r>
                <a14:m>
                  <m:oMath xmlns:m="http://schemas.openxmlformats.org/officeDocument/2006/math">
                    <m:r>
                      <a:rPr lang="en-US" altLang="en-US" sz="2400" i="1" dirty="0" smtClean="0">
                        <a:solidFill>
                          <a:srgbClr val="FF0000"/>
                        </a:solidFill>
                        <a:latin typeface="Cambria Math" panose="02040503050406030204" pitchFamily="18" charset="0"/>
                      </a:rPr>
                      <m:t>𝑄</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𝑅</m:t>
                    </m:r>
                  </m:oMath>
                </a14:m>
                <a:r>
                  <a:rPr lang="en-US" altLang="en-US" sz="2400" dirty="0" smtClean="0">
                    <a:ea typeface="Cambria Math" panose="02040503050406030204" pitchFamily="18" charset="0"/>
                  </a:rPr>
                  <a:t>, </a:t>
                </a:r>
                <a:r>
                  <a:rPr lang="en-US" altLang="en-US" sz="2400" dirty="0" smtClean="0">
                    <a:solidFill>
                      <a:srgbClr val="0070C0"/>
                    </a:solidFill>
                    <a:ea typeface="Cambria Math" panose="02040503050406030204" pitchFamily="18" charset="0"/>
                  </a:rPr>
                  <a:t>then</a:t>
                </a:r>
                <a:r>
                  <a:rPr lang="en-US" altLang="en-US" sz="2400" dirty="0" smtClean="0">
                    <a:ea typeface="Cambria Math" panose="02040503050406030204" pitchFamily="18" charset="0"/>
                  </a:rPr>
                  <a:t> </a:t>
                </a:r>
                <a14:m>
                  <m:oMath xmlns:m="http://schemas.openxmlformats.org/officeDocument/2006/math">
                    <m:r>
                      <a:rPr lang="en-US" altLang="en-US" sz="2400" i="1" dirty="0" smtClean="0">
                        <a:solidFill>
                          <a:srgbClr val="FF0000"/>
                        </a:solidFill>
                        <a:latin typeface="Cambria Math" panose="02040503050406030204" pitchFamily="18" charset="0"/>
                      </a:rPr>
                      <m:t>𝑃</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𝑅</m:t>
                    </m:r>
                  </m:oMath>
                </a14:m>
                <a:endParaRPr lang="en-US" altLang="en-US" sz="2400" dirty="0">
                  <a:solidFill>
                    <a:srgbClr val="FF0000"/>
                  </a:solidFill>
                  <a:ea typeface="Cambria Math" panose="02040503050406030204" pitchFamily="18" charset="0"/>
                </a:endParaRPr>
              </a:p>
              <a:p>
                <a:pPr marL="0" lvl="1" indent="0" algn="l" rtl="0" eaLnBrk="1" hangingPunct="1">
                  <a:lnSpc>
                    <a:spcPct val="150000"/>
                  </a:lnSpc>
                  <a:buNone/>
                </a:pPr>
                <a:endParaRPr lang="en-US" altLang="en-US" sz="2400" dirty="0" smtClean="0"/>
              </a:p>
            </p:txBody>
          </p:sp>
        </mc:Choice>
        <mc:Fallback xmlns="">
          <p:sp>
            <p:nvSpPr>
              <p:cNvPr id="121860" name="Rectangle 3"/>
              <p:cNvSpPr>
                <a:spLocks noGrp="1" noRot="1" noChangeAspect="1" noMove="1" noResize="1" noEditPoints="1" noAdjustHandles="1" noChangeArrowheads="1" noChangeShapeType="1" noTextEdit="1"/>
              </p:cNvSpPr>
              <p:nvPr>
                <p:ph type="body" idx="1"/>
              </p:nvPr>
            </p:nvSpPr>
            <p:spPr>
              <a:xfrm>
                <a:off x="467544" y="1268760"/>
                <a:ext cx="8229600" cy="4824536"/>
              </a:xfrm>
              <a:blipFill>
                <a:blip r:embed="rId2"/>
                <a:stretch>
                  <a:fillRect l="-1185"/>
                </a:stretch>
              </a:blipFill>
            </p:spPr>
            <p:txBody>
              <a:bodyPr/>
              <a:lstStyle/>
              <a:p>
                <a:r>
                  <a:rPr lang="en-US">
                    <a:noFill/>
                  </a:rPr>
                  <a:t> </a:t>
                </a:r>
              </a:p>
            </p:txBody>
          </p:sp>
        </mc:Fallback>
      </mc:AlternateContent>
    </p:spTree>
    <p:extLst>
      <p:ext uri="{BB962C8B-B14F-4D97-AF65-F5344CB8AC3E}">
        <p14:creationId xmlns:p14="http://schemas.microsoft.com/office/powerpoint/2010/main" val="349177401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254</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Continuity</a:t>
            </a:r>
          </a:p>
        </p:txBody>
      </p:sp>
      <mc:AlternateContent xmlns:mc="http://schemas.openxmlformats.org/markup-compatibility/2006" xmlns:a14="http://schemas.microsoft.com/office/drawing/2010/main">
        <mc:Choice Requires="a14">
          <p:sp>
            <p:nvSpPr>
              <p:cNvPr id="121860" name="Rectangle 3"/>
              <p:cNvSpPr>
                <a:spLocks noGrp="1" noChangeArrowheads="1"/>
              </p:cNvSpPr>
              <p:nvPr>
                <p:ph type="body" idx="1"/>
              </p:nvPr>
            </p:nvSpPr>
            <p:spPr>
              <a:xfrm>
                <a:off x="467544" y="1268760"/>
                <a:ext cx="8229600" cy="4752528"/>
              </a:xfrm>
            </p:spPr>
            <p:txBody>
              <a:bodyPr/>
              <a:lstStyle/>
              <a:p>
                <a:pPr marL="342900" lvl="1" indent="-342900" algn="l" rtl="0" eaLnBrk="1" hangingPunct="1">
                  <a:lnSpc>
                    <a:spcPct val="150000"/>
                  </a:lnSpc>
                </a:pPr>
                <a:r>
                  <a:rPr lang="en-US" altLang="en-US" sz="2400" dirty="0" smtClean="0"/>
                  <a:t>For any three lotteries, </a:t>
                </a:r>
                <a14:m>
                  <m:oMath xmlns:m="http://schemas.openxmlformats.org/officeDocument/2006/math">
                    <m:r>
                      <a:rPr lang="en-US" altLang="en-US" sz="2400" b="0" i="1" smtClean="0">
                        <a:solidFill>
                          <a:srgbClr val="FF0000"/>
                        </a:solidFill>
                        <a:latin typeface="Cambria Math" panose="02040503050406030204" pitchFamily="18" charset="0"/>
                      </a:rPr>
                      <m:t>𝑃</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𝑄</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𝑅</m:t>
                    </m:r>
                  </m:oMath>
                </a14:m>
                <a:r>
                  <a:rPr lang="en-US" altLang="en-US" sz="2400" dirty="0" smtClean="0"/>
                  <a:t>, </a:t>
                </a:r>
              </a:p>
              <a:p>
                <a:pPr marL="0" lvl="1" indent="0" algn="ctr" rtl="0" eaLnBrk="1" hangingPunct="1">
                  <a:lnSpc>
                    <a:spcPct val="150000"/>
                  </a:lnSpc>
                  <a:buNone/>
                </a:pPr>
                <a:r>
                  <a:rPr lang="en-US" altLang="en-US" sz="2400" dirty="0" smtClean="0">
                    <a:solidFill>
                      <a:srgbClr val="0070C0"/>
                    </a:solidFill>
                  </a:rPr>
                  <a:t>if</a:t>
                </a:r>
                <a:r>
                  <a:rPr lang="en-US" altLang="en-US" sz="2400" dirty="0" smtClean="0"/>
                  <a:t> </a:t>
                </a:r>
                <a14:m>
                  <m:oMath xmlns:m="http://schemas.openxmlformats.org/officeDocument/2006/math">
                    <m:r>
                      <a:rPr lang="en-US" altLang="en-US" sz="2400" i="1" dirty="0" smtClean="0">
                        <a:solidFill>
                          <a:srgbClr val="FF0000"/>
                        </a:solidFill>
                        <a:latin typeface="Cambria Math" panose="02040503050406030204" pitchFamily="18" charset="0"/>
                      </a:rPr>
                      <m:t>𝑃</m:t>
                    </m:r>
                    <m:r>
                      <a:rPr lang="en-US" altLang="en-US" sz="2400" i="1" dirty="0" smtClean="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ea typeface="Cambria Math" panose="02040503050406030204" pitchFamily="18" charset="0"/>
                      </a:rPr>
                      <m:t>𝑄</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𝑅</m:t>
                    </m:r>
                  </m:oMath>
                </a14:m>
                <a:endParaRPr lang="en-US" altLang="en-US" sz="2400" b="0" dirty="0" smtClean="0">
                  <a:solidFill>
                    <a:srgbClr val="FF0000"/>
                  </a:solidFill>
                  <a:ea typeface="Cambria Math" panose="02040503050406030204" pitchFamily="18" charset="0"/>
                </a:endParaRPr>
              </a:p>
              <a:p>
                <a:pPr marL="0" lvl="1" indent="0" algn="l" rtl="0" eaLnBrk="1" hangingPunct="1">
                  <a:lnSpc>
                    <a:spcPct val="150000"/>
                  </a:lnSpc>
                  <a:buNone/>
                </a:pPr>
                <a:r>
                  <a:rPr lang="en-US" altLang="en-US" sz="2400" dirty="0">
                    <a:solidFill>
                      <a:srgbClr val="0070C0"/>
                    </a:solidFill>
                    <a:ea typeface="Cambria Math" panose="02040503050406030204" pitchFamily="18" charset="0"/>
                  </a:rPr>
                  <a:t>t</a:t>
                </a:r>
                <a:r>
                  <a:rPr lang="en-US" altLang="en-US" sz="2400" dirty="0" smtClean="0">
                    <a:solidFill>
                      <a:srgbClr val="0070C0"/>
                    </a:solidFill>
                    <a:ea typeface="Cambria Math" panose="02040503050406030204" pitchFamily="18" charset="0"/>
                  </a:rPr>
                  <a:t>hen there are</a:t>
                </a:r>
              </a:p>
              <a:p>
                <a:pPr marL="0" lvl="1" indent="0" algn="ctr" rtl="0" eaLnBrk="1" hangingPunct="1">
                  <a:lnSpc>
                    <a:spcPct val="150000"/>
                  </a:lnSpc>
                  <a:buNone/>
                </a:pPr>
                <a14:m>
                  <m:oMath xmlns:m="http://schemas.openxmlformats.org/officeDocument/2006/math">
                    <m:r>
                      <m:rPr>
                        <m:sty m:val="p"/>
                      </m:rPr>
                      <a:rPr lang="el-GR" altLang="en-US" sz="2400" i="1" smtClean="0">
                        <a:solidFill>
                          <a:srgbClr val="0070C0"/>
                        </a:solidFill>
                        <a:latin typeface="Cambria Math" panose="02040503050406030204" pitchFamily="18" charset="0"/>
                      </a:rPr>
                      <m:t>α</m:t>
                    </m:r>
                    <m:r>
                      <a:rPr lang="en-US" altLang="en-US" sz="2400" b="0" i="1" smtClean="0">
                        <a:solidFill>
                          <a:srgbClr val="0070C0"/>
                        </a:solidFill>
                        <a:latin typeface="Cambria Math" panose="02040503050406030204" pitchFamily="18" charset="0"/>
                      </a:rPr>
                      <m:t>&lt;</m:t>
                    </m:r>
                    <m:r>
                      <a:rPr lang="en-US" altLang="en-US" sz="2400" b="0" i="1" smtClean="0">
                        <a:solidFill>
                          <a:srgbClr val="0070C0"/>
                        </a:solidFill>
                        <a:latin typeface="Cambria Math" panose="02040503050406030204" pitchFamily="18" charset="0"/>
                      </a:rPr>
                      <m:t>1</m:t>
                    </m:r>
                  </m:oMath>
                </a14:m>
                <a:r>
                  <a:rPr lang="en-US" altLang="en-US" sz="2400" dirty="0" smtClean="0"/>
                  <a:t> and </a:t>
                </a:r>
                <a14:m>
                  <m:oMath xmlns:m="http://schemas.openxmlformats.org/officeDocument/2006/math">
                    <m:r>
                      <m:rPr>
                        <m:sty m:val="p"/>
                      </m:rPr>
                      <a:rPr lang="el-GR" altLang="en-US" sz="2400" i="1" smtClean="0">
                        <a:solidFill>
                          <a:srgbClr val="0070C0"/>
                        </a:solidFill>
                        <a:latin typeface="Cambria Math" panose="02040503050406030204" pitchFamily="18" charset="0"/>
                      </a:rPr>
                      <m:t>β</m:t>
                    </m:r>
                    <m:r>
                      <a:rPr lang="en-US" altLang="en-US" sz="2400" b="0" i="1" smtClean="0">
                        <a:solidFill>
                          <a:srgbClr val="0070C0"/>
                        </a:solidFill>
                        <a:latin typeface="Cambria Math" panose="02040503050406030204" pitchFamily="18" charset="0"/>
                      </a:rPr>
                      <m:t>&gt;</m:t>
                    </m:r>
                    <m:r>
                      <a:rPr lang="en-US" altLang="en-US" sz="2400" b="0" i="1" smtClean="0">
                        <a:solidFill>
                          <a:srgbClr val="0070C0"/>
                        </a:solidFill>
                        <a:latin typeface="Cambria Math" panose="02040503050406030204" pitchFamily="18" charset="0"/>
                      </a:rPr>
                      <m:t>0</m:t>
                    </m:r>
                    <m:r>
                      <a:rPr lang="en-US" altLang="en-US" sz="2400" b="0" i="1" smtClean="0">
                        <a:solidFill>
                          <a:srgbClr val="0070C0"/>
                        </a:solidFill>
                        <a:latin typeface="Cambria Math" panose="02040503050406030204" pitchFamily="18" charset="0"/>
                      </a:rPr>
                      <m:t> </m:t>
                    </m:r>
                  </m:oMath>
                </a14:m>
                <a:endParaRPr lang="en-US" altLang="en-US" sz="2400" b="0" dirty="0" smtClean="0"/>
              </a:p>
              <a:p>
                <a:pPr marL="0" lvl="1" indent="0" algn="l" rtl="0" eaLnBrk="1" hangingPunct="1">
                  <a:lnSpc>
                    <a:spcPct val="150000"/>
                  </a:lnSpc>
                  <a:buNone/>
                </a:pPr>
                <a:r>
                  <a:rPr lang="en-US" altLang="en-US" sz="2400" dirty="0" smtClean="0"/>
                  <a:t>such that </a:t>
                </a:r>
              </a:p>
              <a:p>
                <a:pPr marL="0" lvl="1"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a:latin typeface="Cambria Math"/>
                        </a:rPr>
                        <m:t>( </m:t>
                      </m:r>
                      <m:r>
                        <a:rPr lang="el-GR" altLang="en-US" sz="2400" i="1" dirty="0">
                          <a:solidFill>
                            <a:srgbClr val="0070C0"/>
                          </a:solidFill>
                          <a:latin typeface="Cambria Math"/>
                        </a:rPr>
                        <m:t>𝛼</m:t>
                      </m:r>
                      <m:r>
                        <a:rPr lang="en-US" altLang="en-US" sz="2400" i="1" dirty="0">
                          <a:solidFill>
                            <a:srgbClr val="0070C0"/>
                          </a:solidFill>
                          <a:latin typeface="Cambria Math"/>
                        </a:rPr>
                        <m:t> </m:t>
                      </m:r>
                      <m:r>
                        <a:rPr lang="en-US" altLang="en-US" sz="2400" i="1" dirty="0">
                          <a:latin typeface="Cambria Math"/>
                        </a:rPr>
                        <m:t>, </m:t>
                      </m:r>
                      <m:r>
                        <a:rPr lang="en-US" altLang="en-US" sz="2400" i="1" dirty="0">
                          <a:solidFill>
                            <a:srgbClr val="FF0000"/>
                          </a:solidFill>
                          <a:latin typeface="Cambria Math"/>
                        </a:rPr>
                        <m:t>𝑃</m:t>
                      </m:r>
                      <m:r>
                        <a:rPr lang="en-US" altLang="en-US" sz="2400" i="1" dirty="0">
                          <a:latin typeface="Cambria Math"/>
                        </a:rPr>
                        <m:t> ; </m:t>
                      </m:r>
                      <m:d>
                        <m:dPr>
                          <m:ctrlPr>
                            <a:rPr lang="en-US" altLang="en-US" sz="2400" i="1" dirty="0">
                              <a:solidFill>
                                <a:srgbClr val="0070C0"/>
                              </a:solidFill>
                              <a:latin typeface="Cambria Math" panose="02040503050406030204" pitchFamily="18" charset="0"/>
                            </a:rPr>
                          </m:ctrlPr>
                        </m:dPr>
                        <m:e>
                          <m:r>
                            <a:rPr lang="en-US" altLang="en-US" sz="2400" i="1" dirty="0">
                              <a:solidFill>
                                <a:srgbClr val="0070C0"/>
                              </a:solidFill>
                              <a:latin typeface="Cambria Math"/>
                            </a:rPr>
                            <m:t>1</m:t>
                          </m:r>
                          <m:r>
                            <a:rPr lang="en-US" altLang="en-US" sz="2400" i="1" dirty="0">
                              <a:solidFill>
                                <a:srgbClr val="0070C0"/>
                              </a:solidFill>
                              <a:latin typeface="Cambria Math"/>
                            </a:rPr>
                            <m:t>− </m:t>
                          </m:r>
                          <m:r>
                            <a:rPr lang="el-GR" altLang="en-US" sz="2400" i="1" dirty="0">
                              <a:solidFill>
                                <a:srgbClr val="0070C0"/>
                              </a:solidFill>
                              <a:latin typeface="Cambria Math"/>
                            </a:rPr>
                            <m:t>𝛼</m:t>
                          </m:r>
                        </m:e>
                      </m:d>
                      <m:r>
                        <a:rPr lang="en-US" altLang="en-US" sz="2400" i="1" dirty="0">
                          <a:solidFill>
                            <a:srgbClr val="0070C0"/>
                          </a:solidFill>
                          <a:latin typeface="Cambria Math"/>
                        </a:rPr>
                        <m:t> </m:t>
                      </m:r>
                      <m:r>
                        <a:rPr lang="en-US" altLang="en-US" sz="2400" i="1" dirty="0">
                          <a:latin typeface="Cambria Math"/>
                        </a:rPr>
                        <m:t>,</m:t>
                      </m:r>
                      <m:r>
                        <a:rPr lang="en-US" altLang="en-US" sz="2400" i="1" dirty="0">
                          <a:solidFill>
                            <a:srgbClr val="0070C0"/>
                          </a:solidFill>
                          <a:latin typeface="Cambria Math"/>
                        </a:rPr>
                        <m:t> </m:t>
                      </m:r>
                      <m:r>
                        <a:rPr lang="en-US" altLang="en-US" sz="2400" i="1" dirty="0" smtClean="0">
                          <a:solidFill>
                            <a:srgbClr val="FF0000"/>
                          </a:solidFill>
                          <a:latin typeface="Cambria Math"/>
                        </a:rPr>
                        <m:t>𝑅</m:t>
                      </m:r>
                      <m:r>
                        <a:rPr lang="en-US" altLang="en-US" sz="2400" i="1" dirty="0">
                          <a:latin typeface="Cambria Math"/>
                        </a:rPr>
                        <m:t> )</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ea typeface="Cambria Math" panose="02040503050406030204" pitchFamily="18" charset="0"/>
                        </a:rPr>
                        <m:t>𝑄</m:t>
                      </m:r>
                      <m:r>
                        <a:rPr lang="en-US" altLang="en-US" sz="2400" i="1" dirty="0">
                          <a:solidFill>
                            <a:srgbClr val="FF0000"/>
                          </a:solidFill>
                          <a:latin typeface="Cambria Math" panose="02040503050406030204" pitchFamily="18" charset="0"/>
                          <a:ea typeface="Cambria Math" panose="02040503050406030204" pitchFamily="18" charset="0"/>
                        </a:rPr>
                        <m:t>≻( </m:t>
                      </m:r>
                      <m:r>
                        <m:rPr>
                          <m:sty m:val="p"/>
                        </m:rPr>
                        <a:rPr lang="el-GR" altLang="en-US" sz="2400" i="1">
                          <a:solidFill>
                            <a:srgbClr val="0070C0"/>
                          </a:solidFill>
                          <a:latin typeface="Cambria Math" panose="02040503050406030204" pitchFamily="18" charset="0"/>
                        </a:rPr>
                        <m:t>β</m:t>
                      </m:r>
                      <m:r>
                        <a:rPr lang="en-US" altLang="en-US" sz="2400" b="0" i="1" smtClean="0">
                          <a:solidFill>
                            <a:srgbClr val="0070C0"/>
                          </a:solidFill>
                          <a:latin typeface="Cambria Math" panose="02040503050406030204" pitchFamily="18" charset="0"/>
                        </a:rPr>
                        <m:t> </m:t>
                      </m:r>
                      <m:r>
                        <a:rPr lang="en-US" altLang="en-US" sz="2400" i="1" dirty="0">
                          <a:latin typeface="Cambria Math"/>
                        </a:rPr>
                        <m:t>, </m:t>
                      </m:r>
                      <m:r>
                        <a:rPr lang="en-US" altLang="en-US" sz="2400" i="1" dirty="0">
                          <a:solidFill>
                            <a:srgbClr val="FF0000"/>
                          </a:solidFill>
                          <a:latin typeface="Cambria Math"/>
                        </a:rPr>
                        <m:t>𝑃</m:t>
                      </m:r>
                      <m:r>
                        <a:rPr lang="en-US" altLang="en-US" sz="2400" i="1" dirty="0">
                          <a:latin typeface="Cambria Math"/>
                        </a:rPr>
                        <m:t> ; </m:t>
                      </m:r>
                      <m:d>
                        <m:dPr>
                          <m:ctrlPr>
                            <a:rPr lang="en-US" altLang="en-US" sz="2400" i="1" dirty="0">
                              <a:solidFill>
                                <a:srgbClr val="0070C0"/>
                              </a:solidFill>
                              <a:latin typeface="Cambria Math" panose="02040503050406030204" pitchFamily="18" charset="0"/>
                            </a:rPr>
                          </m:ctrlPr>
                        </m:dPr>
                        <m:e>
                          <m:r>
                            <a:rPr lang="en-US" altLang="en-US" sz="2400" i="1" dirty="0">
                              <a:solidFill>
                                <a:srgbClr val="0070C0"/>
                              </a:solidFill>
                              <a:latin typeface="Cambria Math"/>
                            </a:rPr>
                            <m:t>1</m:t>
                          </m:r>
                          <m:r>
                            <a:rPr lang="en-US" altLang="en-US" sz="2400" i="1" dirty="0">
                              <a:solidFill>
                                <a:srgbClr val="0070C0"/>
                              </a:solidFill>
                              <a:latin typeface="Cambria Math"/>
                            </a:rPr>
                            <m:t>−</m:t>
                          </m:r>
                          <m:r>
                            <m:rPr>
                              <m:sty m:val="p"/>
                            </m:rPr>
                            <a:rPr lang="el-GR" altLang="en-US" sz="2400" i="1">
                              <a:solidFill>
                                <a:srgbClr val="0070C0"/>
                              </a:solidFill>
                              <a:latin typeface="Cambria Math" panose="02040503050406030204" pitchFamily="18" charset="0"/>
                            </a:rPr>
                            <m:t>β</m:t>
                          </m:r>
                        </m:e>
                      </m:d>
                      <m:r>
                        <a:rPr lang="en-US" altLang="en-US" sz="2400" i="1" dirty="0">
                          <a:solidFill>
                            <a:srgbClr val="0070C0"/>
                          </a:solidFill>
                          <a:latin typeface="Cambria Math"/>
                        </a:rPr>
                        <m:t> </m:t>
                      </m:r>
                      <m:r>
                        <a:rPr lang="en-US" altLang="en-US" sz="2400" i="1" dirty="0">
                          <a:latin typeface="Cambria Math"/>
                        </a:rPr>
                        <m:t>,</m:t>
                      </m:r>
                      <m:r>
                        <a:rPr lang="en-US" altLang="en-US" sz="2400" i="1" dirty="0">
                          <a:solidFill>
                            <a:srgbClr val="0070C0"/>
                          </a:solidFill>
                          <a:latin typeface="Cambria Math"/>
                        </a:rPr>
                        <m:t> </m:t>
                      </m:r>
                      <m:r>
                        <a:rPr lang="en-US" altLang="en-US" sz="2400" i="1" dirty="0" smtClean="0">
                          <a:solidFill>
                            <a:srgbClr val="FF0000"/>
                          </a:solidFill>
                          <a:latin typeface="Cambria Math"/>
                        </a:rPr>
                        <m:t>𝑅</m:t>
                      </m:r>
                      <m:r>
                        <a:rPr lang="en-US" altLang="en-US" sz="2400" i="1" dirty="0">
                          <a:latin typeface="Cambria Math"/>
                        </a:rPr>
                        <m:t> )</m:t>
                      </m:r>
                    </m:oMath>
                  </m:oMathPara>
                </a14:m>
                <a:endParaRPr lang="en-US" altLang="en-US" sz="2400" dirty="0" smtClean="0"/>
              </a:p>
              <a:p>
                <a:pPr marL="0" lvl="1" indent="0" algn="l" rtl="0" eaLnBrk="1" hangingPunct="1">
                  <a:lnSpc>
                    <a:spcPct val="150000"/>
                  </a:lnSpc>
                  <a:buNone/>
                </a:pPr>
                <a:r>
                  <a:rPr lang="en-US" altLang="en-US" sz="2400" dirty="0" smtClean="0"/>
                  <a:t>Notice: continuity is in </a:t>
                </a:r>
                <a:r>
                  <a:rPr lang="en-US" altLang="en-US" sz="2400" dirty="0" smtClean="0">
                    <a:solidFill>
                      <a:srgbClr val="0070C0"/>
                    </a:solidFill>
                  </a:rPr>
                  <a:t>probabilities</a:t>
                </a:r>
                <a:endParaRPr lang="en-US" altLang="en-US" sz="2400" dirty="0"/>
              </a:p>
              <a:p>
                <a:pPr marL="0" lvl="1" indent="0" algn="l" rtl="0" eaLnBrk="1" hangingPunct="1">
                  <a:lnSpc>
                    <a:spcPct val="150000"/>
                  </a:lnSpc>
                  <a:buNone/>
                </a:pPr>
                <a:r>
                  <a:rPr lang="en-US" altLang="en-US" sz="2000" dirty="0" smtClean="0"/>
                  <a:t>(</a:t>
                </a:r>
                <a:r>
                  <a:rPr lang="en-US" altLang="en-US" sz="2000" dirty="0" smtClean="0">
                    <a:solidFill>
                      <a:srgbClr val="FF0000"/>
                    </a:solidFill>
                  </a:rPr>
                  <a:t>Not</a:t>
                </a:r>
                <a:r>
                  <a:rPr lang="en-US" altLang="en-US" sz="2000" dirty="0" smtClean="0"/>
                  <a:t> in outcomes, which may not even be numerical) </a:t>
                </a:r>
              </a:p>
              <a:p>
                <a:pPr marL="0" lvl="1" indent="0" algn="l" rtl="0" eaLnBrk="1" hangingPunct="1">
                  <a:lnSpc>
                    <a:spcPct val="150000"/>
                  </a:lnSpc>
                  <a:buNone/>
                </a:pPr>
                <a:endParaRPr lang="en-US" altLang="en-US" sz="2400" dirty="0" smtClean="0"/>
              </a:p>
              <a:p>
                <a:pPr marL="0" lvl="1" indent="0" algn="l" rtl="0" eaLnBrk="1" hangingPunct="1">
                  <a:lnSpc>
                    <a:spcPct val="150000"/>
                  </a:lnSpc>
                  <a:buNone/>
                </a:pPr>
                <a:endParaRPr lang="en-US" altLang="en-US" sz="2400" dirty="0"/>
              </a:p>
            </p:txBody>
          </p:sp>
        </mc:Choice>
        <mc:Fallback xmlns="">
          <p:sp>
            <p:nvSpPr>
              <p:cNvPr id="121860" name="Rectangle 3"/>
              <p:cNvSpPr>
                <a:spLocks noGrp="1" noRot="1" noChangeAspect="1" noMove="1" noResize="1" noEditPoints="1" noAdjustHandles="1" noChangeArrowheads="1" noChangeShapeType="1" noTextEdit="1"/>
              </p:cNvSpPr>
              <p:nvPr>
                <p:ph type="body" idx="1"/>
              </p:nvPr>
            </p:nvSpPr>
            <p:spPr>
              <a:xfrm>
                <a:off x="467544" y="1268760"/>
                <a:ext cx="8229600" cy="4752528"/>
              </a:xfrm>
              <a:blipFill>
                <a:blip r:embed="rId2"/>
                <a:stretch>
                  <a:fillRect l="-1185" b="-2436"/>
                </a:stretch>
              </a:blipFill>
            </p:spPr>
            <p:txBody>
              <a:bodyPr/>
              <a:lstStyle/>
              <a:p>
                <a:r>
                  <a:rPr lang="en-US">
                    <a:noFill/>
                  </a:rPr>
                  <a:t> </a:t>
                </a:r>
              </a:p>
            </p:txBody>
          </p:sp>
        </mc:Fallback>
      </mc:AlternateContent>
    </p:spTree>
    <p:extLst>
      <p:ext uri="{BB962C8B-B14F-4D97-AF65-F5344CB8AC3E}">
        <p14:creationId xmlns:p14="http://schemas.microsoft.com/office/powerpoint/2010/main" val="295484424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255</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A counterexample to Continuity?</a:t>
            </a:r>
          </a:p>
        </p:txBody>
      </p:sp>
      <mc:AlternateContent xmlns:mc="http://schemas.openxmlformats.org/markup-compatibility/2006" xmlns:a14="http://schemas.microsoft.com/office/drawing/2010/main">
        <mc:Choice Requires="a14">
          <p:sp>
            <p:nvSpPr>
              <p:cNvPr id="121860" name="Rectangle 3"/>
              <p:cNvSpPr>
                <a:spLocks noGrp="1" noChangeArrowheads="1"/>
              </p:cNvSpPr>
              <p:nvPr>
                <p:ph type="body" idx="1"/>
              </p:nvPr>
            </p:nvSpPr>
            <p:spPr>
              <a:xfrm>
                <a:off x="467544" y="1268759"/>
                <a:ext cx="8229600" cy="4680521"/>
              </a:xfrm>
            </p:spPr>
            <p:txBody>
              <a:bodyPr/>
              <a:lstStyle/>
              <a:p>
                <a:pPr marL="0" lvl="1" indent="0" algn="l" rtl="0" eaLnBrk="1" hangingPunct="1">
                  <a:lnSpc>
                    <a:spcPct val="150000"/>
                  </a:lnSpc>
                  <a:buNone/>
                </a:pPr>
                <a:r>
                  <a:rPr lang="en-US" altLang="en-US" sz="2400" dirty="0" smtClean="0"/>
                  <a:t>Suppose that </a:t>
                </a:r>
              </a:p>
              <a:p>
                <a:pPr marL="0" lvl="1" indent="0" algn="ctr" rtl="0" eaLnBrk="1" hangingPunct="1">
                  <a:lnSpc>
                    <a:spcPct val="150000"/>
                  </a:lnSpc>
                  <a:buNone/>
                </a:pPr>
                <a14:m>
                  <m:oMath xmlns:m="http://schemas.openxmlformats.org/officeDocument/2006/math">
                    <m:r>
                      <a:rPr lang="en-US" altLang="en-US" sz="2400" b="0" i="1" smtClean="0">
                        <a:solidFill>
                          <a:srgbClr val="FF0000"/>
                        </a:solidFill>
                        <a:latin typeface="Cambria Math" panose="02040503050406030204" pitchFamily="18" charset="0"/>
                      </a:rPr>
                      <m:t>𝑃</m:t>
                    </m:r>
                  </m:oMath>
                </a14:m>
                <a:r>
                  <a:rPr lang="en-US" altLang="en-US" sz="2400" dirty="0" smtClean="0"/>
                  <a:t> –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1</m:t>
                    </m:r>
                  </m:oMath>
                </a14:m>
                <a:r>
                  <a:rPr lang="en-US" altLang="en-US" sz="2400" dirty="0" smtClean="0"/>
                  <a:t> 	</a:t>
                </a:r>
                <a14:m>
                  <m:oMath xmlns:m="http://schemas.openxmlformats.org/officeDocument/2006/math">
                    <m:r>
                      <a:rPr lang="en-US" altLang="en-US" sz="2400" b="0" i="1" smtClean="0">
                        <a:solidFill>
                          <a:srgbClr val="FF0000"/>
                        </a:solidFill>
                        <a:latin typeface="Cambria Math" panose="02040503050406030204" pitchFamily="18" charset="0"/>
                      </a:rPr>
                      <m:t>𝑄</m:t>
                    </m:r>
                  </m:oMath>
                </a14:m>
                <a:r>
                  <a:rPr lang="en-US" altLang="en-US" sz="2400" dirty="0"/>
                  <a:t> –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0</m:t>
                    </m:r>
                  </m:oMath>
                </a14:m>
                <a:r>
                  <a:rPr lang="en-US" altLang="en-US" sz="2400" dirty="0" smtClean="0"/>
                  <a:t> 	</a:t>
                </a:r>
                <a14:m>
                  <m:oMath xmlns:m="http://schemas.openxmlformats.org/officeDocument/2006/math">
                    <m:r>
                      <a:rPr lang="en-US" altLang="en-US" sz="2400" b="0" i="1" smtClean="0">
                        <a:solidFill>
                          <a:srgbClr val="FF0000"/>
                        </a:solidFill>
                        <a:latin typeface="Cambria Math" panose="02040503050406030204" pitchFamily="18" charset="0"/>
                      </a:rPr>
                      <m:t>𝑅</m:t>
                    </m:r>
                  </m:oMath>
                </a14:m>
                <a:r>
                  <a:rPr lang="en-US" altLang="en-US" sz="2400" dirty="0"/>
                  <a:t> – </a:t>
                </a:r>
                <a14:m>
                  <m:oMath xmlns:m="http://schemas.openxmlformats.org/officeDocument/2006/math">
                    <m:r>
                      <a:rPr lang="en-US" altLang="en-US" sz="2400" i="1" dirty="0" smtClean="0">
                        <a:latin typeface="Cambria Math" panose="02040503050406030204" pitchFamily="18" charset="0"/>
                      </a:rPr>
                      <m:t>𝐷𝑒𝑎𝑡</m:t>
                    </m:r>
                    <m:r>
                      <a:rPr lang="en-US" altLang="en-US" sz="2400" i="1" dirty="0" smtClean="0">
                        <a:latin typeface="Cambria Math" panose="02040503050406030204" pitchFamily="18" charset="0"/>
                      </a:rPr>
                      <m:t>h</m:t>
                    </m:r>
                  </m:oMath>
                </a14:m>
                <a:endParaRPr lang="en-US" altLang="en-US" sz="2400" dirty="0" smtClean="0"/>
              </a:p>
              <a:p>
                <a:pPr marL="0" lvl="1" indent="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panose="02040503050406030204" pitchFamily="18" charset="0"/>
                        </a:rPr>
                        <m:t>𝑃</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ea typeface="Cambria Math" panose="02040503050406030204" pitchFamily="18" charset="0"/>
                        </a:rPr>
                        <m:t>𝑄</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b="0" i="1" dirty="0" smtClean="0">
                          <a:solidFill>
                            <a:srgbClr val="FF0000"/>
                          </a:solidFill>
                          <a:latin typeface="Cambria Math" panose="02040503050406030204" pitchFamily="18" charset="0"/>
                          <a:ea typeface="Cambria Math" panose="02040503050406030204" pitchFamily="18" charset="0"/>
                        </a:rPr>
                        <m:t>𝑅</m:t>
                      </m:r>
                    </m:oMath>
                  </m:oMathPara>
                </a14:m>
                <a:endParaRPr lang="en-US" altLang="en-US" sz="2400" b="0" dirty="0" smtClean="0">
                  <a:solidFill>
                    <a:srgbClr val="FF0000"/>
                  </a:solidFill>
                  <a:ea typeface="Cambria Math" panose="02040503050406030204" pitchFamily="18" charset="0"/>
                </a:endParaRPr>
              </a:p>
              <a:p>
                <a:pPr marL="0" lvl="1" indent="0" algn="l" rtl="0" eaLnBrk="1" hangingPunct="1">
                  <a:lnSpc>
                    <a:spcPct val="150000"/>
                  </a:lnSpc>
                  <a:buNone/>
                </a:pPr>
                <a:r>
                  <a:rPr lang="en-US" altLang="en-US" sz="2400" dirty="0" smtClean="0">
                    <a:ea typeface="Cambria Math" panose="02040503050406030204" pitchFamily="18" charset="0"/>
                  </a:rPr>
                  <a:t>Is there </a:t>
                </a:r>
                <a14:m>
                  <m:oMath xmlns:m="http://schemas.openxmlformats.org/officeDocument/2006/math">
                    <m:r>
                      <m:rPr>
                        <m:sty m:val="p"/>
                      </m:rPr>
                      <a:rPr lang="el-GR" altLang="en-US" sz="2400" i="1" smtClean="0">
                        <a:solidFill>
                          <a:srgbClr val="0070C0"/>
                        </a:solidFill>
                        <a:latin typeface="Cambria Math" panose="02040503050406030204" pitchFamily="18" charset="0"/>
                      </a:rPr>
                      <m:t>α</m:t>
                    </m:r>
                    <m:r>
                      <a:rPr lang="en-US" altLang="en-US" sz="2400" b="0" i="1" smtClean="0">
                        <a:solidFill>
                          <a:srgbClr val="0070C0"/>
                        </a:solidFill>
                        <a:latin typeface="Cambria Math" panose="02040503050406030204" pitchFamily="18" charset="0"/>
                      </a:rPr>
                      <m:t>&lt;</m:t>
                    </m:r>
                    <m:r>
                      <a:rPr lang="en-US" altLang="en-US" sz="2400" b="0" i="1" smtClean="0">
                        <a:solidFill>
                          <a:srgbClr val="0070C0"/>
                        </a:solidFill>
                        <a:latin typeface="Cambria Math" panose="02040503050406030204" pitchFamily="18" charset="0"/>
                      </a:rPr>
                      <m:t>1</m:t>
                    </m:r>
                  </m:oMath>
                </a14:m>
                <a:r>
                  <a:rPr lang="en-US" altLang="en-US" sz="2400" dirty="0" smtClean="0"/>
                  <a:t> such that </a:t>
                </a:r>
              </a:p>
              <a:p>
                <a:pPr marL="0" lvl="1" indent="0" algn="ctr" rtl="0" eaLnBrk="1" hangingPunct="1">
                  <a:lnSpc>
                    <a:spcPct val="150000"/>
                  </a:lnSpc>
                  <a:buNone/>
                </a:pPr>
                <a14:m>
                  <m:oMath xmlns:m="http://schemas.openxmlformats.org/officeDocument/2006/math">
                    <m:r>
                      <a:rPr lang="en-US" altLang="en-US" sz="2400" i="1" dirty="0">
                        <a:latin typeface="Cambria Math"/>
                      </a:rPr>
                      <m:t>( </m:t>
                    </m:r>
                    <m:r>
                      <a:rPr lang="el-GR" altLang="en-US" sz="2400" i="1" dirty="0">
                        <a:solidFill>
                          <a:srgbClr val="0070C0"/>
                        </a:solidFill>
                        <a:latin typeface="Cambria Math"/>
                      </a:rPr>
                      <m:t>𝛼</m:t>
                    </m:r>
                    <m:r>
                      <a:rPr lang="en-US" altLang="en-US" sz="2400" i="1" dirty="0">
                        <a:solidFill>
                          <a:srgbClr val="0070C0"/>
                        </a:solidFill>
                        <a:latin typeface="Cambria Math"/>
                      </a:rPr>
                      <m:t> </m:t>
                    </m:r>
                    <m:r>
                      <a:rPr lang="en-US" altLang="en-US" sz="2400" i="1" dirty="0">
                        <a:latin typeface="Cambria Math"/>
                      </a:rPr>
                      <m:t>, </m:t>
                    </m:r>
                    <m:r>
                      <a:rPr lang="en-US" altLang="en-US" sz="2400" i="1" dirty="0">
                        <a:solidFill>
                          <a:srgbClr val="FF0000"/>
                        </a:solidFill>
                        <a:latin typeface="Cambria Math"/>
                      </a:rPr>
                      <m:t>𝑃</m:t>
                    </m:r>
                    <m:r>
                      <a:rPr lang="en-US" altLang="en-US" sz="2400" i="1" dirty="0">
                        <a:latin typeface="Cambria Math"/>
                      </a:rPr>
                      <m:t> ; </m:t>
                    </m:r>
                    <m:d>
                      <m:dPr>
                        <m:ctrlPr>
                          <a:rPr lang="en-US" altLang="en-US" sz="2400" i="1" dirty="0">
                            <a:solidFill>
                              <a:srgbClr val="0070C0"/>
                            </a:solidFill>
                            <a:latin typeface="Cambria Math" panose="02040503050406030204" pitchFamily="18" charset="0"/>
                          </a:rPr>
                        </m:ctrlPr>
                      </m:dPr>
                      <m:e>
                        <m:r>
                          <a:rPr lang="en-US" altLang="en-US" sz="2400" i="1" dirty="0">
                            <a:solidFill>
                              <a:srgbClr val="0070C0"/>
                            </a:solidFill>
                            <a:latin typeface="Cambria Math"/>
                          </a:rPr>
                          <m:t>1</m:t>
                        </m:r>
                        <m:r>
                          <a:rPr lang="en-US" altLang="en-US" sz="2400" i="1" dirty="0">
                            <a:solidFill>
                              <a:srgbClr val="0070C0"/>
                            </a:solidFill>
                            <a:latin typeface="Cambria Math"/>
                          </a:rPr>
                          <m:t>− </m:t>
                        </m:r>
                        <m:r>
                          <a:rPr lang="el-GR" altLang="en-US" sz="2400" i="1" dirty="0">
                            <a:solidFill>
                              <a:srgbClr val="0070C0"/>
                            </a:solidFill>
                            <a:latin typeface="Cambria Math"/>
                          </a:rPr>
                          <m:t>𝛼</m:t>
                        </m:r>
                      </m:e>
                    </m:d>
                    <m:r>
                      <a:rPr lang="en-US" altLang="en-US" sz="2400" i="1" dirty="0">
                        <a:solidFill>
                          <a:srgbClr val="0070C0"/>
                        </a:solidFill>
                        <a:latin typeface="Cambria Math"/>
                      </a:rPr>
                      <m:t> </m:t>
                    </m:r>
                    <m:r>
                      <a:rPr lang="en-US" altLang="en-US" sz="2400" i="1" dirty="0">
                        <a:latin typeface="Cambria Math"/>
                      </a:rPr>
                      <m:t>,</m:t>
                    </m:r>
                    <m:r>
                      <a:rPr lang="en-US" altLang="en-US" sz="2400" i="1" dirty="0">
                        <a:solidFill>
                          <a:srgbClr val="0070C0"/>
                        </a:solidFill>
                        <a:latin typeface="Cambria Math"/>
                      </a:rPr>
                      <m:t> </m:t>
                    </m:r>
                    <m:r>
                      <a:rPr lang="en-US" altLang="en-US" sz="2400" i="1" dirty="0" smtClean="0">
                        <a:solidFill>
                          <a:srgbClr val="FF0000"/>
                        </a:solidFill>
                        <a:latin typeface="Cambria Math"/>
                      </a:rPr>
                      <m:t>𝑅</m:t>
                    </m:r>
                    <m:r>
                      <a:rPr lang="en-US" altLang="en-US" sz="2400" i="1" dirty="0">
                        <a:latin typeface="Cambria Math"/>
                      </a:rPr>
                      <m:t> )</m:t>
                    </m:r>
                    <m:r>
                      <a:rPr lang="en-US" altLang="en-US" sz="2400" i="1" dirty="0">
                        <a:solidFill>
                          <a:srgbClr val="FF0000"/>
                        </a:solidFill>
                        <a:latin typeface="Cambria Math" panose="02040503050406030204" pitchFamily="18" charset="0"/>
                        <a:ea typeface="Cambria Math" panose="02040503050406030204" pitchFamily="18" charset="0"/>
                      </a:rPr>
                      <m:t>≻</m:t>
                    </m:r>
                    <m:r>
                      <a:rPr lang="en-US" altLang="en-US" sz="2400" i="1" dirty="0">
                        <a:solidFill>
                          <a:srgbClr val="FF0000"/>
                        </a:solidFill>
                        <a:latin typeface="Cambria Math" panose="02040503050406030204" pitchFamily="18" charset="0"/>
                        <a:ea typeface="Cambria Math" panose="02040503050406030204" pitchFamily="18" charset="0"/>
                      </a:rPr>
                      <m:t>𝑄</m:t>
                    </m:r>
                  </m:oMath>
                </a14:m>
                <a:r>
                  <a:rPr lang="en-US" altLang="en-US" sz="2400" dirty="0" smtClean="0"/>
                  <a:t>    ?</a:t>
                </a:r>
              </a:p>
              <a:p>
                <a:pPr marL="0" lvl="1" indent="0" algn="l" rtl="0" eaLnBrk="1" hangingPunct="1">
                  <a:lnSpc>
                    <a:spcPct val="150000"/>
                  </a:lnSpc>
                  <a:buNone/>
                </a:pPr>
                <a:r>
                  <a:rPr lang="en-US" altLang="en-US" sz="2400" dirty="0" smtClean="0"/>
                  <a:t>Will you risk your life for a dollar?</a:t>
                </a:r>
              </a:p>
              <a:p>
                <a:pPr marL="0" lvl="1" indent="0" algn="l" rtl="0" eaLnBrk="1" hangingPunct="1">
                  <a:lnSpc>
                    <a:spcPct val="150000"/>
                  </a:lnSpc>
                  <a:buNone/>
                </a:pPr>
                <a:r>
                  <a:rPr lang="en-US" altLang="en-US" sz="2400" dirty="0" smtClean="0"/>
                  <a:t>Will you cross the street to get a free newspaper?</a:t>
                </a:r>
                <a:endParaRPr lang="en-US" altLang="en-US" sz="2400" dirty="0"/>
              </a:p>
            </p:txBody>
          </p:sp>
        </mc:Choice>
        <mc:Fallback xmlns="">
          <p:sp>
            <p:nvSpPr>
              <p:cNvPr id="121860" name="Rectangle 3"/>
              <p:cNvSpPr>
                <a:spLocks noGrp="1" noRot="1" noChangeAspect="1" noMove="1" noResize="1" noEditPoints="1" noAdjustHandles="1" noChangeArrowheads="1" noChangeShapeType="1" noTextEdit="1"/>
              </p:cNvSpPr>
              <p:nvPr>
                <p:ph type="body" idx="1"/>
              </p:nvPr>
            </p:nvSpPr>
            <p:spPr>
              <a:xfrm>
                <a:off x="467544" y="1268759"/>
                <a:ext cx="8229600" cy="4680521"/>
              </a:xfrm>
              <a:blipFill>
                <a:blip r:embed="rId2"/>
                <a:stretch>
                  <a:fillRect l="-1185"/>
                </a:stretch>
              </a:blipFill>
            </p:spPr>
            <p:txBody>
              <a:bodyPr/>
              <a:lstStyle/>
              <a:p>
                <a:r>
                  <a:rPr lang="en-US">
                    <a:noFill/>
                  </a:rPr>
                  <a:t> </a:t>
                </a:r>
              </a:p>
            </p:txBody>
          </p:sp>
        </mc:Fallback>
      </mc:AlternateContent>
    </p:spTree>
    <p:extLst>
      <p:ext uri="{BB962C8B-B14F-4D97-AF65-F5344CB8AC3E}">
        <p14:creationId xmlns:p14="http://schemas.microsoft.com/office/powerpoint/2010/main" val="169283933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256</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Is Continuity reasonable?</a:t>
            </a:r>
          </a:p>
        </p:txBody>
      </p:sp>
      <p:sp>
        <p:nvSpPr>
          <p:cNvPr id="121860" name="Rectangle 3"/>
          <p:cNvSpPr>
            <a:spLocks noGrp="1" noChangeArrowheads="1"/>
          </p:cNvSpPr>
          <p:nvPr>
            <p:ph type="body" idx="1"/>
          </p:nvPr>
        </p:nvSpPr>
        <p:spPr>
          <a:xfrm>
            <a:off x="467544" y="1268759"/>
            <a:ext cx="8229600" cy="4392489"/>
          </a:xfrm>
        </p:spPr>
        <p:txBody>
          <a:bodyPr/>
          <a:lstStyle/>
          <a:p>
            <a:pPr marL="0" lvl="1" indent="0" algn="l" rtl="0" eaLnBrk="1" hangingPunct="1">
              <a:lnSpc>
                <a:spcPct val="150000"/>
              </a:lnSpc>
              <a:buNone/>
            </a:pPr>
            <a:r>
              <a:rPr lang="en-US" altLang="en-US" sz="2400" dirty="0" smtClean="0"/>
              <a:t>Well, in terms of actual behavior – maybe so</a:t>
            </a:r>
          </a:p>
          <a:p>
            <a:pPr marL="0" lvl="1" indent="0" algn="l" rtl="0" eaLnBrk="1" hangingPunct="1">
              <a:lnSpc>
                <a:spcPct val="150000"/>
              </a:lnSpc>
              <a:buNone/>
            </a:pPr>
            <a:r>
              <a:rPr lang="en-US" altLang="en-US" sz="2000" dirty="0">
                <a:solidFill>
                  <a:srgbClr val="00B0F0"/>
                </a:solidFill>
              </a:rPr>
              <a:t>	</a:t>
            </a:r>
            <a:r>
              <a:rPr lang="en-US" altLang="en-US" sz="2000" dirty="0" smtClean="0">
                <a:solidFill>
                  <a:srgbClr val="00B0F0"/>
                </a:solidFill>
              </a:rPr>
              <a:t>(we do seem to take risks)</a:t>
            </a:r>
            <a:endParaRPr lang="en-US" altLang="en-US" sz="2400" dirty="0"/>
          </a:p>
          <a:p>
            <a:pPr marL="0" lvl="1" indent="0" algn="l" rtl="0" eaLnBrk="1" hangingPunct="1">
              <a:lnSpc>
                <a:spcPct val="150000"/>
              </a:lnSpc>
              <a:buNone/>
            </a:pPr>
            <a:r>
              <a:rPr lang="en-US" altLang="en-US" sz="2400" dirty="0" smtClean="0"/>
              <a:t>Perhaps more reasonable when dealing with less extreme outcomes</a:t>
            </a:r>
          </a:p>
          <a:p>
            <a:pPr marL="0" lvl="1" indent="0" algn="l" rtl="0" eaLnBrk="1" hangingPunct="1">
              <a:lnSpc>
                <a:spcPct val="150000"/>
              </a:lnSpc>
              <a:buNone/>
            </a:pPr>
            <a:endParaRPr lang="en-US" altLang="en-US" sz="2400" dirty="0"/>
          </a:p>
          <a:p>
            <a:pPr marL="0" lvl="1" indent="0" algn="l" rtl="0" eaLnBrk="1" hangingPunct="1">
              <a:lnSpc>
                <a:spcPct val="150000"/>
              </a:lnSpc>
              <a:buNone/>
            </a:pPr>
            <a:r>
              <a:rPr lang="en-US" altLang="en-US" sz="2400" dirty="0" smtClean="0"/>
              <a:t>In any event, continuity is a matter of mathematical convenience</a:t>
            </a:r>
            <a:endParaRPr lang="en-US" altLang="en-US" sz="2400" dirty="0"/>
          </a:p>
          <a:p>
            <a:pPr marL="0" lvl="1" indent="0" algn="l" rtl="0" eaLnBrk="1" hangingPunct="1">
              <a:lnSpc>
                <a:spcPct val="150000"/>
              </a:lnSpc>
              <a:buNone/>
            </a:pPr>
            <a:endParaRPr lang="en-US" altLang="en-US" sz="2400" dirty="0"/>
          </a:p>
        </p:txBody>
      </p:sp>
    </p:spTree>
    <p:extLst>
      <p:ext uri="{BB962C8B-B14F-4D97-AF65-F5344CB8AC3E}">
        <p14:creationId xmlns:p14="http://schemas.microsoft.com/office/powerpoint/2010/main" val="100243494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257</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Continuity is irrefutable</a:t>
            </a:r>
          </a:p>
        </p:txBody>
      </p:sp>
      <p:sp>
        <p:nvSpPr>
          <p:cNvPr id="121860" name="Rectangle 3"/>
          <p:cNvSpPr>
            <a:spLocks noGrp="1" noChangeArrowheads="1"/>
          </p:cNvSpPr>
          <p:nvPr>
            <p:ph type="body" idx="1"/>
          </p:nvPr>
        </p:nvSpPr>
        <p:spPr>
          <a:xfrm>
            <a:off x="539552" y="1484784"/>
            <a:ext cx="4968552" cy="4392489"/>
          </a:xfrm>
        </p:spPr>
        <p:txBody>
          <a:bodyPr/>
          <a:lstStyle/>
          <a:p>
            <a:pPr marL="0" lvl="1" indent="0" algn="l" rtl="0" eaLnBrk="1" hangingPunct="1">
              <a:lnSpc>
                <a:spcPct val="150000"/>
              </a:lnSpc>
              <a:buNone/>
            </a:pPr>
            <a:r>
              <a:rPr lang="en-US" altLang="en-US" sz="2400" dirty="0" smtClean="0"/>
              <a:t>No finite database could refute continuity</a:t>
            </a:r>
          </a:p>
          <a:p>
            <a:pPr marL="0" lvl="1" indent="0" algn="l" rtl="0" eaLnBrk="1" hangingPunct="1">
              <a:lnSpc>
                <a:spcPct val="150000"/>
              </a:lnSpc>
              <a:buNone/>
            </a:pPr>
            <a:endParaRPr lang="en-US" altLang="en-US" sz="2400" dirty="0"/>
          </a:p>
          <a:p>
            <a:pPr marL="0" lvl="1" indent="0" algn="l" rtl="0" eaLnBrk="1" hangingPunct="1">
              <a:lnSpc>
                <a:spcPct val="150000"/>
              </a:lnSpc>
              <a:buNone/>
            </a:pPr>
            <a:r>
              <a:rPr lang="en-US" altLang="en-US" sz="2400" dirty="0" smtClean="0"/>
              <a:t>We can only test it in </a:t>
            </a:r>
            <a:r>
              <a:rPr lang="en-US" altLang="en-US" sz="2400" dirty="0" smtClean="0">
                <a:solidFill>
                  <a:srgbClr val="7030A0"/>
                </a:solidFill>
              </a:rPr>
              <a:t>mind experiments</a:t>
            </a:r>
          </a:p>
          <a:p>
            <a:pPr marL="0" lvl="1" indent="0" algn="l" rtl="0" eaLnBrk="1" hangingPunct="1">
              <a:lnSpc>
                <a:spcPct val="150000"/>
              </a:lnSpc>
              <a:buNone/>
            </a:pPr>
            <a:endParaRPr lang="en-US" altLang="en-US" sz="2400" dirty="0"/>
          </a:p>
          <a:p>
            <a:pPr marL="0" lvl="1" indent="0" algn="l" rtl="0" eaLnBrk="1" hangingPunct="1">
              <a:lnSpc>
                <a:spcPct val="150000"/>
              </a:lnSpc>
              <a:buNone/>
            </a:pPr>
            <a:r>
              <a:rPr lang="en-US" altLang="en-US" sz="2400" dirty="0" smtClean="0"/>
              <a:t>Popper would not allow us to use it</a:t>
            </a:r>
            <a:endParaRPr lang="en-US" altLang="en-US" sz="2400" dirty="0"/>
          </a:p>
          <a:p>
            <a:pPr marL="0" lvl="1" indent="0" algn="l" rtl="0" eaLnBrk="1" hangingPunct="1">
              <a:lnSpc>
                <a:spcPct val="150000"/>
              </a:lnSpc>
              <a:buNone/>
            </a:pPr>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417638"/>
            <a:ext cx="1931665" cy="2476043"/>
          </a:xfrm>
          <a:prstGeom prst="rect">
            <a:avLst/>
          </a:prstGeom>
        </p:spPr>
      </p:pic>
      <p:sp>
        <p:nvSpPr>
          <p:cNvPr id="3" name="TextBox 2"/>
          <p:cNvSpPr txBox="1"/>
          <p:nvPr/>
        </p:nvSpPr>
        <p:spPr>
          <a:xfrm>
            <a:off x="5883520" y="4077072"/>
            <a:ext cx="2808312" cy="369332"/>
          </a:xfrm>
          <a:prstGeom prst="rect">
            <a:avLst/>
          </a:prstGeom>
          <a:noFill/>
        </p:spPr>
        <p:txBody>
          <a:bodyPr wrap="square" rtlCol="0">
            <a:spAutoFit/>
          </a:bodyPr>
          <a:lstStyle/>
          <a:p>
            <a:r>
              <a:rPr lang="en-US" dirty="0" smtClean="0"/>
              <a:t>Karl Popper (1902-1994)</a:t>
            </a:r>
            <a:endParaRPr lang="en-US" dirty="0"/>
          </a:p>
        </p:txBody>
      </p:sp>
    </p:spTree>
    <p:extLst>
      <p:ext uri="{BB962C8B-B14F-4D97-AF65-F5344CB8AC3E}">
        <p14:creationId xmlns:p14="http://schemas.microsoft.com/office/powerpoint/2010/main" val="209474571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86B68E6-38A9-4DCE-8835-9E67B198A6A4}" type="slidenum">
              <a:rPr lang="ar-SA" altLang="en-US" sz="1400"/>
              <a:pPr algn="l">
                <a:spcBef>
                  <a:spcPct val="0"/>
                </a:spcBef>
                <a:buFontTx/>
                <a:buNone/>
              </a:pPr>
              <a:t>258</a:t>
            </a:fld>
            <a:endParaRPr lang="en-US" altLang="en-US" sz="1400"/>
          </a:p>
        </p:txBody>
      </p:sp>
      <p:sp>
        <p:nvSpPr>
          <p:cNvPr id="121859" name="Rectangle 2"/>
          <p:cNvSpPr>
            <a:spLocks noGrp="1" noChangeArrowheads="1"/>
          </p:cNvSpPr>
          <p:nvPr>
            <p:ph type="title"/>
          </p:nvPr>
        </p:nvSpPr>
        <p:spPr/>
        <p:txBody>
          <a:bodyPr/>
          <a:lstStyle/>
          <a:p>
            <a:pPr eaLnBrk="1" hangingPunct="1"/>
            <a:r>
              <a:rPr lang="en-US" altLang="en-US" sz="3600" dirty="0" smtClean="0">
                <a:solidFill>
                  <a:schemeClr val="accent2"/>
                </a:solidFill>
              </a:rPr>
              <a:t>Back to </a:t>
            </a:r>
            <a:r>
              <a:rPr lang="en-US" altLang="en-US" sz="3600" dirty="0" err="1" smtClean="0">
                <a:solidFill>
                  <a:schemeClr val="accent2"/>
                </a:solidFill>
              </a:rPr>
              <a:t>vNM’s</a:t>
            </a:r>
            <a:r>
              <a:rPr lang="en-US" altLang="en-US" sz="3600" dirty="0" smtClean="0">
                <a:solidFill>
                  <a:schemeClr val="accent2"/>
                </a:solidFill>
              </a:rPr>
              <a:t> Theorem</a:t>
            </a:r>
          </a:p>
        </p:txBody>
      </p:sp>
      <p:sp>
        <p:nvSpPr>
          <p:cNvPr id="121860" name="Rectangle 3"/>
          <p:cNvSpPr>
            <a:spLocks noGrp="1" noChangeArrowheads="1"/>
          </p:cNvSpPr>
          <p:nvPr>
            <p:ph type="body" idx="1"/>
          </p:nvPr>
        </p:nvSpPr>
        <p:spPr>
          <a:xfrm>
            <a:off x="467544" y="1268760"/>
            <a:ext cx="8229600" cy="4824536"/>
          </a:xfrm>
        </p:spPr>
        <p:txBody>
          <a:bodyPr/>
          <a:lstStyle/>
          <a:p>
            <a:pPr marL="0" indent="0" algn="l" rtl="0" eaLnBrk="1" hangingPunct="1">
              <a:lnSpc>
                <a:spcPct val="150000"/>
              </a:lnSpc>
              <a:buNone/>
            </a:pPr>
            <a:r>
              <a:rPr lang="en-US" altLang="en-US" sz="2400" dirty="0" smtClean="0"/>
              <a:t>Very little is assumed, beyond Independence: we needed </a:t>
            </a:r>
          </a:p>
          <a:p>
            <a:pPr marL="1371600" lvl="1" indent="0" algn="l" rtl="0" eaLnBrk="1" hangingPunct="1">
              <a:lnSpc>
                <a:spcPct val="150000"/>
              </a:lnSpc>
              <a:buNone/>
            </a:pPr>
            <a:r>
              <a:rPr lang="en-US" altLang="en-US" sz="2400" dirty="0" smtClean="0">
                <a:solidFill>
                  <a:srgbClr val="FF0000"/>
                </a:solidFill>
              </a:rPr>
              <a:t>Weak order </a:t>
            </a:r>
          </a:p>
          <a:p>
            <a:pPr marL="1371600" lvl="1" indent="0" algn="l" rtl="0" eaLnBrk="1" hangingPunct="1">
              <a:lnSpc>
                <a:spcPct val="150000"/>
              </a:lnSpc>
              <a:buNone/>
            </a:pPr>
            <a:r>
              <a:rPr lang="en-US" altLang="en-US" sz="2400" dirty="0" smtClean="0">
                <a:solidFill>
                  <a:schemeClr val="accent2"/>
                </a:solidFill>
              </a:rPr>
              <a:t>Continuity</a:t>
            </a:r>
          </a:p>
          <a:p>
            <a:pPr marL="1371600" lvl="1" indent="0" algn="l" rtl="0" eaLnBrk="1" hangingPunct="1">
              <a:lnSpc>
                <a:spcPct val="150000"/>
              </a:lnSpc>
              <a:buNone/>
            </a:pPr>
            <a:r>
              <a:rPr lang="en-US" altLang="en-US" sz="2400" dirty="0" smtClean="0">
                <a:solidFill>
                  <a:srgbClr val="FF0000"/>
                </a:solidFill>
              </a:rPr>
              <a:t>Independence</a:t>
            </a:r>
          </a:p>
          <a:p>
            <a:pPr marL="0" lvl="1" indent="0" algn="l" rtl="0" eaLnBrk="1" hangingPunct="1">
              <a:lnSpc>
                <a:spcPct val="150000"/>
              </a:lnSpc>
              <a:buNone/>
            </a:pPr>
            <a:r>
              <a:rPr lang="en-US" altLang="en-US" sz="2400" dirty="0" smtClean="0">
                <a:solidFill>
                  <a:schemeClr val="tx2"/>
                </a:solidFill>
              </a:rPr>
              <a:t>to conclude </a:t>
            </a:r>
            <a:r>
              <a:rPr lang="en-US" altLang="en-US" sz="2400" dirty="0" smtClean="0"/>
              <a:t>that</a:t>
            </a:r>
            <a:endParaRPr lang="en-US" altLang="en-US" sz="2400" dirty="0" smtClean="0">
              <a:solidFill>
                <a:schemeClr val="tx2"/>
              </a:solidFill>
            </a:endParaRPr>
          </a:p>
          <a:p>
            <a:pPr marL="0" indent="0" algn="ctr" rtl="0" eaLnBrk="1" hangingPunct="1">
              <a:lnSpc>
                <a:spcPct val="150000"/>
              </a:lnSpc>
              <a:buNone/>
            </a:pPr>
            <a:r>
              <a:rPr lang="en-US" altLang="en-US" sz="2400" dirty="0" smtClean="0">
                <a:solidFill>
                  <a:srgbClr val="002060"/>
                </a:solidFill>
              </a:rPr>
              <a:t>behavior can be represented </a:t>
            </a:r>
          </a:p>
          <a:p>
            <a:pPr marL="0" indent="0" algn="ctr" rtl="0" eaLnBrk="1" hangingPunct="1">
              <a:lnSpc>
                <a:spcPct val="150000"/>
              </a:lnSpc>
              <a:buNone/>
            </a:pPr>
            <a:r>
              <a:rPr lang="en-US" altLang="en-US" sz="2400" dirty="0" smtClean="0">
                <a:solidFill>
                  <a:srgbClr val="002060"/>
                </a:solidFill>
              </a:rPr>
              <a:t>by </a:t>
            </a:r>
            <a:r>
              <a:rPr lang="en-US" altLang="en-US" sz="2400" dirty="0" smtClean="0">
                <a:solidFill>
                  <a:srgbClr val="FF0000"/>
                </a:solidFill>
              </a:rPr>
              <a:t>expected utility maximization</a:t>
            </a:r>
          </a:p>
        </p:txBody>
      </p:sp>
    </p:spTree>
    <p:extLst>
      <p:ext uri="{BB962C8B-B14F-4D97-AF65-F5344CB8AC3E}">
        <p14:creationId xmlns:p14="http://schemas.microsoft.com/office/powerpoint/2010/main" val="318360756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259</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Implications of the Theorem</a:t>
            </a:r>
          </a:p>
        </p:txBody>
      </p:sp>
      <p:sp>
        <p:nvSpPr>
          <p:cNvPr id="123908" name="Rectangle 3"/>
          <p:cNvSpPr>
            <a:spLocks noGrp="1" noChangeArrowheads="1"/>
          </p:cNvSpPr>
          <p:nvPr>
            <p:ph type="body" idx="1"/>
          </p:nvPr>
        </p:nvSpPr>
        <p:spPr/>
        <p:txBody>
          <a:bodyPr/>
          <a:lstStyle/>
          <a:p>
            <a:pPr algn="l" rtl="0" eaLnBrk="1" hangingPunct="1">
              <a:lnSpc>
                <a:spcPct val="150000"/>
              </a:lnSpc>
            </a:pPr>
            <a:r>
              <a:rPr lang="en-US" altLang="en-US" sz="2400" dirty="0" smtClean="0">
                <a:solidFill>
                  <a:srgbClr val="FF0000"/>
                </a:solidFill>
              </a:rPr>
              <a:t>Descriptively: </a:t>
            </a:r>
            <a:r>
              <a:rPr lang="en-US" altLang="en-US" sz="2400" dirty="0"/>
              <a:t>I</a:t>
            </a:r>
            <a:r>
              <a:rPr lang="en-US" altLang="en-US" sz="2400" dirty="0" smtClean="0"/>
              <a:t>t is perhaps reasonable that maximization of expected utility </a:t>
            </a:r>
            <a:r>
              <a:rPr lang="en-US" altLang="en-US" sz="2400" dirty="0" smtClean="0">
                <a:solidFill>
                  <a:srgbClr val="7030A0"/>
                </a:solidFill>
              </a:rPr>
              <a:t>is a good model </a:t>
            </a:r>
            <a:r>
              <a:rPr lang="en-US" altLang="en-US" sz="2400" dirty="0" smtClean="0"/>
              <a:t>of people’s behavior</a:t>
            </a:r>
          </a:p>
          <a:p>
            <a:pPr lvl="1" algn="l" rtl="0" eaLnBrk="1" hangingPunct="1">
              <a:lnSpc>
                <a:spcPct val="150000"/>
              </a:lnSpc>
            </a:pPr>
            <a:r>
              <a:rPr lang="en-US" altLang="en-US" sz="2000" dirty="0" smtClean="0"/>
              <a:t>Even if this isn’t a description of a </a:t>
            </a:r>
            <a:r>
              <a:rPr lang="en-US" altLang="en-US" sz="2000" dirty="0" smtClean="0">
                <a:solidFill>
                  <a:srgbClr val="00B0F0"/>
                </a:solidFill>
              </a:rPr>
              <a:t>mental process </a:t>
            </a:r>
            <a:r>
              <a:rPr lang="en-US" altLang="en-US" sz="2000" dirty="0" smtClean="0"/>
              <a:t>they go through</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solidFill>
                  <a:srgbClr val="FF0000"/>
                </a:solidFill>
              </a:rPr>
              <a:t>Normatively: </a:t>
            </a:r>
            <a:r>
              <a:rPr lang="en-US" altLang="en-US" sz="2400" dirty="0" smtClean="0"/>
              <a:t>Maybe </a:t>
            </a:r>
            <a:r>
              <a:rPr lang="en-US" altLang="en-US" sz="2400" dirty="0" smtClean="0">
                <a:solidFill>
                  <a:srgbClr val="7030A0"/>
                </a:solidFill>
              </a:rPr>
              <a:t>we would like </a:t>
            </a:r>
            <a:r>
              <a:rPr lang="en-US" altLang="en-US" sz="2400" dirty="0" smtClean="0"/>
              <a:t>to maximize expected utility </a:t>
            </a:r>
          </a:p>
          <a:p>
            <a:pPr lvl="1" algn="l" rtl="0" eaLnBrk="1" hangingPunct="1">
              <a:lnSpc>
                <a:spcPct val="150000"/>
              </a:lnSpc>
            </a:pPr>
            <a:r>
              <a:rPr lang="en-US" altLang="en-US" sz="2000" dirty="0"/>
              <a:t>E</a:t>
            </a:r>
            <a:r>
              <a:rPr lang="en-US" altLang="en-US" sz="2000" dirty="0" smtClean="0"/>
              <a:t>ven if we don’t do it anyway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20F9565F-480B-4D19-A3F9-61936B0170E7}" type="slidenum">
              <a:rPr lang="ar-SA" altLang="en-US" sz="1400"/>
              <a:pPr algn="l" eaLnBrk="1" hangingPunct="1">
                <a:spcBef>
                  <a:spcPct val="0"/>
                </a:spcBef>
                <a:buFontTx/>
                <a:buNone/>
              </a:pPr>
              <a:t>26</a:t>
            </a:fld>
            <a:endParaRPr lang="en-US" altLang="en-US" sz="1400"/>
          </a:p>
        </p:txBody>
      </p:sp>
      <p:sp>
        <p:nvSpPr>
          <p:cNvPr id="12291"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Standard economic analysis</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4294967295"/>
              </p:nvPr>
            </p:nvSpPr>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𝑞</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oMath>
                  </m:oMathPara>
                </a14:m>
                <a:endParaRPr lang="en-US" altLang="en-US" sz="2400" dirty="0" smtClean="0">
                  <a:solidFill>
                    <a:srgbClr val="7030A0"/>
                  </a:solidFill>
                </a:endParaRPr>
              </a:p>
              <a:p>
                <a:pPr algn="ctr" rtl="0" eaLnBrk="1" hangingPunct="1">
                  <a:lnSpc>
                    <a:spcPct val="150000"/>
                  </a:lnSpc>
                  <a:buFontTx/>
                  <a:buNone/>
                </a:pPr>
                <a14:m>
                  <m:oMathPara xmlns:m="http://schemas.openxmlformats.org/officeDocument/2006/math">
                    <m:oMathParaPr>
                      <m:jc m:val="center"/>
                    </m:oMathParaPr>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𝑚</m:t>
                      </m:r>
                      <m:r>
                        <a:rPr lang="en-US" altLang="en-US" sz="2400" i="1" dirty="0" smtClean="0">
                          <a:solidFill>
                            <a:srgbClr val="7030A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𝑞</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solidFill>
                            <a:srgbClr val="7030A0"/>
                          </a:solidFill>
                          <a:latin typeface="Cambria Math" panose="02040503050406030204" pitchFamily="18" charset="0"/>
                        </a:rPr>
                        <m:t>)</m:t>
                      </m:r>
                    </m:oMath>
                  </m:oMathPara>
                </a14:m>
                <a:endParaRPr lang="en-US" altLang="en-US" sz="2400" dirty="0" smtClean="0">
                  <a:solidFill>
                    <a:srgbClr val="7030A0"/>
                  </a:solidFill>
                </a:endParaRPr>
              </a:p>
              <a:p>
                <a:pPr algn="l" rtl="0" eaLnBrk="1" hangingPunct="1">
                  <a:lnSpc>
                    <a:spcPct val="150000"/>
                  </a:lnSpc>
                  <a:buFontTx/>
                  <a:buNone/>
                </a:pPr>
                <a:endParaRPr lang="en-US" altLang="en-US" sz="2400" dirty="0" smtClean="0"/>
              </a:p>
            </p:txBody>
          </p:sp>
        </mc:Choice>
        <mc:Fallback xmlns="">
          <p:sp>
            <p:nvSpPr>
              <p:cNvPr id="12292" name="Rectangle 3"/>
              <p:cNvSpPr>
                <a:spLocks noGrp="1" noRot="1" noChangeAspect="1" noMove="1" noResize="1" noEditPoints="1" noAdjustHandles="1" noChangeArrowheads="1" noChangeShapeType="1" noTextEdit="1"/>
              </p:cNvSpPr>
              <p:nvPr>
                <p:ph type="body" idx="4294967295"/>
              </p:nvPr>
            </p:nvSpPr>
            <p:spPr>
              <a:blipFill>
                <a:blip r:embed="rId2"/>
                <a:stretch>
                  <a:fillRect/>
                </a:stretch>
              </a:blipFill>
            </p:spPr>
            <p:txBody>
              <a:bodyPr/>
              <a:lstStyle/>
              <a:p>
                <a:r>
                  <a:rPr lang="en-US">
                    <a:noFill/>
                  </a:rPr>
                  <a:t> </a:t>
                </a:r>
              </a:p>
            </p:txBody>
          </p:sp>
        </mc:Fallback>
      </mc:AlternateContent>
      <p:cxnSp>
        <p:nvCxnSpPr>
          <p:cNvPr id="3" name="Straight Arrow Connector 2"/>
          <p:cNvCxnSpPr/>
          <p:nvPr/>
        </p:nvCxnSpPr>
        <p:spPr bwMode="auto">
          <a:xfrm>
            <a:off x="1835696" y="5373216"/>
            <a:ext cx="4608512" cy="0"/>
          </a:xfrm>
          <a:prstGeom prst="straightConnector1">
            <a:avLst/>
          </a:prstGeom>
          <a:ln w="28575">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bwMode="auto">
          <a:xfrm flipV="1">
            <a:off x="2195736" y="1988840"/>
            <a:ext cx="0" cy="3744416"/>
          </a:xfrm>
          <a:prstGeom prst="straightConnector1">
            <a:avLst/>
          </a:prstGeom>
          <a:ln w="28575">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660232" y="5548590"/>
            <a:ext cx="1080120" cy="369332"/>
          </a:xfrm>
          <a:prstGeom prst="rect">
            <a:avLst/>
          </a:prstGeom>
          <a:noFill/>
        </p:spPr>
        <p:txBody>
          <a:bodyPr wrap="square" rtlCol="0">
            <a:spAutoFit/>
          </a:bodyPr>
          <a:lstStyle/>
          <a:p>
            <a:r>
              <a:rPr lang="en-US" dirty="0" smtClean="0"/>
              <a:t>money</a:t>
            </a:r>
            <a:endParaRPr lang="en-US" dirty="0"/>
          </a:p>
        </p:txBody>
      </p:sp>
      <p:sp>
        <p:nvSpPr>
          <p:cNvPr id="13" name="TextBox 12"/>
          <p:cNvSpPr txBox="1"/>
          <p:nvPr/>
        </p:nvSpPr>
        <p:spPr>
          <a:xfrm>
            <a:off x="1115616" y="2420888"/>
            <a:ext cx="1080120" cy="369332"/>
          </a:xfrm>
          <a:prstGeom prst="rect">
            <a:avLst/>
          </a:prstGeom>
          <a:noFill/>
        </p:spPr>
        <p:txBody>
          <a:bodyPr wrap="square" rtlCol="0">
            <a:spAutoFit/>
          </a:bodyPr>
          <a:lstStyle/>
          <a:p>
            <a:r>
              <a:rPr lang="en-US" dirty="0" smtClean="0"/>
              <a:t>mugs</a:t>
            </a:r>
            <a:endParaRPr lang="en-US" dirty="0"/>
          </a:p>
        </p:txBody>
      </p:sp>
      <p:sp>
        <p:nvSpPr>
          <p:cNvPr id="9" name="Oval 8"/>
          <p:cNvSpPr/>
          <p:nvPr/>
        </p:nvSpPr>
        <p:spPr bwMode="auto">
          <a:xfrm>
            <a:off x="4499992" y="5301208"/>
            <a:ext cx="144016" cy="1440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0" name="TextBox 9"/>
              <p:cNvSpPr txBox="1"/>
              <p:nvPr/>
            </p:nvSpPr>
            <p:spPr>
              <a:xfrm>
                <a:off x="4178524" y="5517232"/>
                <a:ext cx="925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0</m:t>
                      </m:r>
                      <m:r>
                        <a:rPr lang="en-US" b="0" i="1" smtClean="0">
                          <a:solidFill>
                            <a:srgbClr val="7030A0"/>
                          </a:solidFill>
                          <a:latin typeface="Cambria Math" panose="02040503050406030204" pitchFamily="18" charset="0"/>
                        </a:rPr>
                        <m:t>)</m:t>
                      </m:r>
                    </m:oMath>
                  </m:oMathPara>
                </a14:m>
                <a:endParaRPr lang="en-US" dirty="0">
                  <a:solidFill>
                    <a:srgbClr val="7030A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178524" y="5517232"/>
                <a:ext cx="925759" cy="369332"/>
              </a:xfrm>
              <a:prstGeom prst="rect">
                <a:avLst/>
              </a:prstGeom>
              <a:blipFill>
                <a:blip r:embed="rId3"/>
                <a:stretch>
                  <a:fillRect b="-14754"/>
                </a:stretch>
              </a:blipFill>
            </p:spPr>
            <p:txBody>
              <a:bodyPr/>
              <a:lstStyle/>
              <a:p>
                <a:r>
                  <a:rPr lang="en-US">
                    <a:noFill/>
                  </a:rPr>
                  <a:t> </a:t>
                </a:r>
              </a:p>
            </p:txBody>
          </p:sp>
        </mc:Fallback>
      </mc:AlternateContent>
      <p:sp>
        <p:nvSpPr>
          <p:cNvPr id="16" name="Oval 15"/>
          <p:cNvSpPr/>
          <p:nvPr/>
        </p:nvSpPr>
        <p:spPr bwMode="auto">
          <a:xfrm>
            <a:off x="3563888" y="4365104"/>
            <a:ext cx="144016" cy="1440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4" name="Straight Connector 13"/>
          <p:cNvCxnSpPr>
            <a:endCxn id="16" idx="2"/>
          </p:cNvCxnSpPr>
          <p:nvPr/>
        </p:nvCxnSpPr>
        <p:spPr bwMode="auto">
          <a:xfrm>
            <a:off x="2195736" y="4437112"/>
            <a:ext cx="1368152"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5" name="TextBox 14"/>
              <p:cNvSpPr txBox="1"/>
              <p:nvPr/>
            </p:nvSpPr>
            <p:spPr>
              <a:xfrm>
                <a:off x="1655676" y="4221088"/>
                <a:ext cx="2520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655676" y="4221088"/>
                <a:ext cx="252028" cy="369332"/>
              </a:xfrm>
              <a:prstGeom prst="rect">
                <a:avLst/>
              </a:prstGeom>
              <a:blipFill>
                <a:blip r:embed="rId4"/>
                <a:stretch>
                  <a:fillRect r="-19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67850" y="3919119"/>
                <a:ext cx="12106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r>
                        <a:rPr lang="en-US" b="0" i="1" smtClean="0">
                          <a:solidFill>
                            <a:srgbClr val="FF0000"/>
                          </a:solidFill>
                          <a:latin typeface="Cambria Math" panose="02040503050406030204" pitchFamily="18" charset="0"/>
                        </a:rPr>
                        <m:t>𝑝</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1</m:t>
                      </m:r>
                      <m:r>
                        <a:rPr lang="en-US" b="0" i="1" smtClean="0">
                          <a:solidFill>
                            <a:srgbClr val="7030A0"/>
                          </a:solidFill>
                          <a:latin typeface="Cambria Math" panose="02040503050406030204" pitchFamily="18" charset="0"/>
                        </a:rPr>
                        <m:t>)</m:t>
                      </m:r>
                    </m:oMath>
                  </m:oMathPara>
                </a14:m>
                <a:endParaRPr lang="en-US" dirty="0">
                  <a:solidFill>
                    <a:srgbClr val="7030A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967850" y="3919119"/>
                <a:ext cx="1210674" cy="369332"/>
              </a:xfrm>
              <a:prstGeom prst="rect">
                <a:avLst/>
              </a:prstGeom>
              <a:blipFill>
                <a:blip r:embed="rId5"/>
                <a:stretch>
                  <a:fillRect l="-505" r="-1010" b="-15000"/>
                </a:stretch>
              </a:blipFill>
            </p:spPr>
            <p:txBody>
              <a:bodyPr/>
              <a:lstStyle/>
              <a:p>
                <a:r>
                  <a:rPr lang="en-US">
                    <a:noFill/>
                  </a:rPr>
                  <a:t> </a:t>
                </a:r>
              </a:p>
            </p:txBody>
          </p:sp>
        </mc:Fallback>
      </mc:AlternateContent>
      <p:sp>
        <p:nvSpPr>
          <p:cNvPr id="22" name="Oval 21"/>
          <p:cNvSpPr/>
          <p:nvPr/>
        </p:nvSpPr>
        <p:spPr bwMode="auto">
          <a:xfrm>
            <a:off x="4427984" y="4365179"/>
            <a:ext cx="144016" cy="1440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5693296" y="5307080"/>
            <a:ext cx="144016" cy="1440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4" name="TextBox 23"/>
              <p:cNvSpPr txBox="1"/>
              <p:nvPr/>
            </p:nvSpPr>
            <p:spPr>
              <a:xfrm>
                <a:off x="5220072" y="5517232"/>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r>
                        <a:rPr lang="en-US" b="0" i="1" smtClean="0">
                          <a:solidFill>
                            <a:srgbClr val="FF0000"/>
                          </a:solidFill>
                          <a:latin typeface="Cambria Math" panose="02040503050406030204" pitchFamily="18" charset="0"/>
                        </a:rPr>
                        <m:t>𝑞</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0</m:t>
                      </m:r>
                      <m:r>
                        <a:rPr lang="en-US" b="0" i="1" smtClean="0">
                          <a:solidFill>
                            <a:srgbClr val="7030A0"/>
                          </a:solidFill>
                          <a:latin typeface="Cambria Math" panose="02040503050406030204" pitchFamily="18" charset="0"/>
                        </a:rPr>
                        <m:t>)</m:t>
                      </m:r>
                    </m:oMath>
                  </m:oMathPara>
                </a14:m>
                <a:endParaRPr lang="en-US" dirty="0">
                  <a:solidFill>
                    <a:srgbClr val="7030A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220072" y="5517232"/>
                <a:ext cx="1296144" cy="369332"/>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355976" y="3940914"/>
                <a:ext cx="9257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1</m:t>
                      </m:r>
                      <m:r>
                        <a:rPr lang="en-US" b="0" i="1" smtClean="0">
                          <a:solidFill>
                            <a:srgbClr val="7030A0"/>
                          </a:solidFill>
                          <a:latin typeface="Cambria Math" panose="02040503050406030204" pitchFamily="18" charset="0"/>
                        </a:rPr>
                        <m:t>)</m:t>
                      </m:r>
                    </m:oMath>
                  </m:oMathPara>
                </a14:m>
                <a:endParaRPr lang="en-US"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355976" y="3940914"/>
                <a:ext cx="925759" cy="369332"/>
              </a:xfrm>
              <a:prstGeom prst="rect">
                <a:avLst/>
              </a:prstGeom>
              <a:blipFill>
                <a:blip r:embed="rId7"/>
                <a:stretch>
                  <a:fillRect b="-14754"/>
                </a:stretch>
              </a:blipFill>
            </p:spPr>
            <p:txBody>
              <a:bodyPr/>
              <a:lstStyle/>
              <a:p>
                <a:r>
                  <a:rPr lang="en-US">
                    <a:noFill/>
                  </a:rPr>
                  <a:t> </a:t>
                </a:r>
              </a:p>
            </p:txBody>
          </p:sp>
        </mc:Fallback>
      </mc:AlternateContent>
      <p:sp>
        <p:nvSpPr>
          <p:cNvPr id="19" name="Freeform 18"/>
          <p:cNvSpPr/>
          <p:nvPr/>
        </p:nvSpPr>
        <p:spPr bwMode="auto">
          <a:xfrm>
            <a:off x="3650725" y="4482623"/>
            <a:ext cx="928150" cy="880024"/>
          </a:xfrm>
          <a:custGeom>
            <a:avLst/>
            <a:gdLst>
              <a:gd name="connsiteX0" fmla="*/ 0 w 928150"/>
              <a:gd name="connsiteY0" fmla="*/ 0 h 880024"/>
              <a:gd name="connsiteX1" fmla="*/ 275007 w 928150"/>
              <a:gd name="connsiteY1" fmla="*/ 550015 h 880024"/>
              <a:gd name="connsiteX2" fmla="*/ 928150 w 928150"/>
              <a:gd name="connsiteY2" fmla="*/ 880024 h 880024"/>
              <a:gd name="connsiteX3" fmla="*/ 928150 w 928150"/>
              <a:gd name="connsiteY3" fmla="*/ 880024 h 880024"/>
              <a:gd name="connsiteX4" fmla="*/ 687519 w 928150"/>
              <a:gd name="connsiteY4" fmla="*/ 790646 h 88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150" h="880024">
                <a:moveTo>
                  <a:pt x="0" y="0"/>
                </a:moveTo>
                <a:cubicBezTo>
                  <a:pt x="60157" y="201672"/>
                  <a:pt x="120315" y="403344"/>
                  <a:pt x="275007" y="550015"/>
                </a:cubicBezTo>
                <a:cubicBezTo>
                  <a:pt x="429699" y="696686"/>
                  <a:pt x="928150" y="880024"/>
                  <a:pt x="928150" y="880024"/>
                </a:cubicBezTo>
                <a:lnTo>
                  <a:pt x="928150" y="880024"/>
                </a:lnTo>
                <a:lnTo>
                  <a:pt x="687519" y="790646"/>
                </a:lnTo>
              </a:path>
            </a:pathLst>
          </a:custGeom>
          <a:no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Freeform 27"/>
          <p:cNvSpPr/>
          <p:nvPr/>
        </p:nvSpPr>
        <p:spPr bwMode="auto">
          <a:xfrm>
            <a:off x="4513118" y="4472054"/>
            <a:ext cx="1283018" cy="901162"/>
          </a:xfrm>
          <a:custGeom>
            <a:avLst/>
            <a:gdLst>
              <a:gd name="connsiteX0" fmla="*/ 0 w 928150"/>
              <a:gd name="connsiteY0" fmla="*/ 0 h 880024"/>
              <a:gd name="connsiteX1" fmla="*/ 275007 w 928150"/>
              <a:gd name="connsiteY1" fmla="*/ 550015 h 880024"/>
              <a:gd name="connsiteX2" fmla="*/ 928150 w 928150"/>
              <a:gd name="connsiteY2" fmla="*/ 880024 h 880024"/>
              <a:gd name="connsiteX3" fmla="*/ 928150 w 928150"/>
              <a:gd name="connsiteY3" fmla="*/ 880024 h 880024"/>
              <a:gd name="connsiteX4" fmla="*/ 687519 w 928150"/>
              <a:gd name="connsiteY4" fmla="*/ 790646 h 88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150" h="880024">
                <a:moveTo>
                  <a:pt x="0" y="0"/>
                </a:moveTo>
                <a:cubicBezTo>
                  <a:pt x="60157" y="201672"/>
                  <a:pt x="120315" y="403344"/>
                  <a:pt x="275007" y="550015"/>
                </a:cubicBezTo>
                <a:cubicBezTo>
                  <a:pt x="429699" y="696686"/>
                  <a:pt x="928150" y="880024"/>
                  <a:pt x="928150" y="880024"/>
                </a:cubicBezTo>
                <a:lnTo>
                  <a:pt x="928150" y="880024"/>
                </a:lnTo>
                <a:lnTo>
                  <a:pt x="687519" y="790646"/>
                </a:lnTo>
              </a:path>
            </a:pathLst>
          </a:custGeom>
          <a:noFill/>
          <a:ln w="28575"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Slide Number Placeholder 19"/>
          <p:cNvSpPr>
            <a:spLocks noGrp="1"/>
          </p:cNvSpPr>
          <p:nvPr>
            <p:ph type="sldNum" sz="quarter" idx="12"/>
          </p:nvPr>
        </p:nvSpPr>
        <p:spPr/>
        <p:txBody>
          <a:bodyPr/>
          <a:lstStyle/>
          <a:p>
            <a:pPr>
              <a:defRPr/>
            </a:pPr>
            <a:fld id="{0CF6547E-1A99-404A-8CF9-4C96F251AFB9}" type="slidenum">
              <a:rPr lang="en-US" altLang="en-US" smtClean="0"/>
              <a:pPr>
                <a:defRPr/>
              </a:pPr>
              <a:t>26</a:t>
            </a:fld>
            <a:endParaRPr lang="en-US" altLang="en-US"/>
          </a:p>
        </p:txBody>
      </p:sp>
    </p:spTree>
    <p:extLst>
      <p:ext uri="{BB962C8B-B14F-4D97-AF65-F5344CB8AC3E}">
        <p14:creationId xmlns:p14="http://schemas.microsoft.com/office/powerpoint/2010/main" val="207449379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260</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“How unique” is the utility?</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457200" y="1268760"/>
                <a:ext cx="8229600" cy="4680520"/>
              </a:xfrm>
            </p:spPr>
            <p:txBody>
              <a:bodyPr/>
              <a:lstStyle/>
              <a:p>
                <a:pPr marL="274320" indent="-457200" algn="l" rtl="0" eaLnBrk="1" hangingPunct="1">
                  <a:lnSpc>
                    <a:spcPct val="150000"/>
                  </a:lnSpc>
                  <a:buNone/>
                </a:pPr>
                <a:r>
                  <a:rPr lang="en-US" altLang="en-US" sz="2400" dirty="0" smtClean="0">
                    <a:solidFill>
                      <a:srgbClr val="0099FF"/>
                    </a:solidFill>
                  </a:rPr>
                  <a:t>In consumer theory </a:t>
                </a:r>
                <a:r>
                  <a:rPr lang="en-US" altLang="en-US" sz="2400" dirty="0" smtClean="0"/>
                  <a:t>– </a:t>
                </a:r>
                <a:r>
                  <a:rPr lang="en-US" altLang="en-US" sz="2400" dirty="0" smtClean="0">
                    <a:solidFill>
                      <a:srgbClr val="00B050"/>
                    </a:solidFill>
                  </a:rPr>
                  <a:t>any monotone transformation </a:t>
                </a:r>
              </a:p>
              <a:p>
                <a:pPr marL="274320" indent="-45720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7030A0"/>
                          </a:solidFill>
                          <a:latin typeface="Cambria Math" panose="02040503050406030204" pitchFamily="18" charset="0"/>
                        </a:rPr>
                        <m:t>𝑣</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𝑓</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𝑢</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e>
                      </m:d>
                    </m:oMath>
                  </m:oMathPara>
                </a14:m>
                <a:endParaRPr lang="en-US" altLang="en-US" sz="2400" dirty="0" smtClean="0"/>
              </a:p>
              <a:p>
                <a:pPr marL="274320" indent="-457200" algn="l" rtl="0" eaLnBrk="1" hangingPunct="1">
                  <a:lnSpc>
                    <a:spcPct val="150000"/>
                  </a:lnSpc>
                  <a:buNone/>
                </a:pPr>
                <a:r>
                  <a:rPr lang="en-US" altLang="en-US" sz="2400" dirty="0" smtClean="0"/>
                  <a:t>(for an increasing </a:t>
                </a:r>
                <a14:m>
                  <m:oMath xmlns:m="http://schemas.openxmlformats.org/officeDocument/2006/math">
                    <m:r>
                      <a:rPr lang="en-US" altLang="en-US" sz="2400" i="1" smtClean="0">
                        <a:solidFill>
                          <a:srgbClr val="FF0000"/>
                        </a:solidFill>
                        <a:latin typeface="Cambria Math" panose="02040503050406030204" pitchFamily="18" charset="0"/>
                      </a:rPr>
                      <m:t>𝑓</m:t>
                    </m:r>
                  </m:oMath>
                </a14:m>
                <a:r>
                  <a:rPr lang="en-US" altLang="en-US" sz="2400" dirty="0" smtClean="0"/>
                  <a:t>) represents the same preferences “utility is only </a:t>
                </a:r>
                <a:r>
                  <a:rPr lang="en-US" altLang="en-US" sz="2400" dirty="0" smtClean="0">
                    <a:solidFill>
                      <a:srgbClr val="FF0000"/>
                    </a:solidFill>
                  </a:rPr>
                  <a:t>ordinal</a:t>
                </a:r>
                <a:r>
                  <a:rPr lang="en-US" altLang="en-US" sz="2400" dirty="0" smtClean="0"/>
                  <a:t>”</a:t>
                </a:r>
              </a:p>
              <a:p>
                <a:pPr marL="274320" indent="-457200" algn="l" rtl="0" eaLnBrk="1" hangingPunct="1">
                  <a:lnSpc>
                    <a:spcPct val="150000"/>
                  </a:lnSpc>
                  <a:buNone/>
                </a:pPr>
                <a:r>
                  <a:rPr lang="en-US" altLang="en-US" sz="2400" dirty="0" smtClean="0">
                    <a:solidFill>
                      <a:srgbClr val="0099FF"/>
                    </a:solidFill>
                  </a:rPr>
                  <a:t>Here</a:t>
                </a:r>
                <a:r>
                  <a:rPr lang="en-US" altLang="en-US" sz="2400" dirty="0" smtClean="0"/>
                  <a:t> – only </a:t>
                </a:r>
                <a:r>
                  <a:rPr lang="en-US" altLang="en-US" sz="2400" dirty="0" smtClean="0">
                    <a:solidFill>
                      <a:srgbClr val="00B050"/>
                    </a:solidFill>
                  </a:rPr>
                  <a:t>affine</a:t>
                </a:r>
                <a:r>
                  <a:rPr lang="en-US" altLang="en-US" sz="2400" dirty="0" smtClean="0"/>
                  <a:t> transformations are allowed </a:t>
                </a:r>
                <a:r>
                  <a:rPr lang="en-US" altLang="en-US" sz="2000" dirty="0" smtClean="0"/>
                  <a:t>(but all of these) </a:t>
                </a:r>
                <a:r>
                  <a:rPr lang="en-US" altLang="en-US" sz="2400" dirty="0" smtClean="0"/>
                  <a:t>:</a:t>
                </a:r>
                <a:endParaRPr lang="en-US" altLang="en-US" sz="2400" dirty="0"/>
              </a:p>
              <a:p>
                <a:pPr marL="274320" indent="-457200" algn="ctr"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𝑏</m:t>
                      </m:r>
                    </m:oMath>
                  </m:oMathPara>
                </a14:m>
                <a:endParaRPr lang="en-US" altLang="en-US" sz="2400" b="0" i="1" dirty="0" smtClean="0">
                  <a:solidFill>
                    <a:srgbClr val="FF0000"/>
                  </a:solidFill>
                  <a:latin typeface="Cambria Math" panose="02040503050406030204" pitchFamily="18" charset="0"/>
                </a:endParaRPr>
              </a:p>
              <a:p>
                <a:pPr marL="274320" indent="-457200" algn="l" rtl="0" eaLnBrk="1" hangingPunct="1">
                  <a:lnSpc>
                    <a:spcPct val="150000"/>
                  </a:lnSpc>
                  <a:buNone/>
                </a:pPr>
                <a:r>
                  <a:rPr lang="en-US" altLang="en-US" sz="2000" dirty="0" smtClean="0"/>
                  <a:t>(</a:t>
                </a:r>
                <a14:m>
                  <m:oMath xmlns:m="http://schemas.openxmlformats.org/officeDocument/2006/math">
                    <m:r>
                      <a:rPr lang="en-US" altLang="en-US" sz="2000" i="1">
                        <a:solidFill>
                          <a:srgbClr val="FF0000"/>
                        </a:solidFill>
                        <a:latin typeface="Cambria Math" panose="02040503050406030204" pitchFamily="18" charset="0"/>
                      </a:rPr>
                      <m:t>𝑎</m:t>
                    </m:r>
                    <m:r>
                      <a:rPr lang="en-US" altLang="en-US" sz="2000" i="1">
                        <a:solidFill>
                          <a:srgbClr val="FF0000"/>
                        </a:solidFill>
                        <a:latin typeface="Cambria Math" panose="02040503050406030204" pitchFamily="18" charset="0"/>
                      </a:rPr>
                      <m:t>&gt;</m:t>
                    </m:r>
                    <m:r>
                      <a:rPr lang="en-US" altLang="en-US" sz="2000" i="1">
                        <a:solidFill>
                          <a:srgbClr val="FF0000"/>
                        </a:solidFill>
                        <a:latin typeface="Cambria Math" panose="02040503050406030204" pitchFamily="18" charset="0"/>
                      </a:rPr>
                      <m:t>0</m:t>
                    </m:r>
                  </m:oMath>
                </a14:m>
                <a:r>
                  <a:rPr lang="en-US" altLang="en-US" sz="2000" dirty="0" smtClean="0"/>
                  <a:t>) </a:t>
                </a:r>
                <a:r>
                  <a:rPr lang="en-US" altLang="en-US" sz="2400" dirty="0" smtClean="0">
                    <a:solidFill>
                      <a:srgbClr val="7030A0"/>
                    </a:solidFill>
                  </a:rPr>
                  <a:t>– </a:t>
                </a:r>
                <a:r>
                  <a:rPr lang="en-US" altLang="en-US" sz="2400" dirty="0" smtClean="0"/>
                  <a:t>“utility is </a:t>
                </a:r>
                <a:r>
                  <a:rPr lang="en-US" altLang="en-US" sz="2400" dirty="0" smtClean="0">
                    <a:solidFill>
                      <a:srgbClr val="FF0000"/>
                    </a:solidFill>
                  </a:rPr>
                  <a:t>cardinal</a:t>
                </a:r>
                <a:r>
                  <a:rPr lang="en-US" altLang="en-US" sz="2400" dirty="0" smtClean="0"/>
                  <a:t>”</a:t>
                </a:r>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457200" y="1268760"/>
                <a:ext cx="8229600" cy="4680520"/>
              </a:xfrm>
              <a:blipFill>
                <a:blip r:embed="rId2"/>
                <a:stretch>
                  <a:fillRect l="-1111" b="-3516"/>
                </a:stretch>
              </a:blipFill>
            </p:spPr>
            <p:txBody>
              <a:bodyPr/>
              <a:lstStyle/>
              <a:p>
                <a:r>
                  <a:rPr lang="en-US">
                    <a:noFill/>
                  </a:rPr>
                  <a:t> </a:t>
                </a:r>
              </a:p>
            </p:txBody>
          </p:sp>
        </mc:Fallback>
      </mc:AlternateContent>
    </p:spTree>
    <p:extLst>
      <p:ext uri="{BB962C8B-B14F-4D97-AF65-F5344CB8AC3E}">
        <p14:creationId xmlns:p14="http://schemas.microsoft.com/office/powerpoint/2010/main" val="16087440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261</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a:solidFill>
                  <a:schemeClr val="accent2"/>
                </a:solidFill>
              </a:rPr>
              <a:t>Why is the utility cardinal?</a:t>
            </a:r>
            <a:endParaRPr lang="en-US" altLang="en-US" sz="3600" dirty="0" smtClean="0">
              <a:solidFill>
                <a:schemeClr val="accent2"/>
              </a:solidFill>
            </a:endParaRP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457200" y="1268760"/>
                <a:ext cx="8229600" cy="4680520"/>
              </a:xfrm>
            </p:spPr>
            <p:txBody>
              <a:bodyPr/>
              <a:lstStyle/>
              <a:p>
                <a:pPr marL="0" indent="0" algn="l" rtl="0" eaLnBrk="1" hangingPunct="1">
                  <a:lnSpc>
                    <a:spcPct val="150000"/>
                  </a:lnSpc>
                  <a:buNone/>
                </a:pPr>
                <a:r>
                  <a:rPr lang="en-US" altLang="en-US" sz="2400" dirty="0" smtClean="0"/>
                  <a:t>Why can’t we have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7030A0"/>
                          </a:solidFill>
                          <a:latin typeface="Cambria Math" panose="02040503050406030204" pitchFamily="18" charset="0"/>
                        </a:rPr>
                        <m:t>𝑣</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𝑓</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𝑢</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e>
                      </m:d>
                    </m:oMath>
                  </m:oMathPara>
                </a14:m>
                <a:endParaRPr lang="en-US" altLang="en-US" sz="2400" dirty="0" smtClean="0"/>
              </a:p>
              <a:p>
                <a:pPr marL="0" indent="0" algn="l" rtl="0" eaLnBrk="1" hangingPunct="1">
                  <a:lnSpc>
                    <a:spcPct val="150000"/>
                  </a:lnSpc>
                  <a:buNone/>
                </a:pPr>
                <a:r>
                  <a:rPr lang="en-US" altLang="en-US" sz="2400" dirty="0" smtClean="0"/>
                  <a:t>for a </a:t>
                </a:r>
                <a:r>
                  <a:rPr lang="en-US" altLang="en-US" sz="2400" dirty="0" smtClean="0">
                    <a:solidFill>
                      <a:srgbClr val="0099FF"/>
                    </a:solidFill>
                  </a:rPr>
                  <a:t>non-affine</a:t>
                </a:r>
                <a:r>
                  <a:rPr lang="en-US" altLang="en-US" sz="2400" dirty="0" smtClean="0"/>
                  <a:t> </a:t>
                </a:r>
                <a14:m>
                  <m:oMath xmlns:m="http://schemas.openxmlformats.org/officeDocument/2006/math">
                    <m:r>
                      <a:rPr lang="en-US" altLang="en-US" sz="2400" i="1" smtClean="0">
                        <a:solidFill>
                          <a:srgbClr val="FF0000"/>
                        </a:solidFill>
                        <a:latin typeface="Cambria Math" panose="02040503050406030204" pitchFamily="18" charset="0"/>
                      </a:rPr>
                      <m:t>𝑓</m:t>
                    </m:r>
                  </m:oMath>
                </a14:m>
                <a:r>
                  <a:rPr lang="en-US" altLang="en-US" sz="2400" dirty="0" smtClean="0"/>
                  <a:t>?</a:t>
                </a:r>
              </a:p>
              <a:p>
                <a:pPr algn="l" rtl="0" eaLnBrk="1" hangingPunct="1">
                  <a:lnSpc>
                    <a:spcPct val="150000"/>
                  </a:lnSpc>
                </a:pPr>
                <a:r>
                  <a:rPr lang="en-US" altLang="en-US" sz="2400" dirty="0" smtClean="0"/>
                  <a:t>Because </a:t>
                </a:r>
                <a14:m>
                  <m:oMath xmlns:m="http://schemas.openxmlformats.org/officeDocument/2006/math">
                    <m:r>
                      <a:rPr lang="en-US" altLang="en-US" sz="2400" i="1">
                        <a:solidFill>
                          <a:srgbClr val="7030A0"/>
                        </a:solidFill>
                        <a:latin typeface="Cambria Math" panose="02040503050406030204" pitchFamily="18" charset="0"/>
                      </a:rPr>
                      <m:t>𝑢</m:t>
                    </m:r>
                  </m:oMath>
                </a14:m>
                <a:r>
                  <a:rPr lang="en-US" altLang="en-US" sz="2400" dirty="0" smtClean="0"/>
                  <a:t> doesn’t only rank outcomes </a:t>
                </a:r>
                <a14:m>
                  <m:oMath xmlns:m="http://schemas.openxmlformats.org/officeDocument/2006/math">
                    <m:r>
                      <a:rPr lang="en-US" altLang="en-US" sz="2400" i="1">
                        <a:solidFill>
                          <a:srgbClr val="7030A0"/>
                        </a:solidFill>
                        <a:latin typeface="Cambria Math" panose="02040503050406030204" pitchFamily="18" charset="0"/>
                      </a:rPr>
                      <m:t>𝑥</m:t>
                    </m:r>
                  </m:oMath>
                </a14:m>
                <a:endParaRPr lang="en-US" altLang="en-US" sz="2400" dirty="0"/>
              </a:p>
              <a:p>
                <a:pPr algn="l" rtl="0" eaLnBrk="1" hangingPunct="1">
                  <a:lnSpc>
                    <a:spcPct val="150000"/>
                  </a:lnSpc>
                </a:pPr>
                <a:r>
                  <a:rPr lang="en-US" altLang="en-US" sz="2400" dirty="0" smtClean="0"/>
                  <a:t>It also ranks </a:t>
                </a:r>
                <a:r>
                  <a:rPr lang="en-US" altLang="en-US" sz="2400" dirty="0" smtClean="0">
                    <a:solidFill>
                      <a:srgbClr val="FF0000"/>
                    </a:solidFill>
                  </a:rPr>
                  <a:t>lotteries</a:t>
                </a:r>
                <a:r>
                  <a:rPr lang="en-US" altLang="en-US" sz="2400" dirty="0" smtClean="0"/>
                  <a:t> over </a:t>
                </a:r>
                <a14:m>
                  <m:oMath xmlns:m="http://schemas.openxmlformats.org/officeDocument/2006/math">
                    <m:r>
                      <a:rPr lang="en-US" altLang="en-US" sz="2400" i="1">
                        <a:solidFill>
                          <a:srgbClr val="7030A0"/>
                        </a:solidFill>
                        <a:latin typeface="Cambria Math" panose="02040503050406030204" pitchFamily="18" charset="0"/>
                      </a:rPr>
                      <m:t>𝑥</m:t>
                    </m:r>
                  </m:oMath>
                </a14:m>
                <a:r>
                  <a:rPr lang="en-US" altLang="en-US" sz="2400" dirty="0" smtClean="0"/>
                  <a:t>’s via the expectation formula</a:t>
                </a:r>
              </a:p>
              <a:p>
                <a:pPr algn="l" rtl="0" eaLnBrk="1" hangingPunct="1">
                  <a:lnSpc>
                    <a:spcPct val="150000"/>
                  </a:lnSpc>
                </a:pPr>
                <a:r>
                  <a:rPr lang="en-US" altLang="en-US" sz="2400" dirty="0" smtClean="0"/>
                  <a:t>Non-linear transformations </a:t>
                </a:r>
                <a14:m>
                  <m:oMath xmlns:m="http://schemas.openxmlformats.org/officeDocument/2006/math">
                    <m:r>
                      <a:rPr lang="en-US" altLang="en-US" sz="2400" i="1">
                        <a:solidFill>
                          <a:srgbClr val="FF0000"/>
                        </a:solidFill>
                        <a:latin typeface="Cambria Math" panose="02040503050406030204" pitchFamily="18" charset="0"/>
                      </a:rPr>
                      <m:t>𝑓</m:t>
                    </m:r>
                  </m:oMath>
                </a14:m>
                <a:r>
                  <a:rPr lang="en-US" altLang="en-US" sz="2400" dirty="0" smtClean="0"/>
                  <a:t> would mess things up</a:t>
                </a:r>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457200" y="1268760"/>
                <a:ext cx="8229600" cy="4680520"/>
              </a:xfrm>
              <a:blipFill>
                <a:blip r:embed="rId2"/>
                <a:stretch>
                  <a:fillRect l="-1111" r="-815"/>
                </a:stretch>
              </a:blipFill>
            </p:spPr>
            <p:txBody>
              <a:bodyPr/>
              <a:lstStyle/>
              <a:p>
                <a:r>
                  <a:rPr lang="en-US">
                    <a:noFill/>
                  </a:rPr>
                  <a:t> </a:t>
                </a:r>
              </a:p>
            </p:txBody>
          </p:sp>
        </mc:Fallback>
      </mc:AlternateContent>
    </p:spTree>
    <p:extLst>
      <p:ext uri="{BB962C8B-B14F-4D97-AF65-F5344CB8AC3E}">
        <p14:creationId xmlns:p14="http://schemas.microsoft.com/office/powerpoint/2010/main" val="163189205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262</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But affine transformations </a:t>
            </a:r>
            <a:r>
              <a:rPr lang="en-US" altLang="en-US" sz="3600" dirty="0" smtClean="0">
                <a:solidFill>
                  <a:srgbClr val="00B050"/>
                </a:solidFill>
              </a:rPr>
              <a:t>are</a:t>
            </a:r>
            <a:r>
              <a:rPr lang="en-US" altLang="en-US" sz="3600" dirty="0" smtClean="0">
                <a:solidFill>
                  <a:schemeClr val="accent2"/>
                </a:solidFill>
              </a:rPr>
              <a:t> OK?</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457200" y="1268760"/>
                <a:ext cx="8229600" cy="4680520"/>
              </a:xfrm>
            </p:spPr>
            <p:txBody>
              <a:bodyPr/>
              <a:lstStyle/>
              <a:p>
                <a:pPr marL="0" indent="0" algn="l" rtl="0" eaLnBrk="1" hangingPunct="1">
                  <a:lnSpc>
                    <a:spcPct val="150000"/>
                  </a:lnSpc>
                  <a:buNone/>
                </a:pPr>
                <a:r>
                  <a:rPr lang="en-US" altLang="en-US" sz="2400" dirty="0" smtClean="0"/>
                  <a:t>Yes.  An affine transformation</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𝑏</m:t>
                      </m:r>
                    </m:oMath>
                  </m:oMathPara>
                </a14:m>
                <a:endParaRPr lang="en-US" altLang="en-US" sz="2400" b="0" dirty="0" smtClean="0">
                  <a:solidFill>
                    <a:srgbClr val="FF0000"/>
                  </a:solidFill>
                </a:endParaRPr>
              </a:p>
              <a:p>
                <a:pPr marL="0" indent="0" algn="l" rtl="0" eaLnBrk="1" hangingPunct="1">
                  <a:lnSpc>
                    <a:spcPct val="150000"/>
                  </a:lnSpc>
                  <a:buNone/>
                </a:pPr>
                <a:r>
                  <a:rPr lang="en-US" altLang="en-US" sz="2400" dirty="0" smtClean="0"/>
                  <a:t>commutes with expectation:</a:t>
                </a:r>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a:solidFill>
                            <a:srgbClr val="7030A0"/>
                          </a:solidFill>
                          <a:latin typeface="Cambria Math" panose="02040503050406030204" pitchFamily="18" charset="0"/>
                        </a:rPr>
                        <m:t>𝐸</m:t>
                      </m:r>
                      <m:d>
                        <m:dPr>
                          <m:begChr m:val="["/>
                          <m:endChr m:val="]"/>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e>
                      </m:d>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𝐸</m:t>
                      </m:r>
                      <m:d>
                        <m:dPr>
                          <m:begChr m:val="["/>
                          <m:endChr m:val="]"/>
                          <m:ctrlPr>
                            <a:rPr lang="en-US" altLang="en-US" sz="2400" b="0" i="1" smtClean="0">
                              <a:solidFill>
                                <a:srgbClr val="7030A0"/>
                              </a:solidFill>
                              <a:latin typeface="Cambria Math" panose="02040503050406030204" pitchFamily="18" charset="0"/>
                            </a:rPr>
                          </m:ctrlPr>
                        </m:dPr>
                        <m:e>
                          <m:r>
                            <a:rPr lang="en-US" altLang="en-US" sz="2400" i="1">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i="1" smtClean="0">
                              <a:solidFill>
                                <a:srgbClr val="FF0000"/>
                              </a:solidFill>
                              <a:latin typeface="Cambria Math" panose="02040503050406030204" pitchFamily="18" charset="0"/>
                            </a:rPr>
                            <m:t>𝑏</m:t>
                          </m:r>
                          <m:r>
                            <m:rPr>
                              <m:nor/>
                            </m:rPr>
                            <a:rPr lang="en-US" altLang="en-US" sz="2400" dirty="0">
                              <a:solidFill>
                                <a:srgbClr val="7030A0"/>
                              </a:solidFill>
                            </a:rPr>
                            <m:t> </m:t>
                          </m:r>
                        </m:e>
                      </m:d>
                    </m:oMath>
                  </m:oMathPara>
                </a14:m>
                <a:endParaRPr lang="en-US" altLang="en-US" sz="2400" dirty="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7030A0"/>
                          </a:solidFill>
                          <a:latin typeface="Cambria Math" panose="02040503050406030204" pitchFamily="18" charset="0"/>
                        </a:rPr>
                        <m:t>=</m:t>
                      </m:r>
                      <m:r>
                        <a:rPr lang="en-US" altLang="en-US" sz="2400" i="1">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𝐸</m:t>
                      </m:r>
                      <m:d>
                        <m:dPr>
                          <m:begChr m:val="["/>
                          <m:endChr m:val="]"/>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e>
                      </m:d>
                      <m:r>
                        <a:rPr lang="en-US" altLang="en-US" sz="2400" i="1">
                          <a:solidFill>
                            <a:srgbClr val="7030A0"/>
                          </a:solidFill>
                          <a:latin typeface="Cambria Math" panose="02040503050406030204" pitchFamily="18" charset="0"/>
                        </a:rPr>
                        <m:t>+</m:t>
                      </m:r>
                      <m:r>
                        <a:rPr lang="en-US" altLang="en-US" sz="2400" i="1" smtClean="0">
                          <a:solidFill>
                            <a:srgbClr val="FF0000"/>
                          </a:solidFill>
                          <a:latin typeface="Cambria Math" panose="02040503050406030204" pitchFamily="18" charset="0"/>
                        </a:rPr>
                        <m:t>𝑏</m:t>
                      </m:r>
                      <m:r>
                        <m:rPr>
                          <m:nor/>
                        </m:rPr>
                        <a:rPr lang="en-US" altLang="en-US" sz="2400" dirty="0">
                          <a:solidFill>
                            <a:srgbClr val="7030A0"/>
                          </a:solidFill>
                        </a:rPr>
                        <m:t> </m:t>
                      </m:r>
                    </m:oMath>
                  </m:oMathPara>
                </a14:m>
                <a:endParaRPr lang="en-US" altLang="en-US" sz="2400" dirty="0" smtClean="0"/>
              </a:p>
              <a:p>
                <a:pPr marL="0" indent="0" algn="l" rtl="0" eaLnBrk="1" hangingPunct="1">
                  <a:lnSpc>
                    <a:spcPct val="150000"/>
                  </a:lnSpc>
                  <a:buNone/>
                </a:pPr>
                <a:r>
                  <a:rPr lang="en-US" altLang="en-US" sz="2400" dirty="0" smtClean="0"/>
                  <a:t>… and maximizing </a:t>
                </a:r>
                <a14:m>
                  <m:oMath xmlns:m="http://schemas.openxmlformats.org/officeDocument/2006/math">
                    <m:r>
                      <a:rPr lang="en-US" altLang="en-US" sz="2400" i="1">
                        <a:solidFill>
                          <a:srgbClr val="7030A0"/>
                        </a:solidFill>
                        <a:latin typeface="Cambria Math" panose="02040503050406030204" pitchFamily="18" charset="0"/>
                      </a:rPr>
                      <m:t>𝐸</m:t>
                    </m:r>
                    <m:r>
                      <a:rPr lang="en-US" altLang="en-US" sz="2400" b="0" i="1" smtClean="0">
                        <a:solidFill>
                          <a:srgbClr val="7030A0"/>
                        </a:solidFill>
                        <a:latin typeface="Cambria Math" panose="02040503050406030204" pitchFamily="18" charset="0"/>
                      </a:rPr>
                      <m:t>𝑣</m:t>
                    </m:r>
                  </m:oMath>
                </a14:m>
                <a:r>
                  <a:rPr lang="en-US" altLang="en-US" sz="2400" dirty="0" smtClean="0"/>
                  <a:t> </a:t>
                </a:r>
                <a:r>
                  <a:rPr lang="en-US" altLang="en-US" sz="2000" dirty="0"/>
                  <a:t>(</a:t>
                </a:r>
                <a:r>
                  <a:rPr lang="en-US" altLang="en-US" sz="2000" dirty="0" smtClean="0"/>
                  <a:t>when </a:t>
                </a:r>
                <a14:m>
                  <m:oMath xmlns:m="http://schemas.openxmlformats.org/officeDocument/2006/math">
                    <m:r>
                      <a:rPr lang="en-US" altLang="en-US" sz="2000" i="1">
                        <a:solidFill>
                          <a:srgbClr val="FF0000"/>
                        </a:solidFill>
                        <a:latin typeface="Cambria Math" panose="02040503050406030204" pitchFamily="18" charset="0"/>
                      </a:rPr>
                      <m:t>𝑎</m:t>
                    </m:r>
                    <m:r>
                      <a:rPr lang="en-US" altLang="en-US" sz="2000" i="1">
                        <a:solidFill>
                          <a:srgbClr val="FF0000"/>
                        </a:solidFill>
                        <a:latin typeface="Cambria Math" panose="02040503050406030204" pitchFamily="18" charset="0"/>
                      </a:rPr>
                      <m:t>&gt;</m:t>
                    </m:r>
                    <m:r>
                      <a:rPr lang="en-US" altLang="en-US" sz="2000" i="1">
                        <a:solidFill>
                          <a:srgbClr val="FF0000"/>
                        </a:solidFill>
                        <a:latin typeface="Cambria Math" panose="02040503050406030204" pitchFamily="18" charset="0"/>
                      </a:rPr>
                      <m:t>0</m:t>
                    </m:r>
                  </m:oMath>
                </a14:m>
                <a:r>
                  <a:rPr lang="en-US" altLang="en-US" sz="2000" dirty="0"/>
                  <a:t>) </a:t>
                </a:r>
                <a:r>
                  <a:rPr lang="en-US" altLang="en-US" sz="2400" dirty="0" smtClean="0"/>
                  <a:t>is the same as maximizing </a:t>
                </a:r>
                <a14:m>
                  <m:oMath xmlns:m="http://schemas.openxmlformats.org/officeDocument/2006/math">
                    <m:r>
                      <a:rPr lang="en-US" altLang="en-US" sz="2400" i="1">
                        <a:solidFill>
                          <a:srgbClr val="7030A0"/>
                        </a:solidFill>
                        <a:latin typeface="Cambria Math" panose="02040503050406030204" pitchFamily="18" charset="0"/>
                      </a:rPr>
                      <m:t>𝐸</m:t>
                    </m:r>
                    <m:r>
                      <a:rPr lang="en-US" altLang="en-US" sz="2400" b="0" i="1" smtClean="0">
                        <a:solidFill>
                          <a:srgbClr val="7030A0"/>
                        </a:solidFill>
                        <a:latin typeface="Cambria Math" panose="02040503050406030204" pitchFamily="18" charset="0"/>
                      </a:rPr>
                      <m:t>𝑢</m:t>
                    </m:r>
                  </m:oMath>
                </a14:m>
                <a:r>
                  <a:rPr lang="en-US" altLang="en-US" sz="2400" dirty="0" smtClean="0"/>
                  <a:t> </a:t>
                </a:r>
                <a:r>
                  <a:rPr lang="en-US" altLang="en-US" sz="2400" dirty="0"/>
                  <a:t>	</a:t>
                </a:r>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457200" y="1268760"/>
                <a:ext cx="8229600" cy="4680520"/>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299384116"/>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263</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What does it mean?</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611560" y="1556792"/>
                <a:ext cx="8229600" cy="4248472"/>
              </a:xfrm>
            </p:spPr>
            <p:txBody>
              <a:bodyPr/>
              <a:lstStyle/>
              <a:p>
                <a:pPr marL="0" indent="0" algn="l" rtl="0" eaLnBrk="1" hangingPunct="1">
                  <a:lnSpc>
                    <a:spcPct val="150000"/>
                  </a:lnSpc>
                  <a:buNone/>
                </a:pPr>
                <a:r>
                  <a:rPr lang="en-US" altLang="en-US" sz="2400" dirty="0" smtClean="0"/>
                  <a:t>Compare with temperature</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𝑏</m:t>
                      </m:r>
                    </m:oMath>
                  </m:oMathPara>
                </a14:m>
                <a:endParaRPr lang="en-US" altLang="en-US" sz="2400" b="0" dirty="0" smtClean="0">
                  <a:solidFill>
                    <a:srgbClr val="FF0000"/>
                  </a:solidFill>
                </a:endParaRPr>
              </a:p>
              <a:p>
                <a:pPr marL="0" indent="0" algn="l" rtl="0" eaLnBrk="1" hangingPunct="1">
                  <a:lnSpc>
                    <a:spcPct val="150000"/>
                  </a:lnSpc>
                  <a:buNone/>
                </a:pPr>
                <a:r>
                  <a:rPr lang="en-US" altLang="en-US" sz="2400" dirty="0" smtClean="0"/>
                  <a:t>This is the type of transformation between </a:t>
                </a:r>
                <a:r>
                  <a:rPr lang="en-US" altLang="en-US" sz="2400" dirty="0" smtClean="0">
                    <a:solidFill>
                      <a:srgbClr val="00B050"/>
                    </a:solidFill>
                  </a:rPr>
                  <a:t>Celsius</a:t>
                </a:r>
                <a:r>
                  <a:rPr lang="en-US" altLang="en-US" sz="2400" dirty="0" smtClean="0"/>
                  <a:t>, </a:t>
                </a:r>
                <a:r>
                  <a:rPr lang="en-US" altLang="en-US" sz="2400" dirty="0">
                    <a:solidFill>
                      <a:srgbClr val="00B050"/>
                    </a:solidFill>
                  </a:rPr>
                  <a:t>Fahrenheit</a:t>
                </a:r>
                <a:r>
                  <a:rPr lang="en-US" altLang="en-US" sz="2400" dirty="0" smtClean="0"/>
                  <a:t>, and </a:t>
                </a:r>
                <a:r>
                  <a:rPr lang="en-US" altLang="en-US" sz="2400" dirty="0" smtClean="0">
                    <a:solidFill>
                      <a:srgbClr val="00B050"/>
                    </a:solidFill>
                  </a:rPr>
                  <a:t>Kalvin</a:t>
                </a:r>
              </a:p>
              <a:p>
                <a:pPr marL="0" indent="0" algn="l" rtl="0" eaLnBrk="1" hangingPunct="1">
                  <a:lnSpc>
                    <a:spcPct val="150000"/>
                  </a:lnSpc>
                  <a:buNone/>
                </a:pPr>
                <a:r>
                  <a:rPr lang="en-US" altLang="en-US" sz="2400" dirty="0" smtClean="0"/>
                  <a:t>It doesn’t mean much to say that the temperature is </a:t>
                </a:r>
                <a14:m>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b="0" i="1" smtClean="0">
                            <a:solidFill>
                              <a:srgbClr val="FF0000"/>
                            </a:solidFill>
                            <a:latin typeface="Cambria Math" panose="02040503050406030204" pitchFamily="18" charset="0"/>
                          </a:rPr>
                          <m:t>5</m:t>
                        </m:r>
                      </m:e>
                      <m:sup>
                        <m:r>
                          <a:rPr lang="en-US" altLang="en-US" sz="2400" b="0" i="1" smtClean="0">
                            <a:solidFill>
                              <a:srgbClr val="FF0000"/>
                            </a:solidFill>
                            <a:latin typeface="Cambria Math" panose="02040503050406030204" pitchFamily="18" charset="0"/>
                          </a:rPr>
                          <m:t>𝑜</m:t>
                        </m:r>
                      </m:sup>
                    </m:sSup>
                  </m:oMath>
                </a14:m>
                <a:endParaRPr lang="en-US" altLang="en-US" sz="2400" dirty="0" smtClean="0"/>
              </a:p>
              <a:p>
                <a:pPr marL="0" indent="0" algn="l" rtl="0" eaLnBrk="1" hangingPunct="1">
                  <a:lnSpc>
                    <a:spcPct val="150000"/>
                  </a:lnSpc>
                  <a:buNone/>
                </a:pPr>
                <a:r>
                  <a:rPr lang="en-US" altLang="en-US" sz="2400" dirty="0" smtClean="0"/>
                  <a:t>– </a:t>
                </a:r>
                <a:r>
                  <a:rPr lang="en-US" altLang="en-US" sz="2400" dirty="0"/>
                  <a:t>o</a:t>
                </a:r>
                <a:r>
                  <a:rPr lang="en-US" altLang="en-US" sz="2400" dirty="0" smtClean="0"/>
                  <a:t>n which scale?</a:t>
                </a:r>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611560" y="1556792"/>
                <a:ext cx="8229600" cy="4248472"/>
              </a:xfrm>
              <a:blipFill>
                <a:blip r:embed="rId2"/>
                <a:stretch>
                  <a:fillRect l="-1111"/>
                </a:stretch>
              </a:blipFill>
            </p:spPr>
            <p:txBody>
              <a:bodyPr/>
              <a:lstStyle/>
              <a:p>
                <a:r>
                  <a:rPr lang="en-US">
                    <a:noFill/>
                  </a:rPr>
                  <a:t> </a:t>
                </a:r>
              </a:p>
            </p:txBody>
          </p:sp>
        </mc:Fallback>
      </mc:AlternateContent>
    </p:spTree>
    <p:extLst>
      <p:ext uri="{BB962C8B-B14F-4D97-AF65-F5344CB8AC3E}">
        <p14:creationId xmlns:p14="http://schemas.microsoft.com/office/powerpoint/2010/main" val="289371751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264</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temperature analogy</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611560" y="1556792"/>
                <a:ext cx="8229600" cy="4248472"/>
              </a:xfrm>
            </p:spPr>
            <p:txBody>
              <a:bodyPr/>
              <a:lstStyle/>
              <a:p>
                <a:pPr marL="0" indent="0" algn="l" rtl="0" eaLnBrk="1" hangingPunct="1">
                  <a:lnSpc>
                    <a:spcPct val="150000"/>
                  </a:lnSpc>
                  <a:buNone/>
                </a:pPr>
                <a:r>
                  <a:rPr lang="en-US" altLang="en-US" sz="2400" dirty="0" smtClean="0"/>
                  <a:t>So it is meaningless to say that the temperature is </a:t>
                </a:r>
                <a14:m>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b="0" i="1" smtClean="0">
                            <a:solidFill>
                              <a:srgbClr val="FF0000"/>
                            </a:solidFill>
                            <a:latin typeface="Cambria Math" panose="02040503050406030204" pitchFamily="18" charset="0"/>
                          </a:rPr>
                          <m:t>5</m:t>
                        </m:r>
                      </m:e>
                      <m:sup>
                        <m:r>
                          <a:rPr lang="en-US" altLang="en-US" sz="2400" b="0" i="1" smtClean="0">
                            <a:solidFill>
                              <a:srgbClr val="FF0000"/>
                            </a:solidFill>
                            <a:latin typeface="Cambria Math" panose="02040503050406030204" pitchFamily="18" charset="0"/>
                          </a:rPr>
                          <m:t>𝑜</m:t>
                        </m:r>
                      </m:sup>
                    </m:sSup>
                  </m:oMath>
                </a14:m>
                <a:endParaRPr lang="en-US" altLang="en-US" sz="2400" dirty="0" smtClean="0"/>
              </a:p>
              <a:p>
                <a:pPr marL="0" indent="0" algn="l" rtl="0" eaLnBrk="1" hangingPunct="1">
                  <a:lnSpc>
                    <a:spcPct val="150000"/>
                  </a:lnSpc>
                  <a:buNone/>
                </a:pPr>
                <a:r>
                  <a:rPr lang="en-US" altLang="en-US" sz="2400" dirty="0" smtClean="0"/>
                  <a:t>Not even that it is </a:t>
                </a:r>
                <a:r>
                  <a:rPr lang="en-US" altLang="en-US" sz="2400" dirty="0" smtClean="0">
                    <a:solidFill>
                      <a:srgbClr val="00B050"/>
                    </a:solidFill>
                  </a:rPr>
                  <a:t>positive</a:t>
                </a:r>
              </a:p>
              <a:p>
                <a:pPr marL="400050" lvl="1" indent="0" algn="l" rtl="0" eaLnBrk="1" hangingPunct="1">
                  <a:lnSpc>
                    <a:spcPct val="150000"/>
                  </a:lnSpc>
                  <a:buNone/>
                </a:pPr>
                <a:r>
                  <a:rPr lang="en-US" altLang="en-US" sz="2000" dirty="0" smtClean="0"/>
                  <a:t>(It can be positive in Fahrenheit but not in Celsius)</a:t>
                </a:r>
              </a:p>
              <a:p>
                <a:pPr marL="400050" lvl="1" indent="0" algn="l" rtl="0" eaLnBrk="1" hangingPunct="1">
                  <a:lnSpc>
                    <a:spcPct val="150000"/>
                  </a:lnSpc>
                  <a:buNone/>
                </a:pPr>
                <a:r>
                  <a:rPr lang="en-US" altLang="en-US" sz="2000" dirty="0" smtClean="0"/>
                  <a:t>(</a:t>
                </a:r>
                <a:r>
                  <a:rPr lang="en-US" altLang="en-US" sz="2000" dirty="0" smtClean="0">
                    <a:solidFill>
                      <a:srgbClr val="00B050"/>
                    </a:solidFill>
                  </a:rPr>
                  <a:t>Does snow melt when it’s </a:t>
                </a:r>
                <a14:m>
                  <m:oMath xmlns:m="http://schemas.openxmlformats.org/officeDocument/2006/math">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5</m:t>
                        </m:r>
                      </m:e>
                      <m:sup>
                        <m:r>
                          <a:rPr lang="en-US" altLang="en-US" sz="2000" i="1">
                            <a:solidFill>
                              <a:srgbClr val="FF0000"/>
                            </a:solidFill>
                            <a:latin typeface="Cambria Math" panose="02040503050406030204" pitchFamily="18" charset="0"/>
                          </a:rPr>
                          <m:t>𝑜</m:t>
                        </m:r>
                      </m:sup>
                    </m:sSup>
                  </m:oMath>
                </a14:m>
                <a:r>
                  <a:rPr lang="en-US" altLang="en-US" sz="2000" dirty="0" smtClean="0"/>
                  <a:t> </a:t>
                </a:r>
                <a:r>
                  <a:rPr lang="en-US" altLang="en-US" sz="2000" dirty="0" smtClean="0">
                    <a:solidFill>
                      <a:srgbClr val="00B050"/>
                    </a:solidFill>
                  </a:rPr>
                  <a:t>?</a:t>
                </a:r>
                <a:r>
                  <a:rPr lang="en-US" altLang="en-US" sz="2000" dirty="0" smtClean="0"/>
                  <a:t> – Depends…)</a:t>
                </a:r>
              </a:p>
              <a:p>
                <a:pPr marL="0" indent="0" algn="l" rtl="0" eaLnBrk="1" hangingPunct="1">
                  <a:lnSpc>
                    <a:spcPct val="150000"/>
                  </a:lnSpc>
                  <a:buNone/>
                </a:pPr>
                <a:r>
                  <a:rPr lang="en-US" altLang="en-US" sz="2400" dirty="0" smtClean="0"/>
                  <a:t>But it is meaningful to compare differences</a:t>
                </a:r>
              </a:p>
              <a:p>
                <a:pPr marL="365760" indent="0" algn="l" rtl="0" eaLnBrk="1" hangingPunct="1">
                  <a:lnSpc>
                    <a:spcPct val="150000"/>
                  </a:lnSpc>
                  <a:buNone/>
                </a:pPr>
                <a:r>
                  <a:rPr lang="en-US" altLang="en-US" sz="2000" dirty="0" smtClean="0">
                    <a:solidFill>
                      <a:srgbClr val="0099FF"/>
                    </a:solidFill>
                  </a:rPr>
                  <a:t>“Tomorrow will be warmer than today by more than today is warmer than yesterday” </a:t>
                </a:r>
              </a:p>
              <a:p>
                <a:pPr marL="0" indent="0" algn="l" rtl="0" eaLnBrk="1" hangingPunct="1">
                  <a:lnSpc>
                    <a:spcPct val="150000"/>
                  </a:lnSpc>
                  <a:buNone/>
                </a:pPr>
                <a:endParaRPr lang="en-US" altLang="en-US" sz="2400" dirty="0" smtClean="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611560" y="1556792"/>
                <a:ext cx="8229600" cy="4248472"/>
              </a:xfrm>
              <a:blipFill>
                <a:blip r:embed="rId2"/>
                <a:stretch>
                  <a:fillRect l="-1111" r="-519"/>
                </a:stretch>
              </a:blipFill>
            </p:spPr>
            <p:txBody>
              <a:bodyPr/>
              <a:lstStyle/>
              <a:p>
                <a:r>
                  <a:rPr lang="en-US">
                    <a:noFill/>
                  </a:rPr>
                  <a:t> </a:t>
                </a:r>
              </a:p>
            </p:txBody>
          </p:sp>
        </mc:Fallback>
      </mc:AlternateContent>
    </p:spTree>
    <p:extLst>
      <p:ext uri="{BB962C8B-B14F-4D97-AF65-F5344CB8AC3E}">
        <p14:creationId xmlns:p14="http://schemas.microsoft.com/office/powerpoint/2010/main" val="412814334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265</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Similarly…</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539552" y="1484784"/>
                <a:ext cx="8229600" cy="3620352"/>
              </a:xfrm>
            </p:spPr>
            <p:txBody>
              <a:bodyPr/>
              <a:lstStyle/>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𝑏</m:t>
                      </m:r>
                    </m:oMath>
                  </m:oMathPara>
                </a14:m>
                <a:endParaRPr lang="en-US" altLang="en-US" sz="2400" b="0" dirty="0" smtClean="0">
                  <a:solidFill>
                    <a:srgbClr val="FF0000"/>
                  </a:solidFill>
                </a:endParaRPr>
              </a:p>
              <a:p>
                <a:pPr marL="0" indent="0" algn="l" rtl="0" eaLnBrk="1" hangingPunct="1">
                  <a:lnSpc>
                    <a:spcPct val="150000"/>
                  </a:lnSpc>
                  <a:buNone/>
                </a:pPr>
                <a:r>
                  <a:rPr lang="en-US" altLang="en-US" sz="2400" dirty="0" smtClean="0"/>
                  <a:t>We don’t attach any meaning to the </a:t>
                </a:r>
                <a:r>
                  <a:rPr lang="en-US" altLang="en-US" sz="2400" dirty="0" smtClean="0">
                    <a:solidFill>
                      <a:srgbClr val="FF0000"/>
                    </a:solidFill>
                  </a:rPr>
                  <a:t>numbers</a:t>
                </a:r>
                <a:r>
                  <a:rPr lang="en-US" altLang="en-US" sz="2400" dirty="0" smtClean="0"/>
                  <a:t> </a:t>
                </a:r>
                <a14:m>
                  <m:oMath xmlns:m="http://schemas.openxmlformats.org/officeDocument/2006/math">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oMath>
                </a14:m>
                <a:endParaRPr lang="en-US" altLang="en-US" sz="2400" dirty="0" smtClean="0"/>
              </a:p>
              <a:p>
                <a:pPr marL="0" indent="0" algn="l" rtl="0" eaLnBrk="1" hangingPunct="1">
                  <a:lnSpc>
                    <a:spcPct val="150000"/>
                  </a:lnSpc>
                  <a:buNone/>
                </a:pPr>
                <a:r>
                  <a:rPr lang="en-US" altLang="en-US" sz="2400" dirty="0" smtClean="0"/>
                  <a:t>Not even to their </a:t>
                </a:r>
                <a:r>
                  <a:rPr lang="en-US" altLang="en-US" sz="2400" dirty="0" smtClean="0">
                    <a:solidFill>
                      <a:srgbClr val="FF0000"/>
                    </a:solidFill>
                  </a:rPr>
                  <a:t>signs</a:t>
                </a:r>
                <a:r>
                  <a:rPr lang="en-US" altLang="en-US" sz="2400" dirty="0" smtClean="0"/>
                  <a:t> </a:t>
                </a:r>
              </a:p>
              <a:p>
                <a:pPr marL="0" indent="0" algn="l" rtl="0" eaLnBrk="1" hangingPunct="1">
                  <a:lnSpc>
                    <a:spcPct val="150000"/>
                  </a:lnSpc>
                  <a:buNone/>
                </a:pPr>
                <a:r>
                  <a:rPr lang="en-US" altLang="en-US" sz="2400" dirty="0" smtClean="0"/>
                  <a:t>But we </a:t>
                </a:r>
                <a:r>
                  <a:rPr lang="en-US" altLang="en-US" sz="2400" dirty="0" smtClean="0">
                    <a:solidFill>
                      <a:srgbClr val="00B050"/>
                    </a:solidFill>
                  </a:rPr>
                  <a:t>can</a:t>
                </a:r>
                <a:r>
                  <a:rPr lang="en-US" altLang="en-US" sz="2400" dirty="0" smtClean="0"/>
                  <a:t> talk about </a:t>
                </a:r>
                <a:r>
                  <a:rPr lang="en-US" altLang="en-US" sz="2400" dirty="0" smtClean="0">
                    <a:solidFill>
                      <a:srgbClr val="FF0000"/>
                    </a:solidFill>
                  </a:rPr>
                  <a:t>differences</a:t>
                </a:r>
                <a:r>
                  <a:rPr lang="en-US" altLang="en-US" sz="2400" dirty="0" smtClean="0"/>
                  <a:t>: the comparison</a:t>
                </a:r>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&gt;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𝑧</m:t>
                          </m:r>
                        </m:e>
                      </m:d>
                    </m:oMath>
                  </m:oMathPara>
                </a14:m>
                <a:endParaRPr lang="en-US" altLang="en-US" sz="2400" dirty="0" smtClean="0"/>
              </a:p>
              <a:p>
                <a:pPr marL="0" indent="0" algn="l" rtl="0" eaLnBrk="1" hangingPunct="1">
                  <a:lnSpc>
                    <a:spcPct val="150000"/>
                  </a:lnSpc>
                  <a:buNone/>
                </a:pPr>
                <a:r>
                  <a:rPr lang="en-US" altLang="en-US" sz="2400" dirty="0" smtClean="0"/>
                  <a:t>will be meaningful</a:t>
                </a:r>
                <a:endParaRPr lang="en-US" altLang="en-US" sz="2400" dirty="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539552" y="1484784"/>
                <a:ext cx="8229600" cy="3620352"/>
              </a:xfrm>
              <a:blipFill>
                <a:blip r:embed="rId2"/>
                <a:stretch>
                  <a:fillRect l="-1185" b="-3879"/>
                </a:stretch>
              </a:blipFill>
            </p:spPr>
            <p:txBody>
              <a:bodyPr/>
              <a:lstStyle/>
              <a:p>
                <a:r>
                  <a:rPr lang="en-US">
                    <a:noFill/>
                  </a:rPr>
                  <a:t> </a:t>
                </a:r>
              </a:p>
            </p:txBody>
          </p:sp>
        </mc:Fallback>
      </mc:AlternateContent>
    </p:spTree>
    <p:extLst>
      <p:ext uri="{BB962C8B-B14F-4D97-AF65-F5344CB8AC3E}">
        <p14:creationId xmlns:p14="http://schemas.microsoft.com/office/powerpoint/2010/main" val="301002975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266</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Cardinality – respect for differences</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539552" y="1484784"/>
                <a:ext cx="8229600" cy="4536504"/>
              </a:xfrm>
            </p:spPr>
            <p:txBody>
              <a:bodyPr/>
              <a:lstStyle/>
              <a:p>
                <a:pPr marL="0" indent="0" algn="l" rtl="0" eaLnBrk="1" hangingPunct="1">
                  <a:lnSpc>
                    <a:spcPct val="150000"/>
                  </a:lnSpc>
                  <a:buNone/>
                </a:pPr>
                <a:r>
                  <a:rPr lang="en-US" altLang="en-US" sz="2400" dirty="0" smtClean="0"/>
                  <a:t>If</a:t>
                </a:r>
                <a:endParaRPr lang="en-US" altLang="en-US" sz="2400" dirty="0" smtClean="0">
                  <a:solidFill>
                    <a:srgbClr val="FF0000"/>
                  </a:solidFill>
                </a:endParaRPr>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&gt;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𝑧</m:t>
                          </m:r>
                        </m:e>
                      </m:d>
                    </m:oMath>
                  </m:oMathPara>
                </a14:m>
                <a:endParaRPr lang="en-US" altLang="en-US" sz="2400" dirty="0" smtClean="0"/>
              </a:p>
              <a:p>
                <a:pPr marL="0" indent="0" algn="l" rtl="0" eaLnBrk="1" hangingPunct="1">
                  <a:lnSpc>
                    <a:spcPct val="150000"/>
                  </a:lnSpc>
                  <a:buNone/>
                </a:pPr>
                <a:r>
                  <a:rPr lang="en-US" altLang="en-US" sz="2400" dirty="0"/>
                  <a:t>t</a:t>
                </a:r>
                <a:r>
                  <a:rPr lang="en-US" altLang="en-US" sz="2400" dirty="0" smtClean="0"/>
                  <a:t>hen for any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i="1">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i="1">
                          <a:solidFill>
                            <a:srgbClr val="FF0000"/>
                          </a:solidFill>
                          <a:latin typeface="Cambria Math" panose="02040503050406030204" pitchFamily="18" charset="0"/>
                        </a:rPr>
                        <m:t>𝑎</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i="1" smtClean="0">
                          <a:solidFill>
                            <a:srgbClr val="FF0000"/>
                          </a:solidFill>
                          <a:latin typeface="Cambria Math" panose="02040503050406030204" pitchFamily="18" charset="0"/>
                        </a:rPr>
                        <m:t>𝑏</m:t>
                      </m:r>
                    </m:oMath>
                  </m:oMathPara>
                </a14:m>
                <a:endParaRPr lang="en-US" altLang="en-US" sz="2400" dirty="0" smtClean="0">
                  <a:solidFill>
                    <a:srgbClr val="FF0000"/>
                  </a:solidFill>
                </a:endParaRPr>
              </a:p>
              <a:p>
                <a:pPr marL="0" indent="0" algn="l" rtl="0" eaLnBrk="1" hangingPunct="1">
                  <a:lnSpc>
                    <a:spcPct val="150000"/>
                  </a:lnSpc>
                  <a:buNone/>
                </a:pPr>
                <a:r>
                  <a:rPr lang="en-US" altLang="en-US" sz="2000" dirty="0" smtClean="0"/>
                  <a:t>(</a:t>
                </a:r>
                <a14:m>
                  <m:oMath xmlns:m="http://schemas.openxmlformats.org/officeDocument/2006/math">
                    <m:r>
                      <a:rPr lang="en-US" altLang="en-US" sz="2000" i="1">
                        <a:solidFill>
                          <a:srgbClr val="FF0000"/>
                        </a:solidFill>
                        <a:latin typeface="Cambria Math" panose="02040503050406030204" pitchFamily="18" charset="0"/>
                      </a:rPr>
                      <m:t>𝑎</m:t>
                    </m:r>
                    <m:r>
                      <a:rPr lang="en-US" altLang="en-US" sz="2000" b="0" i="0" smtClean="0">
                        <a:solidFill>
                          <a:srgbClr val="FF0000"/>
                        </a:solidFill>
                        <a:latin typeface="Cambria Math" panose="02040503050406030204" pitchFamily="18" charset="0"/>
                      </a:rPr>
                      <m:t>&gt;</m:t>
                    </m:r>
                    <m:r>
                      <a:rPr lang="en-US" altLang="en-US" sz="2000" b="0" i="0" smtClean="0">
                        <a:solidFill>
                          <a:srgbClr val="FF0000"/>
                        </a:solidFill>
                        <a:latin typeface="Cambria Math" panose="02040503050406030204" pitchFamily="18" charset="0"/>
                      </a:rPr>
                      <m:t>0</m:t>
                    </m:r>
                  </m:oMath>
                </a14:m>
                <a:r>
                  <a:rPr lang="en-US" altLang="en-US" sz="2000" dirty="0" smtClean="0"/>
                  <a:t>)</a:t>
                </a:r>
                <a:endParaRPr lang="en-US" altLang="en-US" sz="2000" dirty="0"/>
              </a:p>
              <a:p>
                <a:pPr marL="0" indent="0" algn="l" rtl="0" eaLnBrk="1" hangingPunct="1">
                  <a:lnSpc>
                    <a:spcPct val="150000"/>
                  </a:lnSpc>
                  <a:buNone/>
                </a:pPr>
                <a:r>
                  <a:rPr lang="en-US" altLang="en-US" sz="2400" dirty="0"/>
                  <a:t>w</a:t>
                </a:r>
                <a:r>
                  <a:rPr lang="en-US" altLang="en-US" sz="2400" dirty="0" smtClean="0"/>
                  <a:t>e also have</a:t>
                </a:r>
                <a:endParaRPr lang="en-US" altLang="en-US" sz="2400" dirty="0">
                  <a:solidFill>
                    <a:srgbClr val="FF0000"/>
                  </a:solidFill>
                </a:endParaRPr>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400" b="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𝑦</m:t>
                          </m:r>
                        </m:e>
                      </m:d>
                      <m:r>
                        <a:rPr lang="en-US" altLang="en-US" sz="2400" i="1">
                          <a:solidFill>
                            <a:srgbClr val="7030A0"/>
                          </a:solidFill>
                          <a:latin typeface="Cambria Math" panose="02040503050406030204" pitchFamily="18" charset="0"/>
                        </a:rPr>
                        <m:t>&gt;</m:t>
                      </m:r>
                      <m:r>
                        <a:rPr lang="en-US" altLang="en-US" sz="2400" b="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𝑦</m:t>
                          </m:r>
                        </m:e>
                      </m:d>
                      <m:r>
                        <a:rPr lang="en-US" altLang="en-US" sz="2400" i="1">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𝑣</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𝑧</m:t>
                          </m:r>
                        </m:e>
                      </m:d>
                    </m:oMath>
                  </m:oMathPara>
                </a14:m>
                <a:endParaRPr lang="en-US" altLang="en-US" sz="2400" dirty="0" smtClean="0"/>
              </a:p>
              <a:p>
                <a:pPr marL="0" indent="0" algn="l" rtl="0" eaLnBrk="1" hangingPunct="1">
                  <a:lnSpc>
                    <a:spcPct val="150000"/>
                  </a:lnSpc>
                  <a:buNone/>
                </a:pPr>
                <a:endParaRPr lang="en-US" altLang="en-US" sz="2400" dirty="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539552" y="1484784"/>
                <a:ext cx="8229600" cy="4536504"/>
              </a:xfrm>
              <a:blipFill>
                <a:blip r:embed="rId2"/>
                <a:stretch>
                  <a:fillRect l="-1185"/>
                </a:stretch>
              </a:blipFill>
            </p:spPr>
            <p:txBody>
              <a:bodyPr/>
              <a:lstStyle/>
              <a:p>
                <a:r>
                  <a:rPr lang="en-US">
                    <a:noFill/>
                  </a:rPr>
                  <a:t> </a:t>
                </a:r>
              </a:p>
            </p:txBody>
          </p:sp>
        </mc:Fallback>
      </mc:AlternateContent>
    </p:spTree>
    <p:extLst>
      <p:ext uri="{BB962C8B-B14F-4D97-AF65-F5344CB8AC3E}">
        <p14:creationId xmlns:p14="http://schemas.microsoft.com/office/powerpoint/2010/main" val="272237060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267</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Because lotteries compare differences</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539552" y="1484784"/>
                <a:ext cx="8229600" cy="4536504"/>
              </a:xfrm>
            </p:spPr>
            <p:txBody>
              <a:bodyPr/>
              <a:lstStyle/>
              <a:p>
                <a:pPr marL="0" indent="0" algn="l" rtl="0" eaLnBrk="1" hangingPunct="1">
                  <a:lnSpc>
                    <a:spcPct val="150000"/>
                  </a:lnSpc>
                  <a:buNone/>
                </a:pPr>
                <a:r>
                  <a:rPr lang="en-US" altLang="en-US" sz="2400" dirty="0" smtClean="0"/>
                  <a:t>If</a:t>
                </a:r>
                <a:endParaRPr lang="en-US" altLang="en-US" sz="2400" dirty="0" smtClean="0">
                  <a:solidFill>
                    <a:srgbClr val="FF0000"/>
                  </a:solidFill>
                </a:endParaRPr>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&gt;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𝑦</m:t>
                          </m:r>
                        </m:e>
                      </m:d>
                      <m:r>
                        <a:rPr lang="en-US" altLang="en-US" sz="2400" b="0" i="1" smtClean="0">
                          <a:solidFill>
                            <a:srgbClr val="7030A0"/>
                          </a:solidFill>
                          <a:latin typeface="Cambria Math" panose="02040503050406030204" pitchFamily="18" charset="0"/>
                        </a:rPr>
                        <m:t>−</m:t>
                      </m:r>
                      <m:r>
                        <a:rPr lang="en-US" altLang="en-US" sz="2400" i="1">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𝑧</m:t>
                          </m:r>
                        </m:e>
                      </m:d>
                    </m:oMath>
                  </m:oMathPara>
                </a14:m>
                <a:endParaRPr lang="en-US" altLang="en-US" sz="2400" dirty="0" smtClean="0"/>
              </a:p>
              <a:p>
                <a:pPr marL="0" indent="0" algn="l" rtl="0" eaLnBrk="1" hangingPunct="1">
                  <a:lnSpc>
                    <a:spcPct val="150000"/>
                  </a:lnSpc>
                  <a:buNone/>
                </a:pPr>
                <a:r>
                  <a:rPr lang="en-US" altLang="en-US" sz="2400" dirty="0"/>
                  <a:t>t</a:t>
                </a:r>
                <a:r>
                  <a:rPr lang="en-US" altLang="en-US" sz="2400" dirty="0" smtClean="0"/>
                  <a:t>hen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f>
                        <m:fPr>
                          <m:ctrlPr>
                            <a:rPr lang="en-US" altLang="en-US" sz="2400" i="1">
                              <a:solidFill>
                                <a:srgbClr val="7030A0"/>
                              </a:solidFill>
                              <a:latin typeface="Cambria Math" panose="02040503050406030204" pitchFamily="18" charset="0"/>
                            </a:rPr>
                          </m:ctrlPr>
                        </m:fPr>
                        <m:num>
                          <m:r>
                            <a:rPr lang="en-US" altLang="en-US" sz="2400" i="1">
                              <a:solidFill>
                                <a:srgbClr val="7030A0"/>
                              </a:solidFill>
                              <a:latin typeface="Cambria Math" panose="02040503050406030204" pitchFamily="18" charset="0"/>
                            </a:rPr>
                            <m:t>1</m:t>
                          </m:r>
                        </m:num>
                        <m:den>
                          <m:r>
                            <a:rPr lang="en-US" altLang="en-US" sz="2400" i="1">
                              <a:solidFill>
                                <a:srgbClr val="7030A0"/>
                              </a:solidFill>
                              <a:latin typeface="Cambria Math" panose="02040503050406030204" pitchFamily="18" charset="0"/>
                            </a:rPr>
                            <m:t>2</m:t>
                          </m:r>
                        </m:den>
                      </m:f>
                      <m:r>
                        <a:rPr lang="en-US" altLang="en-US" sz="2400" b="0" i="1" smtClean="0">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𝑥</m:t>
                          </m:r>
                        </m:e>
                      </m:d>
                      <m:r>
                        <a:rPr lang="en-US" altLang="en-US" sz="2400" i="1">
                          <a:solidFill>
                            <a:srgbClr val="7030A0"/>
                          </a:solidFill>
                          <a:latin typeface="Cambria Math" panose="02040503050406030204" pitchFamily="18" charset="0"/>
                        </a:rPr>
                        <m:t>+</m:t>
                      </m:r>
                      <m:f>
                        <m:fPr>
                          <m:ctrlPr>
                            <a:rPr lang="en-US" altLang="en-US" sz="2400" i="1">
                              <a:solidFill>
                                <a:srgbClr val="7030A0"/>
                              </a:solidFill>
                              <a:latin typeface="Cambria Math" panose="02040503050406030204" pitchFamily="18" charset="0"/>
                            </a:rPr>
                          </m:ctrlPr>
                        </m:fPr>
                        <m:num>
                          <m:r>
                            <a:rPr lang="en-US" altLang="en-US" sz="2400" i="1">
                              <a:solidFill>
                                <a:srgbClr val="7030A0"/>
                              </a:solidFill>
                              <a:latin typeface="Cambria Math" panose="02040503050406030204" pitchFamily="18" charset="0"/>
                            </a:rPr>
                            <m:t>1</m:t>
                          </m:r>
                        </m:num>
                        <m:den>
                          <m:r>
                            <a:rPr lang="en-US" altLang="en-US" sz="2400" i="1">
                              <a:solidFill>
                                <a:srgbClr val="7030A0"/>
                              </a:solidFill>
                              <a:latin typeface="Cambria Math" panose="02040503050406030204" pitchFamily="18" charset="0"/>
                            </a:rPr>
                            <m:t>2</m:t>
                          </m:r>
                        </m:den>
                      </m:f>
                      <m:r>
                        <a:rPr lang="en-US" altLang="en-US" sz="2400" b="0" i="1" smtClean="0">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𝑧</m:t>
                          </m:r>
                        </m:e>
                      </m:d>
                      <m:r>
                        <a:rPr lang="en-US" altLang="en-US" sz="2400" i="1">
                          <a:solidFill>
                            <a:srgbClr val="7030A0"/>
                          </a:solidFill>
                          <a:latin typeface="Cambria Math" panose="02040503050406030204" pitchFamily="18" charset="0"/>
                        </a:rPr>
                        <m:t>&gt;</m:t>
                      </m:r>
                      <m:r>
                        <a:rPr lang="en-US" altLang="en-US" sz="2400" b="0" i="1" smtClean="0">
                          <a:solidFill>
                            <a:srgbClr val="7030A0"/>
                          </a:solidFill>
                          <a:latin typeface="Cambria Math" panose="02040503050406030204" pitchFamily="18" charset="0"/>
                        </a:rPr>
                        <m:t>𝑢</m:t>
                      </m:r>
                      <m:d>
                        <m:dPr>
                          <m:ctrlPr>
                            <a:rPr lang="en-US" altLang="en-US" sz="2400" i="1">
                              <a:solidFill>
                                <a:srgbClr val="7030A0"/>
                              </a:solidFill>
                              <a:latin typeface="Cambria Math" panose="02040503050406030204" pitchFamily="18" charset="0"/>
                            </a:rPr>
                          </m:ctrlPr>
                        </m:dPr>
                        <m:e>
                          <m:r>
                            <a:rPr lang="en-US" altLang="en-US" sz="2400" i="1">
                              <a:solidFill>
                                <a:srgbClr val="7030A0"/>
                              </a:solidFill>
                              <a:latin typeface="Cambria Math" panose="02040503050406030204" pitchFamily="18" charset="0"/>
                            </a:rPr>
                            <m:t>𝑦</m:t>
                          </m:r>
                        </m:e>
                      </m:d>
                    </m:oMath>
                  </m:oMathPara>
                </a14:m>
                <a:endParaRPr lang="en-US" altLang="en-US" sz="2400" dirty="0" smtClean="0"/>
              </a:p>
              <a:p>
                <a:pPr marL="0" indent="0" algn="l" rtl="0" eaLnBrk="1" hangingPunct="1">
                  <a:lnSpc>
                    <a:spcPct val="150000"/>
                  </a:lnSpc>
                  <a:buNone/>
                </a:pPr>
                <a:r>
                  <a:rPr lang="en-US" altLang="en-US" sz="2400" dirty="0" smtClean="0"/>
                  <a:t>That is, the </a:t>
                </a:r>
                <a14:m>
                  <m:oMath xmlns:m="http://schemas.openxmlformats.org/officeDocument/2006/math">
                    <m:r>
                      <a:rPr lang="en-US" altLang="en-US" sz="2400" i="1" dirty="0" smtClean="0">
                        <a:solidFill>
                          <a:srgbClr val="FF0000"/>
                        </a:solidFill>
                        <a:latin typeface="Cambria Math" panose="02040503050406030204" pitchFamily="18" charset="0"/>
                      </a:rPr>
                      <m:t>50</m:t>
                    </m:r>
                    <m:r>
                      <a:rPr lang="en-US" altLang="en-US" sz="2400" i="1" dirty="0" smtClean="0">
                        <a:solidFill>
                          <a:srgbClr val="FF0000"/>
                        </a:solidFill>
                        <a:latin typeface="Cambria Math" panose="02040503050406030204" pitchFamily="18" charset="0"/>
                      </a:rPr>
                      <m:t>%</m:t>
                    </m:r>
                  </m:oMath>
                </a14:m>
                <a:r>
                  <a:rPr lang="en-US" altLang="en-US" sz="2400" dirty="0"/>
                  <a:t>-</a:t>
                </a:r>
                <a14:m>
                  <m:oMath xmlns:m="http://schemas.openxmlformats.org/officeDocument/2006/math">
                    <m:r>
                      <a:rPr lang="en-US" altLang="en-US" sz="2400" i="1" dirty="0" smtClean="0">
                        <a:solidFill>
                          <a:srgbClr val="FF0000"/>
                        </a:solidFill>
                        <a:latin typeface="Cambria Math" panose="02040503050406030204" pitchFamily="18" charset="0"/>
                      </a:rPr>
                      <m:t>50</m:t>
                    </m:r>
                    <m:r>
                      <a:rPr lang="en-US" altLang="en-US" sz="2400" i="1" dirty="0" smtClean="0">
                        <a:solidFill>
                          <a:srgbClr val="FF0000"/>
                        </a:solidFill>
                        <a:latin typeface="Cambria Math" panose="02040503050406030204" pitchFamily="18" charset="0"/>
                      </a:rPr>
                      <m:t>%</m:t>
                    </m:r>
                  </m:oMath>
                </a14:m>
                <a:r>
                  <a:rPr lang="en-US" altLang="en-US" sz="2400" dirty="0" smtClean="0"/>
                  <a:t> lottery between </a:t>
                </a:r>
                <a14:m>
                  <m:oMath xmlns:m="http://schemas.openxmlformats.org/officeDocument/2006/math">
                    <m:r>
                      <a:rPr lang="en-US" altLang="en-US" sz="2400" i="1">
                        <a:solidFill>
                          <a:srgbClr val="7030A0"/>
                        </a:solidFill>
                        <a:latin typeface="Cambria Math" panose="02040503050406030204" pitchFamily="18" charset="0"/>
                      </a:rPr>
                      <m:t>𝑥</m:t>
                    </m:r>
                  </m:oMath>
                </a14:m>
                <a:r>
                  <a:rPr lang="en-US" altLang="en-US" sz="2400" dirty="0" smtClean="0"/>
                  <a:t> and </a:t>
                </a:r>
                <a14:m>
                  <m:oMath xmlns:m="http://schemas.openxmlformats.org/officeDocument/2006/math">
                    <m:r>
                      <a:rPr lang="en-US" altLang="en-US" sz="2400" i="1">
                        <a:solidFill>
                          <a:srgbClr val="7030A0"/>
                        </a:solidFill>
                        <a:latin typeface="Cambria Math" panose="02040503050406030204" pitchFamily="18" charset="0"/>
                      </a:rPr>
                      <m:t>𝑧</m:t>
                    </m:r>
                  </m:oMath>
                </a14:m>
                <a:r>
                  <a:rPr lang="en-US" altLang="en-US" sz="2400" dirty="0" smtClean="0"/>
                  <a:t> is preferred to </a:t>
                </a:r>
                <a14:m>
                  <m:oMath xmlns:m="http://schemas.openxmlformats.org/officeDocument/2006/math">
                    <m:r>
                      <a:rPr lang="en-US" altLang="en-US" sz="2400" i="1">
                        <a:solidFill>
                          <a:srgbClr val="7030A0"/>
                        </a:solidFill>
                        <a:latin typeface="Cambria Math" panose="02040503050406030204" pitchFamily="18" charset="0"/>
                      </a:rPr>
                      <m:t>𝑦</m:t>
                    </m:r>
                  </m:oMath>
                </a14:m>
                <a:endParaRPr lang="en-US" altLang="en-US" sz="2400" dirty="0" smtClean="0"/>
              </a:p>
              <a:p>
                <a:pPr marL="0" indent="0" algn="l" rtl="0" eaLnBrk="1" hangingPunct="1">
                  <a:lnSpc>
                    <a:spcPct val="150000"/>
                  </a:lnSpc>
                  <a:buNone/>
                </a:pPr>
                <a:r>
                  <a:rPr lang="en-US" altLang="en-US" sz="2400" dirty="0" smtClean="0"/>
                  <a:t>And this is an observation that </a:t>
                </a:r>
                <a14:m>
                  <m:oMath xmlns:m="http://schemas.openxmlformats.org/officeDocument/2006/math">
                    <m:r>
                      <a:rPr lang="en-US" altLang="en-US" sz="2400" b="0" i="1" smtClean="0">
                        <a:solidFill>
                          <a:srgbClr val="7030A0"/>
                        </a:solidFill>
                        <a:latin typeface="Cambria Math" panose="02040503050406030204" pitchFamily="18" charset="0"/>
                      </a:rPr>
                      <m:t>𝑣</m:t>
                    </m:r>
                  </m:oMath>
                </a14:m>
                <a:r>
                  <a:rPr lang="en-US" altLang="en-US" sz="2400" dirty="0" smtClean="0"/>
                  <a:t> also has to describe</a:t>
                </a:r>
              </a:p>
              <a:p>
                <a:pPr marL="0" indent="0" algn="l" rtl="0" eaLnBrk="1" hangingPunct="1">
                  <a:lnSpc>
                    <a:spcPct val="150000"/>
                  </a:lnSpc>
                  <a:buNone/>
                </a:pPr>
                <a:endParaRPr lang="en-US" altLang="en-US" sz="2400" dirty="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539552" y="1484784"/>
                <a:ext cx="8229600" cy="4536504"/>
              </a:xfrm>
              <a:blipFill>
                <a:blip r:embed="rId2"/>
                <a:stretch>
                  <a:fillRect l="-1185" b="-3763"/>
                </a:stretch>
              </a:blipFill>
            </p:spPr>
            <p:txBody>
              <a:bodyPr/>
              <a:lstStyle/>
              <a:p>
                <a:r>
                  <a:rPr lang="en-US">
                    <a:noFill/>
                  </a:rPr>
                  <a:t> </a:t>
                </a:r>
              </a:p>
            </p:txBody>
          </p:sp>
        </mc:Fallback>
      </mc:AlternateContent>
    </p:spTree>
    <p:extLst>
      <p:ext uri="{BB962C8B-B14F-4D97-AF65-F5344CB8AC3E}">
        <p14:creationId xmlns:p14="http://schemas.microsoft.com/office/powerpoint/2010/main" val="23811940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268</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In other words</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457200" y="1196752"/>
                <a:ext cx="8229600" cy="4968552"/>
              </a:xfrm>
            </p:spPr>
            <p:txBody>
              <a:bodyPr/>
              <a:lstStyle/>
              <a:p>
                <a:pPr marL="0" indent="0" algn="l" rtl="0" eaLnBrk="1" hangingPunct="1">
                  <a:lnSpc>
                    <a:spcPct val="150000"/>
                  </a:lnSpc>
                  <a:buNone/>
                </a:pPr>
                <a:r>
                  <a:rPr lang="en-US" altLang="en-US" sz="2000" dirty="0" smtClean="0"/>
                  <a:t>If both </a:t>
                </a:r>
                <a14:m>
                  <m:oMath xmlns:m="http://schemas.openxmlformats.org/officeDocument/2006/math">
                    <m:r>
                      <a:rPr lang="en-US" altLang="en-US" sz="2000" i="1">
                        <a:solidFill>
                          <a:srgbClr val="7030A0"/>
                        </a:solidFill>
                        <a:latin typeface="Cambria Math" panose="02040503050406030204" pitchFamily="18" charset="0"/>
                      </a:rPr>
                      <m:t>𝐸𝑢</m:t>
                    </m:r>
                    <m:r>
                      <a:rPr lang="en-US" altLang="en-US" sz="2000" b="0" i="0" smtClean="0">
                        <a:solidFill>
                          <a:srgbClr val="7030A0"/>
                        </a:solidFill>
                        <a:latin typeface="Cambria Math" panose="02040503050406030204" pitchFamily="18" charset="0"/>
                      </a:rPr>
                      <m:t> </m:t>
                    </m:r>
                  </m:oMath>
                </a14:m>
                <a:r>
                  <a:rPr lang="en-US" altLang="en-US" sz="2000" dirty="0" smtClean="0"/>
                  <a:t> and  </a:t>
                </a:r>
                <a14:m>
                  <m:oMath xmlns:m="http://schemas.openxmlformats.org/officeDocument/2006/math">
                    <m:r>
                      <a:rPr lang="en-US" altLang="en-US" sz="2000" i="1">
                        <a:solidFill>
                          <a:srgbClr val="7030A0"/>
                        </a:solidFill>
                        <a:latin typeface="Cambria Math" panose="02040503050406030204" pitchFamily="18" charset="0"/>
                      </a:rPr>
                      <m:t>𝐸𝑣</m:t>
                    </m:r>
                  </m:oMath>
                </a14:m>
                <a:r>
                  <a:rPr lang="en-US" altLang="en-US" sz="2000" dirty="0" smtClean="0"/>
                  <a:t> represent preferences over lotteries, then the following are equivalent:</a:t>
                </a:r>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000" i="1">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𝑥</m:t>
                          </m:r>
                        </m:e>
                      </m:d>
                      <m:r>
                        <a:rPr lang="en-US" altLang="en-US" sz="2000" b="0" i="1" smtClean="0">
                          <a:solidFill>
                            <a:srgbClr val="7030A0"/>
                          </a:solidFill>
                          <a:latin typeface="Cambria Math" panose="02040503050406030204" pitchFamily="18" charset="0"/>
                        </a:rPr>
                        <m:t>−</m:t>
                      </m:r>
                      <m:r>
                        <a:rPr lang="en-US" altLang="en-US" sz="2000" i="1">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b="0" i="1" smtClean="0">
                              <a:solidFill>
                                <a:srgbClr val="7030A0"/>
                              </a:solidFill>
                              <a:latin typeface="Cambria Math" panose="02040503050406030204" pitchFamily="18" charset="0"/>
                            </a:rPr>
                            <m:t>𝑦</m:t>
                          </m:r>
                        </m:e>
                      </m:d>
                      <m:r>
                        <a:rPr lang="en-US" altLang="en-US" sz="2000" b="0" i="1" smtClean="0">
                          <a:solidFill>
                            <a:srgbClr val="7030A0"/>
                          </a:solidFill>
                          <a:latin typeface="Cambria Math" panose="02040503050406030204" pitchFamily="18" charset="0"/>
                        </a:rPr>
                        <m:t>&gt;</m:t>
                      </m:r>
                      <m:r>
                        <a:rPr lang="en-US" altLang="en-US" sz="2000" i="1">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b="0" i="1" smtClean="0">
                              <a:solidFill>
                                <a:srgbClr val="7030A0"/>
                              </a:solidFill>
                              <a:latin typeface="Cambria Math" panose="02040503050406030204" pitchFamily="18" charset="0"/>
                            </a:rPr>
                            <m:t>𝑦</m:t>
                          </m:r>
                        </m:e>
                      </m:d>
                      <m:r>
                        <a:rPr lang="en-US" altLang="en-US" sz="2000" b="0" i="1" smtClean="0">
                          <a:solidFill>
                            <a:srgbClr val="7030A0"/>
                          </a:solidFill>
                          <a:latin typeface="Cambria Math" panose="02040503050406030204" pitchFamily="18" charset="0"/>
                        </a:rPr>
                        <m:t>−</m:t>
                      </m:r>
                      <m:r>
                        <a:rPr lang="en-US" altLang="en-US" sz="2000" i="1">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b="0" i="1" smtClean="0">
                              <a:solidFill>
                                <a:srgbClr val="7030A0"/>
                              </a:solidFill>
                              <a:latin typeface="Cambria Math" panose="02040503050406030204" pitchFamily="18" charset="0"/>
                            </a:rPr>
                            <m:t>𝑧</m:t>
                          </m:r>
                        </m:e>
                      </m:d>
                    </m:oMath>
                  </m:oMathPara>
                </a14:m>
                <a:endParaRPr lang="en-US" altLang="en-US" sz="2000" dirty="0" smtClean="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r>
                        <a:rPr lang="en-US" altLang="en-US" sz="2000" b="0" i="1" smtClean="0">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𝑥</m:t>
                          </m:r>
                        </m:e>
                      </m:d>
                      <m:r>
                        <a:rPr lang="en-US" altLang="en-US" sz="2000" i="1">
                          <a:solidFill>
                            <a:srgbClr val="7030A0"/>
                          </a:solidFill>
                          <a:latin typeface="Cambria Math" panose="02040503050406030204" pitchFamily="18" charset="0"/>
                        </a:rPr>
                        <m:t>+</m:t>
                      </m:r>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r>
                        <a:rPr lang="en-US" altLang="en-US" sz="2000" b="0" i="1" smtClean="0">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𝑧</m:t>
                          </m:r>
                        </m:e>
                      </m:d>
                      <m:r>
                        <a:rPr lang="en-US" altLang="en-US" sz="2000" i="1">
                          <a:solidFill>
                            <a:srgbClr val="7030A0"/>
                          </a:solidFill>
                          <a:latin typeface="Cambria Math" panose="02040503050406030204" pitchFamily="18" charset="0"/>
                        </a:rPr>
                        <m:t>&gt;</m:t>
                      </m:r>
                      <m:r>
                        <a:rPr lang="en-US" altLang="en-US" sz="2000" b="0" i="1" smtClean="0">
                          <a:solidFill>
                            <a:srgbClr val="7030A0"/>
                          </a:solidFill>
                          <a:latin typeface="Cambria Math" panose="02040503050406030204" pitchFamily="18" charset="0"/>
                        </a:rPr>
                        <m:t>𝑢</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𝑦</m:t>
                          </m:r>
                        </m:e>
                      </m:d>
                    </m:oMath>
                  </m:oMathPara>
                </a14:m>
                <a:endParaRPr lang="en-US" altLang="en-US" sz="2000" dirty="0" smtClean="0"/>
              </a:p>
              <a:p>
                <a:pPr marL="0" indent="0" algn="l" rtl="0" eaLnBrk="1" hangingPunct="1">
                  <a:lnSpc>
                    <a:spcPct val="150000"/>
                  </a:lnSpc>
                  <a:buNone/>
                </a:pPr>
                <a:r>
                  <a:rPr lang="en-US" altLang="en-US" sz="2000" dirty="0"/>
                  <a:t>the </a:t>
                </a:r>
                <a14:m>
                  <m:oMath xmlns:m="http://schemas.openxmlformats.org/officeDocument/2006/math">
                    <m:r>
                      <a:rPr lang="en-US" altLang="en-US" sz="2000" i="1" dirty="0">
                        <a:solidFill>
                          <a:srgbClr val="FF0000"/>
                        </a:solidFill>
                        <a:latin typeface="Cambria Math" panose="02040503050406030204" pitchFamily="18" charset="0"/>
                      </a:rPr>
                      <m:t>50</m:t>
                    </m:r>
                    <m:r>
                      <a:rPr lang="en-US" altLang="en-US" sz="2000" i="1" dirty="0">
                        <a:solidFill>
                          <a:srgbClr val="FF0000"/>
                        </a:solidFill>
                        <a:latin typeface="Cambria Math" panose="02040503050406030204" pitchFamily="18" charset="0"/>
                      </a:rPr>
                      <m:t>%</m:t>
                    </m:r>
                  </m:oMath>
                </a14:m>
                <a:r>
                  <a:rPr lang="en-US" altLang="en-US" sz="2000" i="0" dirty="0" smtClean="0">
                    <a:latin typeface="+mj-lt"/>
                  </a:rPr>
                  <a:t>-</a:t>
                </a:r>
                <a14:m>
                  <m:oMath xmlns:m="http://schemas.openxmlformats.org/officeDocument/2006/math">
                    <m:r>
                      <a:rPr lang="en-US" altLang="en-US" sz="2000" i="1" dirty="0">
                        <a:solidFill>
                          <a:srgbClr val="FF0000"/>
                        </a:solidFill>
                        <a:latin typeface="Cambria Math" panose="02040503050406030204" pitchFamily="18" charset="0"/>
                      </a:rPr>
                      <m:t>50</m:t>
                    </m:r>
                    <m:r>
                      <a:rPr lang="en-US" altLang="en-US" sz="2000" i="1" dirty="0">
                        <a:solidFill>
                          <a:srgbClr val="FF0000"/>
                        </a:solidFill>
                        <a:latin typeface="Cambria Math" panose="02040503050406030204" pitchFamily="18" charset="0"/>
                      </a:rPr>
                      <m:t>%</m:t>
                    </m:r>
                  </m:oMath>
                </a14:m>
                <a:r>
                  <a:rPr lang="en-US" altLang="en-US" sz="2000" dirty="0"/>
                  <a:t> lottery between </a:t>
                </a:r>
                <a14:m>
                  <m:oMath xmlns:m="http://schemas.openxmlformats.org/officeDocument/2006/math">
                    <m:r>
                      <a:rPr lang="en-US" altLang="en-US" sz="2000" i="1">
                        <a:solidFill>
                          <a:srgbClr val="7030A0"/>
                        </a:solidFill>
                        <a:latin typeface="Cambria Math" panose="02040503050406030204" pitchFamily="18" charset="0"/>
                      </a:rPr>
                      <m:t>𝑥</m:t>
                    </m:r>
                  </m:oMath>
                </a14:m>
                <a:r>
                  <a:rPr lang="en-US" altLang="en-US" sz="2000" dirty="0"/>
                  <a:t> and </a:t>
                </a:r>
                <a14:m>
                  <m:oMath xmlns:m="http://schemas.openxmlformats.org/officeDocument/2006/math">
                    <m:r>
                      <a:rPr lang="en-US" altLang="en-US" sz="2000" i="1">
                        <a:solidFill>
                          <a:srgbClr val="7030A0"/>
                        </a:solidFill>
                        <a:latin typeface="Cambria Math" panose="02040503050406030204" pitchFamily="18" charset="0"/>
                      </a:rPr>
                      <m:t>𝑧</m:t>
                    </m:r>
                  </m:oMath>
                </a14:m>
                <a:r>
                  <a:rPr lang="en-US" altLang="en-US" sz="2000" dirty="0"/>
                  <a:t> is preferred to </a:t>
                </a:r>
                <a14:m>
                  <m:oMath xmlns:m="http://schemas.openxmlformats.org/officeDocument/2006/math">
                    <m:r>
                      <a:rPr lang="en-US" altLang="en-US" sz="2000" i="1">
                        <a:solidFill>
                          <a:srgbClr val="7030A0"/>
                        </a:solidFill>
                        <a:latin typeface="Cambria Math" panose="02040503050406030204" pitchFamily="18" charset="0"/>
                      </a:rPr>
                      <m:t>𝑦</m:t>
                    </m:r>
                  </m:oMath>
                </a14:m>
                <a:endParaRPr lang="en-US" altLang="en-US" sz="2000" dirty="0"/>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r>
                        <a:rPr lang="en-US" altLang="en-US" sz="2000" i="1">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𝑥</m:t>
                          </m:r>
                        </m:e>
                      </m:d>
                      <m:r>
                        <a:rPr lang="en-US" altLang="en-US" sz="2000" i="1">
                          <a:solidFill>
                            <a:srgbClr val="7030A0"/>
                          </a:solidFill>
                          <a:latin typeface="Cambria Math" panose="02040503050406030204" pitchFamily="18" charset="0"/>
                        </a:rPr>
                        <m:t>+</m:t>
                      </m:r>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r>
                        <a:rPr lang="en-US" altLang="en-US" sz="2000" i="1">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𝑧</m:t>
                          </m:r>
                        </m:e>
                      </m:d>
                      <m:r>
                        <a:rPr lang="en-US" altLang="en-US" sz="2000" i="1">
                          <a:solidFill>
                            <a:srgbClr val="7030A0"/>
                          </a:solidFill>
                          <a:latin typeface="Cambria Math" panose="02040503050406030204" pitchFamily="18" charset="0"/>
                        </a:rPr>
                        <m:t>&gt;</m:t>
                      </m:r>
                      <m:r>
                        <a:rPr lang="en-US" altLang="en-US" sz="2000" i="1">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𝑦</m:t>
                          </m:r>
                        </m:e>
                      </m:d>
                    </m:oMath>
                  </m:oMathPara>
                </a14:m>
                <a:endParaRPr lang="en-US" altLang="en-US" sz="2000" dirty="0" smtClean="0"/>
              </a:p>
              <a:p>
                <a:pPr marL="0" indent="0" algn="l" rtl="0" eaLnBrk="1" hangingPunct="1">
                  <a:lnSpc>
                    <a:spcPct val="150000"/>
                  </a:lnSpc>
                  <a:buNone/>
                </a:pPr>
                <a14:m>
                  <m:oMathPara xmlns:m="http://schemas.openxmlformats.org/officeDocument/2006/math">
                    <m:oMathParaPr>
                      <m:jc m:val="center"/>
                    </m:oMathParaPr>
                    <m:oMath xmlns:m="http://schemas.openxmlformats.org/officeDocument/2006/math">
                      <m:r>
                        <a:rPr lang="en-US" altLang="en-US" sz="2000" b="0" i="1" smtClean="0">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𝑥</m:t>
                          </m:r>
                        </m:e>
                      </m:d>
                      <m:r>
                        <a:rPr lang="en-US" altLang="en-US" sz="2000" i="1">
                          <a:solidFill>
                            <a:srgbClr val="7030A0"/>
                          </a:solidFill>
                          <a:latin typeface="Cambria Math" panose="02040503050406030204" pitchFamily="18" charset="0"/>
                        </a:rPr>
                        <m:t>−</m:t>
                      </m:r>
                      <m:r>
                        <a:rPr lang="en-US" altLang="en-US" sz="2000" b="0" i="1" smtClean="0">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𝑦</m:t>
                          </m:r>
                        </m:e>
                      </m:d>
                      <m:r>
                        <a:rPr lang="en-US" altLang="en-US" sz="2000" i="1">
                          <a:solidFill>
                            <a:srgbClr val="7030A0"/>
                          </a:solidFill>
                          <a:latin typeface="Cambria Math" panose="02040503050406030204" pitchFamily="18" charset="0"/>
                        </a:rPr>
                        <m:t>&gt;</m:t>
                      </m:r>
                      <m:r>
                        <a:rPr lang="en-US" altLang="en-US" sz="2000" b="0" i="1" smtClean="0">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𝑦</m:t>
                          </m:r>
                        </m:e>
                      </m:d>
                      <m:r>
                        <a:rPr lang="en-US" altLang="en-US" sz="2000" i="1">
                          <a:solidFill>
                            <a:srgbClr val="7030A0"/>
                          </a:solidFill>
                          <a:latin typeface="Cambria Math" panose="02040503050406030204" pitchFamily="18" charset="0"/>
                        </a:rPr>
                        <m:t>−</m:t>
                      </m:r>
                      <m:r>
                        <a:rPr lang="en-US" altLang="en-US" sz="2000" b="0" i="1" smtClean="0">
                          <a:solidFill>
                            <a:srgbClr val="7030A0"/>
                          </a:solidFill>
                          <a:latin typeface="Cambria Math" panose="02040503050406030204" pitchFamily="18" charset="0"/>
                        </a:rPr>
                        <m:t>𝑣</m:t>
                      </m:r>
                      <m:d>
                        <m:dPr>
                          <m:ctrlPr>
                            <a:rPr lang="en-US" altLang="en-US" sz="2000" i="1">
                              <a:solidFill>
                                <a:srgbClr val="7030A0"/>
                              </a:solidFill>
                              <a:latin typeface="Cambria Math" panose="02040503050406030204" pitchFamily="18" charset="0"/>
                            </a:rPr>
                          </m:ctrlPr>
                        </m:dPr>
                        <m:e>
                          <m:r>
                            <a:rPr lang="en-US" altLang="en-US" sz="2000" i="1">
                              <a:solidFill>
                                <a:srgbClr val="7030A0"/>
                              </a:solidFill>
                              <a:latin typeface="Cambria Math" panose="02040503050406030204" pitchFamily="18" charset="0"/>
                            </a:rPr>
                            <m:t>𝑧</m:t>
                          </m:r>
                        </m:e>
                      </m:d>
                    </m:oMath>
                  </m:oMathPara>
                </a14:m>
                <a:endParaRPr lang="en-US" altLang="en-US" sz="2000" dirty="0" smtClean="0"/>
              </a:p>
              <a:p>
                <a:pPr marL="0" indent="0" algn="l" rtl="0" eaLnBrk="1" hangingPunct="1">
                  <a:lnSpc>
                    <a:spcPct val="150000"/>
                  </a:lnSpc>
                  <a:buNone/>
                </a:pPr>
                <a:r>
                  <a:rPr lang="en-US" altLang="en-US" sz="2000" dirty="0" smtClean="0"/>
                  <a:t>And that would hold not only for </a:t>
                </a:r>
                <a14:m>
                  <m:oMath xmlns:m="http://schemas.openxmlformats.org/officeDocument/2006/math">
                    <m:d>
                      <m:dPr>
                        <m:ctrlPr>
                          <a:rPr lang="en-US" altLang="en-US" sz="2000" i="1" smtClean="0">
                            <a:solidFill>
                              <a:srgbClr val="7030A0"/>
                            </a:solidFill>
                            <a:latin typeface="Cambria Math" panose="02040503050406030204" pitchFamily="18" charset="0"/>
                          </a:rPr>
                        </m:ctrlPr>
                      </m:dPr>
                      <m:e>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r>
                          <a:rPr lang="en-US" altLang="en-US" sz="2000" i="1">
                            <a:solidFill>
                              <a:srgbClr val="7030A0"/>
                            </a:solidFill>
                            <a:latin typeface="Cambria Math" panose="02040503050406030204" pitchFamily="18" charset="0"/>
                          </a:rPr>
                          <m:t>;</m:t>
                        </m:r>
                        <m:f>
                          <m:fPr>
                            <m:ctrlPr>
                              <a:rPr lang="en-US" altLang="en-US" sz="2000" i="1">
                                <a:solidFill>
                                  <a:srgbClr val="7030A0"/>
                                </a:solidFill>
                                <a:latin typeface="Cambria Math" panose="02040503050406030204" pitchFamily="18" charset="0"/>
                              </a:rPr>
                            </m:ctrlPr>
                          </m:fPr>
                          <m:num>
                            <m:r>
                              <a:rPr lang="en-US" altLang="en-US" sz="2000" i="1">
                                <a:solidFill>
                                  <a:srgbClr val="7030A0"/>
                                </a:solidFill>
                                <a:latin typeface="Cambria Math" panose="02040503050406030204" pitchFamily="18" charset="0"/>
                              </a:rPr>
                              <m:t>1</m:t>
                            </m:r>
                          </m:num>
                          <m:den>
                            <m:r>
                              <a:rPr lang="en-US" altLang="en-US" sz="2000" i="1">
                                <a:solidFill>
                                  <a:srgbClr val="7030A0"/>
                                </a:solidFill>
                                <a:latin typeface="Cambria Math" panose="02040503050406030204" pitchFamily="18" charset="0"/>
                              </a:rPr>
                              <m:t>2</m:t>
                            </m:r>
                          </m:den>
                        </m:f>
                      </m:e>
                    </m:d>
                  </m:oMath>
                </a14:m>
                <a:r>
                  <a:rPr lang="en-US" altLang="en-US" sz="2000" dirty="0" smtClean="0"/>
                  <a:t> weights</a:t>
                </a:r>
                <a:endParaRPr lang="en-US" altLang="en-US" sz="2000" dirty="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457200" y="1196752"/>
                <a:ext cx="8229600" cy="4968552"/>
              </a:xfrm>
              <a:blipFill>
                <a:blip r:embed="rId2"/>
                <a:stretch>
                  <a:fillRect l="-741"/>
                </a:stretch>
              </a:blipFill>
            </p:spPr>
            <p:txBody>
              <a:bodyPr/>
              <a:lstStyle/>
              <a:p>
                <a:r>
                  <a:rPr lang="en-US">
                    <a:noFill/>
                  </a:rPr>
                  <a:t> </a:t>
                </a:r>
              </a:p>
            </p:txBody>
          </p:sp>
        </mc:Fallback>
      </mc:AlternateContent>
    </p:spTree>
    <p:extLst>
      <p:ext uri="{BB962C8B-B14F-4D97-AF65-F5344CB8AC3E}">
        <p14:creationId xmlns:p14="http://schemas.microsoft.com/office/powerpoint/2010/main" val="2199241669"/>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269</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Independence Axiom – meaning </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p:txBody>
              <a:bodyPr/>
              <a:lstStyle/>
              <a:p>
                <a:pPr algn="l" rtl="0" eaLnBrk="1" hangingPunct="1">
                  <a:lnSpc>
                    <a:spcPct val="150000"/>
                  </a:lnSpc>
                </a:pPr>
                <a:r>
                  <a:rPr lang="en-US" altLang="en-US" sz="2400" dirty="0" smtClean="0"/>
                  <a:t>It basically says that preferences are </a:t>
                </a:r>
                <a:r>
                  <a:rPr lang="en-US" altLang="en-US" sz="2400" dirty="0" smtClean="0">
                    <a:solidFill>
                      <a:srgbClr val="FF0000"/>
                    </a:solidFill>
                  </a:rPr>
                  <a:t>linear</a:t>
                </a:r>
                <a:r>
                  <a:rPr lang="en-US" altLang="en-US" sz="2400" dirty="0" smtClean="0"/>
                  <a:t> in </a:t>
                </a:r>
                <a:r>
                  <a:rPr lang="en-US" altLang="en-US" sz="2400" dirty="0" smtClean="0">
                    <a:solidFill>
                      <a:srgbClr val="C00000"/>
                    </a:solidFill>
                  </a:rPr>
                  <a:t>probabilities </a:t>
                </a:r>
                <a:r>
                  <a:rPr lang="en-US" altLang="en-US" sz="2400" dirty="0" smtClean="0"/>
                  <a:t>– and that’s what we’d expect…</a:t>
                </a:r>
              </a:p>
              <a:p>
                <a:pPr algn="l" rtl="0" eaLnBrk="1" hangingPunct="1">
                  <a:lnSpc>
                    <a:spcPct val="150000"/>
                  </a:lnSpc>
                </a:pPr>
                <a:endParaRPr lang="en-US" altLang="en-US" sz="2400" dirty="0" smtClean="0"/>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70C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70C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smtClean="0"/>
              </a:p>
              <a:p>
                <a:pPr marL="0" indent="0" algn="l" rtl="0" eaLnBrk="1" hangingPunct="1">
                  <a:lnSpc>
                    <a:spcPct val="150000"/>
                  </a:lnSpc>
                  <a:buNone/>
                </a:pPr>
                <a:endParaRPr lang="en-US" altLang="en-US" sz="2400" dirty="0"/>
              </a:p>
              <a:p>
                <a:pPr algn="l" rtl="0" eaLnBrk="1" hangingPunct="1">
                  <a:lnSpc>
                    <a:spcPct val="150000"/>
                  </a:lnSpc>
                </a:pPr>
                <a:r>
                  <a:rPr lang="en-US" altLang="en-US" sz="2000" dirty="0" smtClean="0">
                    <a:solidFill>
                      <a:srgbClr val="FF0000"/>
                    </a:solidFill>
                  </a:rPr>
                  <a:t>Not</a:t>
                </a:r>
                <a:r>
                  <a:rPr lang="en-US" altLang="en-US" sz="2000" dirty="0" smtClean="0"/>
                  <a:t> (necessarily) in </a:t>
                </a:r>
                <a:r>
                  <a:rPr lang="en-US" altLang="en-US" sz="2000" dirty="0" smtClean="0">
                    <a:solidFill>
                      <a:srgbClr val="C00000"/>
                    </a:solidFill>
                  </a:rPr>
                  <a:t>outcomes</a:t>
                </a:r>
                <a:endParaRPr lang="en-US" altLang="en-US" sz="2000" dirty="0">
                  <a:solidFill>
                    <a:srgbClr val="C00000"/>
                  </a:solidFill>
                </a:endParaRPr>
              </a:p>
              <a:p>
                <a:pPr algn="l" rtl="0" eaLnBrk="1" hangingPunct="1">
                  <a:lnSpc>
                    <a:spcPct val="150000"/>
                  </a:lnSpc>
                </a:pPr>
                <a:r>
                  <a:rPr lang="en-US" altLang="en-US" sz="2000" dirty="0" smtClean="0"/>
                  <a:t>The theory works also if the outcomes are not numerical at all (so that </a:t>
                </a:r>
                <a:r>
                  <a:rPr lang="en-US" altLang="en-US" sz="2000" dirty="0" smtClean="0">
                    <a:solidFill>
                      <a:srgbClr val="0099FF"/>
                    </a:solidFill>
                  </a:rPr>
                  <a:t>“linearity” </a:t>
                </a:r>
                <a:r>
                  <a:rPr lang="en-US" altLang="en-US" sz="2000" dirty="0" smtClean="0"/>
                  <a:t>isn’t even defined) </a:t>
                </a:r>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blipFill>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2658351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5DCEE7A4-B0AE-416C-838E-1DDBC6B3D39D}" type="slidenum">
              <a:rPr lang="ar-SA" altLang="en-US" sz="1400"/>
              <a:pPr algn="l" eaLnBrk="1" hangingPunct="1">
                <a:spcBef>
                  <a:spcPct val="0"/>
                </a:spcBef>
                <a:buFontTx/>
                <a:buNone/>
              </a:pPr>
              <a:t>27</a:t>
            </a:fld>
            <a:endParaRPr lang="en-US" altLang="en-US" sz="1400"/>
          </a:p>
        </p:txBody>
      </p:sp>
      <p:sp>
        <p:nvSpPr>
          <p:cNvPr id="13315"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Standard analysis – conclusion</a:t>
            </a:r>
          </a:p>
        </p:txBody>
      </p:sp>
      <p:sp>
        <p:nvSpPr>
          <p:cNvPr id="13316" name="Rectangle 3"/>
          <p:cNvSpPr>
            <a:spLocks noGrp="1" noChangeArrowheads="1"/>
          </p:cNvSpPr>
          <p:nvPr>
            <p:ph type="body" idx="4294967295"/>
          </p:nvPr>
        </p:nvSpPr>
        <p:spPr>
          <a:xfrm>
            <a:off x="899592" y="1568450"/>
            <a:ext cx="8229600" cy="4525962"/>
          </a:xfrm>
        </p:spPr>
        <p:txBody>
          <a:bodyPr/>
          <a:lstStyle/>
          <a:p>
            <a:pPr marL="0" indent="0" algn="l" rtl="0" eaLnBrk="1" hangingPunct="1">
              <a:lnSpc>
                <a:spcPct val="150000"/>
              </a:lnSpc>
              <a:buNone/>
            </a:pPr>
            <a:r>
              <a:rPr lang="en-US" altLang="en-US" sz="2400" dirty="0" smtClean="0"/>
              <a:t>In short, of the three questions,</a:t>
            </a:r>
          </a:p>
          <a:p>
            <a:pPr algn="l" rtl="0" eaLnBrk="1" hangingPunct="1">
              <a:lnSpc>
                <a:spcPct val="150000"/>
              </a:lnSpc>
            </a:pPr>
            <a:r>
              <a:rPr lang="en-US" altLang="en-US" sz="2400" dirty="0" smtClean="0"/>
              <a:t>How much would you </a:t>
            </a:r>
            <a:r>
              <a:rPr lang="en-US" altLang="en-US" sz="2400" dirty="0" smtClean="0">
                <a:solidFill>
                  <a:srgbClr val="00B050"/>
                </a:solidFill>
              </a:rPr>
              <a:t>pay</a:t>
            </a:r>
            <a:r>
              <a:rPr lang="en-US" altLang="en-US" sz="2400" dirty="0" smtClean="0"/>
              <a:t> to buy it?</a:t>
            </a:r>
          </a:p>
          <a:p>
            <a:pPr algn="l" rtl="0" eaLnBrk="1" hangingPunct="1">
              <a:lnSpc>
                <a:spcPct val="150000"/>
              </a:lnSpc>
            </a:pPr>
            <a:r>
              <a:rPr lang="en-US" altLang="en-US" sz="2400" dirty="0" smtClean="0"/>
              <a:t>What </a:t>
            </a:r>
            <a:r>
              <a:rPr lang="en-US" altLang="en-US" sz="2400" dirty="0" smtClean="0">
                <a:solidFill>
                  <a:srgbClr val="00B050"/>
                </a:solidFill>
              </a:rPr>
              <a:t>gift</a:t>
            </a:r>
            <a:r>
              <a:rPr lang="en-US" altLang="en-US" sz="2400" dirty="0" smtClean="0"/>
              <a:t> would be equivalent?</a:t>
            </a:r>
          </a:p>
          <a:p>
            <a:pPr algn="l" rtl="0" eaLnBrk="1" hangingPunct="1">
              <a:lnSpc>
                <a:spcPct val="150000"/>
              </a:lnSpc>
            </a:pPr>
            <a:r>
              <a:rPr lang="en-US" altLang="en-US" sz="2400" dirty="0" smtClean="0"/>
              <a:t>How much would you demand to </a:t>
            </a:r>
            <a:r>
              <a:rPr lang="en-US" altLang="en-US" sz="2400" dirty="0" smtClean="0">
                <a:solidFill>
                  <a:srgbClr val="00B050"/>
                </a:solidFill>
              </a:rPr>
              <a:t>sell</a:t>
            </a:r>
            <a:r>
              <a:rPr lang="en-US" altLang="en-US" sz="2400" dirty="0" smtClean="0"/>
              <a:t> it?</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 – (only) the last two should be the same</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270</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Consider three outcomes</a:t>
            </a:r>
          </a:p>
        </p:txBody>
      </p:sp>
      <mc:AlternateContent xmlns:mc="http://schemas.openxmlformats.org/markup-compatibility/2006" xmlns:a14="http://schemas.microsoft.com/office/drawing/2010/main">
        <mc:Choice Requires="a14">
          <p:sp>
            <p:nvSpPr>
              <p:cNvPr id="123908" name="Rectangle 3"/>
              <p:cNvSpPr>
                <a:spLocks noGrp="1" noChangeArrowheads="1"/>
              </p:cNvSpPr>
              <p:nvPr>
                <p:ph type="body" idx="1"/>
              </p:nvPr>
            </p:nvSpPr>
            <p:spPr>
              <a:xfrm>
                <a:off x="457200" y="1600200"/>
                <a:ext cx="8363272" cy="4525963"/>
              </a:xfrm>
            </p:spPr>
            <p:txBody>
              <a:bodyPr/>
              <a:lstStyle/>
              <a:p>
                <a:pPr algn="l" rtl="0" eaLnBrk="1" hangingPunct="1">
                  <a:lnSpc>
                    <a:spcPct val="150000"/>
                  </a:lnSpc>
                </a:pPr>
                <a:r>
                  <a:rPr lang="en-US" altLang="en-US" sz="2400" dirty="0" smtClean="0">
                    <a:sym typeface="Wingdings" panose="05000000000000000000" pitchFamily="2" charset="2"/>
                  </a:rPr>
                  <a:t>Suppose that </a:t>
                </a:r>
                <a14:m>
                  <m:oMath xmlns:m="http://schemas.openxmlformats.org/officeDocument/2006/math">
                    <m:sSub>
                      <m:sSubPr>
                        <m:ctrlPr>
                          <a:rPr lang="en-US" altLang="en-US" sz="2400" i="1" dirty="0" smtClean="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r>
                      <a:rPr lang="en-US" altLang="en-US" sz="2400" b="0" i="1" dirty="0" smtClean="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panose="02040503050406030204" pitchFamily="18" charset="0"/>
                            <a:sym typeface="Wingdings" panose="05000000000000000000" pitchFamily="2" charset="2"/>
                          </a:rPr>
                          <m:t>2</m:t>
                        </m:r>
                      </m:sub>
                    </m:sSub>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panose="02040503050406030204" pitchFamily="18" charset="0"/>
                            <a:sym typeface="Wingdings" panose="05000000000000000000" pitchFamily="2" charset="2"/>
                          </a:rPr>
                          <m:t>3</m:t>
                        </m:r>
                      </m:sub>
                    </m:sSub>
                  </m:oMath>
                </a14:m>
                <a:endParaRPr lang="en-US" altLang="en-US" sz="2400" dirty="0" smtClean="0"/>
              </a:p>
              <a:p>
                <a:pPr lvl="1" algn="l" rtl="0" eaLnBrk="1" hangingPunct="1">
                  <a:lnSpc>
                    <a:spcPct val="150000"/>
                  </a:lnSpc>
                </a:pPr>
                <a:r>
                  <a:rPr lang="en-US" altLang="en-US" sz="2000" dirty="0" smtClean="0"/>
                  <a:t>Where </a:t>
                </a:r>
                <a14:m>
                  <m:oMath xmlns:m="http://schemas.openxmlformats.org/officeDocument/2006/math">
                    <m:r>
                      <a:rPr lang="en-US" altLang="en-US" sz="2000" i="1" dirty="0">
                        <a:solidFill>
                          <a:srgbClr val="0070C0"/>
                        </a:solidFill>
                        <a:latin typeface="Cambria Math" panose="02040503050406030204" pitchFamily="18" charset="0"/>
                        <a:ea typeface="Cambria Math" panose="02040503050406030204" pitchFamily="18" charset="0"/>
                        <a:sym typeface="Wingdings" panose="05000000000000000000" pitchFamily="2" charset="2"/>
                      </a:rPr>
                      <m:t>≻</m:t>
                    </m:r>
                  </m:oMath>
                </a14:m>
                <a:r>
                  <a:rPr lang="en-US" altLang="en-US" sz="2000" dirty="0" smtClean="0"/>
                  <a:t> means strict preference </a:t>
                </a:r>
              </a:p>
              <a:p>
                <a:pPr algn="l" rtl="0" eaLnBrk="1" hangingPunct="1">
                  <a:lnSpc>
                    <a:spcPct val="150000"/>
                  </a:lnSpc>
                </a:pPr>
                <a:r>
                  <a:rPr lang="en-US" altLang="en-US" sz="2400" dirty="0" smtClean="0">
                    <a:solidFill>
                      <a:srgbClr val="0070C0"/>
                    </a:solidFill>
                  </a:rPr>
                  <a:t>Fix</a:t>
                </a:r>
                <a:r>
                  <a:rPr lang="en-US" altLang="en-US" sz="2400" dirty="0" smtClean="0"/>
                  <a:t> the three outcomes.  A lottery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d>
                        <m:dPr>
                          <m:ctrlPr>
                            <a:rPr lang="en-US" altLang="en-US" sz="240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i="1" dirty="0">
                              <a:solidFill>
                                <a:srgbClr val="C00000"/>
                              </a:solidFill>
                              <a:latin typeface="Cambria Math" panose="02040503050406030204" pitchFamily="18" charset="0"/>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r>
                            <a:rPr lang="en-US" altLang="en-US" sz="2400" i="1" dirty="0">
                              <a:solidFill>
                                <a:srgbClr val="0070C0"/>
                              </a:solidFill>
                              <a:latin typeface="Cambria Math" panose="02040503050406030204" pitchFamily="18" charset="0"/>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2</m:t>
                              </m:r>
                            </m:sub>
                          </m:sSub>
                          <m:r>
                            <a:rPr lang="en-US" altLang="en-US" sz="2400" i="1" dirty="0">
                              <a:solidFill>
                                <a:srgbClr val="C00000"/>
                              </a:solidFill>
                              <a:latin typeface="Cambria Math" panose="02040503050406030204" pitchFamily="18" charset="0"/>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panose="02040503050406030204" pitchFamily="18" charset="0"/>
                                  <a:sym typeface="Wingdings" panose="05000000000000000000" pitchFamily="2" charset="2"/>
                                </a:rPr>
                                <m:t>2</m:t>
                              </m:r>
                            </m:sub>
                          </m:sSub>
                          <m:r>
                            <a:rPr lang="en-US" altLang="en-US" sz="2400" i="1" dirty="0">
                              <a:solidFill>
                                <a:srgbClr val="0070C0"/>
                              </a:solidFill>
                              <a:latin typeface="Cambria Math" panose="02040503050406030204" pitchFamily="18" charset="0"/>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3</m:t>
                              </m:r>
                            </m:sub>
                          </m:sSub>
                          <m:r>
                            <a:rPr lang="en-US" altLang="en-US" sz="2400" i="1" dirty="0">
                              <a:solidFill>
                                <a:srgbClr val="C00000"/>
                              </a:solidFill>
                              <a:latin typeface="Cambria Math" panose="02040503050406030204" pitchFamily="18" charset="0"/>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sz="2400" dirty="0"/>
              </a:p>
              <a:p>
                <a:pPr marL="0" indent="0" algn="l" rtl="0" eaLnBrk="1" hangingPunct="1">
                  <a:lnSpc>
                    <a:spcPct val="150000"/>
                  </a:lnSpc>
                  <a:buNone/>
                </a:pPr>
                <a:r>
                  <a:rPr lang="en-US" altLang="en-US" sz="2400" dirty="0"/>
                  <a:t>c</a:t>
                </a:r>
                <a:r>
                  <a:rPr lang="en-US" altLang="en-US" sz="2400" dirty="0" smtClean="0"/>
                  <a:t>an be represented graphically by two numbers, </a:t>
                </a:r>
                <a14:m>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i="1" dirty="0">
                        <a:solidFill>
                          <a:srgbClr val="C00000"/>
                        </a:solidFill>
                        <a:latin typeface="Cambria Math" panose="02040503050406030204" pitchFamily="18" charset="0"/>
                        <a:sym typeface="Wingdings" panose="05000000000000000000" pitchFamily="2" charset="2"/>
                      </a:rPr>
                      <m:t>,</m:t>
                    </m:r>
                    <m:r>
                      <a:rPr lang="en-US" altLang="en-US" sz="2400" i="1" dirty="0" smtClean="0">
                        <a:solidFill>
                          <a:srgbClr val="0070C0"/>
                        </a:solidFill>
                        <a:latin typeface="Cambria Math" panose="02040503050406030204" pitchFamily="18" charset="0"/>
                        <a:sym typeface="Wingdings" panose="05000000000000000000" pitchFamily="2" charset="2"/>
                      </a:rPr>
                      <m:t> </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panose="02040503050406030204" pitchFamily="18" charset="0"/>
                            <a:sym typeface="Wingdings" panose="05000000000000000000" pitchFamily="2" charset="2"/>
                          </a:rPr>
                          <m:t>3</m:t>
                        </m:r>
                      </m:sub>
                    </m:sSub>
                  </m:oMath>
                </a14:m>
                <a:r>
                  <a:rPr lang="en-US" altLang="en-US" sz="2400" dirty="0" smtClean="0"/>
                  <a:t> where we recall that </a:t>
                </a:r>
                <a14:m>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panose="02040503050406030204" pitchFamily="18" charset="0"/>
                            <a:sym typeface="Wingdings" panose="05000000000000000000" pitchFamily="2" charset="2"/>
                          </a:rPr>
                          <m:t>2</m:t>
                        </m:r>
                      </m:sub>
                    </m:sSub>
                    <m:r>
                      <a:rPr lang="en-US" altLang="en-US" sz="2400" b="0" i="1" dirty="0" smtClean="0">
                        <a:solidFill>
                          <a:srgbClr val="C00000"/>
                        </a:solidFill>
                        <a:latin typeface="Cambria Math" panose="02040503050406030204" pitchFamily="18" charset="0"/>
                        <a:sym typeface="Wingdings" panose="05000000000000000000" pitchFamily="2" charset="2"/>
                      </a:rPr>
                      <m:t>=</m:t>
                    </m:r>
                    <m:r>
                      <a:rPr lang="en-US" altLang="en-US" sz="2400" b="0" i="1" dirty="0" smtClean="0">
                        <a:solidFill>
                          <a:srgbClr val="C00000"/>
                        </a:solidFill>
                        <a:latin typeface="Cambria Math" panose="02040503050406030204" pitchFamily="18" charset="0"/>
                        <a:sym typeface="Wingdings" panose="05000000000000000000" pitchFamily="2" charset="2"/>
                      </a:rPr>
                      <m:t>1</m:t>
                    </m:r>
                    <m:r>
                      <a:rPr lang="en-US" altLang="en-US" sz="2400" b="0" i="1" dirty="0" smtClean="0">
                        <a:solidFill>
                          <a:srgbClr val="C00000"/>
                        </a:solidFill>
                        <a:latin typeface="Cambria Math" panose="02040503050406030204" pitchFamily="18" charset="0"/>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b="0" i="1" dirty="0" smtClean="0">
                        <a:solidFill>
                          <a:srgbClr val="C00000"/>
                        </a:solidFill>
                        <a:latin typeface="Cambria Math" panose="02040503050406030204" pitchFamily="18" charset="0"/>
                        <a:sym typeface="Wingdings" panose="05000000000000000000" pitchFamily="2" charset="2"/>
                      </a:rPr>
                      <m:t>−</m:t>
                    </m:r>
                    <m:r>
                      <a:rPr lang="en-US" altLang="en-US" sz="2400" i="1" dirty="0">
                        <a:solidFill>
                          <a:srgbClr val="0070C0"/>
                        </a:solidFill>
                        <a:latin typeface="Cambria Math" panose="02040503050406030204" pitchFamily="18" charset="0"/>
                        <a:sym typeface="Wingdings" panose="05000000000000000000" pitchFamily="2" charset="2"/>
                      </a:rPr>
                      <m:t> </m:t>
                    </m:r>
                    <m:sSub>
                      <m:sSubPr>
                        <m:ctrlPr>
                          <a:rPr lang="en-US" altLang="en-US" sz="2400" i="1" dirty="0" smtClean="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panose="02040503050406030204" pitchFamily="18" charset="0"/>
                            <a:sym typeface="Wingdings" panose="05000000000000000000" pitchFamily="2" charset="2"/>
                          </a:rPr>
                          <m:t>3</m:t>
                        </m:r>
                      </m:sub>
                    </m:sSub>
                  </m:oMath>
                </a14:m>
                <a:r>
                  <a:rPr lang="en-US" altLang="en-US" sz="2400" dirty="0" smtClean="0"/>
                  <a:t> </a:t>
                </a:r>
                <a:endParaRPr lang="en-US" altLang="en-US" sz="2400" dirty="0"/>
              </a:p>
            </p:txBody>
          </p:sp>
        </mc:Choice>
        <mc:Fallback xmlns="">
          <p:sp>
            <p:nvSpPr>
              <p:cNvPr id="123908" name="Rectangle 3"/>
              <p:cNvSpPr>
                <a:spLocks noGrp="1" noRot="1" noChangeAspect="1" noMove="1" noResize="1" noEditPoints="1" noAdjustHandles="1" noChangeArrowheads="1" noChangeShapeType="1" noTextEdit="1"/>
              </p:cNvSpPr>
              <p:nvPr>
                <p:ph type="body" idx="1"/>
              </p:nvPr>
            </p:nvSpPr>
            <p:spPr>
              <a:xfrm>
                <a:off x="457200" y="1600200"/>
                <a:ext cx="8363272" cy="4525963"/>
              </a:xfrm>
              <a:blipFill>
                <a:blip r:embed="rId2"/>
                <a:stretch>
                  <a:fillRect l="-1093"/>
                </a:stretch>
              </a:blipFill>
            </p:spPr>
            <p:txBody>
              <a:bodyPr/>
              <a:lstStyle/>
              <a:p>
                <a:r>
                  <a:rPr lang="en-US">
                    <a:noFill/>
                  </a:rPr>
                  <a:t> </a:t>
                </a:r>
              </a:p>
            </p:txBody>
          </p:sp>
        </mc:Fallback>
      </mc:AlternateContent>
    </p:spTree>
    <p:extLst>
      <p:ext uri="{BB962C8B-B14F-4D97-AF65-F5344CB8AC3E}">
        <p14:creationId xmlns:p14="http://schemas.microsoft.com/office/powerpoint/2010/main" val="245253580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271</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Marschak-Machina Triangle</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1424203"/>
            <a:ext cx="1296144" cy="1745474"/>
          </a:xfrm>
          <a:prstGeom prst="rect">
            <a:avLst/>
          </a:prstGeom>
        </p:spPr>
      </p:pic>
      <p:sp>
        <p:nvSpPr>
          <p:cNvPr id="10" name="TextBox 9"/>
          <p:cNvSpPr txBox="1"/>
          <p:nvPr/>
        </p:nvSpPr>
        <p:spPr>
          <a:xfrm>
            <a:off x="5199463" y="3207877"/>
            <a:ext cx="3466728" cy="369332"/>
          </a:xfrm>
          <a:prstGeom prst="rect">
            <a:avLst/>
          </a:prstGeom>
          <a:noFill/>
        </p:spPr>
        <p:txBody>
          <a:bodyPr wrap="square" rtlCol="0">
            <a:spAutoFit/>
          </a:bodyPr>
          <a:lstStyle/>
          <a:p>
            <a:r>
              <a:rPr lang="en-US" dirty="0" smtClean="0"/>
              <a:t>Jacob Marschak (1898-1977)</a:t>
            </a:r>
            <a:endParaRPr lang="en-US"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2240" y="3556034"/>
            <a:ext cx="1182506" cy="1590853"/>
          </a:xfrm>
          <a:prstGeom prst="rect">
            <a:avLst/>
          </a:prstGeom>
        </p:spPr>
      </p:pic>
      <p:sp>
        <p:nvSpPr>
          <p:cNvPr id="19" name="TextBox 18"/>
          <p:cNvSpPr txBox="1"/>
          <p:nvPr/>
        </p:nvSpPr>
        <p:spPr>
          <a:xfrm>
            <a:off x="5436096" y="5250252"/>
            <a:ext cx="3466728" cy="369332"/>
          </a:xfrm>
          <a:prstGeom prst="rect">
            <a:avLst/>
          </a:prstGeom>
          <a:noFill/>
        </p:spPr>
        <p:txBody>
          <a:bodyPr wrap="square" rtlCol="0">
            <a:spAutoFit/>
          </a:bodyPr>
          <a:lstStyle/>
          <a:p>
            <a:r>
              <a:rPr lang="en-US" dirty="0" smtClean="0"/>
              <a:t>Mark J. Machina (b. 1954)</a:t>
            </a:r>
            <a:endParaRPr lang="en-US" dirty="0"/>
          </a:p>
        </p:txBody>
      </p:sp>
    </p:spTree>
    <p:extLst>
      <p:ext uri="{BB962C8B-B14F-4D97-AF65-F5344CB8AC3E}">
        <p14:creationId xmlns:p14="http://schemas.microsoft.com/office/powerpoint/2010/main" val="253280357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272</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Marschak-Machina Triangle</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42449" y="538090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42449" y="5380902"/>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61220" y="2196311"/>
                <a:ext cx="15121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FF"/>
                              </a:solidFill>
                              <a:latin typeface="Cambria Math" panose="02040503050406030204" pitchFamily="18" charset="0"/>
                            </a:rPr>
                          </m:ctrlPr>
                        </m:sSubPr>
                        <m:e>
                          <m:r>
                            <a:rPr lang="en-US" b="0" i="1" smtClean="0">
                              <a:solidFill>
                                <a:srgbClr val="0099FF"/>
                              </a:solidFill>
                              <a:latin typeface="Cambria Math" panose="02040503050406030204" pitchFamily="18" charset="0"/>
                            </a:rPr>
                            <m:t>𝑥</m:t>
                          </m:r>
                        </m:e>
                        <m:sub>
                          <m:r>
                            <a:rPr lang="en-US" b="0" i="1" smtClean="0">
                              <a:solidFill>
                                <a:srgbClr val="0099FF"/>
                              </a:solidFill>
                              <a:latin typeface="Cambria Math" panose="02040503050406030204" pitchFamily="18" charset="0"/>
                            </a:rPr>
                            <m:t>3</m:t>
                          </m:r>
                        </m:sub>
                      </m:sSub>
                      <m:r>
                        <a:rPr lang="en-US" i="1">
                          <a:solidFill>
                            <a:srgbClr val="0099FF"/>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561220" y="2196311"/>
                <a:ext cx="151216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47964" y="4891227"/>
                <a:ext cx="15121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FF"/>
                              </a:solidFill>
                              <a:latin typeface="Cambria Math" panose="02040503050406030204" pitchFamily="18" charset="0"/>
                            </a:rPr>
                          </m:ctrlPr>
                        </m:sSubPr>
                        <m:e>
                          <m:r>
                            <a:rPr lang="en-US" b="0" i="1" smtClean="0">
                              <a:solidFill>
                                <a:srgbClr val="0099FF"/>
                              </a:solidFill>
                              <a:latin typeface="Cambria Math" panose="02040503050406030204" pitchFamily="18" charset="0"/>
                            </a:rPr>
                            <m:t>𝑥</m:t>
                          </m:r>
                        </m:e>
                        <m:sub>
                          <m:r>
                            <a:rPr lang="en-US" b="0" i="1" smtClean="0">
                              <a:solidFill>
                                <a:srgbClr val="0099FF"/>
                              </a:solidFill>
                              <a:latin typeface="Cambria Math" panose="02040503050406030204" pitchFamily="18" charset="0"/>
                            </a:rPr>
                            <m:t>1</m:t>
                          </m:r>
                        </m:sub>
                      </m:sSub>
                      <m:r>
                        <a:rPr lang="en-US" b="0" i="1" smtClean="0">
                          <a:solidFill>
                            <a:srgbClr val="0099FF"/>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47964" y="4891227"/>
                <a:ext cx="151216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25459" y="5402553"/>
                <a:ext cx="15121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99FF"/>
                              </a:solidFill>
                              <a:latin typeface="Cambria Math" panose="02040503050406030204" pitchFamily="18" charset="0"/>
                            </a:rPr>
                          </m:ctrlPr>
                        </m:sSubPr>
                        <m:e>
                          <m:r>
                            <a:rPr lang="en-US" b="0" i="1" smtClean="0">
                              <a:solidFill>
                                <a:srgbClr val="0099FF"/>
                              </a:solidFill>
                              <a:latin typeface="Cambria Math" panose="02040503050406030204" pitchFamily="18" charset="0"/>
                            </a:rPr>
                            <m:t>𝑥</m:t>
                          </m:r>
                        </m:e>
                        <m:sub>
                          <m:r>
                            <a:rPr lang="en-US" b="0" i="1" smtClean="0">
                              <a:solidFill>
                                <a:srgbClr val="0099FF"/>
                              </a:solidFill>
                              <a:latin typeface="Cambria Math" panose="02040503050406030204" pitchFamily="18" charset="0"/>
                            </a:rPr>
                            <m:t>2</m:t>
                          </m:r>
                        </m:sub>
                      </m:sSub>
                      <m:r>
                        <a:rPr lang="en-US" i="1">
                          <a:solidFill>
                            <a:srgbClr val="0099FF"/>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25459" y="5402553"/>
                <a:ext cx="1512168" cy="369332"/>
              </a:xfrm>
              <a:prstGeom prst="rect">
                <a:avLst/>
              </a:prstGeom>
              <a:blipFill rotWithShape="1">
                <a:blip r:embed="rId8"/>
                <a:stretch>
                  <a:fillRect/>
                </a:stretch>
              </a:blipFill>
            </p:spPr>
            <p:txBody>
              <a:bodyPr/>
              <a:lstStyle/>
              <a:p>
                <a:r>
                  <a:rPr lang="en-US">
                    <a:noFill/>
                  </a:rPr>
                  <a:t> </a:t>
                </a:r>
              </a:p>
            </p:txBody>
          </p:sp>
        </mc:Fallback>
      </mc:AlternateContent>
      <p:sp>
        <p:nvSpPr>
          <p:cNvPr id="2" name="TextBox 1"/>
          <p:cNvSpPr txBox="1"/>
          <p:nvPr/>
        </p:nvSpPr>
        <p:spPr>
          <a:xfrm>
            <a:off x="4355976" y="2380977"/>
            <a:ext cx="4024064" cy="1287532"/>
          </a:xfrm>
          <a:prstGeom prst="rect">
            <a:avLst/>
          </a:prstGeom>
          <a:noFill/>
        </p:spPr>
        <p:txBody>
          <a:bodyPr wrap="square" rtlCol="0">
            <a:spAutoFit/>
          </a:bodyPr>
          <a:lstStyle/>
          <a:p>
            <a:pPr>
              <a:lnSpc>
                <a:spcPct val="150000"/>
              </a:lnSpc>
            </a:pPr>
            <a:r>
              <a:rPr lang="en-US" dirty="0" smtClean="0"/>
              <a:t>Each vertex corresponds to a “</a:t>
            </a:r>
            <a:r>
              <a:rPr lang="en-US" dirty="0" smtClean="0">
                <a:solidFill>
                  <a:srgbClr val="0099FF"/>
                </a:solidFill>
              </a:rPr>
              <a:t>degenerate</a:t>
            </a:r>
            <a:r>
              <a:rPr lang="en-US" dirty="0" smtClean="0"/>
              <a:t>” lottery, yielding one of the three outcomes with certainty</a:t>
            </a:r>
            <a:endParaRPr lang="en-US" dirty="0"/>
          </a:p>
        </p:txBody>
      </p:sp>
    </p:spTree>
    <p:extLst>
      <p:ext uri="{BB962C8B-B14F-4D97-AF65-F5344CB8AC3E}">
        <p14:creationId xmlns:p14="http://schemas.microsoft.com/office/powerpoint/2010/main" val="66035093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273</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“mixture” operation</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608248" y="1850147"/>
                <a:ext cx="4024064" cy="3416320"/>
              </a:xfrm>
              <a:prstGeom prst="rect">
                <a:avLst/>
              </a:prstGeom>
              <a:noFill/>
            </p:spPr>
            <p:txBody>
              <a:bodyPr wrap="square" rtlCol="0">
                <a:spAutoFit/>
              </a:bodyPr>
              <a:lstStyle/>
              <a:p>
                <a:pPr>
                  <a:lnSpc>
                    <a:spcPct val="150000"/>
                  </a:lnSpc>
                </a:pPr>
                <a:r>
                  <a:rPr lang="en-US" dirty="0"/>
                  <a:t>i</a:t>
                </a:r>
                <a:r>
                  <a:rPr lang="en-US" dirty="0" smtClean="0"/>
                  <a:t>s a simple </a:t>
                </a:r>
                <a:r>
                  <a:rPr lang="en-US" dirty="0" smtClean="0">
                    <a:solidFill>
                      <a:srgbClr val="00B050"/>
                    </a:solidFill>
                  </a:rPr>
                  <a:t>weighted average </a:t>
                </a:r>
                <a:r>
                  <a:rPr lang="en-US" dirty="0" smtClean="0"/>
                  <a:t>(or “</a:t>
                </a:r>
                <a:r>
                  <a:rPr lang="en-US" dirty="0" smtClean="0">
                    <a:solidFill>
                      <a:srgbClr val="00B050"/>
                    </a:solidFill>
                  </a:rPr>
                  <a:t>convex combination</a:t>
                </a:r>
                <a:r>
                  <a:rPr lang="en-US" dirty="0" smtClean="0"/>
                  <a:t>”)</a:t>
                </a:r>
              </a:p>
              <a:p>
                <a:pPr>
                  <a:lnSpc>
                    <a:spcPct val="150000"/>
                  </a:lnSpc>
                </a:pPr>
                <a:endParaRPr lang="en-US" dirty="0" smtClean="0"/>
              </a:p>
              <a:p>
                <a:pPr>
                  <a:lnSpc>
                    <a:spcPct val="150000"/>
                  </a:lnSpc>
                </a:pPr>
                <a:r>
                  <a:rPr lang="en-US" dirty="0" smtClean="0"/>
                  <a:t>For any </a:t>
                </a:r>
                <a14:m>
                  <m:oMath xmlns:m="http://schemas.openxmlformats.org/officeDocument/2006/math">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𝑄</m:t>
                    </m:r>
                  </m:oMath>
                </a14:m>
                <a:endParaRPr lang="en-US" dirty="0">
                  <a:solidFill>
                    <a:srgbClr val="C00000"/>
                  </a:solidFill>
                </a:endParaRPr>
              </a:p>
              <a:p>
                <a:pPr>
                  <a:lnSpc>
                    <a:spcPct val="150000"/>
                  </a:lnSpc>
                </a:pPr>
                <a14:m>
                  <m:oMathPara xmlns:m="http://schemas.openxmlformats.org/officeDocument/2006/math">
                    <m:oMathParaPr>
                      <m:jc m:val="centerGroup"/>
                    </m:oMathParaPr>
                    <m:oMath xmlns:m="http://schemas.openxmlformats.org/officeDocument/2006/math">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 </m:t>
                          </m:r>
                          <m:r>
                            <a:rPr lang="el-GR" altLang="en-US" i="1" dirty="0">
                              <a:solidFill>
                                <a:srgbClr val="C00000"/>
                              </a:solidFill>
                              <a:latin typeface="Cambria Math"/>
                            </a:rPr>
                            <m:t>𝛼</m:t>
                          </m:r>
                          <m:r>
                            <a:rPr lang="en-US" altLang="en-US" i="1" dirty="0">
                              <a:solidFill>
                                <a:srgbClr val="C00000"/>
                              </a:solidFill>
                              <a:latin typeface="Cambria Math"/>
                            </a:rPr>
                            <m:t> , </m:t>
                          </m:r>
                          <m:r>
                            <a:rPr lang="en-US" altLang="en-US" i="1" dirty="0">
                              <a:solidFill>
                                <a:srgbClr val="C00000"/>
                              </a:solidFill>
                              <a:latin typeface="Cambria Math"/>
                            </a:rPr>
                            <m:t>𝑃</m:t>
                          </m:r>
                          <m:r>
                            <a:rPr lang="en-US" altLang="en-US" i="1" dirty="0">
                              <a:solidFill>
                                <a:srgbClr val="C00000"/>
                              </a:solidFill>
                              <a:latin typeface="Cambria Math"/>
                            </a:rPr>
                            <m:t> ;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1</m:t>
                              </m:r>
                              <m:r>
                                <a:rPr lang="en-US" altLang="en-US" i="1" dirty="0">
                                  <a:solidFill>
                                    <a:srgbClr val="C00000"/>
                                  </a:solidFill>
                                  <a:latin typeface="Cambria Math"/>
                                </a:rPr>
                                <m:t>− </m:t>
                              </m:r>
                              <m:r>
                                <a:rPr lang="el-GR" altLang="en-US" i="1" dirty="0">
                                  <a:solidFill>
                                    <a:srgbClr val="C00000"/>
                                  </a:solidFill>
                                  <a:latin typeface="Cambria Math"/>
                                </a:rPr>
                                <m:t>𝛼</m:t>
                              </m:r>
                            </m:e>
                          </m:d>
                          <m:r>
                            <a:rPr lang="en-US" altLang="en-US" i="1" dirty="0">
                              <a:solidFill>
                                <a:srgbClr val="C00000"/>
                              </a:solidFill>
                              <a:latin typeface="Cambria Math"/>
                            </a:rPr>
                            <m:t> , </m:t>
                          </m:r>
                          <m:r>
                            <a:rPr lang="en-US" altLang="en-US" i="1" dirty="0">
                              <a:solidFill>
                                <a:srgbClr val="C00000"/>
                              </a:solidFill>
                              <a:latin typeface="Cambria Math" panose="02040503050406030204" pitchFamily="18" charset="0"/>
                            </a:rPr>
                            <m:t>𝑄</m:t>
                          </m:r>
                          <m:r>
                            <a:rPr lang="en-US" altLang="en-US" i="1" dirty="0">
                              <a:solidFill>
                                <a:srgbClr val="C00000"/>
                              </a:solidFill>
                              <a:latin typeface="Cambria Math"/>
                            </a:rPr>
                            <m:t> </m:t>
                          </m:r>
                        </m:e>
                      </m:d>
                    </m:oMath>
                  </m:oMathPara>
                </a14:m>
                <a:endParaRPr lang="en-US" dirty="0">
                  <a:solidFill>
                    <a:srgbClr val="C00000"/>
                  </a:solidFill>
                </a:endParaRPr>
              </a:p>
              <a:p>
                <a:pPr>
                  <a:lnSpc>
                    <a:spcPct val="150000"/>
                  </a:lnSpc>
                </a:pPr>
                <a:r>
                  <a:rPr lang="en-US" dirty="0" smtClean="0"/>
                  <a:t>is somewhere on the straight line segment between </a:t>
                </a:r>
                <a14:m>
                  <m:oMath xmlns:m="http://schemas.openxmlformats.org/officeDocument/2006/math">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  </m:t>
                    </m:r>
                  </m:oMath>
                </a14:m>
                <a:r>
                  <a:rPr lang="en-US" b="0" i="0" dirty="0" smtClean="0">
                    <a:latin typeface="+mj-lt"/>
                  </a:rPr>
                  <a:t>and</a:t>
                </a:r>
                <a14:m>
                  <m:oMath xmlns:m="http://schemas.openxmlformats.org/officeDocument/2006/math">
                    <m:r>
                      <a:rPr lang="en-US" b="0" i="1" smtClean="0">
                        <a:solidFill>
                          <a:srgbClr val="C00000"/>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𝑄</m:t>
                    </m:r>
                  </m:oMath>
                </a14:m>
                <a:endParaRPr lang="en-US" dirty="0">
                  <a:solidFill>
                    <a:srgbClr val="C00000"/>
                  </a:solidFill>
                </a:endParaRPr>
              </a:p>
              <a:p>
                <a:pPr>
                  <a:lnSpc>
                    <a:spcPct val="150000"/>
                  </a:lnSpc>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08248" y="1850147"/>
                <a:ext cx="4024064" cy="3416320"/>
              </a:xfrm>
              <a:prstGeom prst="rect">
                <a:avLst/>
              </a:prstGeom>
              <a:blipFill>
                <a:blip r:embed="rId6"/>
                <a:stretch>
                  <a:fillRect l="-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716787" y="386200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𝑃</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716787" y="3862000"/>
                <a:ext cx="50405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53920" y="448163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𝑄</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53920" y="4481636"/>
                <a:ext cx="504056" cy="369332"/>
              </a:xfrm>
              <a:prstGeom prst="rect">
                <a:avLst/>
              </a:prstGeom>
              <a:blipFill>
                <a:blip r:embed="rId8"/>
                <a:stretch>
                  <a:fillRect b="-11475"/>
                </a:stretch>
              </a:blipFill>
            </p:spPr>
            <p:txBody>
              <a:bodyPr/>
              <a:lstStyle/>
              <a:p>
                <a:r>
                  <a:rPr lang="en-US">
                    <a:noFill/>
                  </a:rPr>
                  <a:t> </a:t>
                </a:r>
              </a:p>
            </p:txBody>
          </p:sp>
        </mc:Fallback>
      </mc:AlternateContent>
      <p:sp>
        <p:nvSpPr>
          <p:cNvPr id="21" name="Oval 20"/>
          <p:cNvSpPr/>
          <p:nvPr/>
        </p:nvSpPr>
        <p:spPr bwMode="auto">
          <a:xfrm>
            <a:off x="2151421" y="3830642"/>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3093494" y="4493917"/>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3" name="Straight Connector 22"/>
          <p:cNvCxnSpPr>
            <a:stCxn id="21" idx="5"/>
            <a:endCxn id="22" idx="2"/>
          </p:cNvCxnSpPr>
          <p:nvPr/>
        </p:nvCxnSpPr>
        <p:spPr bwMode="auto">
          <a:xfrm>
            <a:off x="2269932" y="3953567"/>
            <a:ext cx="823562" cy="612358"/>
          </a:xfrm>
          <a:prstGeom prst="line">
            <a:avLst/>
          </a:prstGeom>
          <a:solidFill>
            <a:schemeClr val="accent1"/>
          </a:solidFill>
          <a:ln w="2857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0" name="TextBox 9"/>
              <p:cNvSpPr txBox="1"/>
              <p:nvPr/>
            </p:nvSpPr>
            <p:spPr>
              <a:xfrm>
                <a:off x="1882809" y="3472343"/>
                <a:ext cx="823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3</m:t>
                              </m:r>
                            </m:sub>
                          </m:sSub>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882809" y="3472343"/>
                <a:ext cx="823562" cy="369332"/>
              </a:xfrm>
              <a:prstGeom prst="rect">
                <a:avLst/>
              </a:prstGeom>
              <a:blipFill>
                <a:blip r:embed="rId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999706" y="4653136"/>
                <a:ext cx="823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3</m:t>
                              </m:r>
                            </m:sub>
                          </m:sSub>
                        </m:e>
                      </m:d>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999706" y="4653136"/>
                <a:ext cx="823562" cy="369332"/>
              </a:xfrm>
              <a:prstGeom prst="rect">
                <a:avLst/>
              </a:prstGeom>
              <a:blipFill>
                <a:blip r:embed="rId10"/>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338248862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274</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For example</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147537" y="1590945"/>
                <a:ext cx="3593002" cy="3416320"/>
              </a:xfrm>
              <a:prstGeom prst="rect">
                <a:avLst/>
              </a:prstGeom>
              <a:noFill/>
            </p:spPr>
            <p:txBody>
              <a:bodyPr wrap="square" rtlCol="0">
                <a:spAutoFit/>
              </a:bodyPr>
              <a:lstStyle/>
              <a:p>
                <a:pPr>
                  <a:lnSpc>
                    <a:spcPct val="150000"/>
                  </a:lnSpc>
                </a:pPr>
                <a:r>
                  <a:rPr lang="en-US" dirty="0" smtClean="0"/>
                  <a:t>For </a:t>
                </a:r>
                <a14:m>
                  <m:oMath xmlns:m="http://schemas.openxmlformats.org/officeDocument/2006/math">
                    <m:r>
                      <a:rPr lang="el-GR" altLang="en-US" i="1" dirty="0">
                        <a:solidFill>
                          <a:srgbClr val="C00000"/>
                        </a:solidFill>
                        <a:latin typeface="Cambria Math"/>
                      </a:rPr>
                      <m:t>𝛼</m:t>
                    </m:r>
                    <m:r>
                      <a:rPr lang="en-US" altLang="en-US" b="0" i="0" dirty="0" smtClean="0">
                        <a:solidFill>
                          <a:srgbClr val="C00000"/>
                        </a:solidFill>
                        <a:latin typeface="Cambria Math" panose="02040503050406030204" pitchFamily="18" charset="0"/>
                      </a:rPr>
                      <m:t>=</m:t>
                    </m:r>
                    <m:r>
                      <a:rPr lang="en-US" altLang="en-US" b="0" i="0" dirty="0" smtClean="0">
                        <a:solidFill>
                          <a:srgbClr val="C00000"/>
                        </a:solidFill>
                        <a:latin typeface="Cambria Math" panose="02040503050406030204" pitchFamily="18" charset="0"/>
                      </a:rPr>
                      <m:t>0</m:t>
                    </m:r>
                    <m:r>
                      <a:rPr lang="en-US" altLang="en-US" b="0" i="0" dirty="0" smtClean="0">
                        <a:solidFill>
                          <a:srgbClr val="C00000"/>
                        </a:solidFill>
                        <a:latin typeface="Cambria Math" panose="02040503050406030204" pitchFamily="18" charset="0"/>
                      </a:rPr>
                      <m:t>.</m:t>
                    </m:r>
                    <m:r>
                      <a:rPr lang="en-US" altLang="en-US" b="0" i="0" dirty="0" smtClean="0">
                        <a:solidFill>
                          <a:srgbClr val="C00000"/>
                        </a:solidFill>
                        <a:latin typeface="Cambria Math" panose="02040503050406030204" pitchFamily="18" charset="0"/>
                      </a:rPr>
                      <m:t>5</m:t>
                    </m:r>
                    <m:r>
                      <a:rPr lang="en-US" altLang="en-US" b="0" i="0" dirty="0" smtClean="0">
                        <a:solidFill>
                          <a:srgbClr val="C00000"/>
                        </a:solidFill>
                        <a:latin typeface="Cambria Math" panose="02040503050406030204" pitchFamily="18" charset="0"/>
                      </a:rPr>
                      <m:t> </m:t>
                    </m:r>
                  </m:oMath>
                </a14:m>
                <a:endParaRPr lang="en-US" dirty="0">
                  <a:solidFill>
                    <a:srgbClr val="C00000"/>
                  </a:solidFill>
                </a:endParaRPr>
              </a:p>
              <a:p>
                <a:pPr>
                  <a:lnSpc>
                    <a:spcPct val="150000"/>
                  </a:lnSpc>
                </a:pPr>
                <a14:m>
                  <m:oMathPara xmlns:m="http://schemas.openxmlformats.org/officeDocument/2006/math">
                    <m:oMathParaPr>
                      <m:jc m:val="centerGroup"/>
                    </m:oMathParaPr>
                    <m:oMath xmlns:m="http://schemas.openxmlformats.org/officeDocument/2006/math">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 </m:t>
                          </m:r>
                          <m:r>
                            <a:rPr lang="en-US" altLang="en-US" b="0" i="1" dirty="0" smtClean="0">
                              <a:solidFill>
                                <a:srgbClr val="C00000"/>
                              </a:solidFill>
                              <a:latin typeface="Cambria Math" panose="02040503050406030204" pitchFamily="18" charset="0"/>
                            </a:rPr>
                            <m:t>0</m:t>
                          </m:r>
                          <m:r>
                            <a:rPr lang="en-US" altLang="en-US" b="0" i="1" dirty="0" smtClean="0">
                              <a:solidFill>
                                <a:srgbClr val="C00000"/>
                              </a:solidFill>
                              <a:latin typeface="Cambria Math" panose="02040503050406030204" pitchFamily="18" charset="0"/>
                            </a:rPr>
                            <m:t>.</m:t>
                          </m:r>
                          <m:r>
                            <a:rPr lang="en-US" altLang="en-US" b="0" i="1" dirty="0" smtClean="0">
                              <a:solidFill>
                                <a:srgbClr val="C00000"/>
                              </a:solidFill>
                              <a:latin typeface="Cambria Math" panose="02040503050406030204" pitchFamily="18" charset="0"/>
                            </a:rPr>
                            <m:t>5</m:t>
                          </m:r>
                          <m:r>
                            <a:rPr lang="en-US" altLang="en-US" i="1" dirty="0">
                              <a:solidFill>
                                <a:srgbClr val="C00000"/>
                              </a:solidFill>
                              <a:latin typeface="Cambria Math"/>
                            </a:rPr>
                            <m:t> , </m:t>
                          </m:r>
                          <m:r>
                            <a:rPr lang="en-US" altLang="en-US" i="1" dirty="0">
                              <a:solidFill>
                                <a:srgbClr val="C00000"/>
                              </a:solidFill>
                              <a:latin typeface="Cambria Math"/>
                            </a:rPr>
                            <m:t>𝑃</m:t>
                          </m:r>
                          <m:r>
                            <a:rPr lang="en-US" altLang="en-US" i="1" dirty="0">
                              <a:solidFill>
                                <a:srgbClr val="C00000"/>
                              </a:solidFill>
                              <a:latin typeface="Cambria Math"/>
                            </a:rPr>
                            <m:t> ;</m:t>
                          </m:r>
                          <m:r>
                            <a:rPr lang="en-US" altLang="en-US" i="1" dirty="0">
                              <a:solidFill>
                                <a:srgbClr val="C00000"/>
                              </a:solidFill>
                              <a:latin typeface="Cambria Math"/>
                            </a:rPr>
                            <m:t>0</m:t>
                          </m:r>
                          <m:r>
                            <a:rPr lang="en-US" altLang="en-US" i="1" dirty="0">
                              <a:solidFill>
                                <a:srgbClr val="C00000"/>
                              </a:solidFill>
                              <a:latin typeface="Cambria Math"/>
                            </a:rPr>
                            <m:t>.</m:t>
                          </m:r>
                          <m:r>
                            <a:rPr lang="en-US" altLang="en-US" i="1" dirty="0">
                              <a:solidFill>
                                <a:srgbClr val="C00000"/>
                              </a:solidFill>
                              <a:latin typeface="Cambria Math"/>
                            </a:rPr>
                            <m:t>5</m:t>
                          </m:r>
                          <m:r>
                            <a:rPr lang="en-US" altLang="en-US" i="1" dirty="0">
                              <a:solidFill>
                                <a:srgbClr val="C00000"/>
                              </a:solidFill>
                              <a:latin typeface="Cambria Math"/>
                            </a:rPr>
                            <m:t> , </m:t>
                          </m:r>
                          <m:r>
                            <a:rPr lang="en-US" altLang="en-US" i="1" dirty="0">
                              <a:solidFill>
                                <a:srgbClr val="C00000"/>
                              </a:solidFill>
                              <a:latin typeface="Cambria Math" panose="02040503050406030204" pitchFamily="18" charset="0"/>
                            </a:rPr>
                            <m:t>𝑄</m:t>
                          </m:r>
                          <m:r>
                            <a:rPr lang="en-US" altLang="en-US" i="1" dirty="0">
                              <a:solidFill>
                                <a:srgbClr val="C00000"/>
                              </a:solidFill>
                              <a:latin typeface="Cambria Math"/>
                            </a:rPr>
                            <m:t> </m:t>
                          </m:r>
                        </m:e>
                      </m:d>
                    </m:oMath>
                  </m:oMathPara>
                </a14:m>
                <a:endParaRPr lang="en-US" dirty="0">
                  <a:solidFill>
                    <a:srgbClr val="C00000"/>
                  </a:solidFill>
                </a:endParaRPr>
              </a:p>
              <a:p>
                <a:pPr>
                  <a:lnSpc>
                    <a:spcPct val="150000"/>
                  </a:lnSpc>
                </a:pPr>
                <a:r>
                  <a:rPr lang="en-US" dirty="0" smtClean="0"/>
                  <a:t>is the </a:t>
                </a:r>
                <a:r>
                  <a:rPr lang="en-US" dirty="0" smtClean="0">
                    <a:solidFill>
                      <a:srgbClr val="00B050"/>
                    </a:solidFill>
                  </a:rPr>
                  <a:t>midpoint</a:t>
                </a:r>
                <a:r>
                  <a:rPr lang="en-US" dirty="0" smtClean="0"/>
                  <a:t> between </a:t>
                </a:r>
                <a14:m>
                  <m:oMath xmlns:m="http://schemas.openxmlformats.org/officeDocument/2006/math">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  </m:t>
                    </m:r>
                  </m:oMath>
                </a14:m>
                <a:r>
                  <a:rPr lang="en-US" b="0" i="0" dirty="0" smtClean="0">
                    <a:latin typeface="+mj-lt"/>
                  </a:rPr>
                  <a:t>and</a:t>
                </a:r>
                <a14:m>
                  <m:oMath xmlns:m="http://schemas.openxmlformats.org/officeDocument/2006/math">
                    <m:r>
                      <a:rPr lang="en-US" b="0" i="1" smtClean="0">
                        <a:solidFill>
                          <a:srgbClr val="C00000"/>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𝑄</m:t>
                    </m:r>
                  </m:oMath>
                </a14:m>
                <a:endParaRPr lang="en-US" i="0" dirty="0" smtClean="0">
                  <a:solidFill>
                    <a:srgbClr val="C00000"/>
                  </a:solidFill>
                  <a:latin typeface="+mj-lt"/>
                  <a:ea typeface="Cambria Math" panose="02040503050406030204" pitchFamily="18" charset="0"/>
                </a:endParaRPr>
              </a:p>
              <a:p>
                <a:pPr>
                  <a:lnSpc>
                    <a:spcPct val="150000"/>
                  </a:lnSpc>
                </a:pPr>
                <a:r>
                  <a:rPr lang="en-US" dirty="0" smtClean="0"/>
                  <a:t>The probability to get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i="1">
                            <a:solidFill>
                              <a:srgbClr val="C00000"/>
                            </a:solidFill>
                            <a:latin typeface="Cambria Math" panose="02040503050406030204" pitchFamily="18" charset="0"/>
                          </a:rPr>
                          <m:t>1</m:t>
                        </m:r>
                      </m:sub>
                    </m:sSub>
                  </m:oMath>
                </a14:m>
                <a:r>
                  <a:rPr lang="en-US" dirty="0" smtClean="0"/>
                  <a:t> is</a:t>
                </a: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C00000"/>
                          </a:solidFill>
                          <a:latin typeface="Cambria Math" panose="02040503050406030204" pitchFamily="18" charset="0"/>
                        </a:rPr>
                        <m:t>0</m:t>
                      </m:r>
                      <m:r>
                        <a:rPr lang="en-US" altLang="en-US" i="1" dirty="0">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5</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0</m:t>
                      </m:r>
                      <m:r>
                        <a:rPr lang="en-US" altLang="en-US" i="1" dirty="0">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5</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oMath>
                  </m:oMathPara>
                </a14:m>
                <a:endParaRPr lang="en-US" dirty="0" smtClean="0">
                  <a:solidFill>
                    <a:srgbClr val="C00000"/>
                  </a:solidFill>
                </a:endParaRPr>
              </a:p>
              <a:p>
                <a:pPr>
                  <a:lnSpc>
                    <a:spcPct val="150000"/>
                  </a:lnSpc>
                </a:pPr>
                <a:r>
                  <a:rPr lang="en-US" dirty="0" smtClean="0"/>
                  <a:t>and the </a:t>
                </a:r>
                <a:r>
                  <a:rPr lang="en-US" dirty="0"/>
                  <a:t>probability to get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3</m:t>
                        </m:r>
                      </m:sub>
                    </m:sSub>
                  </m:oMath>
                </a14:m>
                <a:r>
                  <a:rPr lang="en-US" dirty="0"/>
                  <a:t> is</a:t>
                </a: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C00000"/>
                          </a:solidFill>
                          <a:latin typeface="Cambria Math" panose="02040503050406030204" pitchFamily="18" charset="0"/>
                        </a:rPr>
                        <m:t>0</m:t>
                      </m:r>
                      <m:r>
                        <a:rPr lang="en-US" altLang="en-US" i="1" dirty="0">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5</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r>
                        <a:rPr lang="en-US" i="1">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0</m:t>
                      </m:r>
                      <m:r>
                        <a:rPr lang="en-US" altLang="en-US" i="1" dirty="0">
                          <a:solidFill>
                            <a:srgbClr val="C00000"/>
                          </a:solidFill>
                          <a:latin typeface="Cambria Math" panose="02040503050406030204" pitchFamily="18" charset="0"/>
                        </a:rPr>
                        <m:t>.</m:t>
                      </m:r>
                      <m:r>
                        <a:rPr lang="en-US" altLang="en-US" i="1" dirty="0">
                          <a:solidFill>
                            <a:srgbClr val="C00000"/>
                          </a:solidFill>
                          <a:latin typeface="Cambria Math" panose="02040503050406030204" pitchFamily="18" charset="0"/>
                        </a:rPr>
                        <m:t>5</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3</m:t>
                          </m:r>
                        </m:sub>
                      </m:sSub>
                    </m:oMath>
                  </m:oMathPara>
                </a14:m>
                <a:endParaRPr lang="en-US" dirty="0" smtClean="0"/>
              </a:p>
              <a:p>
                <a:pPr>
                  <a:lnSpc>
                    <a:spcPct val="150000"/>
                  </a:lnSpc>
                </a:pPr>
                <a:r>
                  <a:rPr lang="en-US" dirty="0" smtClean="0"/>
                  <a:t>etc. (for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2</m:t>
                        </m:r>
                      </m:sub>
                    </m:sSub>
                  </m:oMath>
                </a14:m>
                <a:r>
                  <a:rPr lang="en-US" dirty="0" smtClean="0"/>
                  <a: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147537" y="1590945"/>
                <a:ext cx="3593002" cy="3416320"/>
              </a:xfrm>
              <a:prstGeom prst="rect">
                <a:avLst/>
              </a:prstGeom>
              <a:blipFill rotWithShape="1">
                <a:blip r:embed="rId6"/>
                <a:stretch>
                  <a:fillRect l="-1356" b="-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716787" y="386200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𝑃</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716787" y="3862000"/>
                <a:ext cx="50405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53920" y="448163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𝑄</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53920" y="4481636"/>
                <a:ext cx="504056" cy="369332"/>
              </a:xfrm>
              <a:prstGeom prst="rect">
                <a:avLst/>
              </a:prstGeom>
              <a:blipFill>
                <a:blip r:embed="rId8"/>
                <a:stretch>
                  <a:fillRect b="-11475"/>
                </a:stretch>
              </a:blipFill>
            </p:spPr>
            <p:txBody>
              <a:bodyPr/>
              <a:lstStyle/>
              <a:p>
                <a:r>
                  <a:rPr lang="en-US">
                    <a:noFill/>
                  </a:rPr>
                  <a:t> </a:t>
                </a:r>
              </a:p>
            </p:txBody>
          </p:sp>
        </mc:Fallback>
      </mc:AlternateContent>
      <p:sp>
        <p:nvSpPr>
          <p:cNvPr id="21" name="Oval 20"/>
          <p:cNvSpPr/>
          <p:nvPr/>
        </p:nvSpPr>
        <p:spPr bwMode="auto">
          <a:xfrm>
            <a:off x="2151421" y="3830642"/>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3093494" y="4493917"/>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3" name="Straight Connector 22"/>
          <p:cNvCxnSpPr>
            <a:stCxn id="21" idx="5"/>
            <a:endCxn id="22" idx="2"/>
          </p:cNvCxnSpPr>
          <p:nvPr/>
        </p:nvCxnSpPr>
        <p:spPr bwMode="auto">
          <a:xfrm>
            <a:off x="2269932" y="3953567"/>
            <a:ext cx="823562" cy="612358"/>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4" name="Oval 23"/>
          <p:cNvSpPr/>
          <p:nvPr/>
        </p:nvSpPr>
        <p:spPr bwMode="auto">
          <a:xfrm>
            <a:off x="2577671" y="4187738"/>
            <a:ext cx="138844" cy="1440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5" name="TextBox 24"/>
              <p:cNvSpPr txBox="1"/>
              <p:nvPr/>
            </p:nvSpPr>
            <p:spPr>
              <a:xfrm>
                <a:off x="1882809" y="3472343"/>
                <a:ext cx="823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3</m:t>
                              </m:r>
                            </m:sub>
                          </m:sSub>
                        </m:e>
                      </m:d>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1882809" y="3472343"/>
                <a:ext cx="823562" cy="369332"/>
              </a:xfrm>
              <a:prstGeom prst="rect">
                <a:avLst/>
              </a:prstGeom>
              <a:blipFill>
                <a:blip r:embed="rId9"/>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999706" y="4637933"/>
                <a:ext cx="82356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3</m:t>
                              </m:r>
                            </m:sub>
                          </m:sSub>
                        </m:e>
                      </m: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999706" y="4637933"/>
                <a:ext cx="823562" cy="369332"/>
              </a:xfrm>
              <a:prstGeom prst="rect">
                <a:avLst/>
              </a:prstGeom>
              <a:blipFill>
                <a:blip r:embed="rId10"/>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00427" y="4288546"/>
                <a:ext cx="25504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400" i="1" smtClean="0">
                              <a:solidFill>
                                <a:srgbClr val="00B050"/>
                              </a:solidFill>
                              <a:latin typeface="Cambria Math" panose="02040503050406030204" pitchFamily="18" charset="0"/>
                            </a:rPr>
                          </m:ctrlPr>
                        </m:dPr>
                        <m:e>
                          <m:r>
                            <a:rPr lang="en-US" altLang="en-US" sz="1400" i="1" dirty="0">
                              <a:solidFill>
                                <a:srgbClr val="00B050"/>
                              </a:solidFill>
                              <a:latin typeface="Cambria Math" panose="02040503050406030204" pitchFamily="18" charset="0"/>
                            </a:rPr>
                            <m:t>0</m:t>
                          </m:r>
                          <m:r>
                            <a:rPr lang="en-US" altLang="en-US" sz="1400" i="1" dirty="0">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5</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1</m:t>
                              </m:r>
                            </m:sub>
                          </m:sSub>
                          <m:r>
                            <a:rPr lang="en-US" sz="1400" i="1">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0</m:t>
                          </m:r>
                          <m:r>
                            <a:rPr lang="en-US" altLang="en-US" sz="1400" i="1" dirty="0">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5</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𝑞</m:t>
                              </m:r>
                            </m:e>
                            <m:sub>
                              <m:r>
                                <a:rPr lang="en-US" sz="1400" i="1">
                                  <a:solidFill>
                                    <a:srgbClr val="00B050"/>
                                  </a:solidFill>
                                  <a:latin typeface="Cambria Math" panose="02040503050406030204" pitchFamily="18" charset="0"/>
                                </a:rPr>
                                <m:t>1</m:t>
                              </m:r>
                            </m:sub>
                          </m:sSub>
                          <m:r>
                            <a:rPr lang="en-US" sz="1400" i="1">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0</m:t>
                          </m:r>
                          <m:r>
                            <a:rPr lang="en-US" altLang="en-US" sz="1400" i="1" dirty="0">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5</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𝑝</m:t>
                              </m:r>
                            </m:e>
                            <m:sub>
                              <m:r>
                                <a:rPr lang="en-US" sz="1400" i="1">
                                  <a:solidFill>
                                    <a:srgbClr val="00B050"/>
                                  </a:solidFill>
                                  <a:latin typeface="Cambria Math" panose="02040503050406030204" pitchFamily="18" charset="0"/>
                                </a:rPr>
                                <m:t>3</m:t>
                              </m:r>
                            </m:sub>
                          </m:sSub>
                          <m:r>
                            <a:rPr lang="en-US" sz="1400" i="1">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0</m:t>
                          </m:r>
                          <m:r>
                            <a:rPr lang="en-US" altLang="en-US" sz="1400" i="1" dirty="0">
                              <a:solidFill>
                                <a:srgbClr val="00B050"/>
                              </a:solidFill>
                              <a:latin typeface="Cambria Math" panose="02040503050406030204" pitchFamily="18" charset="0"/>
                            </a:rPr>
                            <m:t>.</m:t>
                          </m:r>
                          <m:r>
                            <a:rPr lang="en-US" altLang="en-US" sz="1400" i="1" dirty="0">
                              <a:solidFill>
                                <a:srgbClr val="00B050"/>
                              </a:solidFill>
                              <a:latin typeface="Cambria Math" panose="02040503050406030204" pitchFamily="18" charset="0"/>
                            </a:rPr>
                            <m:t>5</m:t>
                          </m:r>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𝑞</m:t>
                              </m:r>
                            </m:e>
                            <m:sub>
                              <m:r>
                                <a:rPr lang="en-US" sz="1400" i="1">
                                  <a:solidFill>
                                    <a:srgbClr val="00B050"/>
                                  </a:solidFill>
                                  <a:latin typeface="Cambria Math" panose="02040503050406030204" pitchFamily="18" charset="0"/>
                                </a:rPr>
                                <m:t>3</m:t>
                              </m:r>
                            </m:sub>
                          </m:sSub>
                        </m:e>
                      </m:d>
                    </m:oMath>
                  </m:oMathPara>
                </a14:m>
                <a:endParaRPr lang="en-US" sz="1400" dirty="0">
                  <a:solidFill>
                    <a:srgbClr val="00B05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00427" y="4288546"/>
                <a:ext cx="2550458" cy="307777"/>
              </a:xfrm>
              <a:prstGeom prst="rect">
                <a:avLst/>
              </a:prstGeom>
              <a:blipFill>
                <a:blip r:embed="rId11"/>
                <a:stretch>
                  <a:fillRect b="-4000"/>
                </a:stretch>
              </a:blipFill>
            </p:spPr>
            <p:txBody>
              <a:bodyPr/>
              <a:lstStyle/>
              <a:p>
                <a:r>
                  <a:rPr lang="en-US">
                    <a:noFill/>
                  </a:rPr>
                  <a:t> </a:t>
                </a:r>
              </a:p>
            </p:txBody>
          </p:sp>
        </mc:Fallback>
      </mc:AlternateContent>
    </p:spTree>
    <p:extLst>
      <p:ext uri="{BB962C8B-B14F-4D97-AF65-F5344CB8AC3E}">
        <p14:creationId xmlns:p14="http://schemas.microsoft.com/office/powerpoint/2010/main" val="1645697149"/>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275</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First implication of the </a:t>
            </a:r>
            <a:br>
              <a:rPr lang="en-US" altLang="en-US" sz="3600" dirty="0" smtClean="0">
                <a:solidFill>
                  <a:schemeClr val="accent2"/>
                </a:solidFill>
              </a:rPr>
            </a:br>
            <a:r>
              <a:rPr lang="en-US" altLang="en-US" sz="3600" dirty="0" smtClean="0">
                <a:solidFill>
                  <a:schemeClr val="accent2"/>
                </a:solidFill>
              </a:rPr>
              <a:t>Independence Axiom</a:t>
            </a:r>
          </a:p>
        </p:txBody>
      </p:sp>
      <mc:AlternateContent xmlns:mc="http://schemas.openxmlformats.org/markup-compatibility/2006" xmlns:a14="http://schemas.microsoft.com/office/drawing/2010/main">
        <mc:Choice Requires="a14">
          <p:sp>
            <p:nvSpPr>
              <p:cNvPr id="2" name="TextBox 1"/>
              <p:cNvSpPr txBox="1"/>
              <p:nvPr/>
            </p:nvSpPr>
            <p:spPr>
              <a:xfrm>
                <a:off x="1043608" y="1667162"/>
                <a:ext cx="7192416" cy="3970318"/>
              </a:xfrm>
              <a:prstGeom prst="rect">
                <a:avLst/>
              </a:prstGeom>
              <a:noFill/>
            </p:spPr>
            <p:txBody>
              <a:bodyPr wrap="square" rtlCol="0">
                <a:spAutoFit/>
              </a:bodyPr>
              <a:lstStyle/>
              <a:p>
                <a:pPr>
                  <a:lnSpc>
                    <a:spcPct val="150000"/>
                  </a:lnSpc>
                </a:pPr>
                <a:r>
                  <a:rPr lang="en-US" sz="2400" dirty="0" smtClean="0"/>
                  <a:t>Indifference curves are </a:t>
                </a:r>
                <a:r>
                  <a:rPr lang="en-US" sz="2400" dirty="0" smtClean="0">
                    <a:solidFill>
                      <a:srgbClr val="FF0000"/>
                    </a:solidFill>
                  </a:rPr>
                  <a:t>linear:</a:t>
                </a:r>
                <a:endParaRPr lang="en-US" sz="2400" dirty="0">
                  <a:solidFill>
                    <a:srgbClr val="FF0000"/>
                  </a:solidFill>
                </a:endParaRPr>
              </a:p>
              <a:p>
                <a:pPr>
                  <a:lnSpc>
                    <a:spcPct val="150000"/>
                  </a:lnSpc>
                </a:pPr>
                <a:r>
                  <a:rPr lang="en-US" sz="2400" dirty="0" smtClean="0">
                    <a:solidFill>
                      <a:srgbClr val="0070C0"/>
                    </a:solidFill>
                  </a:rPr>
                  <a:t>If</a:t>
                </a:r>
                <a:r>
                  <a:rPr lang="en-US" sz="2400" dirty="0" smtClean="0">
                    <a:solidFill>
                      <a:srgbClr val="002060"/>
                    </a:solidFill>
                  </a:rPr>
                  <a:t> </a:t>
                </a:r>
              </a:p>
              <a:p>
                <a:pPr algn="ctr">
                  <a:lnSpc>
                    <a:spcPct val="150000"/>
                  </a:lnSpc>
                </a:pPr>
                <a14:m>
                  <m:oMath xmlns:m="http://schemas.openxmlformats.org/officeDocument/2006/math">
                    <m:r>
                      <a:rPr lang="en-US" sz="2400" b="0" i="1" smtClean="0">
                        <a:solidFill>
                          <a:srgbClr val="7030A0"/>
                        </a:solidFill>
                        <a:latin typeface="Cambria Math" panose="02040503050406030204" pitchFamily="18" charset="0"/>
                      </a:rPr>
                      <m:t>𝑃</m:t>
                    </m:r>
                    <m:r>
                      <a:rPr lang="en-US" sz="2400" b="0" i="1" smtClean="0">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panose="02040503050406030204" pitchFamily="18" charset="0"/>
                        <a:ea typeface="Cambria Math" panose="02040503050406030204" pitchFamily="18" charset="0"/>
                      </a:rPr>
                      <m:t>𝑄</m:t>
                    </m:r>
                  </m:oMath>
                </a14:m>
                <a:r>
                  <a:rPr lang="en-US" sz="2400" dirty="0" smtClean="0">
                    <a:solidFill>
                      <a:srgbClr val="C00000"/>
                    </a:solidFill>
                  </a:rPr>
                  <a:t> </a:t>
                </a:r>
              </a:p>
              <a:p>
                <a:pPr>
                  <a:lnSpc>
                    <a:spcPct val="150000"/>
                  </a:lnSpc>
                </a:pPr>
                <a:r>
                  <a:rPr lang="en-US" sz="2400" dirty="0" smtClean="0">
                    <a:solidFill>
                      <a:srgbClr val="0070C0"/>
                    </a:solidFill>
                  </a:rPr>
                  <a:t>then</a:t>
                </a:r>
                <a:endParaRPr lang="en-US" sz="2400" dirty="0">
                  <a:solidFill>
                    <a:srgbClr val="0070C0"/>
                  </a:solidFill>
                </a:endParaRPr>
              </a:p>
              <a:p>
                <a:pPr algn="ctr">
                  <a:lnSpc>
                    <a:spcPct val="150000"/>
                  </a:lnSpc>
                </a:pPr>
                <a14:m>
                  <m:oMathPara xmlns:m="http://schemas.openxmlformats.org/officeDocument/2006/math">
                    <m:oMathParaPr>
                      <m:jc m:val="centerGroup"/>
                    </m:oMathParaPr>
                    <m:oMath xmlns:m="http://schemas.openxmlformats.org/officeDocument/2006/math">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 </m:t>
                          </m:r>
                          <m:r>
                            <a:rPr lang="el-GR" altLang="en-US" sz="2400" i="1" dirty="0">
                              <a:solidFill>
                                <a:srgbClr val="C00000"/>
                              </a:solidFill>
                              <a:latin typeface="Cambria Math"/>
                            </a:rPr>
                            <m:t>𝛼</m:t>
                          </m:r>
                          <m:r>
                            <a:rPr lang="en-US" altLang="en-US" sz="2400" i="1" dirty="0">
                              <a:solidFill>
                                <a:srgbClr val="C00000"/>
                              </a:solidFill>
                              <a:latin typeface="Cambria Math"/>
                            </a:rPr>
                            <m:t> , </m:t>
                          </m:r>
                          <m:r>
                            <a:rPr lang="en-US" altLang="en-US" sz="2400" i="1" dirty="0" smtClean="0">
                              <a:solidFill>
                                <a:srgbClr val="7030A0"/>
                              </a:solidFill>
                              <a:latin typeface="Cambria Math"/>
                            </a:rPr>
                            <m:t>𝑃</m:t>
                          </m:r>
                          <m:r>
                            <a:rPr lang="en-US" altLang="en-US" sz="2400" i="1" dirty="0">
                              <a:solidFill>
                                <a:srgbClr val="C00000"/>
                              </a:solidFill>
                              <a:latin typeface="Cambria Math"/>
                            </a:rPr>
                            <m:t> ;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1</m:t>
                              </m:r>
                              <m:r>
                                <a:rPr lang="en-US" altLang="en-US" sz="2400" i="1" dirty="0">
                                  <a:solidFill>
                                    <a:srgbClr val="C00000"/>
                                  </a:solidFill>
                                  <a:latin typeface="Cambria Math"/>
                                </a:rPr>
                                <m:t>− </m:t>
                              </m:r>
                              <m:r>
                                <a:rPr lang="el-GR" altLang="en-US" sz="2400" i="1" dirty="0">
                                  <a:solidFill>
                                    <a:srgbClr val="C00000"/>
                                  </a:solidFill>
                                  <a:latin typeface="Cambria Math"/>
                                </a:rPr>
                                <m:t>𝛼</m:t>
                              </m:r>
                            </m:e>
                          </m:d>
                          <m:r>
                            <a:rPr lang="en-US" altLang="en-US" sz="2400" i="1" dirty="0">
                              <a:solidFill>
                                <a:srgbClr val="C00000"/>
                              </a:solidFill>
                              <a:latin typeface="Cambria Math"/>
                            </a:rPr>
                            <m:t> , </m:t>
                          </m:r>
                          <m:r>
                            <a:rPr lang="en-US" altLang="en-US" sz="2400" i="1" dirty="0">
                              <a:solidFill>
                                <a:srgbClr val="C00000"/>
                              </a:solidFill>
                              <a:latin typeface="Cambria Math" panose="02040503050406030204" pitchFamily="18" charset="0"/>
                            </a:rPr>
                            <m:t>𝑄</m:t>
                          </m:r>
                          <m:r>
                            <a:rPr lang="en-US" altLang="en-US" sz="2400" i="1" dirty="0">
                              <a:solidFill>
                                <a:srgbClr val="C00000"/>
                              </a:solidFill>
                              <a:latin typeface="Cambria Math"/>
                            </a:rPr>
                            <m:t> </m:t>
                          </m:r>
                        </m:e>
                      </m:d>
                      <m:r>
                        <a:rPr lang="en-US" altLang="en-US" sz="2400" b="0" i="1" dirty="0" smtClean="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 </m:t>
                          </m:r>
                          <m:r>
                            <a:rPr lang="el-GR" altLang="en-US" sz="2400" i="1" dirty="0">
                              <a:solidFill>
                                <a:srgbClr val="C00000"/>
                              </a:solidFill>
                              <a:latin typeface="Cambria Math"/>
                            </a:rPr>
                            <m:t>𝛼</m:t>
                          </m:r>
                          <m:r>
                            <a:rPr lang="en-US" altLang="en-US" sz="2400" i="1" dirty="0">
                              <a:solidFill>
                                <a:srgbClr val="C00000"/>
                              </a:solidFill>
                              <a:latin typeface="Cambria Math"/>
                            </a:rPr>
                            <m:t> , </m:t>
                          </m:r>
                          <m:r>
                            <a:rPr lang="en-US" altLang="en-US" sz="2400" b="0" i="1" dirty="0" smtClean="0">
                              <a:solidFill>
                                <a:srgbClr val="7030A0"/>
                              </a:solidFill>
                              <a:latin typeface="Cambria Math" panose="02040503050406030204" pitchFamily="18" charset="0"/>
                            </a:rPr>
                            <m:t>𝑄</m:t>
                          </m:r>
                          <m:r>
                            <a:rPr lang="en-US" altLang="en-US" sz="2400" i="1" dirty="0">
                              <a:solidFill>
                                <a:srgbClr val="C00000"/>
                              </a:solidFill>
                              <a:latin typeface="Cambria Math"/>
                            </a:rPr>
                            <m:t> ;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1</m:t>
                              </m:r>
                              <m:r>
                                <a:rPr lang="en-US" altLang="en-US" sz="2400" i="1" dirty="0">
                                  <a:solidFill>
                                    <a:srgbClr val="C00000"/>
                                  </a:solidFill>
                                  <a:latin typeface="Cambria Math"/>
                                </a:rPr>
                                <m:t>− </m:t>
                              </m:r>
                              <m:r>
                                <a:rPr lang="el-GR" altLang="en-US" sz="2400" i="1" dirty="0">
                                  <a:solidFill>
                                    <a:srgbClr val="C00000"/>
                                  </a:solidFill>
                                  <a:latin typeface="Cambria Math"/>
                                </a:rPr>
                                <m:t>𝛼</m:t>
                              </m:r>
                            </m:e>
                          </m:d>
                          <m:r>
                            <a:rPr lang="en-US" altLang="en-US" sz="2400" i="1" dirty="0">
                              <a:solidFill>
                                <a:srgbClr val="C00000"/>
                              </a:solidFill>
                              <a:latin typeface="Cambria Math"/>
                            </a:rPr>
                            <m:t> , </m:t>
                          </m:r>
                          <m:r>
                            <a:rPr lang="en-US" altLang="en-US" sz="2400" i="1" dirty="0">
                              <a:solidFill>
                                <a:srgbClr val="C00000"/>
                              </a:solidFill>
                              <a:latin typeface="Cambria Math" panose="02040503050406030204" pitchFamily="18" charset="0"/>
                            </a:rPr>
                            <m:t>𝑄</m:t>
                          </m:r>
                          <m:r>
                            <a:rPr lang="en-US" altLang="en-US" sz="2400" i="1" dirty="0">
                              <a:solidFill>
                                <a:srgbClr val="C00000"/>
                              </a:solidFill>
                              <a:latin typeface="Cambria Math"/>
                            </a:rPr>
                            <m:t> </m:t>
                          </m:r>
                        </m:e>
                      </m:d>
                      <m:r>
                        <a:rPr lang="en-US" altLang="en-US" sz="2400" b="0" i="1" dirty="0" smtClean="0">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ea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𝑄</m:t>
                      </m:r>
                    </m:oMath>
                  </m:oMathPara>
                </a14:m>
                <a:endParaRPr lang="en-US" sz="2400" dirty="0">
                  <a:solidFill>
                    <a:srgbClr val="C00000"/>
                  </a:solidFill>
                </a:endParaRPr>
              </a:p>
              <a:p>
                <a:pPr>
                  <a:lnSpc>
                    <a:spcPct val="150000"/>
                  </a:lnSpc>
                </a:pPr>
                <a:r>
                  <a:rPr lang="en-US" sz="2400" dirty="0" smtClean="0">
                    <a:solidFill>
                      <a:srgbClr val="0070C0"/>
                    </a:solidFill>
                  </a:rPr>
                  <a:t>so that</a:t>
                </a:r>
              </a:p>
              <a:p>
                <a:pPr algn="ct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panose="02040503050406030204" pitchFamily="18" charset="0"/>
                        </a:rPr>
                        <m:t>𝑃</m:t>
                      </m:r>
                      <m:r>
                        <a:rPr lang="en-US" sz="2400" b="0" i="1" smtClean="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 </m:t>
                          </m:r>
                          <m:r>
                            <a:rPr lang="el-GR" altLang="en-US" sz="2400" i="1" dirty="0">
                              <a:solidFill>
                                <a:srgbClr val="C00000"/>
                              </a:solidFill>
                              <a:latin typeface="Cambria Math"/>
                            </a:rPr>
                            <m:t>𝛼</m:t>
                          </m:r>
                          <m:r>
                            <a:rPr lang="en-US" altLang="en-US" sz="2400" i="1" dirty="0">
                              <a:solidFill>
                                <a:srgbClr val="C00000"/>
                              </a:solidFill>
                              <a:latin typeface="Cambria Math"/>
                            </a:rPr>
                            <m:t> , </m:t>
                          </m:r>
                          <m:r>
                            <a:rPr lang="en-US" altLang="en-US" sz="2400" i="1" dirty="0" smtClean="0">
                              <a:solidFill>
                                <a:srgbClr val="7030A0"/>
                              </a:solidFill>
                              <a:latin typeface="Cambria Math"/>
                            </a:rPr>
                            <m:t>𝑃</m:t>
                          </m:r>
                          <m:r>
                            <a:rPr lang="en-US" altLang="en-US" sz="2400" i="1" dirty="0">
                              <a:solidFill>
                                <a:srgbClr val="C00000"/>
                              </a:solidFill>
                              <a:latin typeface="Cambria Math"/>
                            </a:rPr>
                            <m:t> ;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1</m:t>
                              </m:r>
                              <m:r>
                                <a:rPr lang="en-US" altLang="en-US" sz="2400" i="1" dirty="0">
                                  <a:solidFill>
                                    <a:srgbClr val="C00000"/>
                                  </a:solidFill>
                                  <a:latin typeface="Cambria Math"/>
                                </a:rPr>
                                <m:t>− </m:t>
                              </m:r>
                              <m:r>
                                <a:rPr lang="el-GR" altLang="en-US" sz="2400" i="1" dirty="0">
                                  <a:solidFill>
                                    <a:srgbClr val="C00000"/>
                                  </a:solidFill>
                                  <a:latin typeface="Cambria Math"/>
                                </a:rPr>
                                <m:t>𝛼</m:t>
                              </m:r>
                            </m:e>
                          </m:d>
                          <m:r>
                            <a:rPr lang="en-US" altLang="en-US" sz="2400" i="1" dirty="0">
                              <a:solidFill>
                                <a:srgbClr val="C00000"/>
                              </a:solidFill>
                              <a:latin typeface="Cambria Math"/>
                            </a:rPr>
                            <m:t> , </m:t>
                          </m:r>
                          <m:r>
                            <a:rPr lang="en-US" altLang="en-US" sz="2400" b="0" i="1" dirty="0" smtClean="0">
                              <a:solidFill>
                                <a:srgbClr val="7030A0"/>
                              </a:solidFill>
                              <a:latin typeface="Cambria Math" panose="02040503050406030204" pitchFamily="18" charset="0"/>
                            </a:rPr>
                            <m:t>𝑄</m:t>
                          </m:r>
                          <m:r>
                            <a:rPr lang="en-US" altLang="en-US" sz="2400" i="1" dirty="0">
                              <a:solidFill>
                                <a:srgbClr val="C00000"/>
                              </a:solidFill>
                              <a:latin typeface="Cambria Math"/>
                            </a:rPr>
                            <m:t> </m:t>
                          </m:r>
                        </m:e>
                      </m:d>
                      <m:r>
                        <a:rPr lang="en-US" sz="2400" i="1">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ea typeface="Cambria Math" panose="02040503050406030204" pitchFamily="18" charset="0"/>
                        </a:rPr>
                        <m:t> </m:t>
                      </m:r>
                      <m:r>
                        <a:rPr lang="en-US" sz="2400" i="1" smtClean="0">
                          <a:solidFill>
                            <a:srgbClr val="7030A0"/>
                          </a:solidFill>
                          <a:latin typeface="Cambria Math" panose="02040503050406030204" pitchFamily="18" charset="0"/>
                          <a:ea typeface="Cambria Math" panose="02040503050406030204" pitchFamily="18" charset="0"/>
                        </a:rPr>
                        <m:t>𝑄</m:t>
                      </m:r>
                    </m:oMath>
                  </m:oMathPara>
                </a14:m>
                <a:endParaRPr lang="en-US" sz="2400" dirty="0">
                  <a:solidFill>
                    <a:srgbClr val="7030A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3608" y="1667162"/>
                <a:ext cx="7192416" cy="3970318"/>
              </a:xfrm>
              <a:prstGeom prst="rect">
                <a:avLst/>
              </a:prstGeom>
              <a:blipFill>
                <a:blip r:embed="rId2"/>
                <a:stretch>
                  <a:fillRect l="-1271"/>
                </a:stretch>
              </a:blipFill>
            </p:spPr>
            <p:txBody>
              <a:bodyPr/>
              <a:lstStyle/>
              <a:p>
                <a:r>
                  <a:rPr lang="en-US">
                    <a:noFill/>
                  </a:rPr>
                  <a:t> </a:t>
                </a:r>
              </a:p>
            </p:txBody>
          </p:sp>
        </mc:Fallback>
      </mc:AlternateContent>
    </p:spTree>
    <p:extLst>
      <p:ext uri="{BB962C8B-B14F-4D97-AF65-F5344CB8AC3E}">
        <p14:creationId xmlns:p14="http://schemas.microsoft.com/office/powerpoint/2010/main" val="337334606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276</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Linear indifference curves</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355976" y="2380977"/>
                <a:ext cx="4024064" cy="1754326"/>
              </a:xfrm>
              <a:prstGeom prst="rect">
                <a:avLst/>
              </a:prstGeom>
              <a:noFill/>
            </p:spPr>
            <p:txBody>
              <a:bodyPr wrap="square" rtlCol="0">
                <a:spAutoFit/>
              </a:bodyPr>
              <a:lstStyle/>
              <a:p>
                <a:pPr>
                  <a:lnSpc>
                    <a:spcPct val="150000"/>
                  </a:lnSpc>
                </a:pPr>
                <a:r>
                  <a:rPr lang="en-US" dirty="0" smtClean="0">
                    <a:solidFill>
                      <a:srgbClr val="0070C0"/>
                    </a:solidFill>
                  </a:rPr>
                  <a:t>If</a:t>
                </a:r>
                <a:r>
                  <a:rPr lang="en-US" dirty="0" smtClean="0">
                    <a:solidFill>
                      <a:srgbClr val="002060"/>
                    </a:solidFill>
                  </a:rPr>
                  <a:t> </a:t>
                </a:r>
              </a:p>
              <a:p>
                <a:pPr algn="ctr">
                  <a:lnSpc>
                    <a:spcPct val="150000"/>
                  </a:lnSpc>
                </a:pPr>
                <a14:m>
                  <m:oMath xmlns:m="http://schemas.openxmlformats.org/officeDocument/2006/math">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𝑄</m:t>
                    </m:r>
                  </m:oMath>
                </a14:m>
                <a:r>
                  <a:rPr lang="en-US" dirty="0" smtClean="0">
                    <a:solidFill>
                      <a:srgbClr val="C00000"/>
                    </a:solidFill>
                  </a:rPr>
                  <a:t> </a:t>
                </a:r>
              </a:p>
              <a:p>
                <a:pPr>
                  <a:lnSpc>
                    <a:spcPct val="150000"/>
                  </a:lnSpc>
                </a:pPr>
                <a:r>
                  <a:rPr lang="en-US" dirty="0" smtClean="0">
                    <a:solidFill>
                      <a:srgbClr val="0070C0"/>
                    </a:solidFill>
                  </a:rPr>
                  <a:t>then</a:t>
                </a:r>
              </a:p>
              <a:p>
                <a:pPr algn="ctr">
                  <a:lnSpc>
                    <a:spcPct val="150000"/>
                  </a:lnSpc>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 </m:t>
                          </m:r>
                          <m:r>
                            <a:rPr lang="el-GR" altLang="en-US" i="1" dirty="0">
                              <a:solidFill>
                                <a:srgbClr val="C00000"/>
                              </a:solidFill>
                              <a:latin typeface="Cambria Math"/>
                            </a:rPr>
                            <m:t>𝛼</m:t>
                          </m:r>
                          <m:r>
                            <a:rPr lang="en-US" altLang="en-US" i="1" dirty="0">
                              <a:solidFill>
                                <a:srgbClr val="C00000"/>
                              </a:solidFill>
                              <a:latin typeface="Cambria Math"/>
                            </a:rPr>
                            <m:t> , </m:t>
                          </m:r>
                          <m:r>
                            <a:rPr lang="en-US" altLang="en-US" i="1" dirty="0">
                              <a:solidFill>
                                <a:srgbClr val="C00000"/>
                              </a:solidFill>
                              <a:latin typeface="Cambria Math"/>
                            </a:rPr>
                            <m:t>𝑃</m:t>
                          </m:r>
                          <m:r>
                            <a:rPr lang="en-US" altLang="en-US" i="1" dirty="0">
                              <a:solidFill>
                                <a:srgbClr val="C00000"/>
                              </a:solidFill>
                              <a:latin typeface="Cambria Math"/>
                            </a:rPr>
                            <m:t> ;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1</m:t>
                              </m:r>
                              <m:r>
                                <a:rPr lang="en-US" altLang="en-US" i="1" dirty="0">
                                  <a:solidFill>
                                    <a:srgbClr val="C00000"/>
                                  </a:solidFill>
                                  <a:latin typeface="Cambria Math"/>
                                </a:rPr>
                                <m:t>− </m:t>
                              </m:r>
                              <m:r>
                                <a:rPr lang="el-GR" altLang="en-US" i="1" dirty="0">
                                  <a:solidFill>
                                    <a:srgbClr val="C00000"/>
                                  </a:solidFill>
                                  <a:latin typeface="Cambria Math"/>
                                </a:rPr>
                                <m:t>𝛼</m:t>
                              </m:r>
                            </m:e>
                          </m:d>
                          <m:r>
                            <a:rPr lang="en-US" altLang="en-US" i="1" dirty="0">
                              <a:solidFill>
                                <a:srgbClr val="C00000"/>
                              </a:solidFill>
                              <a:latin typeface="Cambria Math"/>
                            </a:rPr>
                            <m:t> , </m:t>
                          </m:r>
                          <m:r>
                            <a:rPr lang="en-US" altLang="en-US" b="0" i="1" dirty="0" smtClean="0">
                              <a:solidFill>
                                <a:srgbClr val="C00000"/>
                              </a:solidFill>
                              <a:latin typeface="Cambria Math" panose="02040503050406030204" pitchFamily="18" charset="0"/>
                            </a:rPr>
                            <m:t>𝑄</m:t>
                          </m:r>
                          <m:r>
                            <a:rPr lang="en-US" altLang="en-US" i="1" dirty="0">
                              <a:solidFill>
                                <a:srgbClr val="C00000"/>
                              </a:solidFill>
                              <a:latin typeface="Cambria Math"/>
                            </a:rPr>
                            <m:t> </m:t>
                          </m:r>
                        </m:e>
                      </m:d>
                      <m:r>
                        <a:rPr lang="en-US"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𝑄</m:t>
                      </m:r>
                    </m:oMath>
                  </m:oMathPara>
                </a14:m>
                <a:endParaRPr lang="en-US"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55976" y="2380977"/>
                <a:ext cx="4024064" cy="1754326"/>
              </a:xfrm>
              <a:prstGeom prst="rect">
                <a:avLst/>
              </a:prstGeom>
              <a:blipFill>
                <a:blip r:embed="rId6"/>
                <a:stretch>
                  <a:fillRect l="-1364"/>
                </a:stretch>
              </a:blipFill>
            </p:spPr>
            <p:txBody>
              <a:bodyPr/>
              <a:lstStyle/>
              <a:p>
                <a:r>
                  <a:rPr lang="en-US">
                    <a:noFill/>
                  </a:rPr>
                  <a:t> </a:t>
                </a:r>
              </a:p>
            </p:txBody>
          </p:sp>
        </mc:Fallback>
      </mc:AlternateContent>
      <p:sp>
        <p:nvSpPr>
          <p:cNvPr id="4" name="Oval 3"/>
          <p:cNvSpPr/>
          <p:nvPr/>
        </p:nvSpPr>
        <p:spPr bwMode="auto">
          <a:xfrm>
            <a:off x="1547664" y="450912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2868588" y="3789409"/>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1036049" y="436047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𝑃</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036049" y="4360473"/>
                <a:ext cx="50405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51820" y="346445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𝑄</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951820" y="3464454"/>
                <a:ext cx="504056" cy="369332"/>
              </a:xfrm>
              <a:prstGeom prst="rect">
                <a:avLst/>
              </a:prstGeom>
              <a:blipFill>
                <a:blip r:embed="rId8"/>
                <a:stretch>
                  <a:fillRect b="-11475"/>
                </a:stretch>
              </a:blipFill>
            </p:spPr>
            <p:txBody>
              <a:bodyPr/>
              <a:lstStyle/>
              <a:p>
                <a:r>
                  <a:rPr lang="en-US">
                    <a:noFill/>
                  </a:rPr>
                  <a:t> </a:t>
                </a:r>
              </a:p>
            </p:txBody>
          </p:sp>
        </mc:Fallback>
      </mc:AlternateContent>
      <p:cxnSp>
        <p:nvCxnSpPr>
          <p:cNvPr id="9" name="Straight Connector 8"/>
          <p:cNvCxnSpPr>
            <a:stCxn id="4" idx="7"/>
            <a:endCxn id="19" idx="2"/>
          </p:cNvCxnSpPr>
          <p:nvPr/>
        </p:nvCxnSpPr>
        <p:spPr bwMode="auto">
          <a:xfrm flipV="1">
            <a:off x="1666175" y="3861417"/>
            <a:ext cx="1202413" cy="66879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48198096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277</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Second implication of the </a:t>
            </a:r>
            <a:br>
              <a:rPr lang="en-US" altLang="en-US" sz="3600" dirty="0" smtClean="0">
                <a:solidFill>
                  <a:schemeClr val="accent2"/>
                </a:solidFill>
              </a:rPr>
            </a:br>
            <a:r>
              <a:rPr lang="en-US" altLang="en-US" sz="3600" dirty="0" smtClean="0">
                <a:solidFill>
                  <a:schemeClr val="accent2"/>
                </a:solidFill>
              </a:rPr>
              <a:t>Independence Axiom</a:t>
            </a:r>
          </a:p>
        </p:txBody>
      </p:sp>
      <mc:AlternateContent xmlns:mc="http://schemas.openxmlformats.org/markup-compatibility/2006" xmlns:a14="http://schemas.microsoft.com/office/drawing/2010/main">
        <mc:Choice Requires="a14">
          <p:sp>
            <p:nvSpPr>
              <p:cNvPr id="2" name="TextBox 1"/>
              <p:cNvSpPr txBox="1"/>
              <p:nvPr/>
            </p:nvSpPr>
            <p:spPr>
              <a:xfrm>
                <a:off x="1043608" y="1667162"/>
                <a:ext cx="7192416" cy="2862322"/>
              </a:xfrm>
              <a:prstGeom prst="rect">
                <a:avLst/>
              </a:prstGeom>
              <a:noFill/>
            </p:spPr>
            <p:txBody>
              <a:bodyPr wrap="square" rtlCol="0">
                <a:spAutoFit/>
              </a:bodyPr>
              <a:lstStyle/>
              <a:p>
                <a:pPr>
                  <a:lnSpc>
                    <a:spcPct val="150000"/>
                  </a:lnSpc>
                </a:pPr>
                <a:r>
                  <a:rPr lang="en-US" sz="2400" dirty="0" smtClean="0"/>
                  <a:t>Indifference curves are </a:t>
                </a:r>
                <a:r>
                  <a:rPr lang="en-US" sz="2400" dirty="0" smtClean="0">
                    <a:solidFill>
                      <a:srgbClr val="FF0000"/>
                    </a:solidFill>
                  </a:rPr>
                  <a:t>parallel to each other:</a:t>
                </a:r>
                <a:endParaRPr lang="en-US" sz="2400" dirty="0">
                  <a:solidFill>
                    <a:srgbClr val="FF0000"/>
                  </a:solidFill>
                </a:endParaRPr>
              </a:p>
              <a:p>
                <a:pPr>
                  <a:lnSpc>
                    <a:spcPct val="150000"/>
                  </a:lnSpc>
                </a:pPr>
                <a:r>
                  <a:rPr lang="en-US" sz="2400" dirty="0" smtClean="0">
                    <a:solidFill>
                      <a:srgbClr val="0070C0"/>
                    </a:solidFill>
                  </a:rPr>
                  <a:t>If</a:t>
                </a:r>
                <a:r>
                  <a:rPr lang="en-US" sz="2400" dirty="0" smtClean="0">
                    <a:solidFill>
                      <a:srgbClr val="002060"/>
                    </a:solidFill>
                  </a:rPr>
                  <a:t> </a:t>
                </a:r>
              </a:p>
              <a:p>
                <a:pPr algn="ctr">
                  <a:lnSpc>
                    <a:spcPct val="150000"/>
                  </a:lnSpc>
                </a:pPr>
                <a14:m>
                  <m:oMath xmlns:m="http://schemas.openxmlformats.org/officeDocument/2006/math">
                    <m:r>
                      <a:rPr lang="en-US" sz="2400" b="0" i="1" smtClean="0">
                        <a:solidFill>
                          <a:srgbClr val="7030A0"/>
                        </a:solidFill>
                        <a:latin typeface="Cambria Math" panose="02040503050406030204" pitchFamily="18" charset="0"/>
                      </a:rPr>
                      <m:t>𝑃</m:t>
                    </m:r>
                    <m:r>
                      <a:rPr lang="en-US" sz="2400" b="0" i="1" smtClean="0">
                        <a:solidFill>
                          <a:srgbClr val="C00000"/>
                        </a:solidFill>
                        <a:latin typeface="Cambria Math" panose="02040503050406030204" pitchFamily="18" charset="0"/>
                      </a:rPr>
                      <m:t> </m:t>
                    </m:r>
                    <m:r>
                      <a:rPr lang="en-US" sz="2400" b="0" i="1" smtClean="0">
                        <a:solidFill>
                          <a:srgbClr val="C00000"/>
                        </a:solidFill>
                        <a:latin typeface="Cambria Math" panose="02040503050406030204" pitchFamily="18" charset="0"/>
                        <a:ea typeface="Cambria Math" panose="02040503050406030204" pitchFamily="18" charset="0"/>
                      </a:rPr>
                      <m:t>~ </m:t>
                    </m:r>
                    <m:r>
                      <a:rPr lang="en-US" sz="2400" b="0" i="1" smtClean="0">
                        <a:solidFill>
                          <a:srgbClr val="7030A0"/>
                        </a:solidFill>
                        <a:latin typeface="Cambria Math" panose="02040503050406030204" pitchFamily="18" charset="0"/>
                        <a:ea typeface="Cambria Math" panose="02040503050406030204" pitchFamily="18" charset="0"/>
                      </a:rPr>
                      <m:t>𝑄</m:t>
                    </m:r>
                  </m:oMath>
                </a14:m>
                <a:r>
                  <a:rPr lang="en-US" sz="2400" dirty="0" smtClean="0">
                    <a:solidFill>
                      <a:srgbClr val="C00000"/>
                    </a:solidFill>
                  </a:rPr>
                  <a:t> </a:t>
                </a:r>
              </a:p>
              <a:p>
                <a:pPr>
                  <a:lnSpc>
                    <a:spcPct val="150000"/>
                  </a:lnSpc>
                </a:pPr>
                <a:r>
                  <a:rPr lang="en-US" sz="2400" dirty="0" smtClean="0">
                    <a:solidFill>
                      <a:srgbClr val="0070C0"/>
                    </a:solidFill>
                  </a:rPr>
                  <a:t>then</a:t>
                </a:r>
                <a:endParaRPr lang="en-US" sz="2400" dirty="0">
                  <a:solidFill>
                    <a:srgbClr val="0070C0"/>
                  </a:solidFill>
                </a:endParaRPr>
              </a:p>
              <a:p>
                <a:pPr algn="ctr">
                  <a:lnSpc>
                    <a:spcPct val="150000"/>
                  </a:lnSpc>
                </a:pPr>
                <a14:m>
                  <m:oMathPara xmlns:m="http://schemas.openxmlformats.org/officeDocument/2006/math">
                    <m:oMathParaPr>
                      <m:jc m:val="centerGroup"/>
                    </m:oMathParaPr>
                    <m:oMath xmlns:m="http://schemas.openxmlformats.org/officeDocument/2006/math">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 </m:t>
                          </m:r>
                          <m:r>
                            <a:rPr lang="el-GR" altLang="en-US" sz="2400" i="1" dirty="0">
                              <a:solidFill>
                                <a:srgbClr val="C00000"/>
                              </a:solidFill>
                              <a:latin typeface="Cambria Math"/>
                            </a:rPr>
                            <m:t>𝛼</m:t>
                          </m:r>
                          <m:r>
                            <a:rPr lang="en-US" altLang="en-US" sz="2400" i="1" dirty="0">
                              <a:solidFill>
                                <a:srgbClr val="C00000"/>
                              </a:solidFill>
                              <a:latin typeface="Cambria Math"/>
                            </a:rPr>
                            <m:t> , </m:t>
                          </m:r>
                          <m:r>
                            <a:rPr lang="en-US" altLang="en-US" sz="2400" i="1" dirty="0" smtClean="0">
                              <a:solidFill>
                                <a:srgbClr val="7030A0"/>
                              </a:solidFill>
                              <a:latin typeface="Cambria Math"/>
                            </a:rPr>
                            <m:t>𝑃</m:t>
                          </m:r>
                          <m:r>
                            <a:rPr lang="en-US" altLang="en-US" sz="2400" i="1" dirty="0">
                              <a:solidFill>
                                <a:srgbClr val="C00000"/>
                              </a:solidFill>
                              <a:latin typeface="Cambria Math"/>
                            </a:rPr>
                            <m:t> ;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1</m:t>
                              </m:r>
                              <m:r>
                                <a:rPr lang="en-US" altLang="en-US" sz="2400" i="1" dirty="0">
                                  <a:solidFill>
                                    <a:srgbClr val="C00000"/>
                                  </a:solidFill>
                                  <a:latin typeface="Cambria Math"/>
                                </a:rPr>
                                <m:t>− </m:t>
                              </m:r>
                              <m:r>
                                <a:rPr lang="el-GR" altLang="en-US" sz="2400" i="1" dirty="0">
                                  <a:solidFill>
                                    <a:srgbClr val="C00000"/>
                                  </a:solidFill>
                                  <a:latin typeface="Cambria Math"/>
                                </a:rPr>
                                <m:t>𝛼</m:t>
                              </m:r>
                            </m:e>
                          </m:d>
                          <m:r>
                            <a:rPr lang="en-US" altLang="en-US" sz="2400" i="1" dirty="0">
                              <a:solidFill>
                                <a:srgbClr val="C00000"/>
                              </a:solidFill>
                              <a:latin typeface="Cambria Math"/>
                            </a:rPr>
                            <m:t> , </m:t>
                          </m:r>
                          <m:r>
                            <a:rPr lang="en-US" altLang="en-US" sz="2400" b="0" i="1" dirty="0" smtClean="0">
                              <a:solidFill>
                                <a:srgbClr val="C00000"/>
                              </a:solidFill>
                              <a:latin typeface="Cambria Math" panose="02040503050406030204" pitchFamily="18" charset="0"/>
                            </a:rPr>
                            <m:t>𝑅</m:t>
                          </m:r>
                          <m:r>
                            <a:rPr lang="en-US" altLang="en-US" sz="2400" i="1" dirty="0">
                              <a:solidFill>
                                <a:srgbClr val="C00000"/>
                              </a:solidFill>
                              <a:latin typeface="Cambria Math"/>
                            </a:rPr>
                            <m:t> </m:t>
                          </m:r>
                        </m:e>
                      </m:d>
                      <m:r>
                        <a:rPr lang="en-US" altLang="en-US" sz="2400" b="0" i="1" dirty="0" smtClean="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ea typeface="Cambria Math" panose="02040503050406030204" pitchFamily="18" charset="0"/>
                        </a:rPr>
                        <m:t>~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 </m:t>
                          </m:r>
                          <m:r>
                            <a:rPr lang="el-GR" altLang="en-US" sz="2400" i="1" dirty="0">
                              <a:solidFill>
                                <a:srgbClr val="C00000"/>
                              </a:solidFill>
                              <a:latin typeface="Cambria Math"/>
                            </a:rPr>
                            <m:t>𝛼</m:t>
                          </m:r>
                          <m:r>
                            <a:rPr lang="en-US" altLang="en-US" sz="2400" i="1" dirty="0">
                              <a:solidFill>
                                <a:srgbClr val="C00000"/>
                              </a:solidFill>
                              <a:latin typeface="Cambria Math"/>
                            </a:rPr>
                            <m:t> , </m:t>
                          </m:r>
                          <m:r>
                            <a:rPr lang="en-US" altLang="en-US" sz="2400" b="0" i="1" dirty="0" smtClean="0">
                              <a:solidFill>
                                <a:srgbClr val="7030A0"/>
                              </a:solidFill>
                              <a:latin typeface="Cambria Math" panose="02040503050406030204" pitchFamily="18" charset="0"/>
                            </a:rPr>
                            <m:t>𝑄</m:t>
                          </m:r>
                          <m:r>
                            <a:rPr lang="en-US" altLang="en-US" sz="2400" i="1" dirty="0">
                              <a:solidFill>
                                <a:srgbClr val="C00000"/>
                              </a:solidFill>
                              <a:latin typeface="Cambria Math"/>
                            </a:rPr>
                            <m:t> ; </m:t>
                          </m:r>
                          <m:d>
                            <m:dPr>
                              <m:ctrlPr>
                                <a:rPr lang="en-US" altLang="en-US" sz="2400" i="1" dirty="0">
                                  <a:solidFill>
                                    <a:srgbClr val="C00000"/>
                                  </a:solidFill>
                                  <a:latin typeface="Cambria Math" panose="02040503050406030204" pitchFamily="18" charset="0"/>
                                </a:rPr>
                              </m:ctrlPr>
                            </m:dPr>
                            <m:e>
                              <m:r>
                                <a:rPr lang="en-US" altLang="en-US" sz="2400" i="1" dirty="0">
                                  <a:solidFill>
                                    <a:srgbClr val="C00000"/>
                                  </a:solidFill>
                                  <a:latin typeface="Cambria Math"/>
                                </a:rPr>
                                <m:t>1</m:t>
                              </m:r>
                              <m:r>
                                <a:rPr lang="en-US" altLang="en-US" sz="2400" i="1" dirty="0">
                                  <a:solidFill>
                                    <a:srgbClr val="C00000"/>
                                  </a:solidFill>
                                  <a:latin typeface="Cambria Math"/>
                                </a:rPr>
                                <m:t>− </m:t>
                              </m:r>
                              <m:r>
                                <a:rPr lang="el-GR" altLang="en-US" sz="2400" i="1" dirty="0">
                                  <a:solidFill>
                                    <a:srgbClr val="C00000"/>
                                  </a:solidFill>
                                  <a:latin typeface="Cambria Math"/>
                                </a:rPr>
                                <m:t>𝛼</m:t>
                              </m:r>
                            </m:e>
                          </m:d>
                          <m:r>
                            <a:rPr lang="en-US" altLang="en-US" sz="2400" i="1" dirty="0">
                              <a:solidFill>
                                <a:srgbClr val="C00000"/>
                              </a:solidFill>
                              <a:latin typeface="Cambria Math"/>
                            </a:rPr>
                            <m:t> , </m:t>
                          </m:r>
                          <m:r>
                            <a:rPr lang="en-US" altLang="en-US" sz="2400" b="0" i="1" dirty="0" smtClean="0">
                              <a:solidFill>
                                <a:srgbClr val="C00000"/>
                              </a:solidFill>
                              <a:latin typeface="Cambria Math" panose="02040503050406030204" pitchFamily="18" charset="0"/>
                            </a:rPr>
                            <m:t>𝑅</m:t>
                          </m:r>
                          <m:r>
                            <a:rPr lang="en-US" altLang="en-US" sz="2400" i="1" dirty="0">
                              <a:solidFill>
                                <a:srgbClr val="C00000"/>
                              </a:solidFill>
                              <a:latin typeface="Cambria Math"/>
                            </a:rPr>
                            <m:t> </m:t>
                          </m:r>
                        </m:e>
                      </m:d>
                    </m:oMath>
                  </m:oMathPara>
                </a14:m>
                <a:endParaRPr lang="en-US" altLang="en-US" sz="2400" dirty="0" smtClean="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3608" y="1667162"/>
                <a:ext cx="7192416" cy="2862322"/>
              </a:xfrm>
              <a:prstGeom prst="rect">
                <a:avLst/>
              </a:prstGeom>
              <a:blipFill>
                <a:blip r:embed="rId2"/>
                <a:stretch>
                  <a:fillRect l="-1271"/>
                </a:stretch>
              </a:blipFill>
            </p:spPr>
            <p:txBody>
              <a:bodyPr/>
              <a:lstStyle/>
              <a:p>
                <a:r>
                  <a:rPr lang="en-US">
                    <a:noFill/>
                  </a:rPr>
                  <a:t> </a:t>
                </a:r>
              </a:p>
            </p:txBody>
          </p:sp>
        </mc:Fallback>
      </mc:AlternateContent>
    </p:spTree>
    <p:extLst>
      <p:ext uri="{BB962C8B-B14F-4D97-AF65-F5344CB8AC3E}">
        <p14:creationId xmlns:p14="http://schemas.microsoft.com/office/powerpoint/2010/main" val="365485238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278</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Indifference curves are parallel</a:t>
            </a:r>
          </a:p>
        </p:txBody>
      </p:sp>
      <p:sp>
        <p:nvSpPr>
          <p:cNvPr id="123908" name="Rectangle 3"/>
          <p:cNvSpPr>
            <a:spLocks noGrp="1" noChangeArrowheads="1"/>
          </p:cNvSpPr>
          <p:nvPr>
            <p:ph type="body" idx="1"/>
          </p:nvPr>
        </p:nvSpPr>
        <p:spPr>
          <a:xfrm>
            <a:off x="539552" y="1598435"/>
            <a:ext cx="8229600"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171509" y="1732495"/>
                <a:ext cx="4481539" cy="2585323"/>
              </a:xfrm>
              <a:prstGeom prst="rect">
                <a:avLst/>
              </a:prstGeom>
              <a:noFill/>
            </p:spPr>
            <p:txBody>
              <a:bodyPr wrap="square" rtlCol="0">
                <a:spAutoFit/>
              </a:bodyPr>
              <a:lstStyle/>
              <a:p>
                <a:pPr>
                  <a:lnSpc>
                    <a:spcPct val="150000"/>
                  </a:lnSpc>
                </a:pPr>
                <a:r>
                  <a:rPr lang="en-US" dirty="0" smtClean="0">
                    <a:solidFill>
                      <a:srgbClr val="0070C0"/>
                    </a:solidFill>
                  </a:rPr>
                  <a:t>If</a:t>
                </a:r>
                <a:r>
                  <a:rPr lang="en-US" dirty="0" smtClean="0">
                    <a:solidFill>
                      <a:srgbClr val="002060"/>
                    </a:solidFill>
                  </a:rPr>
                  <a:t> </a:t>
                </a:r>
              </a:p>
              <a:p>
                <a:pPr algn="ctr">
                  <a:lnSpc>
                    <a:spcPct val="150000"/>
                  </a:lnSpc>
                </a:pPr>
                <a14:m>
                  <m:oMath xmlns:m="http://schemas.openxmlformats.org/officeDocument/2006/math">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 ~ </m:t>
                    </m:r>
                    <m:r>
                      <a:rPr lang="en-US" b="0" i="1" smtClean="0">
                        <a:solidFill>
                          <a:srgbClr val="C00000"/>
                        </a:solidFill>
                        <a:latin typeface="Cambria Math" panose="02040503050406030204" pitchFamily="18" charset="0"/>
                        <a:ea typeface="Cambria Math" panose="02040503050406030204" pitchFamily="18" charset="0"/>
                      </a:rPr>
                      <m:t>𝑄</m:t>
                    </m:r>
                  </m:oMath>
                </a14:m>
                <a:r>
                  <a:rPr lang="en-US" dirty="0" smtClean="0">
                    <a:solidFill>
                      <a:srgbClr val="C00000"/>
                    </a:solidFill>
                  </a:rPr>
                  <a:t> </a:t>
                </a:r>
              </a:p>
              <a:p>
                <a:pPr>
                  <a:lnSpc>
                    <a:spcPct val="150000"/>
                  </a:lnSpc>
                </a:pPr>
                <a:r>
                  <a:rPr lang="en-US" dirty="0" smtClean="0">
                    <a:solidFill>
                      <a:srgbClr val="0070C0"/>
                    </a:solidFill>
                  </a:rPr>
                  <a:t>then</a:t>
                </a:r>
              </a:p>
              <a:p>
                <a:pPr>
                  <a:lnSpc>
                    <a:spcPct val="150000"/>
                  </a:lnSpc>
                </a:pPr>
                <a14:m>
                  <m:oMathPara xmlns:m="http://schemas.openxmlformats.org/officeDocument/2006/math">
                    <m:oMathParaPr>
                      <m:jc m:val="centerGroup"/>
                    </m:oMathParaPr>
                    <m:oMath xmlns:m="http://schemas.openxmlformats.org/officeDocument/2006/math">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 </m:t>
                          </m:r>
                          <m:r>
                            <a:rPr lang="el-GR" altLang="en-US" i="1" dirty="0">
                              <a:solidFill>
                                <a:srgbClr val="C00000"/>
                              </a:solidFill>
                              <a:latin typeface="Cambria Math"/>
                            </a:rPr>
                            <m:t>𝛼</m:t>
                          </m:r>
                          <m:r>
                            <a:rPr lang="en-US" altLang="en-US" i="1" dirty="0">
                              <a:solidFill>
                                <a:srgbClr val="C00000"/>
                              </a:solidFill>
                              <a:latin typeface="Cambria Math"/>
                            </a:rPr>
                            <m:t> , </m:t>
                          </m:r>
                          <m:r>
                            <a:rPr lang="en-US" altLang="en-US" i="1" dirty="0">
                              <a:solidFill>
                                <a:srgbClr val="C00000"/>
                              </a:solidFill>
                              <a:latin typeface="Cambria Math"/>
                            </a:rPr>
                            <m:t>𝑃</m:t>
                          </m:r>
                          <m:r>
                            <a:rPr lang="en-US" altLang="en-US" i="1" dirty="0">
                              <a:solidFill>
                                <a:srgbClr val="C00000"/>
                              </a:solidFill>
                              <a:latin typeface="Cambria Math"/>
                            </a:rPr>
                            <m:t> ;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1</m:t>
                              </m:r>
                              <m:r>
                                <a:rPr lang="en-US" altLang="en-US" i="1" dirty="0">
                                  <a:solidFill>
                                    <a:srgbClr val="C00000"/>
                                  </a:solidFill>
                                  <a:latin typeface="Cambria Math"/>
                                </a:rPr>
                                <m:t>−</m:t>
                              </m:r>
                              <m:r>
                                <a:rPr lang="el-GR" altLang="en-US" i="1" dirty="0">
                                  <a:solidFill>
                                    <a:srgbClr val="C00000"/>
                                  </a:solidFill>
                                  <a:latin typeface="Cambria Math"/>
                                </a:rPr>
                                <m:t>𝛼</m:t>
                              </m:r>
                            </m:e>
                          </m:d>
                          <m:r>
                            <a:rPr lang="en-US" altLang="en-US" i="1" dirty="0">
                              <a:solidFill>
                                <a:srgbClr val="C00000"/>
                              </a:solidFill>
                              <a:latin typeface="Cambria Math"/>
                            </a:rPr>
                            <m:t> , </m:t>
                          </m:r>
                          <m:r>
                            <a:rPr lang="en-US" altLang="en-US" b="0" i="1" dirty="0" smtClean="0">
                              <a:solidFill>
                                <a:srgbClr val="C00000"/>
                              </a:solidFill>
                              <a:latin typeface="Cambria Math" panose="02040503050406030204" pitchFamily="18" charset="0"/>
                            </a:rPr>
                            <m:t>𝑅</m:t>
                          </m:r>
                          <m:r>
                            <a:rPr lang="en-US" altLang="en-US" i="1" dirty="0">
                              <a:solidFill>
                                <a:srgbClr val="C00000"/>
                              </a:solidFill>
                              <a:latin typeface="Cambria Math"/>
                            </a:rPr>
                            <m:t> </m:t>
                          </m:r>
                        </m:e>
                      </m:d>
                      <m:r>
                        <a:rPr lang="en-US" altLang="en-US" b="0" i="1" dirty="0" smtClean="0">
                          <a:solidFill>
                            <a:srgbClr val="C00000"/>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 </m:t>
                          </m:r>
                          <m:r>
                            <a:rPr lang="el-GR" altLang="en-US" i="1" dirty="0">
                              <a:solidFill>
                                <a:srgbClr val="C00000"/>
                              </a:solidFill>
                              <a:latin typeface="Cambria Math"/>
                            </a:rPr>
                            <m:t>𝛼</m:t>
                          </m:r>
                          <m:r>
                            <a:rPr lang="en-US" altLang="en-US" i="1" dirty="0">
                              <a:solidFill>
                                <a:srgbClr val="C00000"/>
                              </a:solidFill>
                              <a:latin typeface="Cambria Math"/>
                            </a:rPr>
                            <m:t> , </m:t>
                          </m:r>
                          <m:r>
                            <a:rPr lang="en-US" altLang="en-US" b="0" i="1" dirty="0" smtClean="0">
                              <a:solidFill>
                                <a:srgbClr val="C00000"/>
                              </a:solidFill>
                              <a:latin typeface="Cambria Math" panose="02040503050406030204" pitchFamily="18" charset="0"/>
                            </a:rPr>
                            <m:t>𝑄</m:t>
                          </m:r>
                          <m:r>
                            <a:rPr lang="en-US" altLang="en-US" i="1" dirty="0">
                              <a:solidFill>
                                <a:srgbClr val="C00000"/>
                              </a:solidFill>
                              <a:latin typeface="Cambria Math"/>
                            </a:rPr>
                            <m:t> ;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1</m:t>
                              </m:r>
                              <m:r>
                                <a:rPr lang="en-US" altLang="en-US" i="1" dirty="0">
                                  <a:solidFill>
                                    <a:srgbClr val="C00000"/>
                                  </a:solidFill>
                                  <a:latin typeface="Cambria Math"/>
                                </a:rPr>
                                <m:t>−</m:t>
                              </m:r>
                              <m:r>
                                <a:rPr lang="el-GR" altLang="en-US" i="1" dirty="0">
                                  <a:solidFill>
                                    <a:srgbClr val="C00000"/>
                                  </a:solidFill>
                                  <a:latin typeface="Cambria Math"/>
                                </a:rPr>
                                <m:t>𝛼</m:t>
                              </m:r>
                            </m:e>
                          </m:d>
                          <m:r>
                            <a:rPr lang="en-US" altLang="en-US" i="1" dirty="0">
                              <a:solidFill>
                                <a:srgbClr val="C00000"/>
                              </a:solidFill>
                              <a:latin typeface="Cambria Math"/>
                            </a:rPr>
                            <m:t> , </m:t>
                          </m:r>
                          <m:r>
                            <a:rPr lang="en-US" altLang="en-US" b="0" i="1" dirty="0" smtClean="0">
                              <a:solidFill>
                                <a:srgbClr val="C00000"/>
                              </a:solidFill>
                              <a:latin typeface="Cambria Math" panose="02040503050406030204" pitchFamily="18" charset="0"/>
                            </a:rPr>
                            <m:t>𝑅</m:t>
                          </m:r>
                          <m:r>
                            <a:rPr lang="en-US" altLang="en-US" i="1" dirty="0">
                              <a:solidFill>
                                <a:srgbClr val="C00000"/>
                              </a:solidFill>
                              <a:latin typeface="Cambria Math"/>
                            </a:rPr>
                            <m:t> </m:t>
                          </m:r>
                        </m:e>
                      </m:d>
                    </m:oMath>
                  </m:oMathPara>
                </a14:m>
                <a:endParaRPr lang="en-US" dirty="0" smtClean="0">
                  <a:solidFill>
                    <a:srgbClr val="C00000"/>
                  </a:solidFill>
                </a:endParaRPr>
              </a:p>
              <a:p>
                <a:pPr algn="r">
                  <a:lnSpc>
                    <a:spcPct val="150000"/>
                  </a:lnSpc>
                </a:pPr>
                <a:endParaRPr lang="en-US" dirty="0" smtClean="0">
                  <a:solidFill>
                    <a:srgbClr val="0070C0"/>
                  </a:solidFill>
                </a:endParaRPr>
              </a:p>
              <a:p>
                <a:pPr algn="r">
                  <a:lnSpc>
                    <a:spcPct val="150000"/>
                  </a:lnSpc>
                </a:pPr>
                <a:r>
                  <a:rPr lang="en-US" dirty="0" smtClean="0">
                    <a:solidFill>
                      <a:srgbClr val="0070C0"/>
                    </a:solidFill>
                  </a:rPr>
                  <a:t>(Thales’s Theorem)</a:t>
                </a:r>
                <a:endParaRPr lang="en-US" dirty="0">
                  <a:solidFill>
                    <a:srgbClr val="0070C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171509" y="1732495"/>
                <a:ext cx="4481539" cy="2585323"/>
              </a:xfrm>
              <a:prstGeom prst="rect">
                <a:avLst/>
              </a:prstGeom>
              <a:blipFill>
                <a:blip r:embed="rId6"/>
                <a:stretch>
                  <a:fillRect l="-1088" r="-1224" b="-943"/>
                </a:stretch>
              </a:blipFill>
            </p:spPr>
            <p:txBody>
              <a:bodyPr/>
              <a:lstStyle/>
              <a:p>
                <a:r>
                  <a:rPr lang="en-US">
                    <a:noFill/>
                  </a:rPr>
                  <a:t> </a:t>
                </a:r>
              </a:p>
            </p:txBody>
          </p:sp>
        </mc:Fallback>
      </mc:AlternateContent>
      <p:sp>
        <p:nvSpPr>
          <p:cNvPr id="4" name="Oval 3"/>
          <p:cNvSpPr/>
          <p:nvPr/>
        </p:nvSpPr>
        <p:spPr bwMode="auto">
          <a:xfrm>
            <a:off x="1547664" y="450912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2868588" y="3789409"/>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1036049" y="436047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𝑃</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036049" y="4360473"/>
                <a:ext cx="50405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951820" y="346445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𝑄</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951820" y="3464454"/>
                <a:ext cx="504056" cy="369332"/>
              </a:xfrm>
              <a:prstGeom prst="rect">
                <a:avLst/>
              </a:prstGeom>
              <a:blipFill>
                <a:blip r:embed="rId8"/>
                <a:stretch>
                  <a:fillRect b="-11475"/>
                </a:stretch>
              </a:blipFill>
            </p:spPr>
            <p:txBody>
              <a:bodyPr/>
              <a:lstStyle/>
              <a:p>
                <a:r>
                  <a:rPr lang="en-US">
                    <a:noFill/>
                  </a:rPr>
                  <a:t> </a:t>
                </a:r>
              </a:p>
            </p:txBody>
          </p:sp>
        </mc:Fallback>
      </mc:AlternateContent>
      <p:cxnSp>
        <p:nvCxnSpPr>
          <p:cNvPr id="9" name="Straight Connector 8"/>
          <p:cNvCxnSpPr>
            <a:stCxn id="4" idx="7"/>
            <a:endCxn id="19" idx="2"/>
          </p:cNvCxnSpPr>
          <p:nvPr/>
        </p:nvCxnSpPr>
        <p:spPr bwMode="auto">
          <a:xfrm flipV="1">
            <a:off x="1666175" y="3861417"/>
            <a:ext cx="1202413" cy="66879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p:nvPr/>
        </p:nvCxnSpPr>
        <p:spPr bwMode="auto">
          <a:xfrm flipV="1">
            <a:off x="2182180" y="4405190"/>
            <a:ext cx="786916" cy="446008"/>
          </a:xfrm>
          <a:prstGeom prst="line">
            <a:avLst/>
          </a:prstGeom>
          <a:solidFill>
            <a:schemeClr val="accent1"/>
          </a:solidFill>
          <a:ln w="2857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2854317" y="540255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𝑅</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854317" y="5402553"/>
                <a:ext cx="504056" cy="369332"/>
              </a:xfrm>
              <a:prstGeom prst="rect">
                <a:avLst/>
              </a:prstGeom>
              <a:blipFill>
                <a:blip r:embed="rId9"/>
                <a:stretch>
                  <a:fillRect/>
                </a:stretch>
              </a:blipFill>
            </p:spPr>
            <p:txBody>
              <a:bodyPr/>
              <a:lstStyle/>
              <a:p>
                <a:r>
                  <a:rPr lang="en-US">
                    <a:noFill/>
                  </a:rPr>
                  <a:t> </a:t>
                </a:r>
              </a:p>
            </p:txBody>
          </p:sp>
        </mc:Fallback>
      </mc:AlternateContent>
      <p:cxnSp>
        <p:nvCxnSpPr>
          <p:cNvPr id="15" name="Straight Connector 14"/>
          <p:cNvCxnSpPr>
            <a:stCxn id="19" idx="4"/>
          </p:cNvCxnSpPr>
          <p:nvPr/>
        </p:nvCxnSpPr>
        <p:spPr bwMode="auto">
          <a:xfrm>
            <a:off x="2938010" y="3933425"/>
            <a:ext cx="69422" cy="1327134"/>
          </a:xfrm>
          <a:prstGeom prst="line">
            <a:avLst/>
          </a:prstGeom>
          <a:solidFill>
            <a:schemeClr val="accent1"/>
          </a:solidFill>
          <a:ln w="28575" cap="flat" cmpd="sng" algn="ctr">
            <a:solidFill>
              <a:srgbClr val="00B050"/>
            </a:solidFill>
            <a:prstDash val="sysDot"/>
            <a:round/>
            <a:headEnd type="none" w="med" len="med"/>
            <a:tailEnd type="none" w="med" len="med"/>
          </a:ln>
          <a:effectLst/>
        </p:spPr>
      </p:cxnSp>
      <p:cxnSp>
        <p:nvCxnSpPr>
          <p:cNvPr id="27" name="Straight Connector 26"/>
          <p:cNvCxnSpPr>
            <a:stCxn id="4" idx="5"/>
          </p:cNvCxnSpPr>
          <p:nvPr/>
        </p:nvCxnSpPr>
        <p:spPr bwMode="auto">
          <a:xfrm>
            <a:off x="1666175" y="4632045"/>
            <a:ext cx="1325733" cy="651446"/>
          </a:xfrm>
          <a:prstGeom prst="line">
            <a:avLst/>
          </a:prstGeom>
          <a:solidFill>
            <a:schemeClr val="accent1"/>
          </a:solidFill>
          <a:ln w="28575" cap="flat" cmpd="sng" algn="ctr">
            <a:solidFill>
              <a:srgbClr val="00B050"/>
            </a:solidFill>
            <a:prstDash val="sysDot"/>
            <a:round/>
            <a:headEnd type="none" w="med" len="med"/>
            <a:tailEnd type="none" w="med" len="med"/>
          </a:ln>
          <a:effectLst/>
        </p:spPr>
      </p:cxnSp>
      <p:sp>
        <p:nvSpPr>
          <p:cNvPr id="30" name="Oval 29"/>
          <p:cNvSpPr/>
          <p:nvPr/>
        </p:nvSpPr>
        <p:spPr bwMode="auto">
          <a:xfrm>
            <a:off x="2934479" y="524482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9319661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279</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We could have</a:t>
            </a:r>
          </a:p>
        </p:txBody>
      </p:sp>
      <p:sp>
        <p:nvSpPr>
          <p:cNvPr id="123908" name="Rectangle 3"/>
          <p:cNvSpPr>
            <a:spLocks noGrp="1" noChangeArrowheads="1"/>
          </p:cNvSpPr>
          <p:nvPr>
            <p:ph type="body" idx="1"/>
          </p:nvPr>
        </p:nvSpPr>
        <p:spPr>
          <a:xfrm>
            <a:off x="457200" y="1600200"/>
            <a:ext cx="5122912" cy="3773015"/>
          </a:xfrm>
        </p:spPr>
        <p:txBody>
          <a:bodyPr/>
          <a:lstStyle/>
          <a:p>
            <a:pPr marL="0" indent="0" algn="l" rtl="0" eaLnBrk="1" hangingPunct="1">
              <a:lnSpc>
                <a:spcPct val="150000"/>
              </a:lnSpc>
              <a:buNone/>
            </a:pPr>
            <a:r>
              <a:rPr lang="en-US" altLang="en-US" sz="2400" dirty="0" smtClean="0"/>
              <a:t>The Independence axiom limited to</a:t>
            </a:r>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err="1" smtClean="0"/>
              <a:t>Dekel’s</a:t>
            </a:r>
            <a:r>
              <a:rPr lang="en-US" altLang="en-US" sz="2400" dirty="0" smtClean="0"/>
              <a:t> “</a:t>
            </a:r>
            <a:r>
              <a:rPr lang="en-US" altLang="en-US" sz="2400" dirty="0" err="1" smtClean="0"/>
              <a:t>betweenness</a:t>
            </a:r>
            <a:r>
              <a:rPr lang="en-US" altLang="en-US" sz="2400" dirty="0" smtClean="0"/>
              <a:t>” </a:t>
            </a:r>
            <a:endParaRPr lang="en-US" altLang="en-US" sz="2400" dirty="0"/>
          </a:p>
        </p:txBody>
      </p:sp>
      <mc:AlternateContent xmlns:mc="http://schemas.openxmlformats.org/markup-compatibility/2006" xmlns:a14="http://schemas.microsoft.com/office/drawing/2010/main">
        <mc:Choice Requires="a14">
          <p:sp>
            <p:nvSpPr>
              <p:cNvPr id="5" name="TextBox 1"/>
              <p:cNvSpPr txBox="1"/>
              <p:nvPr/>
            </p:nvSpPr>
            <p:spPr>
              <a:xfrm>
                <a:off x="1259632" y="2348880"/>
                <a:ext cx="4024064" cy="1938992"/>
              </a:xfrm>
              <a:prstGeom prst="rect">
                <a:avLst/>
              </a:prstGeom>
              <a:noFill/>
            </p:spPr>
            <p:txBody>
              <a:bodyPr wrap="square" rtlCol="0">
                <a:spAutoFit/>
              </a:bodyPr>
              <a:lstStyle/>
              <a:p>
                <a:pPr>
                  <a:lnSpc>
                    <a:spcPct val="150000"/>
                  </a:lnSpc>
                </a:pPr>
                <a:r>
                  <a:rPr lang="en-US" sz="2000" dirty="0" smtClean="0">
                    <a:solidFill>
                      <a:srgbClr val="0070C0"/>
                    </a:solidFill>
                  </a:rPr>
                  <a:t>If</a:t>
                </a:r>
                <a:r>
                  <a:rPr lang="en-US" sz="2000" dirty="0" smtClean="0">
                    <a:solidFill>
                      <a:srgbClr val="002060"/>
                    </a:solidFill>
                  </a:rPr>
                  <a:t> </a:t>
                </a:r>
              </a:p>
              <a:p>
                <a:pPr algn="ctr">
                  <a:lnSpc>
                    <a:spcPct val="150000"/>
                  </a:lnSpc>
                </a:pPr>
                <a14:m>
                  <m:oMath xmlns:m="http://schemas.openxmlformats.org/officeDocument/2006/math">
                    <m:r>
                      <a:rPr lang="en-US" sz="2000" b="0" i="1" smtClean="0">
                        <a:solidFill>
                          <a:srgbClr val="C00000"/>
                        </a:solidFill>
                        <a:latin typeface="Cambria Math" panose="02040503050406030204" pitchFamily="18" charset="0"/>
                      </a:rPr>
                      <m:t>𝑃</m:t>
                    </m:r>
                    <m:r>
                      <a:rPr lang="en-US" sz="2000" b="0" i="1" smtClean="0">
                        <a:solidFill>
                          <a:srgbClr val="C00000"/>
                        </a:solidFill>
                        <a:latin typeface="Cambria Math" panose="02040503050406030204" pitchFamily="18" charset="0"/>
                      </a:rPr>
                      <m:t> ~ </m:t>
                    </m:r>
                    <m:r>
                      <a:rPr lang="en-US" sz="2000" b="0" i="1" smtClean="0">
                        <a:solidFill>
                          <a:srgbClr val="C00000"/>
                        </a:solidFill>
                        <a:latin typeface="Cambria Math" panose="02040503050406030204" pitchFamily="18" charset="0"/>
                        <a:ea typeface="Cambria Math" panose="02040503050406030204" pitchFamily="18" charset="0"/>
                      </a:rPr>
                      <m:t>𝑄</m:t>
                    </m:r>
                  </m:oMath>
                </a14:m>
                <a:r>
                  <a:rPr lang="en-US" sz="2000" dirty="0" smtClean="0">
                    <a:solidFill>
                      <a:srgbClr val="C00000"/>
                    </a:solidFill>
                  </a:rPr>
                  <a:t> </a:t>
                </a:r>
              </a:p>
              <a:p>
                <a:pPr>
                  <a:lnSpc>
                    <a:spcPct val="150000"/>
                  </a:lnSpc>
                </a:pPr>
                <a:r>
                  <a:rPr lang="en-US" sz="2000" dirty="0" smtClean="0">
                    <a:solidFill>
                      <a:srgbClr val="0070C0"/>
                    </a:solidFill>
                  </a:rPr>
                  <a:t>then</a:t>
                </a:r>
              </a:p>
              <a:p>
                <a:pPr algn="ctr">
                  <a:lnSpc>
                    <a:spcPct val="150000"/>
                  </a:lnSpc>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rPr>
                        <m:t>𝑃</m:t>
                      </m:r>
                      <m:r>
                        <a:rPr lang="en-US" sz="2000" b="0" i="1" smtClean="0">
                          <a:solidFill>
                            <a:srgbClr val="C00000"/>
                          </a:solidFill>
                          <a:latin typeface="Cambria Math" panose="02040503050406030204" pitchFamily="18" charset="0"/>
                        </a:rPr>
                        <m:t> </m:t>
                      </m:r>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 </m:t>
                      </m:r>
                      <m:d>
                        <m:dPr>
                          <m:ctrlPr>
                            <a:rPr lang="en-US" altLang="en-US" sz="2000" i="1" dirty="0">
                              <a:solidFill>
                                <a:srgbClr val="C00000"/>
                              </a:solidFill>
                              <a:latin typeface="Cambria Math" panose="02040503050406030204" pitchFamily="18" charset="0"/>
                            </a:rPr>
                          </m:ctrlPr>
                        </m:dPr>
                        <m:e>
                          <m:r>
                            <a:rPr lang="en-US" altLang="en-US" sz="2000" i="1" dirty="0">
                              <a:solidFill>
                                <a:srgbClr val="C00000"/>
                              </a:solidFill>
                              <a:latin typeface="Cambria Math"/>
                            </a:rPr>
                            <m:t> </m:t>
                          </m:r>
                          <m:r>
                            <a:rPr lang="el-GR" altLang="en-US" sz="2000" i="1" dirty="0">
                              <a:solidFill>
                                <a:srgbClr val="C00000"/>
                              </a:solidFill>
                              <a:latin typeface="Cambria Math"/>
                            </a:rPr>
                            <m:t>𝛼</m:t>
                          </m:r>
                          <m:r>
                            <a:rPr lang="en-US" altLang="en-US" sz="2000" i="1" dirty="0">
                              <a:solidFill>
                                <a:srgbClr val="C00000"/>
                              </a:solidFill>
                              <a:latin typeface="Cambria Math"/>
                            </a:rPr>
                            <m:t> , </m:t>
                          </m:r>
                          <m:r>
                            <a:rPr lang="en-US" altLang="en-US" sz="2000" i="1" dirty="0">
                              <a:solidFill>
                                <a:srgbClr val="C00000"/>
                              </a:solidFill>
                              <a:latin typeface="Cambria Math"/>
                            </a:rPr>
                            <m:t>𝑃</m:t>
                          </m:r>
                          <m:r>
                            <a:rPr lang="en-US" altLang="en-US" sz="2000" i="1" dirty="0">
                              <a:solidFill>
                                <a:srgbClr val="C00000"/>
                              </a:solidFill>
                              <a:latin typeface="Cambria Math"/>
                            </a:rPr>
                            <m:t> ; </m:t>
                          </m:r>
                          <m:d>
                            <m:dPr>
                              <m:ctrlPr>
                                <a:rPr lang="en-US" altLang="en-US" sz="2000" i="1" dirty="0">
                                  <a:solidFill>
                                    <a:srgbClr val="C00000"/>
                                  </a:solidFill>
                                  <a:latin typeface="Cambria Math" panose="02040503050406030204" pitchFamily="18" charset="0"/>
                                </a:rPr>
                              </m:ctrlPr>
                            </m:dPr>
                            <m:e>
                              <m:r>
                                <a:rPr lang="en-US" altLang="en-US" sz="2000" i="1" dirty="0">
                                  <a:solidFill>
                                    <a:srgbClr val="C00000"/>
                                  </a:solidFill>
                                  <a:latin typeface="Cambria Math"/>
                                </a:rPr>
                                <m:t>1</m:t>
                              </m:r>
                              <m:r>
                                <a:rPr lang="en-US" altLang="en-US" sz="2000" i="1" dirty="0">
                                  <a:solidFill>
                                    <a:srgbClr val="C00000"/>
                                  </a:solidFill>
                                  <a:latin typeface="Cambria Math"/>
                                </a:rPr>
                                <m:t>− </m:t>
                              </m:r>
                              <m:r>
                                <a:rPr lang="el-GR" altLang="en-US" sz="2000" i="1" dirty="0">
                                  <a:solidFill>
                                    <a:srgbClr val="C00000"/>
                                  </a:solidFill>
                                  <a:latin typeface="Cambria Math"/>
                                </a:rPr>
                                <m:t>𝛼</m:t>
                              </m:r>
                            </m:e>
                          </m:d>
                          <m:r>
                            <a:rPr lang="en-US" altLang="en-US" sz="2000" i="1" dirty="0">
                              <a:solidFill>
                                <a:srgbClr val="C00000"/>
                              </a:solidFill>
                              <a:latin typeface="Cambria Math"/>
                            </a:rPr>
                            <m:t> , </m:t>
                          </m:r>
                          <m:r>
                            <a:rPr lang="en-US" altLang="en-US" sz="2000" b="0" i="1" dirty="0" smtClean="0">
                              <a:solidFill>
                                <a:srgbClr val="C00000"/>
                              </a:solidFill>
                              <a:latin typeface="Cambria Math" panose="02040503050406030204" pitchFamily="18" charset="0"/>
                            </a:rPr>
                            <m:t>𝑄</m:t>
                          </m:r>
                          <m:r>
                            <a:rPr lang="en-US" altLang="en-US" sz="2000" i="1" dirty="0">
                              <a:solidFill>
                                <a:srgbClr val="C00000"/>
                              </a:solidFill>
                              <a:latin typeface="Cambria Math"/>
                            </a:rPr>
                            <m:t> </m:t>
                          </m:r>
                        </m:e>
                      </m:d>
                      <m:r>
                        <a:rPr lang="en-US" sz="2000" i="1">
                          <a:solidFill>
                            <a:srgbClr val="C00000"/>
                          </a:solidFill>
                          <a:latin typeface="Cambria Math" panose="02040503050406030204" pitchFamily="18" charset="0"/>
                          <a:ea typeface="Cambria Math" panose="02040503050406030204" pitchFamily="18" charset="0"/>
                        </a:rPr>
                        <m:t>~</m:t>
                      </m:r>
                      <m:r>
                        <a:rPr lang="en-US" sz="2000" b="0" i="1" smtClean="0">
                          <a:solidFill>
                            <a:srgbClr val="C00000"/>
                          </a:solidFill>
                          <a:latin typeface="Cambria Math" panose="02040503050406030204" pitchFamily="18" charset="0"/>
                          <a:ea typeface="Cambria Math" panose="02040503050406030204" pitchFamily="18" charset="0"/>
                        </a:rPr>
                        <m:t> </m:t>
                      </m:r>
                      <m:r>
                        <a:rPr lang="en-US" sz="2000" i="1">
                          <a:solidFill>
                            <a:srgbClr val="C00000"/>
                          </a:solidFill>
                          <a:latin typeface="Cambria Math" panose="02040503050406030204" pitchFamily="18" charset="0"/>
                          <a:ea typeface="Cambria Math" panose="02040503050406030204" pitchFamily="18" charset="0"/>
                        </a:rPr>
                        <m:t>𝑄</m:t>
                      </m:r>
                    </m:oMath>
                  </m:oMathPara>
                </a14:m>
                <a:endParaRPr lang="en-US" sz="2000" dirty="0">
                  <a:solidFill>
                    <a:srgbClr val="C00000"/>
                  </a:solidFill>
                </a:endParaRPr>
              </a:p>
            </p:txBody>
          </p:sp>
        </mc:Choice>
        <mc:Fallback xmlns="">
          <p:sp>
            <p:nvSpPr>
              <p:cNvPr id="5" name="TextBox 1"/>
              <p:cNvSpPr txBox="1">
                <a:spLocks noRot="1" noChangeAspect="1" noMove="1" noResize="1" noEditPoints="1" noAdjustHandles="1" noChangeArrowheads="1" noChangeShapeType="1" noTextEdit="1"/>
              </p:cNvSpPr>
              <p:nvPr/>
            </p:nvSpPr>
            <p:spPr>
              <a:xfrm>
                <a:off x="1259632" y="2348880"/>
                <a:ext cx="4024064" cy="1938992"/>
              </a:xfrm>
              <a:prstGeom prst="rect">
                <a:avLst/>
              </a:prstGeom>
              <a:blipFill>
                <a:blip r:embed="rId2"/>
                <a:stretch>
                  <a:fillRect l="-1667"/>
                </a:stretch>
              </a:blipFill>
            </p:spPr>
            <p:txBody>
              <a:bodyPr/>
              <a:lstStyle/>
              <a:p>
                <a:r>
                  <a:rPr lang="en-US">
                    <a:noFill/>
                  </a:rPr>
                  <a:t> </a:t>
                </a:r>
              </a:p>
            </p:txBody>
          </p:sp>
        </mc:Fallback>
      </mc:AlternateContent>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844824"/>
            <a:ext cx="1783904" cy="2229880"/>
          </a:xfrm>
          <a:prstGeom prst="rect">
            <a:avLst/>
          </a:prstGeom>
        </p:spPr>
      </p:pic>
      <p:sp>
        <p:nvSpPr>
          <p:cNvPr id="3" name="ZoneTexte 2"/>
          <p:cNvSpPr txBox="1"/>
          <p:nvPr/>
        </p:nvSpPr>
        <p:spPr>
          <a:xfrm>
            <a:off x="6300192" y="4365104"/>
            <a:ext cx="2448271" cy="369332"/>
          </a:xfrm>
          <a:prstGeom prst="rect">
            <a:avLst/>
          </a:prstGeom>
          <a:noFill/>
        </p:spPr>
        <p:txBody>
          <a:bodyPr wrap="square" rtlCol="0">
            <a:spAutoFit/>
          </a:bodyPr>
          <a:lstStyle/>
          <a:p>
            <a:r>
              <a:rPr lang="en-US" dirty="0" smtClean="0"/>
              <a:t>Eddie </a:t>
            </a:r>
            <a:r>
              <a:rPr lang="en-US" dirty="0" err="1" smtClean="0"/>
              <a:t>Dekel</a:t>
            </a:r>
            <a:r>
              <a:rPr lang="en-US" dirty="0" smtClean="0"/>
              <a:t> (b. 1958)</a:t>
            </a:r>
            <a:endParaRPr lang="fr-FR" dirty="0"/>
          </a:p>
        </p:txBody>
      </p:sp>
    </p:spTree>
    <p:extLst>
      <p:ext uri="{BB962C8B-B14F-4D97-AF65-F5344CB8AC3E}">
        <p14:creationId xmlns:p14="http://schemas.microsoft.com/office/powerpoint/2010/main" val="1679629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DD372C5E-82BD-4246-B4D5-61E9A2CD38F5}" type="slidenum">
              <a:rPr lang="ar-SA" altLang="en-US" sz="1400"/>
              <a:pPr algn="l" eaLnBrk="1" hangingPunct="1">
                <a:spcBef>
                  <a:spcPct val="0"/>
                </a:spcBef>
                <a:buFontTx/>
                <a:buNone/>
              </a:pPr>
              <a:t>28</a:t>
            </a:fld>
            <a:endParaRPr lang="en-US" altLang="en-US" sz="1400"/>
          </a:p>
        </p:txBody>
      </p:sp>
      <p:sp>
        <p:nvSpPr>
          <p:cNvPr id="14339"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Results of mug experiment</a:t>
            </a:r>
          </a:p>
        </p:txBody>
      </p:sp>
      <p:sp>
        <p:nvSpPr>
          <p:cNvPr id="14340" name="Rectangle 3"/>
          <p:cNvSpPr>
            <a:spLocks noGrp="1" noChangeArrowheads="1"/>
          </p:cNvSpPr>
          <p:nvPr>
            <p:ph type="body" idx="4294967295"/>
          </p:nvPr>
        </p:nvSpPr>
        <p:spPr/>
        <p:txBody>
          <a:bodyPr/>
          <a:lstStyle/>
          <a:p>
            <a:pPr marL="609600" indent="-609600" algn="l" rtl="0" eaLnBrk="1" hangingPunct="1"/>
            <a:r>
              <a:rPr lang="en-US" altLang="en-US" sz="2400" dirty="0" smtClean="0"/>
              <a:t>How much would you pay to </a:t>
            </a:r>
            <a:r>
              <a:rPr lang="en-US" altLang="en-US" sz="2400" dirty="0" smtClean="0">
                <a:solidFill>
                  <a:srgbClr val="00B050"/>
                </a:solidFill>
              </a:rPr>
              <a:t>buy</a:t>
            </a:r>
            <a:r>
              <a:rPr lang="en-US" altLang="en-US" sz="2400" dirty="0" smtClean="0"/>
              <a:t> it?</a:t>
            </a:r>
          </a:p>
          <a:p>
            <a:pPr marL="1371600" lvl="2" indent="-457200" algn="ctr" rtl="0" eaLnBrk="1" hangingPunct="1">
              <a:buFontTx/>
              <a:buNone/>
            </a:pPr>
            <a:r>
              <a:rPr lang="en-US" altLang="en-US" dirty="0" smtClean="0">
                <a:solidFill>
                  <a:srgbClr val="A50021"/>
                </a:solidFill>
              </a:rPr>
              <a:t>$2.87</a:t>
            </a:r>
          </a:p>
          <a:p>
            <a:pPr marL="1371600" lvl="2" indent="-457200" algn="ctr" rtl="0" eaLnBrk="1" hangingPunct="1">
              <a:buFontTx/>
              <a:buNone/>
            </a:pPr>
            <a:endParaRPr lang="en-US" altLang="en-US" dirty="0" smtClean="0">
              <a:solidFill>
                <a:srgbClr val="A50021"/>
              </a:solidFill>
            </a:endParaRPr>
          </a:p>
          <a:p>
            <a:pPr marL="609600" indent="-609600" algn="l" rtl="0" eaLnBrk="1" hangingPunct="1"/>
            <a:r>
              <a:rPr lang="en-US" altLang="en-US" sz="2400" dirty="0" smtClean="0"/>
              <a:t>What </a:t>
            </a:r>
            <a:r>
              <a:rPr lang="en-US" altLang="en-US" sz="2400" dirty="0" smtClean="0">
                <a:solidFill>
                  <a:srgbClr val="00B050"/>
                </a:solidFill>
              </a:rPr>
              <a:t>gift</a:t>
            </a:r>
            <a:r>
              <a:rPr lang="en-US" altLang="en-US" sz="2400" dirty="0" smtClean="0"/>
              <a:t> would be equivalent? </a:t>
            </a:r>
          </a:p>
          <a:p>
            <a:pPr marL="1371600" lvl="2" indent="-457200" algn="ctr" rtl="0" eaLnBrk="1" hangingPunct="1">
              <a:buFontTx/>
              <a:buNone/>
            </a:pPr>
            <a:r>
              <a:rPr lang="en-US" altLang="en-US" dirty="0" smtClean="0">
                <a:solidFill>
                  <a:srgbClr val="A50021"/>
                </a:solidFill>
              </a:rPr>
              <a:t>$3.12</a:t>
            </a:r>
          </a:p>
          <a:p>
            <a:pPr marL="1371600" lvl="2" indent="-457200" algn="ctr" rtl="0" eaLnBrk="1" hangingPunct="1">
              <a:buFontTx/>
              <a:buNone/>
            </a:pPr>
            <a:endParaRPr lang="en-US" altLang="en-US" dirty="0" smtClean="0"/>
          </a:p>
          <a:p>
            <a:pPr marL="609600" indent="-609600" algn="l" rtl="0" eaLnBrk="1" hangingPunct="1"/>
            <a:r>
              <a:rPr lang="en-US" altLang="en-US" sz="2400" dirty="0" smtClean="0"/>
              <a:t>How much would you demand to </a:t>
            </a:r>
            <a:r>
              <a:rPr lang="en-US" altLang="en-US" sz="2400" dirty="0" smtClean="0">
                <a:solidFill>
                  <a:srgbClr val="00B050"/>
                </a:solidFill>
              </a:rPr>
              <a:t>sell</a:t>
            </a:r>
            <a:r>
              <a:rPr lang="en-US" altLang="en-US" sz="2400" dirty="0" smtClean="0"/>
              <a:t> it?</a:t>
            </a:r>
          </a:p>
          <a:p>
            <a:pPr marL="609600" indent="-609600" algn="ctr" rtl="0" eaLnBrk="1" hangingPunct="1">
              <a:buFontTx/>
              <a:buNone/>
            </a:pPr>
            <a:r>
              <a:rPr lang="en-US" altLang="en-US" sz="2400" dirty="0" smtClean="0"/>
              <a:t>		</a:t>
            </a:r>
            <a:r>
              <a:rPr lang="en-US" altLang="en-US" sz="2400" dirty="0" smtClean="0">
                <a:solidFill>
                  <a:srgbClr val="A50021"/>
                </a:solidFill>
              </a:rPr>
              <a:t>$7.12</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fr-FR" sz="2000" dirty="0" smtClean="0">
                <a:solidFill>
                  <a:srgbClr val="7030A0"/>
                </a:solidFill>
              </a:rPr>
              <a:t>An </a:t>
            </a:r>
            <a:r>
              <a:rPr lang="fr-FR" sz="2000" dirty="0" err="1" smtClean="0">
                <a:solidFill>
                  <a:srgbClr val="7030A0"/>
                </a:solidFill>
              </a:rPr>
              <a:t>axiomatic</a:t>
            </a:r>
            <a:r>
              <a:rPr lang="fr-FR" sz="2000" dirty="0" smtClean="0">
                <a:solidFill>
                  <a:srgbClr val="7030A0"/>
                </a:solidFill>
              </a:rPr>
              <a:t> </a:t>
            </a:r>
            <a:r>
              <a:rPr lang="fr-FR" sz="2000" dirty="0" err="1" smtClean="0">
                <a:solidFill>
                  <a:srgbClr val="7030A0"/>
                </a:solidFill>
              </a:rPr>
              <a:t>characterization</a:t>
            </a:r>
            <a:r>
              <a:rPr lang="fr-FR" sz="2000" dirty="0" smtClean="0">
                <a:solidFill>
                  <a:srgbClr val="7030A0"/>
                </a:solidFill>
              </a:rPr>
              <a:t> of </a:t>
            </a:r>
            <a:r>
              <a:rPr lang="fr-FR" sz="2000" dirty="0" err="1" smtClean="0">
                <a:solidFill>
                  <a:srgbClr val="7030A0"/>
                </a:solidFill>
              </a:rPr>
              <a:t>preferences</a:t>
            </a:r>
            <a:r>
              <a:rPr lang="fr-FR" sz="2000" dirty="0" smtClean="0">
                <a:solidFill>
                  <a:srgbClr val="7030A0"/>
                </a:solidFill>
              </a:rPr>
              <a:t> </a:t>
            </a:r>
            <a:r>
              <a:rPr lang="fr-FR" sz="2000" dirty="0" err="1" smtClean="0">
                <a:solidFill>
                  <a:srgbClr val="7030A0"/>
                </a:solidFill>
              </a:rPr>
              <a:t>under</a:t>
            </a:r>
            <a:r>
              <a:rPr lang="fr-FR" sz="2000" dirty="0" smtClean="0">
                <a:solidFill>
                  <a:srgbClr val="7030A0"/>
                </a:solidFill>
              </a:rPr>
              <a:t> </a:t>
            </a:r>
            <a:r>
              <a:rPr lang="fr-FR" sz="2000" dirty="0" err="1" smtClean="0">
                <a:solidFill>
                  <a:srgbClr val="7030A0"/>
                </a:solidFill>
              </a:rPr>
              <a:t>uncertainty</a:t>
            </a:r>
            <a:r>
              <a:rPr lang="fr-FR" sz="2000" dirty="0" smtClean="0">
                <a:solidFill>
                  <a:srgbClr val="7030A0"/>
                </a:solidFill>
              </a:rPr>
              <a:t>: </a:t>
            </a:r>
            <a:r>
              <a:rPr lang="fr-FR" sz="2000" dirty="0" err="1" smtClean="0">
                <a:solidFill>
                  <a:srgbClr val="7030A0"/>
                </a:solidFill>
              </a:rPr>
              <a:t>weakening</a:t>
            </a:r>
            <a:r>
              <a:rPr lang="fr-FR" sz="2000" dirty="0" smtClean="0">
                <a:solidFill>
                  <a:srgbClr val="7030A0"/>
                </a:solidFill>
              </a:rPr>
              <a:t> the </a:t>
            </a:r>
            <a:r>
              <a:rPr lang="fr-FR" sz="2000" dirty="0" err="1" smtClean="0">
                <a:solidFill>
                  <a:srgbClr val="7030A0"/>
                </a:solidFill>
              </a:rPr>
              <a:t>independence</a:t>
            </a:r>
            <a:r>
              <a:rPr lang="fr-FR" sz="2000" dirty="0" smtClean="0">
                <a:solidFill>
                  <a:srgbClr val="7030A0"/>
                </a:solidFill>
              </a:rPr>
              <a:t> </a:t>
            </a:r>
            <a:r>
              <a:rPr lang="fr-FR" sz="2000" dirty="0" err="1" smtClean="0">
                <a:solidFill>
                  <a:srgbClr val="7030A0"/>
                </a:solidFill>
              </a:rPr>
              <a:t>axiom</a:t>
            </a:r>
            <a:endParaRPr lang="fr-FR" sz="2000" dirty="0" smtClean="0">
              <a:solidFill>
                <a:srgbClr val="7030A0"/>
              </a:solidFill>
            </a:endParaRPr>
          </a:p>
          <a:p>
            <a:pPr marL="0" indent="0" algn="l" rtl="0">
              <a:buNone/>
            </a:pPr>
            <a:r>
              <a:rPr lang="en-US" sz="2000" dirty="0" smtClean="0">
                <a:solidFill>
                  <a:srgbClr val="FF0000"/>
                </a:solidFill>
              </a:rPr>
              <a:t>Eddie </a:t>
            </a:r>
            <a:r>
              <a:rPr lang="en-US" sz="2000" dirty="0" err="1" smtClean="0">
                <a:solidFill>
                  <a:srgbClr val="FF0000"/>
                </a:solidFill>
              </a:rPr>
              <a:t>Dekel</a:t>
            </a:r>
            <a:endParaRPr lang="en-US" sz="2000" dirty="0" smtClean="0">
              <a:solidFill>
                <a:srgbClr val="FF0000"/>
              </a:solidFill>
            </a:endParaRPr>
          </a:p>
          <a:p>
            <a:pPr marL="0" indent="0" algn="l" rtl="0">
              <a:buNone/>
            </a:pPr>
            <a:r>
              <a:rPr lang="en-US" sz="1800" i="1" dirty="0" smtClean="0"/>
              <a:t>Journal of Economic Theory</a:t>
            </a:r>
            <a:r>
              <a:rPr lang="en-US" sz="1800" dirty="0" smtClean="0"/>
              <a:t>, Vol. 40 (1986), pp. 304-318</a:t>
            </a:r>
          </a:p>
          <a:p>
            <a:pPr marL="0" indent="0" algn="l" rtl="0">
              <a:buNone/>
            </a:pPr>
            <a:r>
              <a:rPr lang="en-US" sz="1800" dirty="0" smtClean="0">
                <a:solidFill>
                  <a:srgbClr val="00B050"/>
                </a:solidFill>
              </a:rPr>
              <a:t>Abstract</a:t>
            </a:r>
          </a:p>
          <a:p>
            <a:pPr marL="0" indent="0" algn="l" rtl="0">
              <a:buNone/>
            </a:pPr>
            <a:r>
              <a:rPr lang="en-US" sz="1800" dirty="0"/>
              <a:t>The independence axiom used to derive the expected utility representation of preferences over lotteries is replaced by requiring only convexity, in terms of probability mixtures, of indifference sets. Two axiomatic characterizations are proven, one for simple measures and the other continuous and for all probability measures. The representations are structurally similar to expected utility, and are unique up to a generalization of </a:t>
            </a:r>
            <a:r>
              <a:rPr lang="en-US" sz="1800" dirty="0" err="1"/>
              <a:t>afhne</a:t>
            </a:r>
            <a:r>
              <a:rPr lang="en-US" sz="1800" dirty="0"/>
              <a:t> transformations. First-order stochastic dominance and risk aversion are discussed using a method which finds an expected utility approximation to these preferences without requiring differentiability of the preference functional.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280</a:t>
            </a:fld>
            <a:endParaRPr lang="en-US" altLang="en-US"/>
          </a:p>
        </p:txBody>
      </p:sp>
    </p:spTree>
    <p:extLst>
      <p:ext uri="{BB962C8B-B14F-4D97-AF65-F5344CB8AC3E}">
        <p14:creationId xmlns:p14="http://schemas.microsoft.com/office/powerpoint/2010/main" val="9976234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281</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Independence Axiom implies</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114718" y="1348170"/>
                <a:ext cx="3426039" cy="3831818"/>
              </a:xfrm>
              <a:prstGeom prst="rect">
                <a:avLst/>
              </a:prstGeom>
              <a:noFill/>
            </p:spPr>
            <p:txBody>
              <a:bodyPr wrap="square" rtlCol="0">
                <a:spAutoFit/>
              </a:bodyPr>
              <a:lstStyle/>
              <a:p>
                <a:pPr>
                  <a:lnSpc>
                    <a:spcPct val="150000"/>
                  </a:lnSpc>
                </a:pPr>
                <a:r>
                  <a:rPr lang="en-US" dirty="0" smtClean="0">
                    <a:solidFill>
                      <a:srgbClr val="FF0000"/>
                    </a:solidFill>
                  </a:rPr>
                  <a:t>Linear</a:t>
                </a:r>
                <a:r>
                  <a:rPr lang="en-US" dirty="0" smtClean="0"/>
                  <a:t> and </a:t>
                </a:r>
                <a:r>
                  <a:rPr lang="en-US" dirty="0" smtClean="0">
                    <a:solidFill>
                      <a:srgbClr val="FF0000"/>
                    </a:solidFill>
                  </a:rPr>
                  <a:t>parallel</a:t>
                </a:r>
                <a:r>
                  <a:rPr lang="en-US" dirty="0" smtClean="0"/>
                  <a:t> indifference curves </a:t>
                </a:r>
              </a:p>
              <a:p>
                <a:pPr>
                  <a:lnSpc>
                    <a:spcPct val="150000"/>
                  </a:lnSpc>
                </a:pPr>
                <a:r>
                  <a:rPr lang="en-US" dirty="0" smtClean="0"/>
                  <a:t>– all have the form</a:t>
                </a:r>
              </a:p>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1</m:t>
                          </m:r>
                        </m:sub>
                      </m:sSub>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3</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b="0" i="1" smtClean="0">
                              <a:solidFill>
                                <a:srgbClr val="0070C0"/>
                              </a:solidFill>
                              <a:latin typeface="Cambria Math" panose="02040503050406030204" pitchFamily="18" charset="0"/>
                            </a:rPr>
                            <m:t>3</m:t>
                          </m:r>
                        </m:sub>
                      </m:sSub>
                      <m:r>
                        <a:rPr lang="en-US" b="0" i="0"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𝑐</m:t>
                      </m:r>
                    </m:oMath>
                  </m:oMathPara>
                </a14:m>
                <a:endParaRPr lang="en-US" dirty="0" smtClean="0">
                  <a:solidFill>
                    <a:srgbClr val="002060"/>
                  </a:solidFill>
                </a:endParaRPr>
              </a:p>
              <a:p>
                <a:pPr>
                  <a:lnSpc>
                    <a:spcPct val="150000"/>
                  </a:lnSpc>
                </a:pPr>
                <a:r>
                  <a:rPr lang="en-US" dirty="0" smtClean="0"/>
                  <a:t>(for various </a:t>
                </a:r>
                <a14:m>
                  <m:oMath xmlns:m="http://schemas.openxmlformats.org/officeDocument/2006/math">
                    <m:r>
                      <a:rPr lang="en-US" i="1">
                        <a:solidFill>
                          <a:srgbClr val="0070C0"/>
                        </a:solidFill>
                        <a:latin typeface="Cambria Math" panose="02040503050406030204" pitchFamily="18" charset="0"/>
                      </a:rPr>
                      <m:t>𝑐</m:t>
                    </m:r>
                    <m:r>
                      <a:rPr lang="en-US" i="1">
                        <a:solidFill>
                          <a:srgbClr val="0070C0"/>
                        </a:solidFill>
                        <a:latin typeface="Cambria Math" panose="02040503050406030204" pitchFamily="18" charset="0"/>
                      </a:rPr>
                      <m:t> </m:t>
                    </m:r>
                  </m:oMath>
                </a14:m>
                <a:r>
                  <a:rPr lang="en-US" dirty="0" smtClean="0"/>
                  <a:t>)</a:t>
                </a:r>
              </a:p>
              <a:p>
                <a:pPr>
                  <a:lnSpc>
                    <a:spcPct val="150000"/>
                  </a:lnSpc>
                </a:pPr>
                <a:r>
                  <a:rPr lang="en-US" dirty="0"/>
                  <a:t>o</a:t>
                </a:r>
                <a:r>
                  <a:rPr lang="en-US" dirty="0" smtClean="0"/>
                  <a:t>r</a:t>
                </a:r>
              </a:p>
              <a:p>
                <a:pPr>
                  <a:lnSpc>
                    <a:spcPct val="150000"/>
                  </a:lnSpc>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𝑐</m:t>
                      </m:r>
                      <m:r>
                        <a:rPr lang="en-US">
                          <a:solidFill>
                            <a:srgbClr val="0070C0"/>
                          </a:solidFill>
                          <a:latin typeface="Cambria Math" panose="02040503050406030204" pitchFamily="18" charset="0"/>
                        </a:rPr>
                        <m:t>=</m:t>
                      </m:r>
                      <m:r>
                        <a:rPr lang="en-US" b="0" i="0" smtClean="0">
                          <a:solidFill>
                            <a:srgbClr val="0070C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3</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3</m:t>
                          </m:r>
                        </m:sub>
                      </m:sSub>
                    </m:oMath>
                  </m:oMathPara>
                </a14:m>
                <a:endParaRPr lang="en-US" dirty="0" smtClean="0"/>
              </a:p>
              <a:p>
                <a:pPr>
                  <a:lnSpc>
                    <a:spcPct val="150000"/>
                  </a:lnSpc>
                </a:pPr>
                <a:r>
                  <a:rPr lang="en-US" dirty="0" smtClean="0"/>
                  <a:t>And we can assume </a:t>
                </a:r>
              </a:p>
              <a:p>
                <a:pPr>
                  <a:lnSpc>
                    <a:spcPct val="150000"/>
                  </a:lnSpc>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1</m:t>
                          </m:r>
                        </m:sub>
                      </m:sSub>
                      <m:r>
                        <a:rPr lang="en-US" b="0" i="1" smtClean="0">
                          <a:solidFill>
                            <a:srgbClr val="0070C0"/>
                          </a:solidFill>
                          <a:latin typeface="Cambria Math" panose="02040503050406030204" pitchFamily="18" charset="0"/>
                        </a:rPr>
                        <m:t>&gt;</m:t>
                      </m:r>
                      <m:r>
                        <a:rPr lang="en-US" b="0" i="1" smtClean="0">
                          <a:solidFill>
                            <a:srgbClr val="0070C0"/>
                          </a:solidFill>
                          <a:latin typeface="Cambria Math" panose="02040503050406030204" pitchFamily="18" charset="0"/>
                        </a:rPr>
                        <m:t>0</m:t>
                      </m:r>
                      <m:r>
                        <a:rPr lang="en-US" b="0" i="1" smtClean="0">
                          <a:solidFill>
                            <a:srgbClr val="0070C0"/>
                          </a:solidFill>
                          <a:latin typeface="Cambria Math" panose="02040503050406030204" pitchFamily="18" charset="0"/>
                        </a:rPr>
                        <m:t>&gt;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3</m:t>
                          </m:r>
                        </m:sub>
                      </m:sSub>
                    </m:oMath>
                  </m:oMathPara>
                </a14:m>
                <a:endParaRPr lang="en-US"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5114718" y="1348170"/>
                <a:ext cx="3426039" cy="3831818"/>
              </a:xfrm>
              <a:prstGeom prst="rect">
                <a:avLst/>
              </a:prstGeom>
              <a:blipFill>
                <a:blip r:embed="rId6"/>
                <a:stretch>
                  <a:fillRect l="-1423"/>
                </a:stretch>
              </a:blipFill>
            </p:spPr>
            <p:txBody>
              <a:bodyPr/>
              <a:lstStyle/>
              <a:p>
                <a:r>
                  <a:rPr lang="en-US">
                    <a:noFill/>
                  </a:rPr>
                  <a:t> </a:t>
                </a:r>
              </a:p>
            </p:txBody>
          </p:sp>
        </mc:Fallback>
      </mc:AlternateContent>
      <p:cxnSp>
        <p:nvCxnSpPr>
          <p:cNvPr id="9" name="Straight Connector 8"/>
          <p:cNvCxnSpPr/>
          <p:nvPr/>
        </p:nvCxnSpPr>
        <p:spPr bwMode="auto">
          <a:xfrm flipV="1">
            <a:off x="1619670" y="3818550"/>
            <a:ext cx="1278321" cy="69747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flipV="1">
            <a:off x="1619671" y="4092569"/>
            <a:ext cx="1476285" cy="86650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4" name="Straight Connector 33"/>
          <p:cNvCxnSpPr/>
          <p:nvPr/>
        </p:nvCxnSpPr>
        <p:spPr bwMode="auto">
          <a:xfrm flipV="1">
            <a:off x="1628056" y="4337988"/>
            <a:ext cx="1752800" cy="96322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flipV="1">
            <a:off x="2353187" y="4636077"/>
            <a:ext cx="1298968" cy="67224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flipV="1">
            <a:off x="1637013" y="3579565"/>
            <a:ext cx="953787" cy="55254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1" name="Straight Connector 40"/>
          <p:cNvCxnSpPr/>
          <p:nvPr/>
        </p:nvCxnSpPr>
        <p:spPr bwMode="auto">
          <a:xfrm flipV="1">
            <a:off x="1639965" y="3292962"/>
            <a:ext cx="713222" cy="415688"/>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6" name="Straight Connector 45"/>
          <p:cNvCxnSpPr/>
          <p:nvPr/>
        </p:nvCxnSpPr>
        <p:spPr bwMode="auto">
          <a:xfrm flipV="1">
            <a:off x="3081440" y="4896968"/>
            <a:ext cx="808016" cy="40424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9" name="Straight Connector 48"/>
          <p:cNvCxnSpPr/>
          <p:nvPr/>
        </p:nvCxnSpPr>
        <p:spPr bwMode="auto">
          <a:xfrm flipV="1">
            <a:off x="1628056" y="3004931"/>
            <a:ext cx="487518" cy="28803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376739773"/>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282</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Independence Axiom implies</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7944" y="540457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67944" y="5404574"/>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300393" y="1716781"/>
                <a:ext cx="4302249" cy="3416320"/>
              </a:xfrm>
              <a:prstGeom prst="rect">
                <a:avLst/>
              </a:prstGeom>
              <a:noFill/>
            </p:spPr>
            <p:txBody>
              <a:bodyPr wrap="square" rtlCol="0">
                <a:spAutoFit/>
              </a:bodyPr>
              <a:lstStyle/>
              <a:p>
                <a:pPr>
                  <a:lnSpc>
                    <a:spcPct val="150000"/>
                  </a:lnSpc>
                </a:pPr>
                <a:r>
                  <a:rPr lang="en-US" dirty="0" smtClean="0"/>
                  <a:t>Given that the indifference curves are given by</a:t>
                </a:r>
              </a:p>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1</m:t>
                          </m:r>
                        </m:sub>
                      </m:sSub>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3</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b="0" i="1" smtClean="0">
                              <a:solidFill>
                                <a:srgbClr val="0070C0"/>
                              </a:solidFill>
                              <a:latin typeface="Cambria Math" panose="02040503050406030204" pitchFamily="18" charset="0"/>
                            </a:rPr>
                            <m:t>3</m:t>
                          </m:r>
                        </m:sub>
                      </m:sSub>
                      <m:r>
                        <a:rPr lang="en-US" b="0" i="0"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𝑐</m:t>
                      </m:r>
                    </m:oMath>
                  </m:oMathPara>
                </a14:m>
                <a:endParaRPr lang="en-US" dirty="0" smtClean="0">
                  <a:solidFill>
                    <a:srgbClr val="002060"/>
                  </a:solidFill>
                </a:endParaRPr>
              </a:p>
              <a:p>
                <a:pPr>
                  <a:lnSpc>
                    <a:spcPct val="150000"/>
                  </a:lnSpc>
                </a:pPr>
                <a:r>
                  <a:rPr lang="en-US" dirty="0"/>
                  <a:t>w</a:t>
                </a:r>
                <a:r>
                  <a:rPr lang="en-US" dirty="0" smtClean="0"/>
                  <a:t>e can define</a:t>
                </a:r>
              </a:p>
              <a:p>
                <a:pPr>
                  <a:lnSpc>
                    <a:spcPct val="150000"/>
                  </a:lnSpc>
                </a:pPr>
                <a14:m>
                  <m:oMathPara xmlns:m="http://schemas.openxmlformats.org/officeDocument/2006/math">
                    <m:oMathParaPr>
                      <m:jc m:val="centerGroup"/>
                    </m:oMathParaPr>
                    <m:oMath xmlns:m="http://schemas.openxmlformats.org/officeDocument/2006/math">
                      <m:r>
                        <a:rPr lang="en-US" b="0" i="1" smtClean="0">
                          <a:solidFill>
                            <a:srgbClr val="A50021"/>
                          </a:solidFill>
                          <a:latin typeface="Cambria Math" panose="02040503050406030204" pitchFamily="18" charset="0"/>
                        </a:rPr>
                        <m:t>𝑢</m:t>
                      </m:r>
                      <m:d>
                        <m:dPr>
                          <m:ctrlPr>
                            <a:rPr lang="en-US" b="0" i="1" smtClean="0">
                              <a:solidFill>
                                <a:srgbClr val="A50021"/>
                              </a:solidFill>
                              <a:latin typeface="Cambria Math" panose="02040503050406030204" pitchFamily="18" charset="0"/>
                            </a:rPr>
                          </m:ctrlPr>
                        </m:dPr>
                        <m:e>
                          <m:sSub>
                            <m:sSubPr>
                              <m:ctrlPr>
                                <a:rPr lang="en-US" b="0" i="1" smtClean="0">
                                  <a:solidFill>
                                    <a:srgbClr val="A50021"/>
                                  </a:solidFill>
                                  <a:latin typeface="Cambria Math" panose="02040503050406030204" pitchFamily="18" charset="0"/>
                                </a:rPr>
                              </m:ctrlPr>
                            </m:sSubPr>
                            <m:e>
                              <m:r>
                                <a:rPr lang="en-US" b="0" i="1" smtClean="0">
                                  <a:solidFill>
                                    <a:srgbClr val="A50021"/>
                                  </a:solidFill>
                                  <a:latin typeface="Cambria Math" panose="02040503050406030204" pitchFamily="18" charset="0"/>
                                </a:rPr>
                                <m:t>𝑥</m:t>
                              </m:r>
                            </m:e>
                            <m:sub>
                              <m:r>
                                <a:rPr lang="en-US" b="0" i="1" smtClean="0">
                                  <a:solidFill>
                                    <a:srgbClr val="A50021"/>
                                  </a:solidFill>
                                  <a:latin typeface="Cambria Math" panose="02040503050406030204" pitchFamily="18" charset="0"/>
                                </a:rPr>
                                <m:t>1</m:t>
                              </m:r>
                            </m:sub>
                          </m:sSub>
                        </m:e>
                      </m:d>
                      <m:r>
                        <a:rPr lang="en-US" b="0" i="0" smtClean="0">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1</m:t>
                          </m:r>
                        </m:sub>
                      </m:sSub>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solidFill>
                            <a:srgbClr val="A50021"/>
                          </a:solidFill>
                          <a:latin typeface="Cambria Math" panose="02040503050406030204" pitchFamily="18" charset="0"/>
                        </a:rPr>
                        <m:t>𝑢</m:t>
                      </m:r>
                      <m:d>
                        <m:dPr>
                          <m:ctrlPr>
                            <a:rPr lang="en-US" i="1">
                              <a:solidFill>
                                <a:srgbClr val="A50021"/>
                              </a:solidFill>
                              <a:latin typeface="Cambria Math" panose="02040503050406030204" pitchFamily="18" charset="0"/>
                            </a:rPr>
                          </m:ctrlPr>
                        </m:dPr>
                        <m:e>
                          <m:sSub>
                            <m:sSubPr>
                              <m:ctrlPr>
                                <a:rPr lang="en-US" i="1">
                                  <a:solidFill>
                                    <a:srgbClr val="A50021"/>
                                  </a:solidFill>
                                  <a:latin typeface="Cambria Math" panose="02040503050406030204" pitchFamily="18" charset="0"/>
                                </a:rPr>
                              </m:ctrlPr>
                            </m:sSubPr>
                            <m:e>
                              <m:r>
                                <a:rPr lang="en-US" i="1">
                                  <a:solidFill>
                                    <a:srgbClr val="A50021"/>
                                  </a:solidFill>
                                  <a:latin typeface="Cambria Math" panose="02040503050406030204" pitchFamily="18" charset="0"/>
                                </a:rPr>
                                <m:t>𝑥</m:t>
                              </m:r>
                            </m:e>
                            <m:sub>
                              <m:r>
                                <a:rPr lang="en-US" b="0" i="1" smtClean="0">
                                  <a:solidFill>
                                    <a:srgbClr val="A50021"/>
                                  </a:solidFill>
                                  <a:latin typeface="Cambria Math" panose="02040503050406030204" pitchFamily="18" charset="0"/>
                                </a:rPr>
                                <m:t>2</m:t>
                              </m:r>
                            </m:sub>
                          </m:sSub>
                        </m:e>
                      </m:d>
                      <m:r>
                        <a:rPr lang="en-US">
                          <a:latin typeface="Cambria Math" panose="02040503050406030204" pitchFamily="18" charset="0"/>
                        </a:rPr>
                        <m:t>=</m:t>
                      </m:r>
                      <m:r>
                        <a:rPr lang="en-US" b="0" i="1" smtClean="0">
                          <a:solidFill>
                            <a:srgbClr val="FF0000"/>
                          </a:solidFill>
                          <a:latin typeface="Cambria Math" panose="02040503050406030204" pitchFamily="18" charset="0"/>
                        </a:rPr>
                        <m:t>0</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i="1">
                          <a:solidFill>
                            <a:srgbClr val="A50021"/>
                          </a:solidFill>
                          <a:latin typeface="Cambria Math" panose="02040503050406030204" pitchFamily="18" charset="0"/>
                        </a:rPr>
                        <m:t>𝑢</m:t>
                      </m:r>
                      <m:d>
                        <m:dPr>
                          <m:ctrlPr>
                            <a:rPr lang="en-US" i="1">
                              <a:solidFill>
                                <a:srgbClr val="A50021"/>
                              </a:solidFill>
                              <a:latin typeface="Cambria Math" panose="02040503050406030204" pitchFamily="18" charset="0"/>
                            </a:rPr>
                          </m:ctrlPr>
                        </m:dPr>
                        <m:e>
                          <m:sSub>
                            <m:sSubPr>
                              <m:ctrlPr>
                                <a:rPr lang="en-US" i="1">
                                  <a:solidFill>
                                    <a:srgbClr val="A50021"/>
                                  </a:solidFill>
                                  <a:latin typeface="Cambria Math" panose="02040503050406030204" pitchFamily="18" charset="0"/>
                                </a:rPr>
                              </m:ctrlPr>
                            </m:sSubPr>
                            <m:e>
                              <m:r>
                                <a:rPr lang="en-US" i="1">
                                  <a:solidFill>
                                    <a:srgbClr val="A50021"/>
                                  </a:solidFill>
                                  <a:latin typeface="Cambria Math" panose="02040503050406030204" pitchFamily="18" charset="0"/>
                                </a:rPr>
                                <m:t>𝑥</m:t>
                              </m:r>
                            </m:e>
                            <m:sub>
                              <m:r>
                                <a:rPr lang="en-US" b="0" i="1" smtClean="0">
                                  <a:solidFill>
                                    <a:srgbClr val="A50021"/>
                                  </a:solidFill>
                                  <a:latin typeface="Cambria Math" panose="02040503050406030204" pitchFamily="18" charset="0"/>
                                </a:rPr>
                                <m:t>3</m:t>
                              </m:r>
                            </m:sub>
                          </m:sSub>
                        </m:e>
                      </m:d>
                      <m:r>
                        <a:rPr lang="en-US">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3</m:t>
                          </m:r>
                        </m:sub>
                      </m:sSub>
                    </m:oMath>
                  </m:oMathPara>
                </a14:m>
                <a:endParaRPr lang="en-US" dirty="0" smtClean="0"/>
              </a:p>
              <a:p>
                <a:pPr>
                  <a:lnSpc>
                    <a:spcPct val="150000"/>
                  </a:lnSpc>
                </a:pPr>
                <a:r>
                  <a:rPr lang="en-US" dirty="0" smtClean="0"/>
                  <a:t>… to get </a:t>
                </a:r>
                <a:r>
                  <a:rPr lang="en-US" dirty="0" smtClean="0">
                    <a:solidFill>
                      <a:srgbClr val="C00000"/>
                    </a:solidFill>
                  </a:rPr>
                  <a:t>expected utility</a:t>
                </a:r>
                <a:r>
                  <a:rPr lang="en-US" dirty="0" smtClean="0"/>
                  <a:t>!</a:t>
                </a:r>
              </a:p>
            </p:txBody>
          </p:sp>
        </mc:Choice>
        <mc:Fallback xmlns="">
          <p:sp>
            <p:nvSpPr>
              <p:cNvPr id="2" name="TextBox 1"/>
              <p:cNvSpPr txBox="1">
                <a:spLocks noRot="1" noChangeAspect="1" noMove="1" noResize="1" noEditPoints="1" noAdjustHandles="1" noChangeArrowheads="1" noChangeShapeType="1" noTextEdit="1"/>
              </p:cNvSpPr>
              <p:nvPr/>
            </p:nvSpPr>
            <p:spPr>
              <a:xfrm>
                <a:off x="4300393" y="1716781"/>
                <a:ext cx="4302249" cy="3416320"/>
              </a:xfrm>
              <a:prstGeom prst="rect">
                <a:avLst/>
              </a:prstGeom>
              <a:blipFill>
                <a:blip r:embed="rId6"/>
                <a:stretch>
                  <a:fillRect l="-1133" b="-536"/>
                </a:stretch>
              </a:blipFill>
            </p:spPr>
            <p:txBody>
              <a:bodyPr/>
              <a:lstStyle/>
              <a:p>
                <a:r>
                  <a:rPr lang="en-US">
                    <a:noFill/>
                  </a:rPr>
                  <a:t> </a:t>
                </a:r>
              </a:p>
            </p:txBody>
          </p:sp>
        </mc:Fallback>
      </mc:AlternateContent>
      <p:cxnSp>
        <p:nvCxnSpPr>
          <p:cNvPr id="9" name="Straight Connector 8"/>
          <p:cNvCxnSpPr/>
          <p:nvPr/>
        </p:nvCxnSpPr>
        <p:spPr bwMode="auto">
          <a:xfrm flipV="1">
            <a:off x="1619670" y="3818550"/>
            <a:ext cx="1278321" cy="69747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flipV="1">
            <a:off x="1619671" y="4092569"/>
            <a:ext cx="1476285" cy="86650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4" name="Straight Connector 33"/>
          <p:cNvCxnSpPr/>
          <p:nvPr/>
        </p:nvCxnSpPr>
        <p:spPr bwMode="auto">
          <a:xfrm flipV="1">
            <a:off x="1628056" y="4337988"/>
            <a:ext cx="1752800" cy="96322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flipV="1">
            <a:off x="2353187" y="4636077"/>
            <a:ext cx="1298968" cy="67224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0" name="Straight Connector 39"/>
          <p:cNvCxnSpPr/>
          <p:nvPr/>
        </p:nvCxnSpPr>
        <p:spPr bwMode="auto">
          <a:xfrm flipV="1">
            <a:off x="1637013" y="3579565"/>
            <a:ext cx="953787" cy="55254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1" name="Straight Connector 40"/>
          <p:cNvCxnSpPr/>
          <p:nvPr/>
        </p:nvCxnSpPr>
        <p:spPr bwMode="auto">
          <a:xfrm flipV="1">
            <a:off x="1639965" y="3292962"/>
            <a:ext cx="713222" cy="415688"/>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6" name="Straight Connector 45"/>
          <p:cNvCxnSpPr/>
          <p:nvPr/>
        </p:nvCxnSpPr>
        <p:spPr bwMode="auto">
          <a:xfrm flipV="1">
            <a:off x="3081440" y="4896968"/>
            <a:ext cx="808016" cy="40424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9" name="Straight Connector 48"/>
          <p:cNvCxnSpPr/>
          <p:nvPr/>
        </p:nvCxnSpPr>
        <p:spPr bwMode="auto">
          <a:xfrm flipV="1">
            <a:off x="1628056" y="3004931"/>
            <a:ext cx="487518" cy="28803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640843007"/>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607955D-A1FD-440C-BE72-A6A0F68E227F}" type="slidenum">
              <a:rPr lang="ar-SA" altLang="en-US" sz="1400"/>
              <a:pPr algn="l">
                <a:spcBef>
                  <a:spcPct val="0"/>
                </a:spcBef>
                <a:buFontTx/>
                <a:buNone/>
              </a:pPr>
              <a:t>283</a:t>
            </a:fld>
            <a:endParaRPr lang="en-US" altLang="en-US" sz="1400"/>
          </a:p>
        </p:txBody>
      </p:sp>
      <p:sp>
        <p:nvSpPr>
          <p:cNvPr id="124931" name="Rectangle 2"/>
          <p:cNvSpPr>
            <a:spLocks noGrp="1" noChangeArrowheads="1"/>
          </p:cNvSpPr>
          <p:nvPr>
            <p:ph type="title"/>
          </p:nvPr>
        </p:nvSpPr>
        <p:spPr/>
        <p:txBody>
          <a:bodyPr/>
          <a:lstStyle/>
          <a:p>
            <a:pPr rtl="0" eaLnBrk="1" hangingPunct="1"/>
            <a:r>
              <a:rPr lang="en-US" altLang="en-US" sz="3600" dirty="0" smtClean="0">
                <a:solidFill>
                  <a:schemeClr val="accent2"/>
                </a:solidFill>
              </a:rPr>
              <a:t>Calibration of utility</a:t>
            </a:r>
          </a:p>
        </p:txBody>
      </p:sp>
      <mc:AlternateContent xmlns:mc="http://schemas.openxmlformats.org/markup-compatibility/2006" xmlns:a14="http://schemas.microsoft.com/office/drawing/2010/main">
        <mc:Choice Requires="a14">
          <p:sp>
            <p:nvSpPr>
              <p:cNvPr id="124932" name="Rectangle 3"/>
              <p:cNvSpPr>
                <a:spLocks noGrp="1" noChangeArrowheads="1"/>
              </p:cNvSpPr>
              <p:nvPr>
                <p:ph type="body" idx="1"/>
              </p:nvPr>
            </p:nvSpPr>
            <p:spPr/>
            <p:txBody>
              <a:bodyPr/>
              <a:lstStyle/>
              <a:p>
                <a:pPr algn="l" rtl="0" eaLnBrk="1" hangingPunct="1">
                  <a:lnSpc>
                    <a:spcPct val="150000"/>
                  </a:lnSpc>
                </a:pPr>
                <a:r>
                  <a:rPr lang="en-US" altLang="en-US" sz="2400" dirty="0" smtClean="0"/>
                  <a:t>If we believe that a decision maker is an EU maximizer, we can </a:t>
                </a:r>
                <a:r>
                  <a:rPr lang="en-US" altLang="en-US" sz="2400" dirty="0" smtClean="0">
                    <a:solidFill>
                      <a:srgbClr val="FF0000"/>
                    </a:solidFill>
                  </a:rPr>
                  <a:t>calibrate</a:t>
                </a:r>
                <a:r>
                  <a:rPr lang="en-US" altLang="en-US" sz="2400" dirty="0" smtClean="0"/>
                  <a:t> her utility function by asking, </a:t>
                </a:r>
                <a:r>
                  <a:rPr lang="en-US" altLang="en-US" sz="2400" dirty="0" smtClean="0">
                    <a:solidFill>
                      <a:srgbClr val="00B0F0"/>
                    </a:solidFill>
                  </a:rPr>
                  <a:t>for which </a:t>
                </a:r>
                <a14:m>
                  <m:oMath xmlns:m="http://schemas.openxmlformats.org/officeDocument/2006/math">
                    <m:r>
                      <a:rPr lang="en-US" altLang="en-US" sz="2400" i="1" dirty="0" smtClean="0">
                        <a:solidFill>
                          <a:srgbClr val="FF0000"/>
                        </a:solidFill>
                        <a:latin typeface="Cambria Math"/>
                      </a:rPr>
                      <m:t>𝑝</m:t>
                    </m:r>
                  </m:oMath>
                </a14:m>
                <a:r>
                  <a:rPr lang="en-US" altLang="en-US" sz="2400" dirty="0" smtClean="0">
                    <a:solidFill>
                      <a:srgbClr val="00B0F0"/>
                    </a:solidFill>
                  </a:rPr>
                  <a:t> is</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1</m:t>
                      </m:r>
                      <m:r>
                        <a:rPr lang="en-US" altLang="en-US" sz="2400" i="1" dirty="0" smtClean="0">
                          <a:latin typeface="Cambria Math" panose="02040503050406030204" pitchFamily="18" charset="0"/>
                        </a:rPr>
                        <m:t>, $</m:t>
                      </m:r>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cs typeface="Times New Roman" panose="02020603050405020304" pitchFamily="18" charset="0"/>
                        </a:rPr>
                        <m:t> </m:t>
                      </m:r>
                      <m:r>
                        <a:rPr lang="en-US" altLang="en-US" sz="2400" i="1" dirty="0" smtClean="0">
                          <a:latin typeface="Cambria Math" panose="02040503050406030204" pitchFamily="18" charset="0"/>
                        </a:rPr>
                        <m:t>)</m:t>
                      </m:r>
                    </m:oMath>
                  </m:oMathPara>
                </a14:m>
                <a:endParaRPr lang="en-US" altLang="en-US" sz="2400" dirty="0" smtClean="0"/>
              </a:p>
              <a:p>
                <a:pPr marL="365760" indent="0" algn="l" rtl="0" eaLnBrk="1" hangingPunct="1">
                  <a:lnSpc>
                    <a:spcPct val="150000"/>
                  </a:lnSpc>
                  <a:buFontTx/>
                  <a:buNone/>
                </a:pPr>
                <a:r>
                  <a:rPr lang="en-US" altLang="en-US" sz="2400" dirty="0">
                    <a:solidFill>
                      <a:srgbClr val="00B0F0"/>
                    </a:solidFill>
                  </a:rPr>
                  <a:t>e</a:t>
                </a:r>
                <a:r>
                  <a:rPr lang="en-US" altLang="en-US" sz="2400" dirty="0" smtClean="0">
                    <a:solidFill>
                      <a:srgbClr val="00B0F0"/>
                    </a:solidFill>
                  </a:rPr>
                  <a:t>quivalent to </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 </m:t>
                      </m:r>
                      <m:d>
                        <m:dPr>
                          <m:ctrlPr>
                            <a:rPr lang="en-US" altLang="en-US" sz="2400" i="1" dirty="0" smtClean="0">
                              <a:solidFill>
                                <a:srgbClr val="FF0000"/>
                              </a:solidFill>
                              <a:latin typeface="Cambria Math" panose="02040503050406030204" pitchFamily="18" charset="0"/>
                            </a:rPr>
                          </m:ctrlPr>
                        </m:dPr>
                        <m:e>
                          <m:r>
                            <a:rPr lang="en-US" altLang="en-US" sz="2400" i="1" dirty="0" smtClean="0">
                              <a:solidFill>
                                <a:srgbClr val="FF0000"/>
                              </a:solidFill>
                              <a:latin typeface="Cambria Math" panose="02040503050406030204" pitchFamily="18" charset="0"/>
                            </a:rPr>
                            <m:t>1</m:t>
                          </m:r>
                          <m:r>
                            <a:rPr lang="en-US" altLang="en-US" sz="2400" i="1" dirty="0" smtClean="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𝑝</m:t>
                          </m:r>
                        </m:e>
                      </m:d>
                      <m:r>
                        <a:rPr lang="en-US" altLang="en-US" sz="2400" b="0" i="1" dirty="0" smtClean="0">
                          <a:solidFill>
                            <a:srgbClr val="FF0000"/>
                          </a:solidFill>
                          <a:latin typeface="Cambria Math"/>
                        </a:rPr>
                        <m:t> </m:t>
                      </m:r>
                      <m:r>
                        <a:rPr lang="en-US" altLang="en-US" sz="2400" i="1" dirty="0" smtClean="0">
                          <a:solidFill>
                            <a:schemeClr val="tx1"/>
                          </a:solidFill>
                          <a:latin typeface="Cambria Math" panose="02040503050406030204" pitchFamily="18" charset="0"/>
                        </a:rPr>
                        <m:t>, $</m:t>
                      </m:r>
                      <m:r>
                        <a:rPr lang="en-US" altLang="en-US" sz="2400" i="1" dirty="0" smtClean="0">
                          <a:solidFill>
                            <a:srgbClr val="7030A0"/>
                          </a:solidFill>
                          <a:latin typeface="Cambria Math" panose="02040503050406030204" pitchFamily="18" charset="0"/>
                        </a:rPr>
                        <m:t>0</m:t>
                      </m:r>
                      <m:r>
                        <a:rPr lang="en-US" altLang="en-US" sz="2400" i="1" dirty="0" smtClean="0">
                          <a:latin typeface="Cambria Math" panose="02040503050406030204" pitchFamily="18" charset="0"/>
                        </a:rPr>
                        <m:t> ; </m:t>
                      </m:r>
                      <m:r>
                        <a:rPr lang="en-US" altLang="en-US" sz="2400" i="1" dirty="0" smtClean="0">
                          <a:solidFill>
                            <a:srgbClr val="FF0000"/>
                          </a:solidFill>
                          <a:latin typeface="Cambria Math" panose="02040503050406030204" pitchFamily="18" charset="0"/>
                        </a:rPr>
                        <m:t>𝑝</m:t>
                      </m:r>
                      <m:r>
                        <a:rPr lang="en-US" altLang="en-US" sz="2400" i="1" dirty="0" smtClean="0">
                          <a:latin typeface="Cambria Math" panose="02040503050406030204" pitchFamily="18" charset="0"/>
                        </a:rPr>
                        <m:t>, </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solidFill>
                            <a:srgbClr val="7030A0"/>
                          </a:solidFill>
                          <a:latin typeface="Cambria Math" panose="02040503050406030204" pitchFamily="18" charset="0"/>
                        </a:rPr>
                        <m:t> )</m:t>
                      </m:r>
                    </m:oMath>
                  </m:oMathPara>
                </a14:m>
                <a:endParaRPr lang="en-US" altLang="en-US" sz="2400" dirty="0" smtClean="0"/>
              </a:p>
              <a:p>
                <a:pPr algn="ctr" rtl="0" eaLnBrk="1" hangingPunct="1">
                  <a:lnSpc>
                    <a:spcPct val="150000"/>
                  </a:lnSpc>
                  <a:buFontTx/>
                  <a:buNone/>
                </a:pPr>
                <a:endParaRPr lang="en-US" altLang="en-US" dirty="0" smtClean="0"/>
              </a:p>
            </p:txBody>
          </p:sp>
        </mc:Choice>
        <mc:Fallback xmlns="">
          <p:sp>
            <p:nvSpPr>
              <p:cNvPr id="124932"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5BEFEE0-3C0E-4DAC-91F8-9428150F0E6E}" type="slidenum">
              <a:rPr lang="ar-SA" altLang="en-US" sz="1400"/>
              <a:pPr algn="l">
                <a:spcBef>
                  <a:spcPct val="0"/>
                </a:spcBef>
                <a:buFontTx/>
                <a:buNone/>
              </a:pPr>
              <a:t>284</a:t>
            </a:fld>
            <a:endParaRPr lang="en-US" altLang="en-US" sz="1400"/>
          </a:p>
        </p:txBody>
      </p:sp>
      <p:sp>
        <p:nvSpPr>
          <p:cNvPr id="125955" name="Rectangle 2"/>
          <p:cNvSpPr>
            <a:spLocks noGrp="1" noChangeArrowheads="1"/>
          </p:cNvSpPr>
          <p:nvPr>
            <p:ph type="title"/>
          </p:nvPr>
        </p:nvSpPr>
        <p:spPr/>
        <p:txBody>
          <a:bodyPr/>
          <a:lstStyle/>
          <a:p>
            <a:pPr rtl="0" eaLnBrk="1" hangingPunct="1"/>
            <a:r>
              <a:rPr lang="en-US" altLang="en-US" sz="3600" dirty="0" smtClean="0">
                <a:solidFill>
                  <a:schemeClr val="accent2"/>
                </a:solidFill>
              </a:rPr>
              <a:t>Calibration of utility – cont.</a:t>
            </a:r>
          </a:p>
        </p:txBody>
      </p:sp>
      <mc:AlternateContent xmlns:mc="http://schemas.openxmlformats.org/markup-compatibility/2006" xmlns:a14="http://schemas.microsoft.com/office/drawing/2010/main">
        <mc:Choice Requires="a14">
          <p:sp>
            <p:nvSpPr>
              <p:cNvPr id="125956"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If, for instance,</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panose="02040503050406030204" pitchFamily="18" charset="0"/>
                        </a:rPr>
                        <m:t>𝑢</m:t>
                      </m:r>
                      <m:r>
                        <a:rPr lang="en-US" altLang="en-US" sz="2400" i="1" dirty="0" smtClean="0">
                          <a:latin typeface="Cambria Math" panose="02040503050406030204" pitchFamily="18" charset="0"/>
                        </a:rPr>
                        <m:t>( </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m:t>
                      </m:r>
                      <m:r>
                        <a:rPr lang="en-US" altLang="en-US" sz="2400" i="1" dirty="0" smtClean="0">
                          <a:latin typeface="Cambria Math" panose="02040503050406030204" pitchFamily="18" charset="0"/>
                        </a:rPr>
                        <m:t> ) = </m:t>
                      </m:r>
                      <m:r>
                        <a:rPr lang="en-US" altLang="en-US" sz="2400" i="1" dirty="0" smtClean="0">
                          <a:latin typeface="Cambria Math" panose="02040503050406030204" pitchFamily="18" charset="0"/>
                        </a:rPr>
                        <m:t>0</m:t>
                      </m:r>
                    </m:oMath>
                  </m:oMathPara>
                </a14:m>
                <a:endParaRPr lang="en-US" altLang="en-US" sz="2400" dirty="0" smtClean="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panose="02040503050406030204" pitchFamily="18" charset="0"/>
                        </a:rPr>
                        <m:t>𝑢</m:t>
                      </m:r>
                      <m:r>
                        <a:rPr lang="en-US" altLang="en-US" sz="2400" i="1" dirty="0" smtClean="0">
                          <a:latin typeface="Cambria Math" panose="02040503050406030204" pitchFamily="18" charset="0"/>
                        </a:rPr>
                        <m:t>( </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r>
                        <a:rPr lang="en-US" altLang="en-US" sz="2400" i="1" dirty="0" smtClean="0">
                          <a:solidFill>
                            <a:srgbClr val="7030A0"/>
                          </a:solidFill>
                          <a:latin typeface="Cambria Math" panose="02040503050406030204" pitchFamily="18" charset="0"/>
                        </a:rPr>
                        <m:t> ) = </m:t>
                      </m:r>
                      <m:r>
                        <a:rPr lang="en-US" altLang="en-US" sz="2400" i="1" dirty="0" smtClean="0">
                          <a:latin typeface="Cambria Math" panose="02040503050406030204" pitchFamily="18" charset="0"/>
                        </a:rPr>
                        <m:t>1</m:t>
                      </m:r>
                    </m:oMath>
                  </m:oMathPara>
                </a14:m>
                <a:endParaRPr lang="en-US" altLang="en-US" sz="2400" dirty="0" smtClean="0"/>
              </a:p>
              <a:p>
                <a:pPr algn="l" rtl="0" eaLnBrk="1" hangingPunct="1">
                  <a:lnSpc>
                    <a:spcPct val="150000"/>
                  </a:lnSpc>
                  <a:buFontTx/>
                  <a:buNone/>
                </a:pPr>
                <a:r>
                  <a:rPr lang="en-US" altLang="en-US" sz="2400" dirty="0" smtClean="0"/>
                  <a:t>Then</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smtClean="0">
                          <a:solidFill>
                            <a:srgbClr val="FF0000"/>
                          </a:solidFill>
                          <a:latin typeface="Cambria Math" panose="02040503050406030204" pitchFamily="18" charset="0"/>
                        </a:rPr>
                        <m:t>𝑢</m:t>
                      </m:r>
                      <m:r>
                        <a:rPr lang="en-US" altLang="en-US" sz="2400" i="1" dirty="0" smtClean="0">
                          <a:latin typeface="Cambria Math" panose="02040503050406030204" pitchFamily="18" charset="0"/>
                        </a:rPr>
                        <m:t>( </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500</m:t>
                      </m:r>
                      <m:r>
                        <a:rPr lang="en-US" altLang="en-US" sz="2400" i="1" dirty="0" smtClean="0">
                          <a:solidFill>
                            <a:srgbClr val="7030A0"/>
                          </a:solidFill>
                          <a:latin typeface="Cambria Math" panose="02040503050406030204" pitchFamily="18" charset="0"/>
                        </a:rPr>
                        <m:t> ) = </m:t>
                      </m:r>
                      <m:r>
                        <a:rPr lang="en-US" altLang="en-US" sz="2400" i="1" dirty="0" smtClean="0">
                          <a:solidFill>
                            <a:srgbClr val="FF0000"/>
                          </a:solidFill>
                          <a:latin typeface="Cambria Math" panose="02040503050406030204" pitchFamily="18" charset="0"/>
                        </a:rPr>
                        <m:t>𝑝</m:t>
                      </m:r>
                    </m:oMath>
                  </m:oMathPara>
                </a14:m>
                <a:endParaRPr lang="en-US" altLang="en-US" sz="2400" dirty="0" smtClean="0">
                  <a:solidFill>
                    <a:srgbClr val="FF0000"/>
                  </a:solidFill>
                </a:endParaRPr>
              </a:p>
              <a:p>
                <a:pPr marL="0" algn="l" rtl="0" eaLnBrk="1" hangingPunct="1">
                  <a:lnSpc>
                    <a:spcPct val="150000"/>
                  </a:lnSpc>
                  <a:buFontTx/>
                  <a:buNone/>
                </a:pPr>
                <a:r>
                  <a:rPr lang="en-US" altLang="en-US" sz="2000" dirty="0" smtClean="0">
                    <a:solidFill>
                      <a:schemeClr val="tx1"/>
                    </a:solidFill>
                  </a:rPr>
                  <a:t>(And we can set two values of </a:t>
                </a:r>
                <a14:m>
                  <m:oMath xmlns:m="http://schemas.openxmlformats.org/officeDocument/2006/math">
                    <m:r>
                      <a:rPr lang="en-US" altLang="en-US" sz="2000" i="1" dirty="0" smtClean="0">
                        <a:solidFill>
                          <a:srgbClr val="FF0000"/>
                        </a:solidFill>
                        <a:latin typeface="Cambria Math" panose="02040503050406030204" pitchFamily="18" charset="0"/>
                      </a:rPr>
                      <m:t>𝑢</m:t>
                    </m:r>
                  </m:oMath>
                </a14:m>
                <a:r>
                  <a:rPr lang="en-US" altLang="en-US" sz="2000" dirty="0" smtClean="0">
                    <a:solidFill>
                      <a:schemeClr val="tx1"/>
                    </a:solidFill>
                  </a:rPr>
                  <a:t> as we wish – provided we respect monotonicity; the other values will be uniquely defined by preferences)</a:t>
                </a:r>
              </a:p>
              <a:p>
                <a:pPr algn="l" rtl="0" eaLnBrk="1" hangingPunct="1">
                  <a:lnSpc>
                    <a:spcPct val="150000"/>
                  </a:lnSpc>
                  <a:buFontTx/>
                  <a:buNone/>
                </a:pPr>
                <a:endParaRPr lang="en-US" altLang="en-US" sz="2400" dirty="0" smtClean="0"/>
              </a:p>
            </p:txBody>
          </p:sp>
        </mc:Choice>
        <mc:Fallback xmlns="">
          <p:sp>
            <p:nvSpPr>
              <p:cNvPr id="125956" name="Rectangle 3"/>
              <p:cNvSpPr>
                <a:spLocks noGrp="1" noRot="1" noChangeAspect="1" noMove="1" noResize="1" noEditPoints="1" noAdjustHandles="1" noChangeArrowheads="1" noChangeShapeType="1" noTextEdit="1"/>
              </p:cNvSpPr>
              <p:nvPr>
                <p:ph type="body" idx="1"/>
              </p:nvPr>
            </p:nvSpPr>
            <p:spPr>
              <a:blipFill>
                <a:blip r:embed="rId2"/>
                <a:stretch>
                  <a:fillRect l="-11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285</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Calibration of utility in the </a:t>
            </a:r>
            <a:br>
              <a:rPr lang="en-US" altLang="en-US" sz="3600" dirty="0" smtClean="0">
                <a:solidFill>
                  <a:schemeClr val="accent2"/>
                </a:solidFill>
              </a:rPr>
            </a:br>
            <a:r>
              <a:rPr lang="en-US" altLang="en-US" sz="3600" dirty="0" smtClean="0">
                <a:solidFill>
                  <a:schemeClr val="accent2"/>
                </a:solidFill>
              </a:rPr>
              <a:t>Marschak-Machina Triangle</a:t>
            </a:r>
          </a:p>
        </p:txBody>
      </p:sp>
      <p:sp>
        <p:nvSpPr>
          <p:cNvPr id="123908" name="Rectangle 3"/>
          <p:cNvSpPr>
            <a:spLocks noGrp="1" noChangeArrowheads="1"/>
          </p:cNvSpPr>
          <p:nvPr>
            <p:ph type="body" idx="1"/>
          </p:nvPr>
        </p:nvSpPr>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19672" y="2492896"/>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3</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42449" y="538090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42449" y="5380902"/>
                <a:ext cx="504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24000" y="23214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24000" y="2321446"/>
                <a:ext cx="504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61220" y="2196311"/>
                <a:ext cx="15121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99FF"/>
                          </a:solidFill>
                          <a:latin typeface="Cambria Math" panose="02040503050406030204" pitchFamily="18" charset="0"/>
                        </a:rPr>
                        <m:t>0</m:t>
                      </m:r>
                      <m:r>
                        <a:rPr lang="en-US" i="1" dirty="0">
                          <a:solidFill>
                            <a:srgbClr val="C00000"/>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561220" y="2196311"/>
                <a:ext cx="151216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47964" y="4891227"/>
                <a:ext cx="17641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000</m:t>
                      </m:r>
                      <m:r>
                        <a:rPr lang="en-US" b="0" i="1" dirty="0" smtClean="0">
                          <a:solidFill>
                            <a:srgbClr val="C00000"/>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e>
                      </m:d>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47964" y="4891227"/>
                <a:ext cx="176419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25459" y="5402553"/>
                <a:ext cx="16468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99FF"/>
                          </a:solidFill>
                          <a:latin typeface="Cambria Math" panose="02040503050406030204" pitchFamily="18" charset="0"/>
                        </a:rPr>
                        <m:t>5</m:t>
                      </m:r>
                      <m:r>
                        <a:rPr lang="en-US" b="0" i="1" dirty="0" smtClean="0">
                          <a:solidFill>
                            <a:srgbClr val="0099FF"/>
                          </a:solidFill>
                          <a:latin typeface="Cambria Math" panose="02040503050406030204" pitchFamily="18" charset="0"/>
                        </a:rPr>
                        <m:t>00</m:t>
                      </m:r>
                      <m:r>
                        <a:rPr lang="en-US" i="1" dirty="0">
                          <a:solidFill>
                            <a:srgbClr val="C00000"/>
                          </a:solidFill>
                          <a:latin typeface="Cambria Math"/>
                          <a:ea typeface="Cambria Math"/>
                        </a:rPr>
                        <m:t>≡</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m:t>
                          </m:r>
                        </m:e>
                      </m:d>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25459" y="5402553"/>
                <a:ext cx="164689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139952" y="2348880"/>
                <a:ext cx="4464496" cy="1338828"/>
              </a:xfrm>
              <a:prstGeom prst="rect">
                <a:avLst/>
              </a:prstGeom>
              <a:noFill/>
            </p:spPr>
            <p:txBody>
              <a:bodyPr wrap="square" rtlCol="0">
                <a:spAutoFit/>
              </a:bodyPr>
              <a:lstStyle/>
              <a:p>
                <a:pPr>
                  <a:lnSpc>
                    <a:spcPct val="150000"/>
                  </a:lnSpc>
                </a:pPr>
                <a:r>
                  <a:rPr lang="en-US" dirty="0" smtClean="0"/>
                  <a:t>Find </a:t>
                </a:r>
                <a14:m>
                  <m:oMath xmlns:m="http://schemas.openxmlformats.org/officeDocument/2006/math">
                    <m:r>
                      <a:rPr lang="en-US" b="0" i="1" smtClean="0">
                        <a:solidFill>
                          <a:srgbClr val="FF0000"/>
                        </a:solidFill>
                        <a:latin typeface="Cambria Math" panose="02040503050406030204" pitchFamily="18" charset="0"/>
                      </a:rPr>
                      <m:t>𝑝</m:t>
                    </m:r>
                  </m:oMath>
                </a14:m>
                <a:r>
                  <a:rPr lang="en-US" dirty="0" smtClean="0">
                    <a:solidFill>
                      <a:srgbClr val="FF0000"/>
                    </a:solidFill>
                  </a:rPr>
                  <a:t> </a:t>
                </a:r>
                <a:r>
                  <a:rPr lang="en-US" dirty="0" smtClean="0"/>
                  <a:t>such that </a:t>
                </a:r>
              </a:p>
              <a:p>
                <a:pPr>
                  <a:lnSpc>
                    <a:spcPct val="150000"/>
                  </a:lnSpc>
                </a:pPr>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i="1" dirty="0">
                          <a:solidFill>
                            <a:srgbClr val="0099FF"/>
                          </a:solidFill>
                          <a:latin typeface="Cambria Math" panose="02040503050406030204" pitchFamily="18" charset="0"/>
                        </a:rPr>
                        <m:t>500</m:t>
                      </m:r>
                      <m:r>
                        <a:rPr lang="en-US" b="0" i="1" dirty="0" smtClean="0">
                          <a:solidFill>
                            <a:srgbClr val="0099FF"/>
                          </a:solidFill>
                          <a:latin typeface="Cambria Math" panose="02040503050406030204" pitchFamily="18" charset="0"/>
                        </a:rPr>
                        <m:t> </m:t>
                      </m:r>
                      <m:r>
                        <a:rPr lang="en-US" i="1">
                          <a:solidFill>
                            <a:srgbClr val="C00000"/>
                          </a:solidFill>
                          <a:latin typeface="Cambria Math" panose="02040503050406030204" pitchFamily="18" charset="0"/>
                          <a:ea typeface="Cambria Math" panose="02040503050406030204" pitchFamily="18" charset="0"/>
                        </a:rPr>
                        <m:t>~</m:t>
                      </m:r>
                      <m:r>
                        <a:rPr lang="en-US" b="0" i="0" smtClean="0">
                          <a:solidFill>
                            <a:srgbClr val="C00000"/>
                          </a:solidFill>
                          <a:latin typeface="Cambria Math" panose="02040503050406030204" pitchFamily="18" charset="0"/>
                          <a:ea typeface="Cambria Math" panose="02040503050406030204" pitchFamily="18" charset="0"/>
                        </a:rPr>
                        <m:t> </m:t>
                      </m:r>
                      <m:d>
                        <m:dPr>
                          <m:ctrlPr>
                            <a:rPr lang="en-US" altLang="en-US" i="1" dirty="0">
                              <a:solidFill>
                                <a:srgbClr val="C00000"/>
                              </a:solidFill>
                              <a:latin typeface="Cambria Math" panose="02040503050406030204" pitchFamily="18" charset="0"/>
                            </a:rPr>
                          </m:ctrlPr>
                        </m:dPr>
                        <m:e>
                          <m:r>
                            <a:rPr lang="en-US" altLang="en-US" b="0" i="1" dirty="0" smtClean="0">
                              <a:solidFill>
                                <a:srgbClr val="C00000"/>
                              </a:solidFill>
                              <a:latin typeface="Cambria Math" panose="02040503050406030204" pitchFamily="18" charset="0"/>
                            </a:rPr>
                            <m:t> </m:t>
                          </m:r>
                          <m:r>
                            <a:rPr lang="en-US" i="1">
                              <a:solidFill>
                                <a:srgbClr val="FF0000"/>
                              </a:solidFill>
                              <a:latin typeface="Cambria Math" panose="02040503050406030204" pitchFamily="18" charset="0"/>
                            </a:rPr>
                            <m:t>𝑝</m:t>
                          </m:r>
                          <m:r>
                            <a:rPr lang="en-US" altLang="en-US" i="1" dirty="0">
                              <a:solidFill>
                                <a:srgbClr val="C00000"/>
                              </a:solidFill>
                              <a:latin typeface="Cambria Math"/>
                            </a:rPr>
                            <m:t>,</m:t>
                          </m:r>
                          <m:r>
                            <a:rPr lang="en-US" i="1">
                              <a:solidFill>
                                <a:srgbClr val="0099FF"/>
                              </a:solidFill>
                              <a:latin typeface="Cambria Math" panose="02040503050406030204" pitchFamily="18" charset="0"/>
                            </a:rPr>
                            <m:t>1000</m:t>
                          </m:r>
                          <m:r>
                            <a:rPr lang="en-US" b="0" i="1" smtClean="0">
                              <a:solidFill>
                                <a:srgbClr val="0099FF"/>
                              </a:solidFill>
                              <a:latin typeface="Cambria Math" panose="02040503050406030204" pitchFamily="18" charset="0"/>
                            </a:rPr>
                            <m:t> </m:t>
                          </m:r>
                          <m:r>
                            <a:rPr lang="en-US" altLang="en-US" i="1" dirty="0">
                              <a:solidFill>
                                <a:srgbClr val="C00000"/>
                              </a:solidFill>
                              <a:latin typeface="Cambria Math"/>
                            </a:rPr>
                            <m:t>; </m:t>
                          </m:r>
                          <m:d>
                            <m:dPr>
                              <m:ctrlPr>
                                <a:rPr lang="en-US" altLang="en-US" i="1" dirty="0">
                                  <a:solidFill>
                                    <a:srgbClr val="C00000"/>
                                  </a:solidFill>
                                  <a:latin typeface="Cambria Math" panose="02040503050406030204" pitchFamily="18" charset="0"/>
                                </a:rPr>
                              </m:ctrlPr>
                            </m:dPr>
                            <m:e>
                              <m:r>
                                <a:rPr lang="en-US" altLang="en-US" i="1" dirty="0">
                                  <a:solidFill>
                                    <a:srgbClr val="C00000"/>
                                  </a:solidFill>
                                  <a:latin typeface="Cambria Math"/>
                                </a:rPr>
                                <m:t>1</m:t>
                              </m:r>
                              <m:r>
                                <a:rPr lang="en-US" altLang="en-US" i="1" dirty="0">
                                  <a:solidFill>
                                    <a:srgbClr val="C00000"/>
                                  </a:solidFill>
                                  <a:latin typeface="Cambria Math"/>
                                </a:rPr>
                                <m:t>−</m:t>
                              </m:r>
                              <m:r>
                                <a:rPr lang="en-US" i="1">
                                  <a:solidFill>
                                    <a:srgbClr val="FF0000"/>
                                  </a:solidFill>
                                  <a:latin typeface="Cambria Math" panose="02040503050406030204" pitchFamily="18" charset="0"/>
                                </a:rPr>
                                <m:t>𝑝</m:t>
                              </m:r>
                            </m:e>
                          </m:d>
                          <m:r>
                            <a:rPr lang="en-US" altLang="en-US" i="1" dirty="0">
                              <a:solidFill>
                                <a:srgbClr val="C00000"/>
                              </a:solidFill>
                              <a:latin typeface="Cambria Math"/>
                            </a:rPr>
                            <m:t> ,</m:t>
                          </m:r>
                          <m:r>
                            <a:rPr lang="en-US" i="1">
                              <a:solidFill>
                                <a:srgbClr val="0099FF"/>
                              </a:solidFill>
                              <a:latin typeface="Cambria Math" panose="02040503050406030204" pitchFamily="18" charset="0"/>
                            </a:rPr>
                            <m:t>0</m:t>
                          </m:r>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139952" y="2348880"/>
                <a:ext cx="4464496" cy="1338828"/>
              </a:xfrm>
              <a:prstGeom prst="rect">
                <a:avLst/>
              </a:prstGeom>
              <a:blipFill>
                <a:blip r:embed="rId9"/>
                <a:stretch>
                  <a:fillRect l="-1093"/>
                </a:stretch>
              </a:blipFill>
            </p:spPr>
            <p:txBody>
              <a:bodyPr/>
              <a:lstStyle/>
              <a:p>
                <a:r>
                  <a:rPr lang="en-US">
                    <a:noFill/>
                  </a:rPr>
                  <a:t> </a:t>
                </a:r>
              </a:p>
            </p:txBody>
          </p:sp>
        </mc:Fallback>
      </mc:AlternateContent>
      <p:cxnSp>
        <p:nvCxnSpPr>
          <p:cNvPr id="19" name="Straight Connector 18"/>
          <p:cNvCxnSpPr/>
          <p:nvPr/>
        </p:nvCxnSpPr>
        <p:spPr bwMode="auto">
          <a:xfrm flipV="1">
            <a:off x="1632839" y="4237062"/>
            <a:ext cx="1679021" cy="104035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0" name="Oval 19"/>
          <p:cNvSpPr/>
          <p:nvPr/>
        </p:nvSpPr>
        <p:spPr bwMode="auto">
          <a:xfrm>
            <a:off x="3231468" y="4149704"/>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512121" y="5245049"/>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9857989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A06D8B1-63A1-4982-BEFB-0EF5C58CAA61}" type="slidenum">
              <a:rPr lang="ar-SA" altLang="en-US" sz="1400"/>
              <a:pPr algn="l">
                <a:spcBef>
                  <a:spcPct val="0"/>
                </a:spcBef>
                <a:buFontTx/>
                <a:buNone/>
              </a:pPr>
              <a:t>286</a:t>
            </a:fld>
            <a:endParaRPr lang="en-US" altLang="en-US" sz="1400"/>
          </a:p>
        </p:txBody>
      </p:sp>
      <p:sp>
        <p:nvSpPr>
          <p:cNvPr id="126979" name="Rectangle 2"/>
          <p:cNvSpPr>
            <a:spLocks noGrp="1" noChangeArrowheads="1"/>
          </p:cNvSpPr>
          <p:nvPr>
            <p:ph type="title"/>
          </p:nvPr>
        </p:nvSpPr>
        <p:spPr/>
        <p:txBody>
          <a:bodyPr/>
          <a:lstStyle/>
          <a:p>
            <a:pPr rtl="0" eaLnBrk="1" hangingPunct="1"/>
            <a:r>
              <a:rPr lang="en-US" altLang="en-US" sz="3600" dirty="0" smtClean="0">
                <a:solidFill>
                  <a:schemeClr val="accent2"/>
                </a:solidFill>
              </a:rPr>
              <a:t>Risk aversion</a:t>
            </a:r>
            <a:endParaRPr lang="en-US" altLang="en-US" sz="3600" dirty="0" smtClean="0">
              <a:solidFill>
                <a:srgbClr val="002060"/>
              </a:solidFill>
            </a:endParaRPr>
          </a:p>
        </p:txBody>
      </p:sp>
      <mc:AlternateContent xmlns:mc="http://schemas.openxmlformats.org/markup-compatibility/2006" xmlns:a14="http://schemas.microsoft.com/office/drawing/2010/main">
        <mc:Choice Requires="a14">
          <p:sp>
            <p:nvSpPr>
              <p:cNvPr id="126980" name="Rectangle 3"/>
              <p:cNvSpPr>
                <a:spLocks noGrp="1" noChangeArrowheads="1"/>
              </p:cNvSpPr>
              <p:nvPr>
                <p:ph type="body" idx="1"/>
              </p:nvPr>
            </p:nvSpPr>
            <p:spPr>
              <a:xfrm>
                <a:off x="683568" y="1556792"/>
                <a:ext cx="7787208" cy="4525963"/>
              </a:xfrm>
            </p:spPr>
            <p:txBody>
              <a:bodyPr/>
              <a:lstStyle/>
              <a:p>
                <a:pPr marL="0" algn="l" rtl="0" eaLnBrk="1" hangingPunct="1">
                  <a:lnSpc>
                    <a:spcPct val="150000"/>
                  </a:lnSpc>
                </a:pPr>
                <a:r>
                  <a:rPr lang="en-US" altLang="en-US" sz="2400" dirty="0" smtClean="0"/>
                  <a:t>Do you prefer </a:t>
                </a:r>
                <a14:m>
                  <m:oMath xmlns:m="http://schemas.openxmlformats.org/officeDocument/2006/math">
                    <m:r>
                      <a:rPr lang="en-US" altLang="en-US" sz="2400" i="1" dirty="0" smtClean="0">
                        <a:solidFill>
                          <a:srgbClr val="0070C0"/>
                        </a:solidFill>
                        <a:latin typeface="Cambria Math" panose="02040503050406030204" pitchFamily="18" charset="0"/>
                      </a:rPr>
                      <m:t>$</m:t>
                    </m:r>
                    <m:r>
                      <a:rPr lang="en-US" altLang="en-US" sz="2400" i="1" dirty="0" smtClean="0">
                        <a:solidFill>
                          <a:srgbClr val="0070C0"/>
                        </a:solidFill>
                        <a:latin typeface="Cambria Math" panose="02040503050406030204" pitchFamily="18" charset="0"/>
                      </a:rPr>
                      <m:t>500</m:t>
                    </m:r>
                    <m:r>
                      <a:rPr lang="en-US" altLang="en-US" sz="2400" i="1" dirty="0" smtClean="0">
                        <a:solidFill>
                          <a:srgbClr val="0070C0"/>
                        </a:solidFill>
                        <a:latin typeface="Cambria Math" panose="02040503050406030204" pitchFamily="18" charset="0"/>
                      </a:rPr>
                      <m:t> </m:t>
                    </m:r>
                  </m:oMath>
                </a14:m>
                <a:r>
                  <a:rPr lang="en-US" altLang="en-US" sz="2400" dirty="0" smtClean="0"/>
                  <a:t>for sure or </a:t>
                </a:r>
              </a:p>
              <a:p>
                <a:pPr marL="0" algn="ctr" rtl="0" eaLnBrk="1" hangingPunct="1">
                  <a:lnSpc>
                    <a:spcPct val="150000"/>
                  </a:lnSpc>
                  <a:buFontTx/>
                  <a:buNone/>
                </a:pPr>
                <a14:m>
                  <m:oMath xmlns:m="http://schemas.openxmlformats.org/officeDocument/2006/math">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50</m:t>
                    </m:r>
                    <m:r>
                      <a:rPr lang="en-US" altLang="en-US" sz="2400" i="1" dirty="0" smtClean="0">
                        <a:latin typeface="Cambria Math" panose="02040503050406030204" pitchFamily="18" charset="0"/>
                      </a:rPr>
                      <m:t>, $</m:t>
                    </m:r>
                    <m:r>
                      <a:rPr lang="en-US" altLang="en-US" sz="2400" i="1" dirty="0" smtClean="0">
                        <a:solidFill>
                          <a:srgbClr val="0070C0"/>
                        </a:solidFill>
                        <a:latin typeface="Cambria Math" panose="02040503050406030204" pitchFamily="18" charset="0"/>
                      </a:rPr>
                      <m:t>0</m:t>
                    </m:r>
                    <m:r>
                      <a:rPr lang="en-US" altLang="en-US" sz="2400" i="1" dirty="0" smtClean="0">
                        <a:latin typeface="Cambria Math" panose="02040503050406030204" pitchFamily="18" charset="0"/>
                      </a:rPr>
                      <m:t> ; .</m:t>
                    </m:r>
                    <m:r>
                      <a:rPr lang="en-US" altLang="en-US" sz="2400" i="1" dirty="0" smtClean="0">
                        <a:latin typeface="Cambria Math" panose="02040503050406030204" pitchFamily="18" charset="0"/>
                      </a:rPr>
                      <m:t>50</m:t>
                    </m:r>
                    <m:r>
                      <a:rPr lang="en-US" altLang="en-US" sz="2400" i="1" dirty="0" smtClean="0">
                        <a:latin typeface="Cambria Math" panose="02040503050406030204" pitchFamily="18" charset="0"/>
                      </a:rPr>
                      <m:t>, $</m:t>
                    </m:r>
                    <m:r>
                      <a:rPr lang="en-US" altLang="en-US" sz="2400" i="1" dirty="0" smtClean="0">
                        <a:solidFill>
                          <a:srgbClr val="0070C0"/>
                        </a:solidFill>
                        <a:latin typeface="Cambria Math" panose="02040503050406030204" pitchFamily="18" charset="0"/>
                      </a:rPr>
                      <m:t>1</m:t>
                    </m:r>
                    <m:r>
                      <a:rPr lang="en-US" altLang="en-US" sz="2400" i="1" dirty="0" smtClean="0">
                        <a:solidFill>
                          <a:srgbClr val="0070C0"/>
                        </a:solidFill>
                        <a:latin typeface="Cambria Math" panose="02040503050406030204" pitchFamily="18" charset="0"/>
                      </a:rPr>
                      <m:t>,</m:t>
                    </m:r>
                    <m:r>
                      <a:rPr lang="en-US" altLang="en-US" sz="2400" i="1" dirty="0" smtClean="0">
                        <a:solidFill>
                          <a:srgbClr val="0070C0"/>
                        </a:solidFill>
                        <a:latin typeface="Cambria Math" panose="02040503050406030204" pitchFamily="18" charset="0"/>
                      </a:rPr>
                      <m:t>000</m:t>
                    </m:r>
                    <m:r>
                      <a:rPr lang="en-US" altLang="en-US" sz="2400" i="1" dirty="0" smtClean="0">
                        <a:solidFill>
                          <a:srgbClr val="0070C0"/>
                        </a:solidFill>
                        <a:latin typeface="Cambria Math" panose="02040503050406030204" pitchFamily="18" charset="0"/>
                      </a:rPr>
                      <m:t> ) </m:t>
                    </m:r>
                  </m:oMath>
                </a14:m>
                <a:r>
                  <a:rPr lang="en-US" altLang="en-US" sz="2400" dirty="0" smtClean="0"/>
                  <a:t>?</a:t>
                </a:r>
              </a:p>
              <a:p>
                <a:pPr marL="0" algn="l" rtl="0" eaLnBrk="1" hangingPunct="1">
                  <a:lnSpc>
                    <a:spcPct val="150000"/>
                  </a:lnSpc>
                </a:pPr>
                <a:endParaRPr lang="en-US" altLang="en-US" sz="2400" dirty="0" smtClean="0"/>
              </a:p>
              <a:p>
                <a:pPr marL="0" algn="l" rtl="0" eaLnBrk="1" hangingPunct="1">
                  <a:lnSpc>
                    <a:spcPct val="150000"/>
                  </a:lnSpc>
                </a:pPr>
                <a:r>
                  <a:rPr lang="en-US" altLang="en-US" sz="2400" dirty="0" smtClean="0"/>
                  <a:t>Preferring </a:t>
                </a:r>
                <a14:m>
                  <m:oMath xmlns:m="http://schemas.openxmlformats.org/officeDocument/2006/math">
                    <m:r>
                      <a:rPr lang="en-US" altLang="en-US" sz="2400" i="1" dirty="0">
                        <a:solidFill>
                          <a:srgbClr val="0070C0"/>
                        </a:solidFill>
                        <a:latin typeface="Cambria Math" panose="02040503050406030204" pitchFamily="18" charset="0"/>
                      </a:rPr>
                      <m:t>$</m:t>
                    </m:r>
                    <m:r>
                      <a:rPr lang="en-US" altLang="en-US" sz="2400" i="1" dirty="0" smtClean="0">
                        <a:solidFill>
                          <a:srgbClr val="0070C0"/>
                        </a:solidFill>
                        <a:latin typeface="Cambria Math" panose="02040503050406030204" pitchFamily="18" charset="0"/>
                      </a:rPr>
                      <m:t>500</m:t>
                    </m:r>
                  </m:oMath>
                </a14:m>
                <a:r>
                  <a:rPr lang="en-US" altLang="en-US" sz="2400" dirty="0" smtClean="0"/>
                  <a:t> for sure indicates </a:t>
                </a:r>
                <a:r>
                  <a:rPr lang="en-US" altLang="en-US" sz="2400" dirty="0" smtClean="0">
                    <a:solidFill>
                      <a:srgbClr val="FF0000"/>
                    </a:solidFill>
                  </a:rPr>
                  <a:t>risk aversion</a:t>
                </a:r>
                <a:endParaRPr lang="en-US" altLang="en-US" sz="2400" dirty="0" smtClean="0"/>
              </a:p>
              <a:p>
                <a:pPr marL="0" algn="l" rtl="0" eaLnBrk="1" hangingPunct="1">
                  <a:lnSpc>
                    <a:spcPct val="150000"/>
                  </a:lnSpc>
                </a:pPr>
                <a:endParaRPr lang="en-US" altLang="en-US" sz="2400" dirty="0" smtClean="0"/>
              </a:p>
              <a:p>
                <a:pPr marL="0" algn="l" rtl="0" eaLnBrk="1" hangingPunct="1">
                  <a:lnSpc>
                    <a:spcPct val="150000"/>
                  </a:lnSpc>
                </a:pPr>
                <a:r>
                  <a:rPr lang="en-US" altLang="en-US" sz="2400" dirty="0" smtClean="0">
                    <a:solidFill>
                      <a:srgbClr val="7030A0"/>
                    </a:solidFill>
                  </a:rPr>
                  <a:t>Risk </a:t>
                </a:r>
                <a:r>
                  <a:rPr lang="en-US" altLang="en-US" sz="2400" dirty="0">
                    <a:solidFill>
                      <a:srgbClr val="7030A0"/>
                    </a:solidFill>
                  </a:rPr>
                  <a:t>aversion </a:t>
                </a:r>
                <a:r>
                  <a:rPr lang="en-US" altLang="en-US" sz="2400" dirty="0" smtClean="0"/>
                  <a:t>is</a:t>
                </a:r>
                <a:r>
                  <a:rPr lang="en-US" altLang="en-US" sz="2400" dirty="0" smtClean="0">
                    <a:solidFill>
                      <a:srgbClr val="7030A0"/>
                    </a:solidFill>
                  </a:rPr>
                  <a:t> </a:t>
                </a:r>
                <a:r>
                  <a:rPr lang="en-US" altLang="en-US" sz="2400" dirty="0" smtClean="0">
                    <a:solidFill>
                      <a:srgbClr val="FF0000"/>
                    </a:solidFill>
                  </a:rPr>
                  <a:t>defined</a:t>
                </a:r>
                <a:r>
                  <a:rPr lang="en-US" altLang="en-US" sz="2400" dirty="0" smtClean="0"/>
                  <a:t> as preferring </a:t>
                </a:r>
                <a14:m>
                  <m:oMath xmlns:m="http://schemas.openxmlformats.org/officeDocument/2006/math">
                    <m:r>
                      <a:rPr lang="en-US" altLang="en-US" sz="2400" i="1" dirty="0" smtClean="0">
                        <a:solidFill>
                          <a:srgbClr val="0070C0"/>
                        </a:solidFill>
                        <a:latin typeface="Cambria Math" panose="02040503050406030204" pitchFamily="18" charset="0"/>
                      </a:rPr>
                      <m:t>𝐸</m:t>
                    </m:r>
                    <m:r>
                      <a:rPr lang="en-US" altLang="en-US" sz="2400" i="1" dirty="0" smtClean="0">
                        <a:solidFill>
                          <a:srgbClr val="0070C0"/>
                        </a:solidFill>
                        <a:latin typeface="Cambria Math" panose="02040503050406030204" pitchFamily="18" charset="0"/>
                      </a:rPr>
                      <m:t>(</m:t>
                    </m:r>
                    <m:r>
                      <a:rPr lang="en-US" altLang="en-US" sz="2400" i="1" dirty="0" smtClean="0">
                        <a:solidFill>
                          <a:srgbClr val="0070C0"/>
                        </a:solidFill>
                        <a:latin typeface="Cambria Math" panose="02040503050406030204" pitchFamily="18" charset="0"/>
                      </a:rPr>
                      <m:t>𝑋</m:t>
                    </m:r>
                    <m:r>
                      <a:rPr lang="en-US" altLang="en-US" sz="2400" i="1" dirty="0" smtClean="0">
                        <a:solidFill>
                          <a:srgbClr val="0070C0"/>
                        </a:solidFill>
                        <a:latin typeface="Cambria Math" panose="02040503050406030204" pitchFamily="18" charset="0"/>
                      </a:rPr>
                      <m:t>)</m:t>
                    </m:r>
                  </m:oMath>
                </a14:m>
                <a:r>
                  <a:rPr lang="en-US" altLang="en-US" sz="2400" dirty="0" smtClean="0">
                    <a:solidFill>
                      <a:srgbClr val="0070C0"/>
                    </a:solidFill>
                  </a:rPr>
                  <a:t> </a:t>
                </a:r>
                <a:r>
                  <a:rPr lang="en-US" altLang="en-US" sz="2400" dirty="0" smtClean="0"/>
                  <a:t>to </a:t>
                </a:r>
                <a14:m>
                  <m:oMath xmlns:m="http://schemas.openxmlformats.org/officeDocument/2006/math">
                    <m:r>
                      <a:rPr lang="en-US" altLang="en-US" sz="2400" i="1" dirty="0" smtClean="0">
                        <a:solidFill>
                          <a:srgbClr val="0070C0"/>
                        </a:solidFill>
                        <a:latin typeface="Cambria Math" panose="02040503050406030204" pitchFamily="18" charset="0"/>
                      </a:rPr>
                      <m:t>𝑋</m:t>
                    </m:r>
                  </m:oMath>
                </a14:m>
                <a:r>
                  <a:rPr lang="en-US" altLang="en-US" sz="2400" dirty="0" smtClean="0"/>
                  <a:t> for </a:t>
                </a:r>
                <a:r>
                  <a:rPr lang="en-US" altLang="en-US" sz="2400" dirty="0" smtClean="0">
                    <a:solidFill>
                      <a:srgbClr val="FF0000"/>
                    </a:solidFill>
                  </a:rPr>
                  <a:t>every</a:t>
                </a:r>
                <a:r>
                  <a:rPr lang="en-US" altLang="en-US" sz="2400" dirty="0" smtClean="0"/>
                  <a:t> random variable </a:t>
                </a:r>
                <a14:m>
                  <m:oMath xmlns:m="http://schemas.openxmlformats.org/officeDocument/2006/math">
                    <m:r>
                      <a:rPr lang="en-US" altLang="en-US" sz="2400" i="1" dirty="0" smtClean="0">
                        <a:solidFill>
                          <a:srgbClr val="0099FF"/>
                        </a:solidFill>
                        <a:latin typeface="Cambria Math" panose="02040503050406030204" pitchFamily="18" charset="0"/>
                      </a:rPr>
                      <m:t>𝑋</m:t>
                    </m:r>
                  </m:oMath>
                </a14:m>
                <a:endParaRPr lang="en-US" altLang="en-US" sz="2400" dirty="0" smtClean="0">
                  <a:solidFill>
                    <a:srgbClr val="0099FF"/>
                  </a:solidFill>
                </a:endParaRPr>
              </a:p>
            </p:txBody>
          </p:sp>
        </mc:Choice>
        <mc:Fallback xmlns="">
          <p:sp>
            <p:nvSpPr>
              <p:cNvPr id="126980" name="Rectangle 3"/>
              <p:cNvSpPr>
                <a:spLocks noGrp="1" noRot="1" noChangeAspect="1" noMove="1" noResize="1" noEditPoints="1" noAdjustHandles="1" noChangeArrowheads="1" noChangeShapeType="1" noTextEdit="1"/>
              </p:cNvSpPr>
              <p:nvPr>
                <p:ph type="body" idx="1"/>
              </p:nvPr>
            </p:nvSpPr>
            <p:spPr>
              <a:xfrm>
                <a:off x="683568" y="1556792"/>
                <a:ext cx="7787208" cy="4525963"/>
              </a:xfrm>
              <a:blipFill>
                <a:blip r:embed="rId2"/>
                <a:stretch>
                  <a:fillRect l="-117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Gambles</a:t>
            </a:r>
            <a:endParaRPr lang="en-US" sz="3600" dirty="0">
              <a:solidFill>
                <a:schemeClr val="accent2"/>
              </a:solidFill>
              <a:cs typeface="+mn-cs"/>
            </a:endParaRPr>
          </a:p>
        </p:txBody>
      </p:sp>
      <p:sp>
        <p:nvSpPr>
          <p:cNvPr id="5" name="Slide Number Placeholder 4"/>
          <p:cNvSpPr>
            <a:spLocks noGrp="1"/>
          </p:cNvSpPr>
          <p:nvPr>
            <p:ph type="sldNum" sz="quarter" idx="12"/>
          </p:nvPr>
        </p:nvSpPr>
        <p:spPr/>
        <p:txBody>
          <a:bodyPr/>
          <a:lstStyle/>
          <a:p>
            <a:fld id="{3ED69D72-ABB3-F043-AB7B-9747B590CAA5}" type="slidenum">
              <a:rPr lang="en-US" smtClean="0"/>
              <a:t>287</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2CDC48-FE5B-5143-9ACB-3012640594E8}"/>
                  </a:ext>
                </a:extLst>
              </p:cNvPr>
              <p:cNvSpPr txBox="1"/>
              <p:nvPr/>
            </p:nvSpPr>
            <p:spPr>
              <a:xfrm>
                <a:off x="750404" y="1628800"/>
                <a:ext cx="7643192" cy="3608680"/>
              </a:xfrm>
              <a:prstGeom prst="rect">
                <a:avLst/>
              </a:prstGeom>
              <a:noFill/>
            </p:spPr>
            <p:txBody>
              <a:bodyPr wrap="square" rtlCol="0">
                <a:spAutoFit/>
              </a:bodyPr>
              <a:lstStyle/>
              <a:p>
                <a:pPr algn="l">
                  <a:lnSpc>
                    <a:spcPct val="150000"/>
                  </a:lnSpc>
                  <a:spcAft>
                    <a:spcPts val="300"/>
                  </a:spcAft>
                </a:pPr>
                <a:r>
                  <a:rPr lang="en-US" sz="2400" dirty="0" smtClean="0"/>
                  <a:t>Let </a:t>
                </a:r>
                <a14:m>
                  <m:oMath xmlns:m="http://schemas.openxmlformats.org/officeDocument/2006/math">
                    <m:r>
                      <a:rPr lang="en-US" sz="2400" i="1" smtClean="0">
                        <a:solidFill>
                          <a:srgbClr val="00B050"/>
                        </a:solidFill>
                        <a:latin typeface="Cambria Math" panose="02040503050406030204" pitchFamily="18" charset="0"/>
                      </a:rPr>
                      <m:t>𝑊</m:t>
                    </m:r>
                  </m:oMath>
                </a14:m>
                <a:r>
                  <a:rPr lang="en-US" sz="2400" dirty="0" smtClean="0"/>
                  <a:t> be a given level of wealth</a:t>
                </a:r>
                <a:endParaRPr lang="he-IL" sz="2400" dirty="0"/>
              </a:p>
              <a:p>
                <a:pPr algn="l">
                  <a:lnSpc>
                    <a:spcPct val="150000"/>
                  </a:lnSpc>
                  <a:spcAft>
                    <a:spcPts val="300"/>
                  </a:spcAft>
                </a:pPr>
                <a:r>
                  <a:rPr lang="en-US" sz="2400" dirty="0" smtClean="0"/>
                  <a:t>A bet is offered:</a:t>
                </a:r>
                <a:endParaRPr lang="en-US" sz="2400" dirty="0"/>
              </a:p>
              <a:p>
                <a:pPr>
                  <a:lnSpc>
                    <a:spcPct val="150000"/>
                  </a:lnSpc>
                  <a:spcAft>
                    <a:spcPts val="300"/>
                  </a:spcAft>
                </a:pPr>
                <a:endParaRPr lang="he-IL" sz="2400" dirty="0"/>
              </a:p>
              <a:p>
                <a:pPr algn="l">
                  <a:lnSpc>
                    <a:spcPct val="150000"/>
                  </a:lnSpc>
                  <a:spcAft>
                    <a:spcPts val="300"/>
                  </a:spcAft>
                </a:pPr>
                <a:r>
                  <a:rPr lang="en-US" sz="2400" dirty="0" smtClean="0"/>
                  <a:t>It is a fair bet if</a:t>
                </a:r>
                <a:endParaRPr lang="en-US" sz="2400" dirty="0"/>
              </a:p>
              <a:p>
                <a:pPr algn="ctr">
                  <a:lnSpc>
                    <a:spcPct val="150000"/>
                  </a:lnSpc>
                  <a:spcAft>
                    <a:spcPts val="300"/>
                  </a:spcAft>
                </a:pPr>
                <a14:m>
                  <m:oMath xmlns:m="http://schemas.openxmlformats.org/officeDocument/2006/math">
                    <m:r>
                      <a:rPr lang="en-US" sz="2400" i="1">
                        <a:solidFill>
                          <a:srgbClr val="00B0F0"/>
                        </a:solidFill>
                        <a:latin typeface="Cambria Math" panose="02040503050406030204" pitchFamily="18" charset="0"/>
                      </a:rPr>
                      <m:t>𝐸</m:t>
                    </m:r>
                    <m:d>
                      <m:dPr>
                        <m:ctrlPr>
                          <a:rPr lang="en-US" sz="2400" i="1">
                            <a:solidFill>
                              <a:srgbClr val="00B0F0"/>
                            </a:solidFill>
                            <a:latin typeface="Cambria Math" panose="02040503050406030204" pitchFamily="18" charset="0"/>
                          </a:rPr>
                        </m:ctrlPr>
                      </m:dPr>
                      <m:e>
                        <m:r>
                          <a:rPr lang="en-US" sz="2400" i="1">
                            <a:solidFill>
                              <a:srgbClr val="00B0F0"/>
                            </a:solidFill>
                            <a:latin typeface="Cambria Math" panose="02040503050406030204" pitchFamily="18" charset="0"/>
                          </a:rPr>
                          <m:t>𝑋</m:t>
                        </m:r>
                      </m:e>
                    </m:d>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0</m:t>
                    </m:r>
                  </m:oMath>
                </a14:m>
                <a:r>
                  <a:rPr lang="en-US" sz="2400" dirty="0">
                    <a:solidFill>
                      <a:srgbClr val="00B0F0"/>
                    </a:solidFill>
                  </a:rPr>
                  <a:t> </a:t>
                </a:r>
                <a:r>
                  <a:rPr lang="he-IL" sz="2400" dirty="0"/>
                  <a:t>	</a:t>
                </a:r>
                <a:r>
                  <a:rPr lang="en-US" sz="2400" dirty="0" smtClean="0"/>
                  <a:t>or </a:t>
                </a:r>
                <a:r>
                  <a:rPr lang="he-IL" sz="2400" dirty="0" smtClean="0">
                    <a:solidFill>
                      <a:srgbClr val="00B0F0"/>
                    </a:solidFill>
                  </a:rPr>
                  <a:t>      </a:t>
                </a:r>
                <a:r>
                  <a:rPr lang="en-US" sz="2400" dirty="0" smtClean="0">
                    <a:solidFill>
                      <a:srgbClr val="00B0F0"/>
                    </a:solidFill>
                  </a:rPr>
                  <a:t> </a:t>
                </a:r>
                <a14:m>
                  <m:oMath xmlns:m="http://schemas.openxmlformats.org/officeDocument/2006/math">
                    <m:r>
                      <a:rPr lang="en-US" sz="2400" i="1">
                        <a:solidFill>
                          <a:srgbClr val="00B0F0"/>
                        </a:solidFill>
                        <a:latin typeface="Cambria Math" panose="02040503050406030204" pitchFamily="18" charset="0"/>
                      </a:rPr>
                      <m:t>𝐸</m:t>
                    </m:r>
                    <m:d>
                      <m:dPr>
                        <m:ctrlPr>
                          <a:rPr lang="en-US" sz="2400" i="1">
                            <a:solidFill>
                              <a:srgbClr val="00B0F0"/>
                            </a:solidFill>
                            <a:latin typeface="Cambria Math" panose="02040503050406030204" pitchFamily="18" charset="0"/>
                          </a:rPr>
                        </m:ctrlPr>
                      </m:dPr>
                      <m:e>
                        <m:r>
                          <a:rPr lang="en-US" sz="2400" i="1" smtClean="0">
                            <a:solidFill>
                              <a:srgbClr val="00B050"/>
                            </a:solidFill>
                            <a:latin typeface="Cambria Math" panose="02040503050406030204" pitchFamily="18" charset="0"/>
                          </a:rPr>
                          <m:t>𝑊</m:t>
                        </m:r>
                        <m:r>
                          <a:rPr lang="en-US" sz="2400" i="1">
                            <a:solidFill>
                              <a:srgbClr val="00B0F0"/>
                            </a:solidFill>
                            <a:latin typeface="Cambria Math" panose="02040503050406030204" pitchFamily="18" charset="0"/>
                          </a:rPr>
                          <m:t>+</m:t>
                        </m:r>
                        <m:r>
                          <a:rPr lang="en-US" sz="2400" i="1">
                            <a:solidFill>
                              <a:srgbClr val="00B0F0"/>
                            </a:solidFill>
                            <a:latin typeface="Cambria Math" panose="02040503050406030204" pitchFamily="18" charset="0"/>
                          </a:rPr>
                          <m:t>𝑋</m:t>
                        </m:r>
                      </m:e>
                    </m:d>
                    <m:r>
                      <a:rPr lang="en-US" sz="2400" i="1">
                        <a:solidFill>
                          <a:srgbClr val="00B0F0"/>
                        </a:solidFill>
                        <a:latin typeface="Cambria Math" panose="02040503050406030204" pitchFamily="18" charset="0"/>
                      </a:rPr>
                      <m:t>=</m:t>
                    </m:r>
                    <m:r>
                      <a:rPr lang="en-US" sz="2400" i="1" smtClean="0">
                        <a:solidFill>
                          <a:srgbClr val="00B050"/>
                        </a:solidFill>
                        <a:latin typeface="Cambria Math" panose="02040503050406030204" pitchFamily="18" charset="0"/>
                      </a:rPr>
                      <m:t>𝑊</m:t>
                    </m:r>
                  </m:oMath>
                </a14:m>
                <a:endParaRPr lang="he-IL" sz="2400" dirty="0">
                  <a:solidFill>
                    <a:srgbClr val="00B050"/>
                  </a:solidFill>
                </a:endParaRPr>
              </a:p>
              <a:p>
                <a:pPr algn="l">
                  <a:lnSpc>
                    <a:spcPct val="150000"/>
                  </a:lnSpc>
                  <a:spcAft>
                    <a:spcPts val="300"/>
                  </a:spcAft>
                </a:pPr>
                <a:r>
                  <a:rPr lang="en-US" sz="2400" dirty="0" smtClean="0">
                    <a:solidFill>
                      <a:srgbClr val="FF0000"/>
                    </a:solidFill>
                  </a:rPr>
                  <a:t>Expected value </a:t>
                </a:r>
                <a:r>
                  <a:rPr lang="en-US" sz="2400" dirty="0" smtClean="0"/>
                  <a:t>maximization implies </a:t>
                </a:r>
                <a:r>
                  <a:rPr lang="en-US" sz="2400" dirty="0" smtClean="0">
                    <a:solidFill>
                      <a:srgbClr val="FF0000"/>
                    </a:solidFill>
                  </a:rPr>
                  <a:t>indifference</a:t>
                </a:r>
                <a:endParaRPr lang="en-US" sz="2400" dirty="0">
                  <a:solidFill>
                    <a:srgbClr val="FF0000"/>
                  </a:solidFill>
                </a:endParaRPr>
              </a:p>
            </p:txBody>
          </p:sp>
        </mc:Choice>
        <mc:Fallback xmlns="">
          <p:sp>
            <p:nvSpPr>
              <p:cNvPr id="4" name="TextBox 3">
                <a:extLst>
                  <a:ext uri="{FF2B5EF4-FFF2-40B4-BE49-F238E27FC236}">
                    <a16:creationId xmlns:a16="http://schemas.microsoft.com/office/drawing/2014/main" id="{552CDC48-FE5B-5143-9ACB-3012640594E8}"/>
                  </a:ext>
                </a:extLst>
              </p:cNvPr>
              <p:cNvSpPr txBox="1">
                <a:spLocks noRot="1" noChangeAspect="1" noMove="1" noResize="1" noEditPoints="1" noAdjustHandles="1" noChangeArrowheads="1" noChangeShapeType="1" noTextEdit="1"/>
              </p:cNvSpPr>
              <p:nvPr/>
            </p:nvSpPr>
            <p:spPr>
              <a:xfrm>
                <a:off x="750404" y="1628800"/>
                <a:ext cx="7643192" cy="3608680"/>
              </a:xfrm>
              <a:prstGeom prst="rect">
                <a:avLst/>
              </a:prstGeom>
              <a:blipFill>
                <a:blip r:embed="rId2"/>
                <a:stretch>
                  <a:fillRect l="-1196" b="-1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9866A5-78C7-464E-ACD8-C9B908AE607D}"/>
                  </a:ext>
                </a:extLst>
              </p:cNvPr>
              <p:cNvSpPr txBox="1"/>
              <p:nvPr/>
            </p:nvSpPr>
            <p:spPr>
              <a:xfrm>
                <a:off x="3635896" y="2475139"/>
                <a:ext cx="2256761" cy="9161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99FF"/>
                          </a:solidFill>
                          <a:latin typeface="Cambria Math" panose="02040503050406030204" pitchFamily="18" charset="0"/>
                        </a:rPr>
                        <m:t>𝑋</m:t>
                      </m:r>
                      <m:r>
                        <a:rPr lang="en-US" sz="2400" i="1" smtClean="0">
                          <a:solidFill>
                            <a:schemeClr val="tx1"/>
                          </a:solidFill>
                          <a:latin typeface="Cambria Math" panose="02040503050406030204" pitchFamily="18" charset="0"/>
                        </a:rPr>
                        <m:t>= </m:t>
                      </m:r>
                      <m:d>
                        <m:dPr>
                          <m:begChr m:val="{"/>
                          <m:endChr m:val=""/>
                          <m:ctrlPr>
                            <a:rPr lang="en-US" sz="2400" i="1">
                              <a:solidFill>
                                <a:schemeClr val="tx1"/>
                              </a:solidFill>
                              <a:latin typeface="Cambria Math" panose="02040503050406030204" pitchFamily="18" charset="0"/>
                            </a:rPr>
                          </m:ctrlPr>
                        </m:dPr>
                        <m:e>
                          <m:eqArr>
                            <m:eqArrPr>
                              <m:ctrlPr>
                                <a:rPr lang="en-US" sz="2400" i="1">
                                  <a:solidFill>
                                    <a:schemeClr val="tx1"/>
                                  </a:solidFill>
                                  <a:latin typeface="Cambria Math" panose="02040503050406030204" pitchFamily="18" charset="0"/>
                                </a:rPr>
                              </m:ctrlPr>
                            </m:eqArrPr>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100</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5</m:t>
                              </m:r>
                            </m:e>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100</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5</m:t>
                              </m:r>
                            </m:e>
                          </m:eqArr>
                        </m:e>
                      </m:d>
                    </m:oMath>
                  </m:oMathPara>
                </a14:m>
                <a:endParaRPr lang="en-US" sz="2400" dirty="0">
                  <a:solidFill>
                    <a:schemeClr val="tx1"/>
                  </a:solidFill>
                </a:endParaRPr>
              </a:p>
            </p:txBody>
          </p:sp>
        </mc:Choice>
        <mc:Fallback xmlns="">
          <p:sp>
            <p:nvSpPr>
              <p:cNvPr id="3" name="TextBox 2">
                <a:extLst>
                  <a:ext uri="{FF2B5EF4-FFF2-40B4-BE49-F238E27FC236}">
                    <a16:creationId xmlns:a16="http://schemas.microsoft.com/office/drawing/2014/main" id="{669866A5-78C7-464E-ACD8-C9B908AE607D}"/>
                  </a:ext>
                </a:extLst>
              </p:cNvPr>
              <p:cNvSpPr txBox="1">
                <a:spLocks noRot="1" noChangeAspect="1" noMove="1" noResize="1" noEditPoints="1" noAdjustHandles="1" noChangeArrowheads="1" noChangeShapeType="1" noTextEdit="1"/>
              </p:cNvSpPr>
              <p:nvPr/>
            </p:nvSpPr>
            <p:spPr>
              <a:xfrm>
                <a:off x="3635896" y="2475139"/>
                <a:ext cx="2256761" cy="9161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3422627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But…</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288</a:t>
            </a:fld>
            <a:endParaRPr lang="en-US"/>
          </a:p>
        </p:txBody>
      </p:sp>
      <p:sp>
        <p:nvSpPr>
          <p:cNvPr id="13" name="Line 4">
            <a:extLst>
              <a:ext uri="{FF2B5EF4-FFF2-40B4-BE49-F238E27FC236}">
                <a16:creationId xmlns:a16="http://schemas.microsoft.com/office/drawing/2014/main" id="{98E59117-47F2-384E-8508-089BEC8F0BA2}"/>
              </a:ext>
            </a:extLst>
          </p:cNvPr>
          <p:cNvSpPr>
            <a:spLocks noChangeShapeType="1"/>
          </p:cNvSpPr>
          <p:nvPr/>
        </p:nvSpPr>
        <p:spPr bwMode="auto">
          <a:xfrm>
            <a:off x="1253920" y="2327155"/>
            <a:ext cx="0" cy="26289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5">
            <a:extLst>
              <a:ext uri="{FF2B5EF4-FFF2-40B4-BE49-F238E27FC236}">
                <a16:creationId xmlns:a16="http://schemas.microsoft.com/office/drawing/2014/main" id="{871668E8-81CA-5646-B3D4-2FB0F2E16DDF}"/>
              </a:ext>
            </a:extLst>
          </p:cNvPr>
          <p:cNvSpPr>
            <a:spLocks noChangeShapeType="1"/>
          </p:cNvSpPr>
          <p:nvPr/>
        </p:nvSpPr>
        <p:spPr bwMode="auto">
          <a:xfrm flipH="1">
            <a:off x="1253920" y="4956055"/>
            <a:ext cx="2932509"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 name="Straight Connector 16">
            <a:extLst>
              <a:ext uri="{FF2B5EF4-FFF2-40B4-BE49-F238E27FC236}">
                <a16:creationId xmlns:a16="http://schemas.microsoft.com/office/drawing/2014/main" id="{AFF9FC29-8D6D-8C44-8C8B-930A1087B41B}"/>
              </a:ext>
            </a:extLst>
          </p:cNvPr>
          <p:cNvCxnSpPr>
            <a:cxnSpLocks/>
          </p:cNvCxnSpPr>
          <p:nvPr/>
        </p:nvCxnSpPr>
        <p:spPr>
          <a:xfrm flipV="1">
            <a:off x="2523609"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89EC056-E8CD-9048-A120-7569FC25C75E}"/>
              </a:ext>
            </a:extLst>
          </p:cNvPr>
          <p:cNvSpPr>
            <a:spLocks noChangeArrowheads="1"/>
          </p:cNvSpPr>
          <p:nvPr/>
        </p:nvSpPr>
        <p:spPr bwMode="auto">
          <a:xfrm>
            <a:off x="2361683" y="3088330"/>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B7373267-02C8-8A43-A21F-3459D3225DFC}"/>
                  </a:ext>
                </a:extLst>
              </p:cNvPr>
              <p:cNvSpPr>
                <a:spLocks noChangeArrowheads="1"/>
              </p:cNvSpPr>
              <p:nvPr/>
            </p:nvSpPr>
            <p:spPr bwMode="auto">
              <a:xfrm>
                <a:off x="508645" y="2106471"/>
                <a:ext cx="750782" cy="3928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sz="2100" i="1" smtClean="0">
                          <a:solidFill>
                            <a:srgbClr val="0070C0"/>
                          </a:solidFill>
                          <a:latin typeface="Cambria Math" panose="02040503050406030204" pitchFamily="18" charset="0"/>
                        </a:rPr>
                        <m:t>𝑢</m:t>
                      </m:r>
                      <m:r>
                        <a:rPr lang="en-US" sz="2100" i="1" smtClean="0">
                          <a:solidFill>
                            <a:srgbClr val="0070C0"/>
                          </a:solidFill>
                          <a:latin typeface="Cambria Math" panose="02040503050406030204" pitchFamily="18" charset="0"/>
                        </a:rPr>
                        <m:t>(</m:t>
                      </m:r>
                      <m:r>
                        <a:rPr lang="en-US" sz="2100" i="1" smtClean="0">
                          <a:solidFill>
                            <a:srgbClr val="0070C0"/>
                          </a:solidFill>
                          <a:latin typeface="Cambria Math" panose="02040503050406030204" pitchFamily="18" charset="0"/>
                        </a:rPr>
                        <m:t>𝑥</m:t>
                      </m:r>
                      <m:r>
                        <a:rPr lang="en-US" sz="2100" i="1" smtClean="0">
                          <a:solidFill>
                            <a:srgbClr val="0070C0"/>
                          </a:solidFill>
                          <a:latin typeface="Cambria Math" panose="02040503050406030204" pitchFamily="18" charset="0"/>
                        </a:rPr>
                        <m:t>)</m:t>
                      </m:r>
                    </m:oMath>
                  </m:oMathPara>
                </a14:m>
                <a:endParaRPr lang="en-US" altLang="en-US" sz="2100" dirty="0">
                  <a:solidFill>
                    <a:srgbClr val="0070C0"/>
                  </a:solidFill>
                </a:endParaRPr>
              </a:p>
            </p:txBody>
          </p:sp>
        </mc:Choice>
        <mc:Fallback xmlns="">
          <p:sp>
            <p:nvSpPr>
              <p:cNvPr id="20" name="Rectangle 10">
                <a:extLst>
                  <a:ext uri="{FF2B5EF4-FFF2-40B4-BE49-F238E27FC236}">
                    <a16:creationId xmlns:a16="http://schemas.microsoft.com/office/drawing/2014/main" id="{B7373267-02C8-8A43-A21F-3459D3225DFC}"/>
                  </a:ext>
                </a:extLst>
              </p:cNvPr>
              <p:cNvSpPr>
                <a:spLocks noRot="1" noChangeAspect="1" noMove="1" noResize="1" noEditPoints="1" noAdjustHandles="1" noChangeArrowheads="1" noChangeShapeType="1" noTextEdit="1"/>
              </p:cNvSpPr>
              <p:nvPr/>
            </p:nvSpPr>
            <p:spPr bwMode="auto">
              <a:xfrm>
                <a:off x="508645" y="2106471"/>
                <a:ext cx="750782" cy="392898"/>
              </a:xfrm>
              <a:prstGeom prst="rect">
                <a:avLst/>
              </a:prstGeom>
              <a:blipFill>
                <a:blip r:embed="rId2"/>
                <a:stretch>
                  <a:fillRect r="-1613" b="-23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10">
                <a:extLst>
                  <a:ext uri="{FF2B5EF4-FFF2-40B4-BE49-F238E27FC236}">
                    <a16:creationId xmlns:a16="http://schemas.microsoft.com/office/drawing/2014/main" id="{64198B13-E357-7A42-9309-C2A307A19F3F}"/>
                  </a:ext>
                </a:extLst>
              </p:cNvPr>
              <p:cNvSpPr>
                <a:spLocks noChangeArrowheads="1"/>
              </p:cNvSpPr>
              <p:nvPr/>
            </p:nvSpPr>
            <p:spPr bwMode="auto">
              <a:xfrm>
                <a:off x="3896140" y="4974960"/>
                <a:ext cx="365612" cy="3928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2100" i="1" smtClean="0">
                          <a:solidFill>
                            <a:schemeClr val="accent2"/>
                          </a:solidFill>
                          <a:latin typeface="Cambria Math" panose="02040503050406030204" pitchFamily="18" charset="0"/>
                        </a:rPr>
                        <m:t>𝑥</m:t>
                      </m:r>
                    </m:oMath>
                  </m:oMathPara>
                </a14:m>
                <a:endParaRPr lang="en-US" altLang="en-US" sz="2100" dirty="0">
                  <a:solidFill>
                    <a:schemeClr val="accent2"/>
                  </a:solidFill>
                </a:endParaRPr>
              </a:p>
            </p:txBody>
          </p:sp>
        </mc:Choice>
        <mc:Fallback xmlns="">
          <p:sp>
            <p:nvSpPr>
              <p:cNvPr id="21" name="Rectangle 10">
                <a:extLst>
                  <a:ext uri="{FF2B5EF4-FFF2-40B4-BE49-F238E27FC236}">
                    <a16:creationId xmlns:a16="http://schemas.microsoft.com/office/drawing/2014/main" xmlns:a14="http://schemas.microsoft.com/office/drawing/2010/main" xmlns="" id="{64198B13-E357-7A42-9309-C2A307A19F3F}"/>
                  </a:ext>
                </a:extLst>
              </p:cNvPr>
              <p:cNvSpPr>
                <a:spLocks noRot="1" noChangeAspect="1" noMove="1" noResize="1" noEditPoints="1" noAdjustHandles="1" noChangeArrowheads="1" noChangeShapeType="1" noTextEdit="1"/>
              </p:cNvSpPr>
              <p:nvPr/>
            </p:nvSpPr>
            <p:spPr bwMode="auto">
              <a:xfrm>
                <a:off x="3896140" y="4974960"/>
                <a:ext cx="365612" cy="392898"/>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B3415D93-EECA-9C4B-B457-A1936C312AD1}"/>
              </a:ext>
            </a:extLst>
          </p:cNvPr>
          <p:cNvCxnSpPr>
            <a:cxnSpLocks/>
          </p:cNvCxnSpPr>
          <p:nvPr/>
        </p:nvCxnSpPr>
        <p:spPr>
          <a:xfrm flipV="1">
            <a:off x="3209874"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7E80E6-51AF-004E-9526-65E109F5D853}"/>
              </a:ext>
            </a:extLst>
          </p:cNvPr>
          <p:cNvCxnSpPr>
            <a:cxnSpLocks/>
          </p:cNvCxnSpPr>
          <p:nvPr/>
        </p:nvCxnSpPr>
        <p:spPr>
          <a:xfrm flipV="1">
            <a:off x="1831460"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10">
                <a:extLst>
                  <a:ext uri="{FF2B5EF4-FFF2-40B4-BE49-F238E27FC236}">
                    <a16:creationId xmlns:a16="http://schemas.microsoft.com/office/drawing/2014/main" id="{3C29462D-9A12-964F-868B-1BA03C8A23B9}"/>
                  </a:ext>
                </a:extLst>
              </p:cNvPr>
              <p:cNvSpPr>
                <a:spLocks noChangeArrowheads="1"/>
              </p:cNvSpPr>
              <p:nvPr/>
            </p:nvSpPr>
            <p:spPr bwMode="auto">
              <a:xfrm>
                <a:off x="2320239" y="5007699"/>
                <a:ext cx="432233" cy="3467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𝑊</m:t>
                      </m:r>
                    </m:oMath>
                  </m:oMathPara>
                </a14:m>
                <a:endParaRPr lang="en-US" altLang="en-US" dirty="0"/>
              </a:p>
            </p:txBody>
          </p:sp>
        </mc:Choice>
        <mc:Fallback xmlns="">
          <p:sp>
            <p:nvSpPr>
              <p:cNvPr id="24" name="Rectangle 10">
                <a:extLst>
                  <a:ext uri="{FF2B5EF4-FFF2-40B4-BE49-F238E27FC236}">
                    <a16:creationId xmlns:a16="http://schemas.microsoft.com/office/drawing/2014/main" id="{3C29462D-9A12-964F-868B-1BA03C8A23B9}"/>
                  </a:ext>
                </a:extLst>
              </p:cNvPr>
              <p:cNvSpPr>
                <a:spLocks noRot="1" noChangeAspect="1" noMove="1" noResize="1" noEditPoints="1" noAdjustHandles="1" noChangeArrowheads="1" noChangeShapeType="1" noTextEdit="1"/>
              </p:cNvSpPr>
              <p:nvPr/>
            </p:nvSpPr>
            <p:spPr bwMode="auto">
              <a:xfrm>
                <a:off x="2320239" y="5007699"/>
                <a:ext cx="432233" cy="34673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10">
                <a:extLst>
                  <a:ext uri="{FF2B5EF4-FFF2-40B4-BE49-F238E27FC236}">
                    <a16:creationId xmlns:a16="http://schemas.microsoft.com/office/drawing/2014/main" id="{47A1F74E-2C78-2448-87A8-E4B2F60A0115}"/>
                  </a:ext>
                </a:extLst>
              </p:cNvPr>
              <p:cNvSpPr>
                <a:spLocks noChangeArrowheads="1"/>
              </p:cNvSpPr>
              <p:nvPr/>
            </p:nvSpPr>
            <p:spPr bwMode="auto">
              <a:xfrm>
                <a:off x="1341783" y="5037675"/>
                <a:ext cx="929805" cy="3005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1500" i="1">
                          <a:latin typeface="Cambria Math" panose="02040503050406030204" pitchFamily="18" charset="0"/>
                        </a:rPr>
                        <m:t>𝑊</m:t>
                      </m:r>
                      <m:r>
                        <a:rPr lang="en-US" altLang="en-US" sz="1500" i="1">
                          <a:latin typeface="Cambria Math" panose="02040503050406030204" pitchFamily="18" charset="0"/>
                        </a:rPr>
                        <m:t>−</m:t>
                      </m:r>
                      <m:r>
                        <a:rPr lang="en-US" altLang="en-US" sz="1500" i="1">
                          <a:latin typeface="Cambria Math" panose="02040503050406030204" pitchFamily="18" charset="0"/>
                        </a:rPr>
                        <m:t>100</m:t>
                      </m:r>
                    </m:oMath>
                  </m:oMathPara>
                </a14:m>
                <a:endParaRPr lang="en-US" altLang="en-US" sz="1500" dirty="0"/>
              </a:p>
            </p:txBody>
          </p:sp>
        </mc:Choice>
        <mc:Fallback xmlns="">
          <p:sp>
            <p:nvSpPr>
              <p:cNvPr id="25" name="Rectangle 10">
                <a:extLst>
                  <a:ext uri="{FF2B5EF4-FFF2-40B4-BE49-F238E27FC236}">
                    <a16:creationId xmlns:a16="http://schemas.microsoft.com/office/drawing/2014/main" id="{47A1F74E-2C78-2448-87A8-E4B2F60A0115}"/>
                  </a:ext>
                </a:extLst>
              </p:cNvPr>
              <p:cNvSpPr>
                <a:spLocks noRot="1" noChangeAspect="1" noMove="1" noResize="1" noEditPoints="1" noAdjustHandles="1" noChangeArrowheads="1" noChangeShapeType="1" noTextEdit="1"/>
              </p:cNvSpPr>
              <p:nvPr/>
            </p:nvSpPr>
            <p:spPr bwMode="auto">
              <a:xfrm>
                <a:off x="1341783" y="5037675"/>
                <a:ext cx="929805" cy="3005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10">
                <a:extLst>
                  <a:ext uri="{FF2B5EF4-FFF2-40B4-BE49-F238E27FC236}">
                    <a16:creationId xmlns:a16="http://schemas.microsoft.com/office/drawing/2014/main" id="{3F0F1F42-D453-5147-919C-90970367C2F7}"/>
                  </a:ext>
                </a:extLst>
              </p:cNvPr>
              <p:cNvSpPr>
                <a:spLocks noChangeArrowheads="1"/>
              </p:cNvSpPr>
              <p:nvPr/>
            </p:nvSpPr>
            <p:spPr bwMode="auto">
              <a:xfrm>
                <a:off x="2788749" y="5030782"/>
                <a:ext cx="929805" cy="3005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1500" i="1">
                          <a:latin typeface="Cambria Math" panose="02040503050406030204" pitchFamily="18" charset="0"/>
                        </a:rPr>
                        <m:t>𝑊</m:t>
                      </m:r>
                      <m:r>
                        <a:rPr lang="en-US" altLang="en-US" sz="1500" i="1">
                          <a:latin typeface="Cambria Math" panose="02040503050406030204" pitchFamily="18" charset="0"/>
                        </a:rPr>
                        <m:t>+</m:t>
                      </m:r>
                      <m:r>
                        <a:rPr lang="en-US" altLang="en-US" sz="1500" i="1">
                          <a:latin typeface="Cambria Math" panose="02040503050406030204" pitchFamily="18" charset="0"/>
                        </a:rPr>
                        <m:t>100</m:t>
                      </m:r>
                    </m:oMath>
                  </m:oMathPara>
                </a14:m>
                <a:endParaRPr lang="en-US" altLang="en-US" sz="1500" dirty="0"/>
              </a:p>
            </p:txBody>
          </p:sp>
        </mc:Choice>
        <mc:Fallback xmlns="">
          <p:sp>
            <p:nvSpPr>
              <p:cNvPr id="26" name="Rectangle 10">
                <a:extLst>
                  <a:ext uri="{FF2B5EF4-FFF2-40B4-BE49-F238E27FC236}">
                    <a16:creationId xmlns:a16="http://schemas.microsoft.com/office/drawing/2014/main" id="{3F0F1F42-D453-5147-919C-90970367C2F7}"/>
                  </a:ext>
                </a:extLst>
              </p:cNvPr>
              <p:cNvSpPr>
                <a:spLocks noRot="1" noChangeAspect="1" noMove="1" noResize="1" noEditPoints="1" noAdjustHandles="1" noChangeArrowheads="1" noChangeShapeType="1" noTextEdit="1"/>
              </p:cNvSpPr>
              <p:nvPr/>
            </p:nvSpPr>
            <p:spPr bwMode="auto">
              <a:xfrm>
                <a:off x="2788749" y="5030782"/>
                <a:ext cx="929805" cy="30056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Arc 29">
            <a:extLst>
              <a:ext uri="{FF2B5EF4-FFF2-40B4-BE49-F238E27FC236}">
                <a16:creationId xmlns:a16="http://schemas.microsoft.com/office/drawing/2014/main" id="{DF6DBBFA-C749-9341-8E0E-4EE4C7765B3B}"/>
              </a:ext>
            </a:extLst>
          </p:cNvPr>
          <p:cNvSpPr/>
          <p:nvPr/>
        </p:nvSpPr>
        <p:spPr>
          <a:xfrm rot="16200000">
            <a:off x="1909039" y="2083835"/>
            <a:ext cx="4402237" cy="5712476"/>
          </a:xfrm>
          <a:prstGeom prst="arc">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a:extLst>
              <a:ext uri="{FF2B5EF4-FFF2-40B4-BE49-F238E27FC236}">
                <a16:creationId xmlns:a16="http://schemas.microsoft.com/office/drawing/2014/main" id="{B0ADEF2A-A2AA-5F47-89D4-B7EC46E770DF}"/>
              </a:ext>
            </a:extLst>
          </p:cNvPr>
          <p:cNvSpPr>
            <a:spLocks noChangeArrowheads="1"/>
          </p:cNvSpPr>
          <p:nvPr/>
        </p:nvSpPr>
        <p:spPr bwMode="auto">
          <a:xfrm>
            <a:off x="1619672" y="3645024"/>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p>
        </p:txBody>
      </p:sp>
      <p:sp>
        <p:nvSpPr>
          <p:cNvPr id="32" name="Oval 31">
            <a:extLst>
              <a:ext uri="{FF2B5EF4-FFF2-40B4-BE49-F238E27FC236}">
                <a16:creationId xmlns:a16="http://schemas.microsoft.com/office/drawing/2014/main" id="{B258C5B9-94F0-6F46-9738-E2B7CDA7B6BC}"/>
              </a:ext>
            </a:extLst>
          </p:cNvPr>
          <p:cNvSpPr>
            <a:spLocks noChangeArrowheads="1"/>
          </p:cNvSpPr>
          <p:nvPr/>
        </p:nvSpPr>
        <p:spPr bwMode="auto">
          <a:xfrm>
            <a:off x="3128911" y="2773384"/>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solidFill>
                <a:schemeClr val="accent2"/>
              </a:solidFill>
            </a:endParaRPr>
          </a:p>
        </p:txBody>
      </p:sp>
      <p:cxnSp>
        <p:nvCxnSpPr>
          <p:cNvPr id="34" name="Straight Connector 33">
            <a:extLst>
              <a:ext uri="{FF2B5EF4-FFF2-40B4-BE49-F238E27FC236}">
                <a16:creationId xmlns:a16="http://schemas.microsoft.com/office/drawing/2014/main" id="{3A0C60B4-AF7A-2942-A41D-F3369F1410F9}"/>
              </a:ext>
            </a:extLst>
          </p:cNvPr>
          <p:cNvCxnSpPr>
            <a:stCxn id="31" idx="6"/>
            <a:endCxn id="32" idx="3"/>
          </p:cNvCxnSpPr>
          <p:nvPr/>
        </p:nvCxnSpPr>
        <p:spPr>
          <a:xfrm flipV="1">
            <a:off x="1781597" y="2911596"/>
            <a:ext cx="1371027" cy="81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DE81B49-B442-EF49-9E2E-28715EF9F276}"/>
              </a:ext>
            </a:extLst>
          </p:cNvPr>
          <p:cNvSpPr>
            <a:spLocks noChangeArrowheads="1"/>
          </p:cNvSpPr>
          <p:nvPr/>
        </p:nvSpPr>
        <p:spPr bwMode="auto">
          <a:xfrm>
            <a:off x="2359514" y="3260971"/>
            <a:ext cx="161925" cy="161925"/>
          </a:xfrm>
          <a:prstGeom prst="ellipse">
            <a:avLst/>
          </a:prstGeom>
          <a:solidFill>
            <a:schemeClr val="tx1"/>
          </a:solidFill>
          <a:ln w="12700">
            <a:solidFill>
              <a:schemeClr val="accent1"/>
            </a:solidFill>
            <a:round/>
            <a:headEnd/>
            <a:tailEnd/>
          </a:ln>
          <a:effectLs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Rectangle 10">
                <a:extLst>
                  <a:ext uri="{FF2B5EF4-FFF2-40B4-BE49-F238E27FC236}">
                    <a16:creationId xmlns:a16="http://schemas.microsoft.com/office/drawing/2014/main" id="{37329869-558C-354E-A5B9-F7DEDACBB969}"/>
                  </a:ext>
                </a:extLst>
              </p:cNvPr>
              <p:cNvSpPr>
                <a:spLocks noChangeArrowheads="1"/>
              </p:cNvSpPr>
              <p:nvPr/>
            </p:nvSpPr>
            <p:spPr bwMode="auto">
              <a:xfrm>
                <a:off x="758382" y="2973718"/>
                <a:ext cx="763478" cy="3467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𝑊</m:t>
                      </m:r>
                      <m:r>
                        <a:rPr lang="en-US" b="0" i="1" smtClean="0">
                          <a:solidFill>
                            <a:schemeClr val="tx1"/>
                          </a:solidFill>
                          <a:latin typeface="Cambria Math" panose="02040503050406030204" pitchFamily="18" charset="0"/>
                        </a:rPr>
                        <m:t>)</m:t>
                      </m:r>
                    </m:oMath>
                  </m:oMathPara>
                </a14:m>
                <a:endParaRPr lang="en-US" altLang="en-US" dirty="0">
                  <a:solidFill>
                    <a:schemeClr val="tx1"/>
                  </a:solidFill>
                </a:endParaRPr>
              </a:p>
            </p:txBody>
          </p:sp>
        </mc:Choice>
        <mc:Fallback xmlns="">
          <p:sp>
            <p:nvSpPr>
              <p:cNvPr id="36" name="Rectangle 10">
                <a:extLst>
                  <a:ext uri="{FF2B5EF4-FFF2-40B4-BE49-F238E27FC236}">
                    <a16:creationId xmlns:a16="http://schemas.microsoft.com/office/drawing/2014/main" id="{37329869-558C-354E-A5B9-F7DEDACBB969}"/>
                  </a:ext>
                </a:extLst>
              </p:cNvPr>
              <p:cNvSpPr>
                <a:spLocks noRot="1" noChangeAspect="1" noMove="1" noResize="1" noEditPoints="1" noAdjustHandles="1" noChangeArrowheads="1" noChangeShapeType="1" noTextEdit="1"/>
              </p:cNvSpPr>
              <p:nvPr/>
            </p:nvSpPr>
            <p:spPr bwMode="auto">
              <a:xfrm>
                <a:off x="758382" y="2973718"/>
                <a:ext cx="763478" cy="346731"/>
              </a:xfrm>
              <a:prstGeom prst="rect">
                <a:avLst/>
              </a:prstGeom>
              <a:blipFill>
                <a:blip r:embed="rId7"/>
                <a:stretch>
                  <a:fillRect r="-794" b="-175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2945193D-61A7-3E42-96A7-F28191565FE8}"/>
              </a:ext>
            </a:extLst>
          </p:cNvPr>
          <p:cNvCxnSpPr>
            <a:cxnSpLocks/>
          </p:cNvCxnSpPr>
          <p:nvPr/>
        </p:nvCxnSpPr>
        <p:spPr>
          <a:xfrm flipH="1" flipV="1">
            <a:off x="1253918" y="2873511"/>
            <a:ext cx="1955955" cy="24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416D97-9655-9141-91E4-B90B289CE573}"/>
              </a:ext>
            </a:extLst>
          </p:cNvPr>
          <p:cNvCxnSpPr/>
          <p:nvPr/>
        </p:nvCxnSpPr>
        <p:spPr>
          <a:xfrm flipH="1">
            <a:off x="1253919" y="3169292"/>
            <a:ext cx="1186558" cy="100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E17BF4-4D25-594F-B3CC-33BCE38AB94E}"/>
              </a:ext>
            </a:extLst>
          </p:cNvPr>
          <p:cNvCxnSpPr/>
          <p:nvPr/>
        </p:nvCxnSpPr>
        <p:spPr>
          <a:xfrm flipH="1">
            <a:off x="1246794" y="3365657"/>
            <a:ext cx="1186558" cy="100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172079-A76F-E848-AFFD-A0C69FDC5B69}"/>
              </a:ext>
            </a:extLst>
          </p:cNvPr>
          <p:cNvCxnSpPr>
            <a:cxnSpLocks/>
          </p:cNvCxnSpPr>
          <p:nvPr/>
        </p:nvCxnSpPr>
        <p:spPr>
          <a:xfrm flipH="1" flipV="1">
            <a:off x="1260217" y="3704477"/>
            <a:ext cx="1973846" cy="50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943ED30-BE28-6043-A4A4-B84C9172C660}"/>
              </a:ext>
            </a:extLst>
          </p:cNvPr>
          <p:cNvCxnSpPr>
            <a:cxnSpLocks/>
          </p:cNvCxnSpPr>
          <p:nvPr/>
        </p:nvCxnSpPr>
        <p:spPr>
          <a:xfrm flipH="1">
            <a:off x="3209636" y="2890327"/>
            <a:ext cx="225" cy="8141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10">
                <a:extLst>
                  <a:ext uri="{FF2B5EF4-FFF2-40B4-BE49-F238E27FC236}">
                    <a16:creationId xmlns:a16="http://schemas.microsoft.com/office/drawing/2014/main" id="{F26755ED-18E1-0B4B-A704-181303574FDB}"/>
                  </a:ext>
                </a:extLst>
              </p:cNvPr>
              <p:cNvSpPr>
                <a:spLocks noChangeArrowheads="1"/>
              </p:cNvSpPr>
              <p:nvPr/>
            </p:nvSpPr>
            <p:spPr bwMode="auto">
              <a:xfrm>
                <a:off x="-14310" y="3188910"/>
                <a:ext cx="1249573" cy="439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m:t>
                      </m:r>
                      <m:r>
                        <a:rPr lang="en-US" sz="1200" i="1">
                          <a:latin typeface="Cambria Math" panose="02040503050406030204" pitchFamily="18" charset="0"/>
                        </a:rPr>
                        <m:t>0</m:t>
                      </m:r>
                      <m:r>
                        <a:rPr lang="en-US" sz="1200" i="1">
                          <a:latin typeface="Cambria Math" panose="02040503050406030204" pitchFamily="18" charset="0"/>
                        </a:rPr>
                        <m:t>.</m:t>
                      </m:r>
                      <m:r>
                        <a:rPr lang="en-US" sz="1200" i="1">
                          <a:latin typeface="Cambria Math" panose="02040503050406030204" pitchFamily="18" charset="0"/>
                        </a:rPr>
                        <m:t>5</m:t>
                      </m:r>
                      <m:r>
                        <a:rPr lang="en-US" sz="1200" i="1">
                          <a:latin typeface="Cambria Math" panose="02040503050406030204" pitchFamily="18" charset="0"/>
                        </a:rPr>
                        <m:t>𝑢</m:t>
                      </m:r>
                      <m:d>
                        <m:dPr>
                          <m:ctrlPr>
                            <a:rPr lang="en-US" sz="1200" i="1">
                              <a:latin typeface="Cambria Math" panose="02040503050406030204" pitchFamily="18" charset="0"/>
                            </a:rPr>
                          </m:ctrlPr>
                        </m:dPr>
                        <m:e>
                          <m:r>
                            <a:rPr lang="en-US" sz="1200" i="1">
                              <a:latin typeface="Cambria Math" panose="02040503050406030204" pitchFamily="18" charset="0"/>
                            </a:rPr>
                            <m:t>𝑊</m:t>
                          </m:r>
                          <m:r>
                            <a:rPr lang="en-US" sz="1200" i="1">
                              <a:latin typeface="Cambria Math" panose="02040503050406030204" pitchFamily="18" charset="0"/>
                            </a:rPr>
                            <m:t>+</m:t>
                          </m:r>
                          <m:r>
                            <a:rPr lang="en-US" sz="1200" i="1">
                              <a:latin typeface="Cambria Math" panose="02040503050406030204" pitchFamily="18" charset="0"/>
                            </a:rPr>
                            <m:t>100</m:t>
                          </m:r>
                        </m:e>
                      </m:d>
                    </m:oMath>
                  </m:oMathPara>
                </a14:m>
                <a:endParaRPr lang="en-US" sz="1200" dirty="0"/>
              </a:p>
              <a:p>
                <a:r>
                  <a:rPr lang="en-US" altLang="en-US" sz="1200" dirty="0"/>
                  <a:t>+</a:t>
                </a:r>
              </a:p>
            </p:txBody>
          </p:sp>
        </mc:Choice>
        <mc:Fallback xmlns="">
          <p:sp>
            <p:nvSpPr>
              <p:cNvPr id="52" name="Rectangle 10">
                <a:extLst>
                  <a:ext uri="{FF2B5EF4-FFF2-40B4-BE49-F238E27FC236}">
                    <a16:creationId xmlns:a16="http://schemas.microsoft.com/office/drawing/2014/main" id="{F26755ED-18E1-0B4B-A704-181303574FDB}"/>
                  </a:ext>
                </a:extLst>
              </p:cNvPr>
              <p:cNvSpPr>
                <a:spLocks noRot="1" noChangeAspect="1" noMove="1" noResize="1" noEditPoints="1" noAdjustHandles="1" noChangeArrowheads="1" noChangeShapeType="1" noTextEdit="1"/>
              </p:cNvSpPr>
              <p:nvPr/>
            </p:nvSpPr>
            <p:spPr bwMode="auto">
              <a:xfrm>
                <a:off x="-14310" y="3188910"/>
                <a:ext cx="1249573" cy="439064"/>
              </a:xfrm>
              <a:prstGeom prst="rect">
                <a:avLst/>
              </a:prstGeom>
              <a:blipFill>
                <a:blip r:embed="rId8"/>
                <a:stretch>
                  <a:fillRect l="-2439" b="-11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10">
                <a:extLst>
                  <a:ext uri="{FF2B5EF4-FFF2-40B4-BE49-F238E27FC236}">
                    <a16:creationId xmlns:a16="http://schemas.microsoft.com/office/drawing/2014/main" id="{F9DC9159-6A8F-4144-A77F-91FDE87B7B22}"/>
                  </a:ext>
                </a:extLst>
              </p:cNvPr>
              <p:cNvSpPr>
                <a:spLocks noChangeArrowheads="1"/>
              </p:cNvSpPr>
              <p:nvPr/>
            </p:nvSpPr>
            <p:spPr bwMode="auto">
              <a:xfrm>
                <a:off x="101497" y="3359462"/>
                <a:ext cx="1250086" cy="2543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0</m:t>
                      </m:r>
                      <m:r>
                        <a:rPr lang="en-US" sz="1200" i="1">
                          <a:latin typeface="Cambria Math" panose="02040503050406030204" pitchFamily="18" charset="0"/>
                        </a:rPr>
                        <m:t>.</m:t>
                      </m:r>
                      <m:r>
                        <a:rPr lang="en-US" sz="1200" i="1">
                          <a:latin typeface="Cambria Math" panose="02040503050406030204" pitchFamily="18" charset="0"/>
                        </a:rPr>
                        <m:t>5</m:t>
                      </m:r>
                      <m:r>
                        <a:rPr lang="en-US" sz="1200" i="1">
                          <a:latin typeface="Cambria Math" panose="02040503050406030204" pitchFamily="18" charset="0"/>
                        </a:rPr>
                        <m:t>𝑢</m:t>
                      </m:r>
                      <m:r>
                        <a:rPr lang="en-US" sz="1200" i="1">
                          <a:latin typeface="Cambria Math" panose="02040503050406030204" pitchFamily="18" charset="0"/>
                        </a:rPr>
                        <m:t>(</m:t>
                      </m:r>
                      <m:r>
                        <a:rPr lang="en-US" sz="1200" i="1">
                          <a:latin typeface="Cambria Math" panose="02040503050406030204" pitchFamily="18" charset="0"/>
                        </a:rPr>
                        <m:t>𝑊</m:t>
                      </m:r>
                      <m:r>
                        <a:rPr lang="en-US" sz="1200" i="1">
                          <a:latin typeface="Cambria Math" panose="02040503050406030204" pitchFamily="18" charset="0"/>
                        </a:rPr>
                        <m:t>−</m:t>
                      </m:r>
                      <m:r>
                        <a:rPr lang="en-US" sz="1200" i="1">
                          <a:latin typeface="Cambria Math" panose="02040503050406030204" pitchFamily="18" charset="0"/>
                        </a:rPr>
                        <m:t>100</m:t>
                      </m:r>
                      <m:r>
                        <a:rPr lang="en-US" sz="1200" i="1">
                          <a:latin typeface="Cambria Math" panose="02040503050406030204" pitchFamily="18" charset="0"/>
                        </a:rPr>
                        <m:t>)]</m:t>
                      </m:r>
                    </m:oMath>
                  </m:oMathPara>
                </a14:m>
                <a:endParaRPr lang="en-US" altLang="en-US" sz="1200" dirty="0"/>
              </a:p>
            </p:txBody>
          </p:sp>
        </mc:Choice>
        <mc:Fallback xmlns="">
          <p:sp>
            <p:nvSpPr>
              <p:cNvPr id="53" name="Rectangle 10">
                <a:extLst>
                  <a:ext uri="{FF2B5EF4-FFF2-40B4-BE49-F238E27FC236}">
                    <a16:creationId xmlns:a16="http://schemas.microsoft.com/office/drawing/2014/main" id="{F9DC9159-6A8F-4144-A77F-91FDE87B7B22}"/>
                  </a:ext>
                </a:extLst>
              </p:cNvPr>
              <p:cNvSpPr>
                <a:spLocks noRot="1" noChangeAspect="1" noMove="1" noResize="1" noEditPoints="1" noAdjustHandles="1" noChangeArrowheads="1" noChangeShapeType="1" noTextEdit="1"/>
              </p:cNvSpPr>
              <p:nvPr/>
            </p:nvSpPr>
            <p:spPr bwMode="auto">
              <a:xfrm>
                <a:off x="101497" y="3359462"/>
                <a:ext cx="1250086" cy="254398"/>
              </a:xfrm>
              <a:prstGeom prst="rect">
                <a:avLst/>
              </a:prstGeom>
              <a:blipFill>
                <a:blip r:embed="rId9"/>
                <a:stretch>
                  <a:fillRect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366C97-129F-124E-A65A-9623C414E27D}"/>
                  </a:ext>
                </a:extLst>
              </p:cNvPr>
              <p:cNvSpPr txBox="1"/>
              <p:nvPr/>
            </p:nvSpPr>
            <p:spPr>
              <a:xfrm>
                <a:off x="4716016" y="2499369"/>
                <a:ext cx="3925240" cy="2169825"/>
              </a:xfrm>
              <a:prstGeom prst="rect">
                <a:avLst/>
              </a:prstGeom>
              <a:noFill/>
            </p:spPr>
            <p:txBody>
              <a:bodyPr wrap="square" rtlCol="0">
                <a:spAutoFit/>
              </a:bodyPr>
              <a:lstStyle/>
              <a:p>
                <a:pPr algn="l"/>
                <a:r>
                  <a:rPr lang="en-US" sz="2400" dirty="0" smtClean="0">
                    <a:ea typeface="Cambria Math" panose="02040503050406030204" pitchFamily="18" charset="0"/>
                  </a:rPr>
                  <a:t>If </a:t>
                </a:r>
                <a14:m>
                  <m:oMath xmlns:m="http://schemas.openxmlformats.org/officeDocument/2006/math">
                    <m:r>
                      <a:rPr lang="en-US" sz="2400" i="1">
                        <a:latin typeface="Cambria Math" panose="02040503050406030204" pitchFamily="18" charset="0"/>
                        <a:ea typeface="Cambria Math" panose="02040503050406030204" pitchFamily="18" charset="0"/>
                      </a:rPr>
                      <m:t>𝑢</m:t>
                    </m:r>
                  </m:oMath>
                </a14:m>
                <a:r>
                  <a:rPr lang="he-IL" sz="2400" dirty="0"/>
                  <a:t> </a:t>
                </a:r>
                <a:r>
                  <a:rPr lang="en-US" sz="2400" dirty="0" smtClean="0"/>
                  <a:t>is </a:t>
                </a:r>
                <a:r>
                  <a:rPr lang="en-US" sz="2400" dirty="0" smtClean="0">
                    <a:solidFill>
                      <a:srgbClr val="FF0000"/>
                    </a:solidFill>
                  </a:rPr>
                  <a:t>concave </a:t>
                </a:r>
                <a:r>
                  <a:rPr lang="en-US" sz="2400" dirty="0" smtClean="0"/>
                  <a:t>then</a:t>
                </a:r>
                <a:r>
                  <a:rPr lang="he-IL" sz="2400" dirty="0" smtClean="0">
                    <a:ea typeface="Cambria Math" panose="02040503050406030204" pitchFamily="18" charset="0"/>
                  </a:rPr>
                  <a:t> </a:t>
                </a:r>
                <a:endParaRPr lang="en-US" sz="2400" dirty="0">
                  <a:ea typeface="Cambria Math" panose="02040503050406030204" pitchFamily="18" charset="0"/>
                </a:endParaRPr>
              </a:p>
              <a:p>
                <a:pPr algn="l"/>
                <a:endParaRPr lang="he-IL" sz="2400" i="1" dirty="0">
                  <a:latin typeface="Cambria Math" panose="02040503050406030204" pitchFamily="18" charset="0"/>
                  <a:ea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rPr>
                        <m:t>𝐸</m:t>
                      </m:r>
                      <m:r>
                        <a:rPr lang="en-US" sz="2400" i="1" smtClean="0">
                          <a:solidFill>
                            <a:schemeClr val="accent2"/>
                          </a:solidFill>
                          <a:latin typeface="Cambria Math" panose="02040503050406030204" pitchFamily="18" charset="0"/>
                          <a:ea typeface="Cambria Math" panose="02040503050406030204" pitchFamily="18" charset="0"/>
                        </a:rPr>
                        <m:t> </m:t>
                      </m:r>
                      <m:r>
                        <a:rPr lang="en-US" sz="2400" i="1" smtClean="0">
                          <a:solidFill>
                            <a:schemeClr val="accent2"/>
                          </a:solidFill>
                          <a:latin typeface="Cambria Math" panose="02040503050406030204" pitchFamily="18" charset="0"/>
                          <a:ea typeface="Cambria Math" panose="02040503050406030204" pitchFamily="18" charset="0"/>
                        </a:rPr>
                        <m:t>𝑢</m:t>
                      </m:r>
                      <m:d>
                        <m:dPr>
                          <m:ctrlPr>
                            <a:rPr lang="en-US" sz="2400" i="1">
                              <a:solidFill>
                                <a:schemeClr val="accent2"/>
                              </a:solidFill>
                              <a:latin typeface="Cambria Math" panose="02040503050406030204" pitchFamily="18" charset="0"/>
                              <a:ea typeface="Cambria Math" panose="02040503050406030204" pitchFamily="18" charset="0"/>
                            </a:rPr>
                          </m:ctrlPr>
                        </m:dPr>
                        <m:e>
                          <m:r>
                            <a:rPr lang="en-US" sz="2400" i="1">
                              <a:solidFill>
                                <a:schemeClr val="accent2"/>
                              </a:solidFill>
                              <a:latin typeface="Cambria Math" panose="02040503050406030204" pitchFamily="18" charset="0"/>
                              <a:ea typeface="Cambria Math" panose="02040503050406030204" pitchFamily="18" charset="0"/>
                            </a:rPr>
                            <m:t>𝑊</m:t>
                          </m:r>
                          <m:r>
                            <a:rPr lang="en-US" sz="2400" i="1">
                              <a:solidFill>
                                <a:schemeClr val="accent2"/>
                              </a:solidFill>
                              <a:latin typeface="Cambria Math" panose="02040503050406030204" pitchFamily="18" charset="0"/>
                              <a:ea typeface="Cambria Math" panose="02040503050406030204" pitchFamily="18" charset="0"/>
                            </a:rPr>
                            <m:t>+</m:t>
                          </m:r>
                          <m:r>
                            <a:rPr lang="en-US" sz="2400" i="1">
                              <a:solidFill>
                                <a:schemeClr val="accent2"/>
                              </a:solidFill>
                              <a:latin typeface="Cambria Math" panose="02040503050406030204" pitchFamily="18" charset="0"/>
                              <a:ea typeface="Cambria Math" panose="02040503050406030204" pitchFamily="18" charset="0"/>
                            </a:rPr>
                            <m:t>𝑋</m:t>
                          </m:r>
                        </m:e>
                      </m:d>
                      <m:r>
                        <a:rPr lang="en-US" sz="2400" i="1">
                          <a:solidFill>
                            <a:schemeClr val="accent2"/>
                          </a:solidFill>
                          <a:latin typeface="Cambria Math" panose="02040503050406030204" pitchFamily="18" charset="0"/>
                          <a:ea typeface="Cambria Math" panose="02040503050406030204" pitchFamily="18" charset="0"/>
                        </a:rPr>
                        <m:t> ≤</m:t>
                      </m:r>
                      <m:r>
                        <a:rPr lang="en-US" sz="2400" i="1">
                          <a:solidFill>
                            <a:schemeClr val="accent2"/>
                          </a:solidFill>
                          <a:latin typeface="Cambria Math" panose="02040503050406030204" pitchFamily="18" charset="0"/>
                          <a:ea typeface="Cambria Math" panose="02040503050406030204" pitchFamily="18" charset="0"/>
                        </a:rPr>
                        <m:t>𝑢</m:t>
                      </m:r>
                      <m:r>
                        <a:rPr lang="en-US" sz="2400" i="1">
                          <a:solidFill>
                            <a:schemeClr val="accent2"/>
                          </a:solidFill>
                          <a:latin typeface="Cambria Math" panose="02040503050406030204" pitchFamily="18" charset="0"/>
                          <a:ea typeface="Cambria Math" panose="02040503050406030204" pitchFamily="18" charset="0"/>
                        </a:rPr>
                        <m:t>(</m:t>
                      </m:r>
                      <m:r>
                        <a:rPr lang="en-US" sz="2400" i="1">
                          <a:solidFill>
                            <a:schemeClr val="accent2"/>
                          </a:solidFill>
                          <a:latin typeface="Cambria Math" panose="02040503050406030204" pitchFamily="18" charset="0"/>
                          <a:ea typeface="Cambria Math" panose="02040503050406030204" pitchFamily="18" charset="0"/>
                        </a:rPr>
                        <m:t>𝑊</m:t>
                      </m:r>
                      <m:r>
                        <a:rPr lang="en-US" sz="2400" i="1">
                          <a:solidFill>
                            <a:schemeClr val="accent2"/>
                          </a:solidFill>
                          <a:latin typeface="Cambria Math" panose="02040503050406030204" pitchFamily="18" charset="0"/>
                          <a:ea typeface="Cambria Math" panose="02040503050406030204" pitchFamily="18" charset="0"/>
                        </a:rPr>
                        <m:t>)</m:t>
                      </m:r>
                    </m:oMath>
                  </m:oMathPara>
                </a14:m>
                <a:endParaRPr lang="en-US" sz="2400" dirty="0">
                  <a:solidFill>
                    <a:schemeClr val="accent2"/>
                  </a:solidFill>
                </a:endParaRPr>
              </a:p>
              <a:p>
                <a:pPr algn="l"/>
                <a:endParaRPr lang="he-IL" sz="2100" dirty="0"/>
              </a:p>
              <a:p>
                <a:pPr algn="r" rtl="1"/>
                <a:endParaRPr lang="he-IL" sz="2100" dirty="0"/>
              </a:p>
              <a:p>
                <a:r>
                  <a:rPr lang="en-US" sz="2100" dirty="0"/>
                  <a:t> </a:t>
                </a:r>
              </a:p>
            </p:txBody>
          </p:sp>
        </mc:Choice>
        <mc:Fallback xmlns="">
          <p:sp>
            <p:nvSpPr>
              <p:cNvPr id="54" name="TextBox 53">
                <a:extLst>
                  <a:ext uri="{FF2B5EF4-FFF2-40B4-BE49-F238E27FC236}">
                    <a16:creationId xmlns:a16="http://schemas.microsoft.com/office/drawing/2014/main" xmlns:a14="http://schemas.microsoft.com/office/drawing/2010/main" xmlns="" id="{90366C97-129F-124E-A65A-9623C414E27D}"/>
                  </a:ext>
                </a:extLst>
              </p:cNvPr>
              <p:cNvSpPr txBox="1">
                <a:spLocks noRot="1" noChangeAspect="1" noMove="1" noResize="1" noEditPoints="1" noAdjustHandles="1" noChangeArrowheads="1" noChangeShapeType="1" noTextEdit="1"/>
              </p:cNvSpPr>
              <p:nvPr/>
            </p:nvSpPr>
            <p:spPr>
              <a:xfrm>
                <a:off x="4716016" y="2499369"/>
                <a:ext cx="3925240" cy="2169825"/>
              </a:xfrm>
              <a:prstGeom prst="rect">
                <a:avLst/>
              </a:prstGeom>
              <a:blipFill rotWithShape="1">
                <a:blip r:embed="rId10"/>
                <a:stretch>
                  <a:fillRect l="-2484" t="-1966"/>
                </a:stretch>
              </a:blipFill>
            </p:spPr>
            <p:txBody>
              <a:bodyPr/>
              <a:lstStyle/>
              <a:p>
                <a:r>
                  <a:rPr lang="en-US">
                    <a:noFill/>
                  </a:rPr>
                  <a:t> </a:t>
                </a:r>
              </a:p>
            </p:txBody>
          </p:sp>
        </mc:Fallback>
      </mc:AlternateContent>
    </p:spTree>
    <p:extLst>
      <p:ext uri="{BB962C8B-B14F-4D97-AF65-F5344CB8AC3E}">
        <p14:creationId xmlns:p14="http://schemas.microsoft.com/office/powerpoint/2010/main" val="262547274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algn="ctr" rtl="0"/>
            <a:r>
              <a:rPr lang="en-US" sz="3600" dirty="0" smtClean="0">
                <a:solidFill>
                  <a:schemeClr val="accent2"/>
                </a:solidFill>
                <a:cs typeface="+mn-cs"/>
              </a:rPr>
              <a:t>And, conversely for convex utility</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289</a:t>
            </a:fld>
            <a:endParaRPr lang="en-US"/>
          </a:p>
        </p:txBody>
      </p:sp>
      <p:sp>
        <p:nvSpPr>
          <p:cNvPr id="13" name="Line 4">
            <a:extLst>
              <a:ext uri="{FF2B5EF4-FFF2-40B4-BE49-F238E27FC236}">
                <a16:creationId xmlns:a16="http://schemas.microsoft.com/office/drawing/2014/main" id="{98E59117-47F2-384E-8508-089BEC8F0BA2}"/>
              </a:ext>
            </a:extLst>
          </p:cNvPr>
          <p:cNvSpPr>
            <a:spLocks noChangeShapeType="1"/>
          </p:cNvSpPr>
          <p:nvPr/>
        </p:nvSpPr>
        <p:spPr bwMode="auto">
          <a:xfrm>
            <a:off x="1253920" y="2327155"/>
            <a:ext cx="0" cy="262890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5">
            <a:extLst>
              <a:ext uri="{FF2B5EF4-FFF2-40B4-BE49-F238E27FC236}">
                <a16:creationId xmlns:a16="http://schemas.microsoft.com/office/drawing/2014/main" id="{871668E8-81CA-5646-B3D4-2FB0F2E16DDF}"/>
              </a:ext>
            </a:extLst>
          </p:cNvPr>
          <p:cNvSpPr>
            <a:spLocks noChangeShapeType="1"/>
          </p:cNvSpPr>
          <p:nvPr/>
        </p:nvSpPr>
        <p:spPr bwMode="auto">
          <a:xfrm flipH="1">
            <a:off x="1253920" y="4956055"/>
            <a:ext cx="2932509"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 name="Straight Connector 16">
            <a:extLst>
              <a:ext uri="{FF2B5EF4-FFF2-40B4-BE49-F238E27FC236}">
                <a16:creationId xmlns:a16="http://schemas.microsoft.com/office/drawing/2014/main" id="{AFF9FC29-8D6D-8C44-8C8B-930A1087B41B}"/>
              </a:ext>
            </a:extLst>
          </p:cNvPr>
          <p:cNvCxnSpPr>
            <a:cxnSpLocks/>
          </p:cNvCxnSpPr>
          <p:nvPr/>
        </p:nvCxnSpPr>
        <p:spPr>
          <a:xfrm flipV="1">
            <a:off x="2523609"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89EC056-E8CD-9048-A120-7569FC25C75E}"/>
              </a:ext>
            </a:extLst>
          </p:cNvPr>
          <p:cNvSpPr>
            <a:spLocks noChangeArrowheads="1"/>
          </p:cNvSpPr>
          <p:nvPr/>
        </p:nvSpPr>
        <p:spPr bwMode="auto">
          <a:xfrm>
            <a:off x="2437670" y="4247178"/>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Rectangle 10">
                <a:extLst>
                  <a:ext uri="{FF2B5EF4-FFF2-40B4-BE49-F238E27FC236}">
                    <a16:creationId xmlns:a16="http://schemas.microsoft.com/office/drawing/2014/main" id="{B7373267-02C8-8A43-A21F-3459D3225DFC}"/>
                  </a:ext>
                </a:extLst>
              </p:cNvPr>
              <p:cNvSpPr>
                <a:spLocks noChangeArrowheads="1"/>
              </p:cNvSpPr>
              <p:nvPr/>
            </p:nvSpPr>
            <p:spPr bwMode="auto">
              <a:xfrm>
                <a:off x="508645" y="2106471"/>
                <a:ext cx="750782" cy="3928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sz="2100" i="1" smtClean="0">
                          <a:solidFill>
                            <a:schemeClr val="accent2"/>
                          </a:solidFill>
                          <a:latin typeface="Cambria Math" panose="02040503050406030204" pitchFamily="18" charset="0"/>
                        </a:rPr>
                        <m:t>𝑢</m:t>
                      </m:r>
                      <m:r>
                        <a:rPr lang="en-US" sz="2100" i="1" smtClean="0">
                          <a:solidFill>
                            <a:schemeClr val="accent2"/>
                          </a:solidFill>
                          <a:latin typeface="Cambria Math" panose="02040503050406030204" pitchFamily="18" charset="0"/>
                        </a:rPr>
                        <m:t>(</m:t>
                      </m:r>
                      <m:r>
                        <a:rPr lang="en-US" sz="2100" i="1" smtClean="0">
                          <a:solidFill>
                            <a:schemeClr val="accent2"/>
                          </a:solidFill>
                          <a:latin typeface="Cambria Math" panose="02040503050406030204" pitchFamily="18" charset="0"/>
                        </a:rPr>
                        <m:t>𝑥</m:t>
                      </m:r>
                      <m:r>
                        <a:rPr lang="en-US" sz="2100" i="1" smtClean="0">
                          <a:solidFill>
                            <a:schemeClr val="accent2"/>
                          </a:solidFill>
                          <a:latin typeface="Cambria Math" panose="02040503050406030204" pitchFamily="18" charset="0"/>
                        </a:rPr>
                        <m:t>)</m:t>
                      </m:r>
                    </m:oMath>
                  </m:oMathPara>
                </a14:m>
                <a:endParaRPr lang="en-US" altLang="en-US" sz="2100" dirty="0">
                  <a:solidFill>
                    <a:schemeClr val="accent2"/>
                  </a:solidFill>
                </a:endParaRPr>
              </a:p>
            </p:txBody>
          </p:sp>
        </mc:Choice>
        <mc:Fallback xmlns="">
          <p:sp>
            <p:nvSpPr>
              <p:cNvPr id="20" name="Rectangle 10">
                <a:extLst>
                  <a:ext uri="{FF2B5EF4-FFF2-40B4-BE49-F238E27FC236}">
                    <a16:creationId xmlns:a16="http://schemas.microsoft.com/office/drawing/2014/main" xmlns:a14="http://schemas.microsoft.com/office/drawing/2010/main" xmlns="" id="{B7373267-02C8-8A43-A21F-3459D3225DFC}"/>
                  </a:ext>
                </a:extLst>
              </p:cNvPr>
              <p:cNvSpPr>
                <a:spLocks noRot="1" noChangeAspect="1" noMove="1" noResize="1" noEditPoints="1" noAdjustHandles="1" noChangeArrowheads="1" noChangeShapeType="1" noTextEdit="1"/>
              </p:cNvSpPr>
              <p:nvPr/>
            </p:nvSpPr>
            <p:spPr bwMode="auto">
              <a:xfrm>
                <a:off x="508645" y="2106471"/>
                <a:ext cx="750782" cy="392898"/>
              </a:xfrm>
              <a:prstGeom prst="rect">
                <a:avLst/>
              </a:prstGeom>
              <a:blipFill rotWithShape="1">
                <a:blip r:embed="rId2"/>
                <a:stretch>
                  <a:fillRect r="-1613" b="-23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10">
                <a:extLst>
                  <a:ext uri="{FF2B5EF4-FFF2-40B4-BE49-F238E27FC236}">
                    <a16:creationId xmlns:a16="http://schemas.microsoft.com/office/drawing/2014/main" id="{64198B13-E357-7A42-9309-C2A307A19F3F}"/>
                  </a:ext>
                </a:extLst>
              </p:cNvPr>
              <p:cNvSpPr>
                <a:spLocks noChangeArrowheads="1"/>
              </p:cNvSpPr>
              <p:nvPr/>
            </p:nvSpPr>
            <p:spPr bwMode="auto">
              <a:xfrm>
                <a:off x="3896140" y="4974960"/>
                <a:ext cx="365612" cy="3928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2100" i="1" smtClean="0">
                          <a:solidFill>
                            <a:schemeClr val="accent2"/>
                          </a:solidFill>
                          <a:latin typeface="Cambria Math" panose="02040503050406030204" pitchFamily="18" charset="0"/>
                        </a:rPr>
                        <m:t>𝑥</m:t>
                      </m:r>
                    </m:oMath>
                  </m:oMathPara>
                </a14:m>
                <a:endParaRPr lang="en-US" altLang="en-US" sz="2100" dirty="0">
                  <a:solidFill>
                    <a:schemeClr val="accent2"/>
                  </a:solidFill>
                </a:endParaRPr>
              </a:p>
            </p:txBody>
          </p:sp>
        </mc:Choice>
        <mc:Fallback xmlns="">
          <p:sp>
            <p:nvSpPr>
              <p:cNvPr id="21" name="Rectangle 10">
                <a:extLst>
                  <a:ext uri="{FF2B5EF4-FFF2-40B4-BE49-F238E27FC236}">
                    <a16:creationId xmlns:a16="http://schemas.microsoft.com/office/drawing/2014/main" xmlns:a14="http://schemas.microsoft.com/office/drawing/2010/main" xmlns="" id="{64198B13-E357-7A42-9309-C2A307A19F3F}"/>
                  </a:ext>
                </a:extLst>
              </p:cNvPr>
              <p:cNvSpPr>
                <a:spLocks noRot="1" noChangeAspect="1" noMove="1" noResize="1" noEditPoints="1" noAdjustHandles="1" noChangeArrowheads="1" noChangeShapeType="1" noTextEdit="1"/>
              </p:cNvSpPr>
              <p:nvPr/>
            </p:nvSpPr>
            <p:spPr bwMode="auto">
              <a:xfrm>
                <a:off x="3896140" y="4974960"/>
                <a:ext cx="365612" cy="392898"/>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B3415D93-EECA-9C4B-B457-A1936C312AD1}"/>
              </a:ext>
            </a:extLst>
          </p:cNvPr>
          <p:cNvCxnSpPr>
            <a:cxnSpLocks/>
          </p:cNvCxnSpPr>
          <p:nvPr/>
        </p:nvCxnSpPr>
        <p:spPr>
          <a:xfrm flipV="1">
            <a:off x="3209874"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7E80E6-51AF-004E-9526-65E109F5D853}"/>
              </a:ext>
            </a:extLst>
          </p:cNvPr>
          <p:cNvCxnSpPr>
            <a:cxnSpLocks/>
          </p:cNvCxnSpPr>
          <p:nvPr/>
        </p:nvCxnSpPr>
        <p:spPr>
          <a:xfrm flipV="1">
            <a:off x="1831460" y="4866414"/>
            <a:ext cx="8614" cy="1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10">
                <a:extLst>
                  <a:ext uri="{FF2B5EF4-FFF2-40B4-BE49-F238E27FC236}">
                    <a16:creationId xmlns:a16="http://schemas.microsoft.com/office/drawing/2014/main" id="{3C29462D-9A12-964F-868B-1BA03C8A23B9}"/>
                  </a:ext>
                </a:extLst>
              </p:cNvPr>
              <p:cNvSpPr>
                <a:spLocks noChangeArrowheads="1"/>
              </p:cNvSpPr>
              <p:nvPr/>
            </p:nvSpPr>
            <p:spPr bwMode="auto">
              <a:xfrm>
                <a:off x="2320239" y="5007699"/>
                <a:ext cx="432233" cy="3467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𝑊</m:t>
                      </m:r>
                    </m:oMath>
                  </m:oMathPara>
                </a14:m>
                <a:endParaRPr lang="en-US" altLang="en-US" dirty="0">
                  <a:solidFill>
                    <a:srgbClr val="FF3300"/>
                  </a:solidFill>
                </a:endParaRPr>
              </a:p>
            </p:txBody>
          </p:sp>
        </mc:Choice>
        <mc:Fallback xmlns="">
          <p:sp>
            <p:nvSpPr>
              <p:cNvPr id="24" name="Rectangle 10">
                <a:extLst>
                  <a:ext uri="{FF2B5EF4-FFF2-40B4-BE49-F238E27FC236}">
                    <a16:creationId xmlns:a16="http://schemas.microsoft.com/office/drawing/2014/main" id="{3C29462D-9A12-964F-868B-1BA03C8A23B9}"/>
                  </a:ext>
                </a:extLst>
              </p:cNvPr>
              <p:cNvSpPr>
                <a:spLocks noRot="1" noChangeAspect="1" noMove="1" noResize="1" noEditPoints="1" noAdjustHandles="1" noChangeArrowheads="1" noChangeShapeType="1" noTextEdit="1"/>
              </p:cNvSpPr>
              <p:nvPr/>
            </p:nvSpPr>
            <p:spPr bwMode="auto">
              <a:xfrm>
                <a:off x="2320239" y="5007699"/>
                <a:ext cx="432233" cy="34673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10">
                <a:extLst>
                  <a:ext uri="{FF2B5EF4-FFF2-40B4-BE49-F238E27FC236}">
                    <a16:creationId xmlns:a16="http://schemas.microsoft.com/office/drawing/2014/main" id="{47A1F74E-2C78-2448-87A8-E4B2F60A0115}"/>
                  </a:ext>
                </a:extLst>
              </p:cNvPr>
              <p:cNvSpPr>
                <a:spLocks noChangeArrowheads="1"/>
              </p:cNvSpPr>
              <p:nvPr/>
            </p:nvSpPr>
            <p:spPr bwMode="auto">
              <a:xfrm>
                <a:off x="1341783" y="5037675"/>
                <a:ext cx="929805" cy="3005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1500" i="1">
                          <a:latin typeface="Cambria Math" panose="02040503050406030204" pitchFamily="18" charset="0"/>
                        </a:rPr>
                        <m:t>𝑊</m:t>
                      </m:r>
                      <m:r>
                        <a:rPr lang="en-US" altLang="en-US" sz="1500" i="1">
                          <a:latin typeface="Cambria Math" panose="02040503050406030204" pitchFamily="18" charset="0"/>
                        </a:rPr>
                        <m:t>−</m:t>
                      </m:r>
                      <m:r>
                        <a:rPr lang="en-US" altLang="en-US" sz="1500" i="1">
                          <a:latin typeface="Cambria Math" panose="02040503050406030204" pitchFamily="18" charset="0"/>
                        </a:rPr>
                        <m:t>100</m:t>
                      </m:r>
                    </m:oMath>
                  </m:oMathPara>
                </a14:m>
                <a:endParaRPr lang="en-US" altLang="en-US" sz="1500" dirty="0"/>
              </a:p>
            </p:txBody>
          </p:sp>
        </mc:Choice>
        <mc:Fallback xmlns="">
          <p:sp>
            <p:nvSpPr>
              <p:cNvPr id="25" name="Rectangle 10">
                <a:extLst>
                  <a:ext uri="{FF2B5EF4-FFF2-40B4-BE49-F238E27FC236}">
                    <a16:creationId xmlns:a16="http://schemas.microsoft.com/office/drawing/2014/main" id="{47A1F74E-2C78-2448-87A8-E4B2F60A0115}"/>
                  </a:ext>
                </a:extLst>
              </p:cNvPr>
              <p:cNvSpPr>
                <a:spLocks noRot="1" noChangeAspect="1" noMove="1" noResize="1" noEditPoints="1" noAdjustHandles="1" noChangeArrowheads="1" noChangeShapeType="1" noTextEdit="1"/>
              </p:cNvSpPr>
              <p:nvPr/>
            </p:nvSpPr>
            <p:spPr bwMode="auto">
              <a:xfrm>
                <a:off x="1341783" y="5037675"/>
                <a:ext cx="929805" cy="30056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10">
                <a:extLst>
                  <a:ext uri="{FF2B5EF4-FFF2-40B4-BE49-F238E27FC236}">
                    <a16:creationId xmlns:a16="http://schemas.microsoft.com/office/drawing/2014/main" id="{3F0F1F42-D453-5147-919C-90970367C2F7}"/>
                  </a:ext>
                </a:extLst>
              </p:cNvPr>
              <p:cNvSpPr>
                <a:spLocks noChangeArrowheads="1"/>
              </p:cNvSpPr>
              <p:nvPr/>
            </p:nvSpPr>
            <p:spPr bwMode="auto">
              <a:xfrm>
                <a:off x="2788749" y="5030782"/>
                <a:ext cx="929805" cy="3005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altLang="en-US" sz="1500" i="1">
                          <a:latin typeface="Cambria Math" panose="02040503050406030204" pitchFamily="18" charset="0"/>
                        </a:rPr>
                        <m:t>𝑊</m:t>
                      </m:r>
                      <m:r>
                        <a:rPr lang="en-US" altLang="en-US" sz="1500" i="1">
                          <a:latin typeface="Cambria Math" panose="02040503050406030204" pitchFamily="18" charset="0"/>
                        </a:rPr>
                        <m:t>+</m:t>
                      </m:r>
                      <m:r>
                        <a:rPr lang="en-US" altLang="en-US" sz="1500" i="1">
                          <a:latin typeface="Cambria Math" panose="02040503050406030204" pitchFamily="18" charset="0"/>
                        </a:rPr>
                        <m:t>100</m:t>
                      </m:r>
                    </m:oMath>
                  </m:oMathPara>
                </a14:m>
                <a:endParaRPr lang="en-US" altLang="en-US" sz="1500" dirty="0"/>
              </a:p>
            </p:txBody>
          </p:sp>
        </mc:Choice>
        <mc:Fallback xmlns="">
          <p:sp>
            <p:nvSpPr>
              <p:cNvPr id="26" name="Rectangle 10">
                <a:extLst>
                  <a:ext uri="{FF2B5EF4-FFF2-40B4-BE49-F238E27FC236}">
                    <a16:creationId xmlns:a16="http://schemas.microsoft.com/office/drawing/2014/main" id="{3F0F1F42-D453-5147-919C-90970367C2F7}"/>
                  </a:ext>
                </a:extLst>
              </p:cNvPr>
              <p:cNvSpPr>
                <a:spLocks noRot="1" noChangeAspect="1" noMove="1" noResize="1" noEditPoints="1" noAdjustHandles="1" noChangeArrowheads="1" noChangeShapeType="1" noTextEdit="1"/>
              </p:cNvSpPr>
              <p:nvPr/>
            </p:nvSpPr>
            <p:spPr bwMode="auto">
              <a:xfrm>
                <a:off x="2788749" y="5030782"/>
                <a:ext cx="929805" cy="30056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Arc 29">
            <a:extLst>
              <a:ext uri="{FF2B5EF4-FFF2-40B4-BE49-F238E27FC236}">
                <a16:creationId xmlns:a16="http://schemas.microsoft.com/office/drawing/2014/main" id="{DF6DBBFA-C749-9341-8E0E-4EE4C7765B3B}"/>
              </a:ext>
            </a:extLst>
          </p:cNvPr>
          <p:cNvSpPr/>
          <p:nvPr/>
        </p:nvSpPr>
        <p:spPr>
          <a:xfrm rot="5400000">
            <a:off x="-897174" y="-554905"/>
            <a:ext cx="4402237" cy="5712476"/>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31" name="Oval 30">
            <a:extLst>
              <a:ext uri="{FF2B5EF4-FFF2-40B4-BE49-F238E27FC236}">
                <a16:creationId xmlns:a16="http://schemas.microsoft.com/office/drawing/2014/main" id="{B0ADEF2A-A2AA-5F47-89D4-B7EC46E770DF}"/>
              </a:ext>
            </a:extLst>
          </p:cNvPr>
          <p:cNvSpPr>
            <a:spLocks noChangeArrowheads="1"/>
          </p:cNvSpPr>
          <p:nvPr/>
        </p:nvSpPr>
        <p:spPr bwMode="auto">
          <a:xfrm>
            <a:off x="1729219" y="4377890"/>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p>
        </p:txBody>
      </p:sp>
      <p:sp>
        <p:nvSpPr>
          <p:cNvPr id="32" name="Oval 31">
            <a:extLst>
              <a:ext uri="{FF2B5EF4-FFF2-40B4-BE49-F238E27FC236}">
                <a16:creationId xmlns:a16="http://schemas.microsoft.com/office/drawing/2014/main" id="{B258C5B9-94F0-6F46-9738-E2B7CDA7B6BC}"/>
              </a:ext>
            </a:extLst>
          </p:cNvPr>
          <p:cNvSpPr>
            <a:spLocks noChangeArrowheads="1"/>
          </p:cNvSpPr>
          <p:nvPr/>
        </p:nvSpPr>
        <p:spPr bwMode="auto">
          <a:xfrm>
            <a:off x="3137525" y="3799532"/>
            <a:ext cx="161925" cy="161925"/>
          </a:xfrm>
          <a:prstGeom prst="ellipse">
            <a:avLst/>
          </a:prstGeom>
          <a:solidFill>
            <a:srgbClr val="0099FF"/>
          </a:solidFill>
          <a:ln w="12700">
            <a:solidFill>
              <a:schemeClr val="accent1"/>
            </a:solidFill>
            <a:round/>
            <a:headEnd/>
            <a:tailEnd/>
          </a:ln>
          <a:effectLst/>
          <a:extLst/>
        </p:spPr>
        <p:txBody>
          <a:bodyPr wrap="none" anchor="ctr"/>
          <a:lstStyle/>
          <a:p>
            <a:endParaRPr lang="en-US"/>
          </a:p>
        </p:txBody>
      </p:sp>
      <p:cxnSp>
        <p:nvCxnSpPr>
          <p:cNvPr id="34" name="Straight Connector 33">
            <a:extLst>
              <a:ext uri="{FF2B5EF4-FFF2-40B4-BE49-F238E27FC236}">
                <a16:creationId xmlns:a16="http://schemas.microsoft.com/office/drawing/2014/main" id="{3A0C60B4-AF7A-2942-A41D-F3369F1410F9}"/>
              </a:ext>
            </a:extLst>
          </p:cNvPr>
          <p:cNvCxnSpPr>
            <a:stCxn id="31" idx="6"/>
            <a:endCxn id="32" idx="3"/>
          </p:cNvCxnSpPr>
          <p:nvPr/>
        </p:nvCxnSpPr>
        <p:spPr>
          <a:xfrm flipV="1">
            <a:off x="1891144" y="3937743"/>
            <a:ext cx="1270094" cy="521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DE81B49-B442-EF49-9E2E-28715EF9F276}"/>
              </a:ext>
            </a:extLst>
          </p:cNvPr>
          <p:cNvSpPr>
            <a:spLocks noChangeArrowheads="1"/>
          </p:cNvSpPr>
          <p:nvPr/>
        </p:nvSpPr>
        <p:spPr bwMode="auto">
          <a:xfrm>
            <a:off x="2427841" y="4088006"/>
            <a:ext cx="161925" cy="161925"/>
          </a:xfrm>
          <a:prstGeom prst="ellipse">
            <a:avLst/>
          </a:prstGeom>
          <a:solidFill>
            <a:schemeClr val="tx1"/>
          </a:solidFill>
          <a:ln w="12700">
            <a:solidFill>
              <a:schemeClr val="accent1"/>
            </a:solidFill>
            <a:round/>
            <a:headEnd/>
            <a:tailEnd/>
          </a:ln>
          <a:effectLs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Rectangle 10">
                <a:extLst>
                  <a:ext uri="{FF2B5EF4-FFF2-40B4-BE49-F238E27FC236}">
                    <a16:creationId xmlns:a16="http://schemas.microsoft.com/office/drawing/2014/main" id="{37329869-558C-354E-A5B9-F7DEDACBB969}"/>
                  </a:ext>
                </a:extLst>
              </p:cNvPr>
              <p:cNvSpPr>
                <a:spLocks noChangeArrowheads="1"/>
              </p:cNvSpPr>
              <p:nvPr/>
            </p:nvSpPr>
            <p:spPr bwMode="auto">
              <a:xfrm>
                <a:off x="761811" y="4221205"/>
                <a:ext cx="763478" cy="3467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𝑊</m:t>
                      </m:r>
                      <m:r>
                        <a:rPr lang="en-US" b="0" i="1" smtClean="0">
                          <a:solidFill>
                            <a:schemeClr val="tx1"/>
                          </a:solidFill>
                          <a:latin typeface="Cambria Math" panose="02040503050406030204" pitchFamily="18" charset="0"/>
                        </a:rPr>
                        <m:t>)</m:t>
                      </m:r>
                    </m:oMath>
                  </m:oMathPara>
                </a14:m>
                <a:endParaRPr lang="en-US" altLang="en-US" dirty="0">
                  <a:solidFill>
                    <a:schemeClr val="tx1"/>
                  </a:solidFill>
                </a:endParaRPr>
              </a:p>
            </p:txBody>
          </p:sp>
        </mc:Choice>
        <mc:Fallback xmlns="">
          <p:sp>
            <p:nvSpPr>
              <p:cNvPr id="36" name="Rectangle 10">
                <a:extLst>
                  <a:ext uri="{FF2B5EF4-FFF2-40B4-BE49-F238E27FC236}">
                    <a16:creationId xmlns:a16="http://schemas.microsoft.com/office/drawing/2014/main" id="{37329869-558C-354E-A5B9-F7DEDACBB969}"/>
                  </a:ext>
                </a:extLst>
              </p:cNvPr>
              <p:cNvSpPr>
                <a:spLocks noRot="1" noChangeAspect="1" noMove="1" noResize="1" noEditPoints="1" noAdjustHandles="1" noChangeArrowheads="1" noChangeShapeType="1" noTextEdit="1"/>
              </p:cNvSpPr>
              <p:nvPr/>
            </p:nvSpPr>
            <p:spPr bwMode="auto">
              <a:xfrm>
                <a:off x="761811" y="4221205"/>
                <a:ext cx="763478" cy="346731"/>
              </a:xfrm>
              <a:prstGeom prst="rect">
                <a:avLst/>
              </a:prstGeom>
              <a:blipFill>
                <a:blip r:embed="rId7"/>
                <a:stretch>
                  <a:fillRect r="-800" b="-192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2945193D-61A7-3E42-96A7-F28191565FE8}"/>
              </a:ext>
            </a:extLst>
          </p:cNvPr>
          <p:cNvCxnSpPr>
            <a:cxnSpLocks/>
          </p:cNvCxnSpPr>
          <p:nvPr/>
        </p:nvCxnSpPr>
        <p:spPr>
          <a:xfrm flipH="1" flipV="1">
            <a:off x="1246794" y="3869947"/>
            <a:ext cx="1955955" cy="24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416D97-9655-9141-91E4-B90B289CE573}"/>
              </a:ext>
            </a:extLst>
          </p:cNvPr>
          <p:cNvCxnSpPr/>
          <p:nvPr/>
        </p:nvCxnSpPr>
        <p:spPr>
          <a:xfrm flipH="1">
            <a:off x="1261951" y="4126522"/>
            <a:ext cx="1186558" cy="100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E17BF4-4D25-594F-B3CC-33BCE38AB94E}"/>
              </a:ext>
            </a:extLst>
          </p:cNvPr>
          <p:cNvCxnSpPr/>
          <p:nvPr/>
        </p:nvCxnSpPr>
        <p:spPr>
          <a:xfrm flipH="1">
            <a:off x="1246794" y="4322120"/>
            <a:ext cx="1186558" cy="1005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172079-A76F-E848-AFFD-A0C69FDC5B69}"/>
              </a:ext>
            </a:extLst>
          </p:cNvPr>
          <p:cNvCxnSpPr>
            <a:cxnSpLocks/>
          </p:cNvCxnSpPr>
          <p:nvPr/>
        </p:nvCxnSpPr>
        <p:spPr>
          <a:xfrm flipH="1" flipV="1">
            <a:off x="1251367" y="4517100"/>
            <a:ext cx="1973846" cy="50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943ED30-BE28-6043-A4A4-B84C9172C660}"/>
              </a:ext>
            </a:extLst>
          </p:cNvPr>
          <p:cNvCxnSpPr>
            <a:cxnSpLocks/>
            <a:stCxn id="32" idx="0"/>
          </p:cNvCxnSpPr>
          <p:nvPr/>
        </p:nvCxnSpPr>
        <p:spPr>
          <a:xfrm>
            <a:off x="3218487" y="3799532"/>
            <a:ext cx="6726" cy="7094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10">
                <a:extLst>
                  <a:ext uri="{FF2B5EF4-FFF2-40B4-BE49-F238E27FC236}">
                    <a16:creationId xmlns:a16="http://schemas.microsoft.com/office/drawing/2014/main" id="{F26755ED-18E1-0B4B-A704-181303574FDB}"/>
                  </a:ext>
                </a:extLst>
              </p:cNvPr>
              <p:cNvSpPr>
                <a:spLocks noChangeArrowheads="1"/>
              </p:cNvSpPr>
              <p:nvPr/>
            </p:nvSpPr>
            <p:spPr bwMode="auto">
              <a:xfrm>
                <a:off x="33045" y="3819657"/>
                <a:ext cx="1195071" cy="6237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r>
                  <a:rPr lang="en-US" sz="1200" dirty="0"/>
                  <a:t>[</a:t>
                </a:r>
                <a14:m>
                  <m:oMath xmlns:m="http://schemas.openxmlformats.org/officeDocument/2006/math">
                    <m:r>
                      <a:rPr lang="en-US" sz="1200" i="1">
                        <a:latin typeface="Cambria Math" panose="02040503050406030204" pitchFamily="18" charset="0"/>
                      </a:rPr>
                      <m:t>0</m:t>
                    </m:r>
                    <m:r>
                      <a:rPr lang="en-US" sz="1200" i="1">
                        <a:latin typeface="Cambria Math" panose="02040503050406030204" pitchFamily="18" charset="0"/>
                      </a:rPr>
                      <m:t>.</m:t>
                    </m:r>
                    <m:r>
                      <a:rPr lang="en-US" sz="1200" i="1">
                        <a:latin typeface="Cambria Math" panose="02040503050406030204" pitchFamily="18" charset="0"/>
                      </a:rPr>
                      <m:t>5</m:t>
                    </m:r>
                    <m:r>
                      <a:rPr lang="en-US" sz="1200" i="1">
                        <a:latin typeface="Cambria Math" panose="02040503050406030204" pitchFamily="18" charset="0"/>
                      </a:rPr>
                      <m:t>𝑢</m:t>
                    </m:r>
                    <m:d>
                      <m:dPr>
                        <m:ctrlPr>
                          <a:rPr lang="en-US" sz="1200" i="1">
                            <a:latin typeface="Cambria Math" panose="02040503050406030204" pitchFamily="18" charset="0"/>
                          </a:rPr>
                        </m:ctrlPr>
                      </m:dPr>
                      <m:e>
                        <m:r>
                          <a:rPr lang="en-US" sz="1200" i="1">
                            <a:latin typeface="Cambria Math" panose="02040503050406030204" pitchFamily="18" charset="0"/>
                          </a:rPr>
                          <m:t>𝑊</m:t>
                        </m:r>
                        <m:r>
                          <a:rPr lang="en-US" sz="1200" i="1">
                            <a:latin typeface="Cambria Math" panose="02040503050406030204" pitchFamily="18" charset="0"/>
                          </a:rPr>
                          <m:t>+</m:t>
                        </m:r>
                        <m:r>
                          <a:rPr lang="en-US" sz="1200" i="1">
                            <a:latin typeface="Cambria Math" panose="02040503050406030204" pitchFamily="18" charset="0"/>
                          </a:rPr>
                          <m:t>100</m:t>
                        </m:r>
                      </m:e>
                    </m:d>
                  </m:oMath>
                </a14:m>
                <a:endParaRPr lang="en-US" sz="1200" dirty="0"/>
              </a:p>
              <a:p>
                <a:r>
                  <a:rPr lang="en-US" sz="1200" dirty="0"/>
                  <a:t> +</a:t>
                </a:r>
              </a:p>
              <a:p>
                <a:endParaRPr lang="en-US" altLang="en-US" sz="1200" dirty="0">
                  <a:solidFill>
                    <a:srgbClr val="FF3300"/>
                  </a:solidFill>
                </a:endParaRPr>
              </a:p>
            </p:txBody>
          </p:sp>
        </mc:Choice>
        <mc:Fallback xmlns="">
          <p:sp>
            <p:nvSpPr>
              <p:cNvPr id="52" name="Rectangle 10">
                <a:extLst>
                  <a:ext uri="{FF2B5EF4-FFF2-40B4-BE49-F238E27FC236}">
                    <a16:creationId xmlns:a16="http://schemas.microsoft.com/office/drawing/2014/main" id="{F26755ED-18E1-0B4B-A704-181303574FDB}"/>
                  </a:ext>
                </a:extLst>
              </p:cNvPr>
              <p:cNvSpPr>
                <a:spLocks noRot="1" noChangeAspect="1" noMove="1" noResize="1" noEditPoints="1" noAdjustHandles="1" noChangeArrowheads="1" noChangeShapeType="1" noTextEdit="1"/>
              </p:cNvSpPr>
              <p:nvPr/>
            </p:nvSpPr>
            <p:spPr bwMode="auto">
              <a:xfrm>
                <a:off x="33045" y="3819657"/>
                <a:ext cx="1195071" cy="623730"/>
              </a:xfrm>
              <a:prstGeom prst="rect">
                <a:avLst/>
              </a:prstGeom>
              <a:blipFill>
                <a:blip r:embed="rId8"/>
                <a:stretch>
                  <a:fillRect l="-2041" t="-39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10">
                <a:extLst>
                  <a:ext uri="{FF2B5EF4-FFF2-40B4-BE49-F238E27FC236}">
                    <a16:creationId xmlns:a16="http://schemas.microsoft.com/office/drawing/2014/main" id="{F9DC9159-6A8F-4144-A77F-91FDE87B7B22}"/>
                  </a:ext>
                </a:extLst>
              </p:cNvPr>
              <p:cNvSpPr>
                <a:spLocks noChangeArrowheads="1"/>
              </p:cNvSpPr>
              <p:nvPr/>
            </p:nvSpPr>
            <p:spPr bwMode="auto">
              <a:xfrm>
                <a:off x="141367" y="4016080"/>
                <a:ext cx="1250086" cy="2543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69056" tIns="34529" rIns="69056" bIns="34529">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0</m:t>
                      </m:r>
                      <m:r>
                        <a:rPr lang="en-US" sz="1200" i="1">
                          <a:latin typeface="Cambria Math" panose="02040503050406030204" pitchFamily="18" charset="0"/>
                        </a:rPr>
                        <m:t>.</m:t>
                      </m:r>
                      <m:r>
                        <a:rPr lang="en-US" sz="1200" i="1">
                          <a:latin typeface="Cambria Math" panose="02040503050406030204" pitchFamily="18" charset="0"/>
                        </a:rPr>
                        <m:t>5</m:t>
                      </m:r>
                      <m:r>
                        <a:rPr lang="en-US" sz="1200" i="1">
                          <a:latin typeface="Cambria Math" panose="02040503050406030204" pitchFamily="18" charset="0"/>
                        </a:rPr>
                        <m:t>𝑢</m:t>
                      </m:r>
                      <m:r>
                        <a:rPr lang="en-US" sz="1200" i="1">
                          <a:latin typeface="Cambria Math" panose="02040503050406030204" pitchFamily="18" charset="0"/>
                        </a:rPr>
                        <m:t>(</m:t>
                      </m:r>
                      <m:r>
                        <a:rPr lang="en-US" sz="1200" i="1">
                          <a:latin typeface="Cambria Math" panose="02040503050406030204" pitchFamily="18" charset="0"/>
                        </a:rPr>
                        <m:t>𝑊</m:t>
                      </m:r>
                      <m:r>
                        <a:rPr lang="en-US" sz="1200" i="1">
                          <a:latin typeface="Cambria Math" panose="02040503050406030204" pitchFamily="18" charset="0"/>
                        </a:rPr>
                        <m:t>−</m:t>
                      </m:r>
                      <m:r>
                        <a:rPr lang="en-US" sz="1200" i="1">
                          <a:latin typeface="Cambria Math" panose="02040503050406030204" pitchFamily="18" charset="0"/>
                        </a:rPr>
                        <m:t>100</m:t>
                      </m:r>
                      <m:r>
                        <a:rPr lang="en-US" sz="1200" i="1">
                          <a:latin typeface="Cambria Math" panose="02040503050406030204" pitchFamily="18" charset="0"/>
                        </a:rPr>
                        <m:t>)]</m:t>
                      </m:r>
                    </m:oMath>
                  </m:oMathPara>
                </a14:m>
                <a:endParaRPr lang="en-US" altLang="en-US" sz="1200" dirty="0"/>
              </a:p>
            </p:txBody>
          </p:sp>
        </mc:Choice>
        <mc:Fallback xmlns="">
          <p:sp>
            <p:nvSpPr>
              <p:cNvPr id="53" name="Rectangle 10">
                <a:extLst>
                  <a:ext uri="{FF2B5EF4-FFF2-40B4-BE49-F238E27FC236}">
                    <a16:creationId xmlns:a16="http://schemas.microsoft.com/office/drawing/2014/main" id="{F9DC9159-6A8F-4144-A77F-91FDE87B7B22}"/>
                  </a:ext>
                </a:extLst>
              </p:cNvPr>
              <p:cNvSpPr>
                <a:spLocks noRot="1" noChangeAspect="1" noMove="1" noResize="1" noEditPoints="1" noAdjustHandles="1" noChangeArrowheads="1" noChangeShapeType="1" noTextEdit="1"/>
              </p:cNvSpPr>
              <p:nvPr/>
            </p:nvSpPr>
            <p:spPr bwMode="auto">
              <a:xfrm>
                <a:off x="141367" y="4016080"/>
                <a:ext cx="1250086" cy="254398"/>
              </a:xfrm>
              <a:prstGeom prst="rect">
                <a:avLst/>
              </a:prstGeom>
              <a:blipFill>
                <a:blip r:embed="rId9"/>
                <a:stretch>
                  <a:fillRect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366C97-129F-124E-A65A-9623C414E27D}"/>
                  </a:ext>
                </a:extLst>
              </p:cNvPr>
              <p:cNvSpPr txBox="1"/>
              <p:nvPr/>
            </p:nvSpPr>
            <p:spPr>
              <a:xfrm>
                <a:off x="4788024" y="2518404"/>
                <a:ext cx="3669842" cy="2169825"/>
              </a:xfrm>
              <a:prstGeom prst="rect">
                <a:avLst/>
              </a:prstGeom>
              <a:noFill/>
            </p:spPr>
            <p:txBody>
              <a:bodyPr wrap="square" rtlCol="0">
                <a:spAutoFit/>
              </a:bodyPr>
              <a:lstStyle/>
              <a:p>
                <a:r>
                  <a:rPr lang="en-US" sz="2400" dirty="0">
                    <a:ea typeface="Cambria Math" panose="02040503050406030204" pitchFamily="18" charset="0"/>
                  </a:rPr>
                  <a:t>If </a:t>
                </a:r>
                <a14:m>
                  <m:oMath xmlns:m="http://schemas.openxmlformats.org/officeDocument/2006/math">
                    <m:r>
                      <a:rPr lang="en-US" sz="2400" i="1">
                        <a:latin typeface="Cambria Math" panose="02040503050406030204" pitchFamily="18" charset="0"/>
                        <a:ea typeface="Cambria Math" panose="02040503050406030204" pitchFamily="18" charset="0"/>
                      </a:rPr>
                      <m:t>𝑢</m:t>
                    </m:r>
                  </m:oMath>
                </a14:m>
                <a:r>
                  <a:rPr lang="he-IL" sz="2400" dirty="0"/>
                  <a:t> </a:t>
                </a:r>
                <a:r>
                  <a:rPr lang="en-US" sz="2400" dirty="0"/>
                  <a:t>is </a:t>
                </a:r>
                <a:r>
                  <a:rPr lang="en-US" sz="2400" dirty="0" smtClean="0">
                    <a:solidFill>
                      <a:srgbClr val="FF0000"/>
                    </a:solidFill>
                  </a:rPr>
                  <a:t>convex </a:t>
                </a:r>
                <a:r>
                  <a:rPr lang="en-US" sz="2400" dirty="0"/>
                  <a:t>then</a:t>
                </a:r>
                <a:r>
                  <a:rPr lang="he-IL" sz="2400" dirty="0">
                    <a:ea typeface="Cambria Math" panose="02040503050406030204" pitchFamily="18" charset="0"/>
                  </a:rPr>
                  <a:t> </a:t>
                </a:r>
                <a:endParaRPr lang="en-US" sz="2400" dirty="0">
                  <a:ea typeface="Cambria Math" panose="02040503050406030204" pitchFamily="18" charset="0"/>
                </a:endParaRPr>
              </a:p>
              <a:p>
                <a:pPr algn="r" rtl="1"/>
                <a:endParaRPr lang="he-IL" sz="2400" dirty="0">
                  <a:solidFill>
                    <a:srgbClr val="FF0000"/>
                  </a:solidFill>
                </a:endParaRPr>
              </a:p>
              <a:p>
                <a:pPr algn="ctr" rtl="1"/>
                <a:r>
                  <a:rPr lang="he-IL" sz="2400" dirty="0">
                    <a:solidFill>
                      <a:srgbClr val="00B0F0"/>
                    </a:solidFill>
                    <a:ea typeface="Cambria Math" panose="02040503050406030204" pitchFamily="18" charset="0"/>
                  </a:rPr>
                  <a:t>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rPr>
                      <m:t>𝐸</m:t>
                    </m:r>
                    <m:r>
                      <a:rPr lang="en-US" sz="2400" i="1" smtClean="0">
                        <a:solidFill>
                          <a:schemeClr val="accent2"/>
                        </a:solidFill>
                        <a:latin typeface="Cambria Math" panose="02040503050406030204" pitchFamily="18" charset="0"/>
                        <a:ea typeface="Cambria Math" panose="02040503050406030204" pitchFamily="18" charset="0"/>
                      </a:rPr>
                      <m:t> </m:t>
                    </m:r>
                    <m:r>
                      <a:rPr lang="en-US" sz="2400" i="1" smtClean="0">
                        <a:solidFill>
                          <a:schemeClr val="accent2"/>
                        </a:solidFill>
                        <a:latin typeface="Cambria Math" panose="02040503050406030204" pitchFamily="18" charset="0"/>
                        <a:ea typeface="Cambria Math" panose="02040503050406030204" pitchFamily="18" charset="0"/>
                      </a:rPr>
                      <m:t>𝑢</m:t>
                    </m:r>
                    <m:d>
                      <m:dPr>
                        <m:ctrlPr>
                          <a:rPr lang="en-US" sz="2400" i="1">
                            <a:solidFill>
                              <a:schemeClr val="accent2"/>
                            </a:solidFill>
                            <a:latin typeface="Cambria Math" panose="02040503050406030204" pitchFamily="18" charset="0"/>
                            <a:ea typeface="Cambria Math" panose="02040503050406030204" pitchFamily="18" charset="0"/>
                          </a:rPr>
                        </m:ctrlPr>
                      </m:dPr>
                      <m:e>
                        <m:r>
                          <a:rPr lang="en-US" sz="2400" i="1">
                            <a:solidFill>
                              <a:schemeClr val="accent2"/>
                            </a:solidFill>
                            <a:latin typeface="Cambria Math" panose="02040503050406030204" pitchFamily="18" charset="0"/>
                            <a:ea typeface="Cambria Math" panose="02040503050406030204" pitchFamily="18" charset="0"/>
                          </a:rPr>
                          <m:t>𝑊</m:t>
                        </m:r>
                        <m:r>
                          <a:rPr lang="en-US" sz="2400" i="1">
                            <a:solidFill>
                              <a:schemeClr val="accent2"/>
                            </a:solidFill>
                            <a:latin typeface="Cambria Math" panose="02040503050406030204" pitchFamily="18" charset="0"/>
                            <a:ea typeface="Cambria Math" panose="02040503050406030204" pitchFamily="18" charset="0"/>
                          </a:rPr>
                          <m:t>+</m:t>
                        </m:r>
                        <m:r>
                          <a:rPr lang="en-US" sz="2400" i="1">
                            <a:solidFill>
                              <a:schemeClr val="accent2"/>
                            </a:solidFill>
                            <a:latin typeface="Cambria Math" panose="02040503050406030204" pitchFamily="18" charset="0"/>
                            <a:ea typeface="Cambria Math" panose="02040503050406030204" pitchFamily="18" charset="0"/>
                          </a:rPr>
                          <m:t>𝑋</m:t>
                        </m:r>
                      </m:e>
                    </m:d>
                    <m:r>
                      <a:rPr lang="en-US" sz="2400" i="1">
                        <a:solidFill>
                          <a:schemeClr val="accent2"/>
                        </a:solidFill>
                        <a:latin typeface="Cambria Math" panose="02040503050406030204" pitchFamily="18" charset="0"/>
                        <a:ea typeface="Cambria Math" panose="02040503050406030204" pitchFamily="18" charset="0"/>
                      </a:rPr>
                      <m:t>≥</m:t>
                    </m:r>
                    <m:r>
                      <a:rPr lang="en-US" sz="2400" i="1">
                        <a:solidFill>
                          <a:schemeClr val="accent2"/>
                        </a:solidFill>
                        <a:latin typeface="Cambria Math" panose="02040503050406030204" pitchFamily="18" charset="0"/>
                        <a:ea typeface="Cambria Math" panose="02040503050406030204" pitchFamily="18" charset="0"/>
                      </a:rPr>
                      <m:t>𝑢</m:t>
                    </m:r>
                    <m:d>
                      <m:dPr>
                        <m:ctrlPr>
                          <a:rPr lang="en-US" sz="2400" i="1">
                            <a:solidFill>
                              <a:schemeClr val="accent2"/>
                            </a:solidFill>
                            <a:latin typeface="Cambria Math" panose="02040503050406030204" pitchFamily="18" charset="0"/>
                            <a:ea typeface="Cambria Math" panose="02040503050406030204" pitchFamily="18" charset="0"/>
                          </a:rPr>
                        </m:ctrlPr>
                      </m:dPr>
                      <m:e>
                        <m:r>
                          <a:rPr lang="en-US" sz="2400" i="1">
                            <a:solidFill>
                              <a:schemeClr val="accent2"/>
                            </a:solidFill>
                            <a:latin typeface="Cambria Math" panose="02040503050406030204" pitchFamily="18" charset="0"/>
                            <a:ea typeface="Cambria Math" panose="02040503050406030204" pitchFamily="18" charset="0"/>
                          </a:rPr>
                          <m:t>𝑊</m:t>
                        </m:r>
                      </m:e>
                    </m:d>
                  </m:oMath>
                </a14:m>
                <a:endParaRPr lang="he-IL" sz="2400" dirty="0">
                  <a:solidFill>
                    <a:srgbClr val="00B0F0"/>
                  </a:solidFill>
                  <a:ea typeface="Cambria Math" panose="02040503050406030204" pitchFamily="18" charset="0"/>
                </a:endParaRPr>
              </a:p>
              <a:p>
                <a:pPr algn="r" rtl="1"/>
                <a:endParaRPr lang="en-US" sz="2100" dirty="0"/>
              </a:p>
              <a:p>
                <a:pPr algn="r" rtl="1"/>
                <a:endParaRPr lang="he-IL" sz="2100" i="1" dirty="0">
                  <a:latin typeface="Cambria Math" panose="02040503050406030204" pitchFamily="18" charset="0"/>
                  <a:ea typeface="Cambria Math" panose="02040503050406030204" pitchFamily="18" charset="0"/>
                </a:endParaRPr>
              </a:p>
              <a:p>
                <a:endParaRPr lang="en-US" sz="2100" dirty="0"/>
              </a:p>
            </p:txBody>
          </p:sp>
        </mc:Choice>
        <mc:Fallback xmlns="">
          <p:sp>
            <p:nvSpPr>
              <p:cNvPr id="54" name="TextBox 53">
                <a:extLst>
                  <a:ext uri="{FF2B5EF4-FFF2-40B4-BE49-F238E27FC236}">
                    <a16:creationId xmlns:a16="http://schemas.microsoft.com/office/drawing/2014/main" xmlns:a14="http://schemas.microsoft.com/office/drawing/2010/main" xmlns="" id="{90366C97-129F-124E-A65A-9623C414E27D}"/>
                  </a:ext>
                </a:extLst>
              </p:cNvPr>
              <p:cNvSpPr txBox="1">
                <a:spLocks noRot="1" noChangeAspect="1" noMove="1" noResize="1" noEditPoints="1" noAdjustHandles="1" noChangeArrowheads="1" noChangeShapeType="1" noTextEdit="1"/>
              </p:cNvSpPr>
              <p:nvPr/>
            </p:nvSpPr>
            <p:spPr>
              <a:xfrm>
                <a:off x="4788024" y="2518404"/>
                <a:ext cx="3669842" cy="2169825"/>
              </a:xfrm>
              <a:prstGeom prst="rect">
                <a:avLst/>
              </a:prstGeom>
              <a:blipFill rotWithShape="1">
                <a:blip r:embed="rId10"/>
                <a:stretch>
                  <a:fillRect l="-2492" t="-1966"/>
                </a:stretch>
              </a:blipFill>
            </p:spPr>
            <p:txBody>
              <a:bodyPr/>
              <a:lstStyle/>
              <a:p>
                <a:r>
                  <a:rPr lang="en-US">
                    <a:noFill/>
                  </a:rPr>
                  <a:t> </a:t>
                </a:r>
              </a:p>
            </p:txBody>
          </p:sp>
        </mc:Fallback>
      </mc:AlternateContent>
    </p:spTree>
    <p:extLst>
      <p:ext uri="{BB962C8B-B14F-4D97-AF65-F5344CB8AC3E}">
        <p14:creationId xmlns:p14="http://schemas.microsoft.com/office/powerpoint/2010/main" val="289992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1749C33-D4A1-41FC-A9CA-82DF28A331F0}" type="slidenum">
              <a:rPr lang="ar-SA" altLang="en-US" sz="1400"/>
              <a:pPr algn="l" eaLnBrk="1" hangingPunct="1">
                <a:spcBef>
                  <a:spcPct val="0"/>
                </a:spcBef>
                <a:buFontTx/>
                <a:buNone/>
              </a:pPr>
              <a:t>29</a:t>
            </a:fld>
            <a:endParaRPr lang="en-US" altLang="en-US" sz="1400"/>
          </a:p>
        </p:txBody>
      </p:sp>
      <p:sp>
        <p:nvSpPr>
          <p:cNvPr id="1536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Endowment Effect</a:t>
            </a:r>
          </a:p>
        </p:txBody>
      </p:sp>
      <p:sp>
        <p:nvSpPr>
          <p:cNvPr id="15364"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We tend to value what we have more than what we still don’t have</a:t>
            </a:r>
          </a:p>
          <a:p>
            <a:pPr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t>A special case of “</a:t>
            </a:r>
            <a:r>
              <a:rPr lang="en-US" altLang="en-US" sz="2400" dirty="0" smtClean="0">
                <a:solidFill>
                  <a:srgbClr val="00B050"/>
                </a:solidFill>
              </a:rPr>
              <a:t>status quo bias</a:t>
            </a:r>
            <a:r>
              <a:rPr lang="en-US" altLang="en-US" sz="2400" dirty="0" smtClean="0"/>
              <a:t>” </a:t>
            </a:r>
          </a:p>
          <a:p>
            <a:pPr algn="l" rtl="0" eaLnBrk="1" hangingPunct="1">
              <a:lnSpc>
                <a:spcPct val="150000"/>
              </a:lnSpc>
            </a:pPr>
            <a:endParaRPr lang="en-US" altLang="en-US" sz="2400" dirty="0" smtClean="0"/>
          </a:p>
          <a:p>
            <a:pPr marL="0" indent="0" algn="l" rtl="0" eaLnBrk="1" hangingPunct="1">
              <a:lnSpc>
                <a:spcPct val="150000"/>
              </a:lnSpc>
              <a:buNone/>
            </a:pPr>
            <a:r>
              <a:rPr lang="en-US" altLang="en-US" sz="2400" dirty="0" smtClean="0"/>
              <a:t>Related to the “</a:t>
            </a:r>
            <a:r>
              <a:rPr lang="en-US" altLang="en-US" sz="2400" dirty="0" smtClean="0">
                <a:solidFill>
                  <a:srgbClr val="00B050"/>
                </a:solidFill>
              </a:rPr>
              <a:t>disposition effect</a:t>
            </a:r>
            <a:r>
              <a:rPr lang="en-US" altLang="en-US" sz="2400" dirty="0" smtClean="0"/>
              <a:t>”</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eaLnBrk="1" hangingPunct="1">
              <a:lnSpc>
                <a:spcPct val="90000"/>
              </a:lnSpc>
            </a:pPr>
            <a:r>
              <a:rPr lang="en-US" sz="3600" dirty="0" smtClean="0">
                <a:solidFill>
                  <a:schemeClr val="accent2"/>
                </a:solidFill>
                <a:cs typeface="+mn-cs"/>
              </a:rPr>
              <a:t>Risk Aversion</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290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70C19B-9932-2740-B6D7-525333E37DDB}"/>
                  </a:ext>
                </a:extLst>
              </p:cNvPr>
              <p:cNvSpPr txBox="1"/>
              <p:nvPr/>
            </p:nvSpPr>
            <p:spPr>
              <a:xfrm>
                <a:off x="1223628" y="1916832"/>
                <a:ext cx="6696744" cy="3970318"/>
              </a:xfrm>
              <a:prstGeom prst="rect">
                <a:avLst/>
              </a:prstGeom>
              <a:noFill/>
            </p:spPr>
            <p:txBody>
              <a:bodyPr wrap="square" rtlCol="0">
                <a:spAutoFit/>
              </a:bodyPr>
              <a:lstStyle/>
              <a:p>
                <a:pPr algn="l" defTabSz="685800" eaLnBrk="1" hangingPunct="1">
                  <a:lnSpc>
                    <a:spcPct val="150000"/>
                  </a:lnSpc>
                </a:pPr>
                <a:r>
                  <a:rPr lang="en-US" sz="2400" dirty="0" smtClean="0"/>
                  <a:t>… is </a:t>
                </a:r>
                <a:r>
                  <a:rPr lang="en-US" sz="2400" dirty="0" smtClean="0">
                    <a:solidFill>
                      <a:srgbClr val="7030A0"/>
                    </a:solidFill>
                  </a:rPr>
                  <a:t>defined</a:t>
                </a:r>
                <a:r>
                  <a:rPr lang="en-US" sz="2400" dirty="0" smtClean="0"/>
                  <a:t> as:</a:t>
                </a:r>
                <a:endParaRPr lang="he-IL" sz="2400" dirty="0"/>
              </a:p>
              <a:p>
                <a:pPr algn="l" defTabSz="685800" eaLnBrk="1" hangingPunct="1">
                  <a:lnSpc>
                    <a:spcPct val="150000"/>
                  </a:lnSpc>
                </a:pPr>
                <a:endParaRPr lang="he-IL" sz="2400" dirty="0"/>
              </a:p>
              <a:p>
                <a:pPr algn="l">
                  <a:lnSpc>
                    <a:spcPct val="150000"/>
                  </a:lnSpc>
                </a:pPr>
                <a:r>
                  <a:rPr lang="en-US" sz="2400" dirty="0" smtClean="0"/>
                  <a:t>For </a:t>
                </a:r>
                <a:r>
                  <a:rPr lang="en-US" sz="2400" dirty="0" smtClean="0">
                    <a:solidFill>
                      <a:srgbClr val="FF0000"/>
                    </a:solidFill>
                  </a:rPr>
                  <a:t>every fair bet </a:t>
                </a:r>
                <a14:m>
                  <m:oMath xmlns:m="http://schemas.openxmlformats.org/officeDocument/2006/math">
                    <m:r>
                      <a:rPr lang="en-US" sz="2400" i="1">
                        <a:latin typeface="Cambria Math" panose="02040503050406030204" pitchFamily="18" charset="0"/>
                      </a:rPr>
                      <m:t>𝑋</m:t>
                    </m:r>
                    <m:r>
                      <a:rPr lang="he-IL" sz="2400" i="1">
                        <a:latin typeface="Cambria Math" panose="02040503050406030204" pitchFamily="18" charset="0"/>
                      </a:rPr>
                      <m:t> </m:t>
                    </m:r>
                    <m:r>
                      <a:rPr lang="en-US" sz="2400" i="1">
                        <a:latin typeface="Cambria Math" panose="02040503050406030204" pitchFamily="18" charset="0"/>
                      </a:rPr>
                      <m:t> </m:t>
                    </m:r>
                  </m:oMath>
                </a14:m>
                <a:r>
                  <a:rPr lang="he-IL" sz="2400" dirty="0"/>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𝐸</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r>
                          <a:rPr lang="en-US" sz="2400" i="1">
                            <a:latin typeface="Cambria Math" panose="02040503050406030204" pitchFamily="18" charset="0"/>
                          </a:rPr>
                          <m:t>0</m:t>
                        </m:r>
                      </m:e>
                    </m:d>
                  </m:oMath>
                </a14:m>
                <a:endParaRPr lang="en-US" sz="2400" dirty="0" smtClean="0"/>
              </a:p>
              <a:p>
                <a:pPr algn="l">
                  <a:lnSpc>
                    <a:spcPct val="150000"/>
                  </a:lnSpc>
                </a:pPr>
                <a:r>
                  <a:rPr lang="en-US" sz="2400" dirty="0" smtClean="0"/>
                  <a:t>and for </a:t>
                </a:r>
                <a:r>
                  <a:rPr lang="en-US" sz="2400" dirty="0" smtClean="0">
                    <a:solidFill>
                      <a:srgbClr val="FF0000"/>
                    </a:solidFill>
                  </a:rPr>
                  <a:t>every wealth level </a:t>
                </a:r>
                <a14:m>
                  <m:oMath xmlns:m="http://schemas.openxmlformats.org/officeDocument/2006/math">
                    <m:r>
                      <a:rPr lang="en-US" sz="2400" i="1">
                        <a:solidFill>
                          <a:srgbClr val="00B0F0"/>
                        </a:solidFill>
                        <a:latin typeface="Cambria Math" panose="02040503050406030204" pitchFamily="18" charset="0"/>
                        <a:ea typeface="Cambria Math" panose="02040503050406030204" pitchFamily="18" charset="0"/>
                      </a:rPr>
                      <m:t>𝑊</m:t>
                    </m:r>
                  </m:oMath>
                </a14:m>
                <a:endParaRPr lang="he-IL" sz="2400" dirty="0"/>
              </a:p>
              <a:p>
                <a:pPr algn="ctr">
                  <a:lnSpc>
                    <a:spcPct val="150000"/>
                  </a:lnSpc>
                </a:pPr>
                <a14:m>
                  <m:oMath xmlns:m="http://schemas.openxmlformats.org/officeDocument/2006/math">
                    <m:r>
                      <a:rPr lang="en-US" sz="2400" i="1">
                        <a:solidFill>
                          <a:srgbClr val="00B0F0"/>
                        </a:solidFill>
                        <a:latin typeface="Cambria Math" panose="02040503050406030204" pitchFamily="18" charset="0"/>
                        <a:ea typeface="Cambria Math" panose="02040503050406030204" pitchFamily="18" charset="0"/>
                      </a:rPr>
                      <m:t>𝑊</m:t>
                    </m:r>
                  </m:oMath>
                </a14:m>
                <a:r>
                  <a:rPr lang="he-IL" sz="2400" dirty="0"/>
                  <a:t> </a:t>
                </a:r>
                <a:r>
                  <a:rPr lang="en-US" sz="2400" dirty="0"/>
                  <a:t>is at least as desirable as </a:t>
                </a:r>
                <a14:m>
                  <m:oMath xmlns:m="http://schemas.openxmlformats.org/officeDocument/2006/math">
                    <m:r>
                      <a:rPr lang="en-US" sz="2400" i="1">
                        <a:solidFill>
                          <a:srgbClr val="00B0F0"/>
                        </a:solidFill>
                        <a:latin typeface="Cambria Math" panose="02040503050406030204" pitchFamily="18" charset="0"/>
                        <a:ea typeface="Cambria Math" panose="02040503050406030204" pitchFamily="18" charset="0"/>
                      </a:rPr>
                      <m:t>𝑊</m:t>
                    </m:r>
                    <m:r>
                      <a:rPr lang="en-US" sz="2400" i="1">
                        <a:solidFill>
                          <a:srgbClr val="00B0F0"/>
                        </a:solidFill>
                        <a:latin typeface="Cambria Math" panose="02040503050406030204" pitchFamily="18" charset="0"/>
                        <a:ea typeface="Cambria Math" panose="02040503050406030204" pitchFamily="18" charset="0"/>
                      </a:rPr>
                      <m:t>+</m:t>
                    </m:r>
                    <m:r>
                      <a:rPr lang="en-US" sz="2400" i="1">
                        <a:solidFill>
                          <a:srgbClr val="00B0F0"/>
                        </a:solidFill>
                        <a:latin typeface="Cambria Math" panose="02040503050406030204" pitchFamily="18" charset="0"/>
                        <a:ea typeface="Cambria Math" panose="02040503050406030204" pitchFamily="18" charset="0"/>
                      </a:rPr>
                      <m:t>𝑋</m:t>
                    </m:r>
                  </m:oMath>
                </a14:m>
                <a:endParaRPr lang="en-US" sz="2400" u="sng" dirty="0"/>
              </a:p>
              <a:p>
                <a:pPr algn="l" defTabSz="685800" eaLnBrk="1" hangingPunct="1">
                  <a:lnSpc>
                    <a:spcPct val="150000"/>
                  </a:lnSpc>
                </a:pPr>
                <a:endParaRPr lang="en-US" sz="2400" u="sng" dirty="0" smtClean="0"/>
              </a:p>
              <a:p>
                <a:pPr algn="l" defTabSz="685800" eaLnBrk="1" hangingPunct="1">
                  <a:lnSpc>
                    <a:spcPct val="150000"/>
                  </a:lnSpc>
                </a:pPr>
                <a:r>
                  <a:rPr lang="en-US" sz="2400" dirty="0" smtClean="0">
                    <a:solidFill>
                      <a:srgbClr val="7030A0"/>
                    </a:solidFill>
                  </a:rPr>
                  <a:t>Risk loving</a:t>
                </a:r>
                <a:r>
                  <a:rPr lang="en-US" sz="2400" dirty="0" smtClean="0"/>
                  <a:t>: just the opposite</a:t>
                </a:r>
                <a:endParaRPr lang="he-IL" sz="2400" dirty="0"/>
              </a:p>
            </p:txBody>
          </p:sp>
        </mc:Choice>
        <mc:Fallback xmlns="">
          <p:sp>
            <p:nvSpPr>
              <p:cNvPr id="6" name="TextBox 5">
                <a:extLst>
                  <a:ext uri="{FF2B5EF4-FFF2-40B4-BE49-F238E27FC236}">
                    <a16:creationId xmlns:a16="http://schemas.microsoft.com/office/drawing/2014/main" id="{CB70C19B-9932-2740-B6D7-525333E37DDB}"/>
                  </a:ext>
                </a:extLst>
              </p:cNvPr>
              <p:cNvSpPr txBox="1">
                <a:spLocks noRot="1" noChangeAspect="1" noMove="1" noResize="1" noEditPoints="1" noAdjustHandles="1" noChangeArrowheads="1" noChangeShapeType="1" noTextEdit="1"/>
              </p:cNvSpPr>
              <p:nvPr/>
            </p:nvSpPr>
            <p:spPr>
              <a:xfrm>
                <a:off x="1223628" y="1916832"/>
                <a:ext cx="6696744" cy="3970318"/>
              </a:xfrm>
              <a:prstGeom prst="rect">
                <a:avLst/>
              </a:prstGeom>
              <a:blipFill>
                <a:blip r:embed="rId2"/>
                <a:stretch>
                  <a:fillRect l="-1457" b="-920"/>
                </a:stretch>
              </a:blipFill>
            </p:spPr>
            <p:txBody>
              <a:bodyPr/>
              <a:lstStyle/>
              <a:p>
                <a:r>
                  <a:rPr lang="en-US">
                    <a:noFill/>
                  </a:rPr>
                  <a:t> </a:t>
                </a:r>
              </a:p>
            </p:txBody>
          </p:sp>
        </mc:Fallback>
      </mc:AlternateContent>
    </p:spTree>
    <p:extLst>
      <p:ext uri="{BB962C8B-B14F-4D97-AF65-F5344CB8AC3E}">
        <p14:creationId xmlns:p14="http://schemas.microsoft.com/office/powerpoint/2010/main" val="278522303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Under EU maximization</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291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E87B5D-8FB7-C44B-9C05-AB6EC3036D0A}"/>
                  </a:ext>
                </a:extLst>
              </p:cNvPr>
              <p:cNvSpPr txBox="1"/>
              <p:nvPr/>
            </p:nvSpPr>
            <p:spPr>
              <a:xfrm>
                <a:off x="1493054" y="1844824"/>
                <a:ext cx="6391313" cy="3693319"/>
              </a:xfrm>
              <a:prstGeom prst="rect">
                <a:avLst/>
              </a:prstGeom>
              <a:noFill/>
            </p:spPr>
            <p:txBody>
              <a:bodyPr wrap="square" rtlCol="0">
                <a:spAutoFit/>
              </a:bodyPr>
              <a:lstStyle/>
              <a:p>
                <a:pPr algn="ctr">
                  <a:lnSpc>
                    <a:spcPct val="150000"/>
                  </a:lnSpc>
                </a:pPr>
                <a:r>
                  <a:rPr lang="en-US" sz="2400" dirty="0" smtClean="0">
                    <a:solidFill>
                      <a:srgbClr val="00B0F0"/>
                    </a:solidFill>
                  </a:rPr>
                  <a:t>Risk aversion </a:t>
                </a:r>
                <a14:m>
                  <m:oMath xmlns:m="http://schemas.openxmlformats.org/officeDocument/2006/math">
                    <m:r>
                      <a:rPr lang="he-IL" sz="2400" i="1">
                        <a:latin typeface="Cambria Math" panose="02040503050406030204" pitchFamily="18" charset="0"/>
                        <a:ea typeface="Cambria Math" panose="02040503050406030204" pitchFamily="18" charset="0"/>
                      </a:rPr>
                      <m:t>⟺</m:t>
                    </m:r>
                  </m:oMath>
                </a14:m>
                <a:r>
                  <a:rPr lang="he-IL"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𝑢</m:t>
                    </m:r>
                  </m:oMath>
                </a14:m>
                <a:r>
                  <a:rPr lang="he-IL" sz="2400" dirty="0"/>
                  <a:t> </a:t>
                </a:r>
                <a:r>
                  <a:rPr lang="en-US" sz="2400" dirty="0" smtClean="0">
                    <a:solidFill>
                      <a:srgbClr val="FF0000"/>
                    </a:solidFill>
                  </a:rPr>
                  <a:t> concave</a:t>
                </a:r>
                <a:endParaRPr lang="he-IL" sz="2400" dirty="0">
                  <a:solidFill>
                    <a:srgbClr val="FF0000"/>
                  </a:solidFill>
                </a:endParaRPr>
              </a:p>
              <a:p>
                <a:pPr algn="ctr">
                  <a:lnSpc>
                    <a:spcPct val="150000"/>
                  </a:lnSpc>
                </a:pPr>
                <a:endParaRPr lang="he-IL" sz="2400" dirty="0"/>
              </a:p>
              <a:p>
                <a:pPr algn="ctr">
                  <a:lnSpc>
                    <a:spcPct val="150000"/>
                  </a:lnSpc>
                </a:pPr>
                <a:r>
                  <a:rPr lang="en-US" sz="2400" dirty="0">
                    <a:solidFill>
                      <a:srgbClr val="00B0F0"/>
                    </a:solidFill>
                  </a:rPr>
                  <a:t>Risk </a:t>
                </a:r>
                <a:r>
                  <a:rPr lang="en-US" sz="2400" dirty="0" smtClean="0">
                    <a:solidFill>
                      <a:srgbClr val="00B0F0"/>
                    </a:solidFill>
                  </a:rPr>
                  <a:t>loving </a:t>
                </a:r>
                <a14:m>
                  <m:oMath xmlns:m="http://schemas.openxmlformats.org/officeDocument/2006/math">
                    <m:r>
                      <a:rPr lang="he-IL" sz="2400" i="1">
                        <a:latin typeface="Cambria Math" panose="02040503050406030204" pitchFamily="18" charset="0"/>
                        <a:ea typeface="Cambria Math" panose="02040503050406030204" pitchFamily="18" charset="0"/>
                      </a:rPr>
                      <m:t>⟺</m:t>
                    </m:r>
                  </m:oMath>
                </a14:m>
                <a:r>
                  <a:rPr lang="he-IL"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𝑢</m:t>
                    </m:r>
                  </m:oMath>
                </a14:m>
                <a:r>
                  <a:rPr lang="he-IL" sz="2400" dirty="0"/>
                  <a:t> </a:t>
                </a:r>
                <a:r>
                  <a:rPr lang="en-US" sz="2400" dirty="0">
                    <a:solidFill>
                      <a:srgbClr val="FF0000"/>
                    </a:solidFill>
                  </a:rPr>
                  <a:t> </a:t>
                </a:r>
                <a:r>
                  <a:rPr lang="en-US" sz="2400" dirty="0" smtClean="0">
                    <a:solidFill>
                      <a:srgbClr val="FF0000"/>
                    </a:solidFill>
                  </a:rPr>
                  <a:t>convex</a:t>
                </a:r>
                <a:endParaRPr lang="he-IL" sz="2400" dirty="0">
                  <a:solidFill>
                    <a:srgbClr val="FF0000"/>
                  </a:solidFill>
                </a:endParaRPr>
              </a:p>
              <a:p>
                <a:pPr algn="ctr">
                  <a:lnSpc>
                    <a:spcPct val="150000"/>
                  </a:lnSpc>
                </a:pPr>
                <a:endParaRPr lang="he-IL" sz="2400" dirty="0"/>
              </a:p>
              <a:p>
                <a:pPr algn="l">
                  <a:lnSpc>
                    <a:spcPct val="150000"/>
                  </a:lnSpc>
                </a:pPr>
                <a:r>
                  <a:rPr lang="en-US" sz="2400" dirty="0" smtClean="0"/>
                  <a:t>(Both can be defined in a strict sense as well)</a:t>
                </a:r>
                <a:endParaRPr lang="he-IL" sz="2400" dirty="0"/>
              </a:p>
              <a:p>
                <a:pPr algn="r" rtl="1"/>
                <a:endParaRPr lang="he-IL" sz="2700" dirty="0"/>
              </a:p>
              <a:p>
                <a:pPr algn="r" rtl="1"/>
                <a:endParaRPr lang="en-US" sz="2700" dirty="0"/>
              </a:p>
            </p:txBody>
          </p:sp>
        </mc:Choice>
        <mc:Fallback xmlns="">
          <p:sp>
            <p:nvSpPr>
              <p:cNvPr id="5" name="TextBox 4">
                <a:extLst>
                  <a:ext uri="{FF2B5EF4-FFF2-40B4-BE49-F238E27FC236}">
                    <a16:creationId xmlns:a16="http://schemas.microsoft.com/office/drawing/2014/main" id="{99E87B5D-8FB7-C44B-9C05-AB6EC3036D0A}"/>
                  </a:ext>
                </a:extLst>
              </p:cNvPr>
              <p:cNvSpPr txBox="1">
                <a:spLocks noRot="1" noChangeAspect="1" noMove="1" noResize="1" noEditPoints="1" noAdjustHandles="1" noChangeArrowheads="1" noChangeShapeType="1" noTextEdit="1"/>
              </p:cNvSpPr>
              <p:nvPr/>
            </p:nvSpPr>
            <p:spPr>
              <a:xfrm>
                <a:off x="1493054" y="1844824"/>
                <a:ext cx="6391313" cy="3693319"/>
              </a:xfrm>
              <a:prstGeom prst="rect">
                <a:avLst/>
              </a:prstGeom>
              <a:blipFill>
                <a:blip r:embed="rId2"/>
                <a:stretch>
                  <a:fillRect l="-1527" r="-382"/>
                </a:stretch>
              </a:blipFill>
            </p:spPr>
            <p:txBody>
              <a:bodyPr/>
              <a:lstStyle/>
              <a:p>
                <a:r>
                  <a:rPr lang="en-US">
                    <a:noFill/>
                  </a:rPr>
                  <a:t> </a:t>
                </a:r>
              </a:p>
            </p:txBody>
          </p:sp>
        </mc:Fallback>
      </mc:AlternateContent>
    </p:spTree>
    <p:extLst>
      <p:ext uri="{BB962C8B-B14F-4D97-AF65-F5344CB8AC3E}">
        <p14:creationId xmlns:p14="http://schemas.microsoft.com/office/powerpoint/2010/main" val="200702368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67544" y="1772816"/>
            <a:ext cx="8229600" cy="2664296"/>
          </a:xfrm>
        </p:spPr>
        <p:txBody>
          <a:bodyPr/>
          <a:lstStyle/>
          <a:p>
            <a:pPr rtl="0" eaLnBrk="1" hangingPunct="1">
              <a:lnSpc>
                <a:spcPct val="150000"/>
              </a:lnSpc>
            </a:pPr>
            <a:r>
              <a:rPr lang="en-US" altLang="en-US" dirty="0" smtClean="0">
                <a:solidFill>
                  <a:srgbClr val="FF0000"/>
                </a:solidFill>
              </a:rPr>
              <a:t>Difficulties and </a:t>
            </a:r>
            <a:br>
              <a:rPr lang="en-US" altLang="en-US" dirty="0" smtClean="0">
                <a:solidFill>
                  <a:srgbClr val="FF0000"/>
                </a:solidFill>
              </a:rPr>
            </a:br>
            <a:r>
              <a:rPr lang="en-US" altLang="en-US" dirty="0" smtClean="0">
                <a:solidFill>
                  <a:srgbClr val="FF0000"/>
                </a:solidFill>
              </a:rPr>
              <a:t>Alternative Theories</a:t>
            </a:r>
          </a:p>
        </p:txBody>
      </p:sp>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1FFF04C-978B-4062-905D-138376190442}" type="slidenum">
              <a:rPr lang="ar-SA" altLang="en-US" sz="1400"/>
              <a:pPr algn="l">
                <a:spcBef>
                  <a:spcPct val="0"/>
                </a:spcBef>
                <a:buFontTx/>
                <a:buNone/>
              </a:pPr>
              <a:t>292</a:t>
            </a:fld>
            <a:endParaRPr lang="en-US" altLang="en-US" sz="1400"/>
          </a:p>
        </p:txBody>
      </p:sp>
    </p:spTree>
    <p:extLst>
      <p:ext uri="{BB962C8B-B14F-4D97-AF65-F5344CB8AC3E}">
        <p14:creationId xmlns:p14="http://schemas.microsoft.com/office/powerpoint/2010/main" val="270259072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rPr>
              <a:t>EU maximization can explain</a:t>
            </a:r>
            <a:endParaRPr lang="en-US" sz="36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293</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DC70A-CD92-8F4B-AA42-57CA389088E7}"/>
                  </a:ext>
                </a:extLst>
              </p:cNvPr>
              <p:cNvSpPr txBox="1"/>
              <p:nvPr/>
            </p:nvSpPr>
            <p:spPr>
              <a:xfrm>
                <a:off x="1259632" y="1916832"/>
                <a:ext cx="6768752" cy="4247317"/>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en-US" sz="2400" dirty="0" smtClean="0"/>
                  <a:t>Insurance (</a:t>
                </a:r>
                <a:r>
                  <a:rPr lang="en-US" sz="2400" dirty="0" smtClean="0">
                    <a:solidFill>
                      <a:srgbClr val="FF0000"/>
                    </a:solidFill>
                  </a:rPr>
                  <a:t>concave</a:t>
                </a:r>
                <a:r>
                  <a:rPr lang="en-US" sz="2400" dirty="0" smtClean="0"/>
                  <a:t> </a:t>
                </a:r>
                <a14:m>
                  <m:oMath xmlns:m="http://schemas.openxmlformats.org/officeDocument/2006/math">
                    <m:r>
                      <a:rPr lang="en-US" sz="2400" b="0" i="1" smtClean="0">
                        <a:solidFill>
                          <a:srgbClr val="0070C0"/>
                        </a:solidFill>
                        <a:latin typeface="Cambria Math" panose="02040503050406030204" pitchFamily="18" charset="0"/>
                      </a:rPr>
                      <m:t>𝑢</m:t>
                    </m:r>
                  </m:oMath>
                </a14:m>
                <a:r>
                  <a:rPr lang="en-US" sz="2400" dirty="0" smtClean="0"/>
                  <a:t>)</a:t>
                </a:r>
                <a:endParaRPr lang="en-US" sz="2400" dirty="0"/>
              </a:p>
              <a:p>
                <a:pPr marL="342900" indent="-342900" algn="l">
                  <a:lnSpc>
                    <a:spcPct val="150000"/>
                  </a:lnSpc>
                  <a:buFont typeface="Arial" panose="020B0604020202020204" pitchFamily="34" charset="0"/>
                  <a:buChar char="•"/>
                </a:pPr>
                <a:endParaRPr lang="he-IL" sz="2100" dirty="0"/>
              </a:p>
              <a:p>
                <a:pPr marL="342900" indent="-342900">
                  <a:lnSpc>
                    <a:spcPct val="150000"/>
                  </a:lnSpc>
                  <a:buFont typeface="Arial" panose="020B0604020202020204" pitchFamily="34" charset="0"/>
                  <a:buChar char="•"/>
                </a:pPr>
                <a:r>
                  <a:rPr lang="en-US" sz="2400" dirty="0" smtClean="0"/>
                  <a:t>State lotteries </a:t>
                </a:r>
                <a:r>
                  <a:rPr lang="en-US" sz="2400" dirty="0"/>
                  <a:t>(</a:t>
                </a:r>
                <a:r>
                  <a:rPr lang="en-US" sz="2400" dirty="0" smtClean="0">
                    <a:solidFill>
                      <a:srgbClr val="FF0000"/>
                    </a:solidFill>
                  </a:rPr>
                  <a:t>convex</a:t>
                </a:r>
                <a:r>
                  <a:rPr lang="en-US" sz="2400" dirty="0" smtClean="0"/>
                  <a:t> </a:t>
                </a:r>
                <a14:m>
                  <m:oMath xmlns:m="http://schemas.openxmlformats.org/officeDocument/2006/math">
                    <m:r>
                      <a:rPr lang="en-US" sz="2400" i="1" smtClean="0">
                        <a:solidFill>
                          <a:srgbClr val="0070C0"/>
                        </a:solidFill>
                        <a:latin typeface="Cambria Math" panose="02040503050406030204" pitchFamily="18" charset="0"/>
                      </a:rPr>
                      <m:t>𝑢</m:t>
                    </m:r>
                  </m:oMath>
                </a14:m>
                <a:r>
                  <a:rPr lang="en-US" sz="2400" dirty="0" smtClean="0"/>
                  <a:t>)</a:t>
                </a:r>
              </a:p>
              <a:p>
                <a:pPr marL="342900" indent="-342900">
                  <a:lnSpc>
                    <a:spcPct val="150000"/>
                  </a:lnSpc>
                  <a:buFont typeface="Arial" panose="020B0604020202020204" pitchFamily="34" charset="0"/>
                  <a:buChar char="•"/>
                </a:pPr>
                <a:endParaRPr lang="en-US" sz="2100" dirty="0"/>
              </a:p>
              <a:p>
                <a:pPr marL="342900" indent="-342900">
                  <a:lnSpc>
                    <a:spcPct val="150000"/>
                  </a:lnSpc>
                  <a:buFont typeface="Arial" panose="020B0604020202020204" pitchFamily="34" charset="0"/>
                  <a:buChar char="•"/>
                </a:pPr>
                <a:r>
                  <a:rPr lang="en-US" sz="2400" dirty="0" smtClean="0"/>
                  <a:t>But… what about both occurring simultaneously?</a:t>
                </a:r>
                <a:endParaRPr lang="en-US" sz="2400" dirty="0"/>
              </a:p>
              <a:p>
                <a:pPr algn="l">
                  <a:lnSpc>
                    <a:spcPct val="150000"/>
                  </a:lnSpc>
                </a:pPr>
                <a:endParaRPr lang="he-IL" sz="2100" dirty="0"/>
              </a:p>
              <a:p>
                <a:pPr algn="r" rtl="1">
                  <a:lnSpc>
                    <a:spcPct val="150000"/>
                  </a:lnSpc>
                </a:pPr>
                <a:endParaRPr lang="he-IL" sz="2100" dirty="0"/>
              </a:p>
            </p:txBody>
          </p:sp>
        </mc:Choice>
        <mc:Fallback xmlns="">
          <p:sp>
            <p:nvSpPr>
              <p:cNvPr id="5" name="TextBox 4">
                <a:extLst>
                  <a:ext uri="{FF2B5EF4-FFF2-40B4-BE49-F238E27FC236}">
                    <a16:creationId xmlns:a16="http://schemas.microsoft.com/office/drawing/2014/main" xmlns:a14="http://schemas.microsoft.com/office/drawing/2010/main" xmlns="" id="{C60DC70A-CD92-8F4B-AA42-57CA389088E7}"/>
                  </a:ext>
                </a:extLst>
              </p:cNvPr>
              <p:cNvSpPr txBox="1">
                <a:spLocks noRot="1" noChangeAspect="1" noMove="1" noResize="1" noEditPoints="1" noAdjustHandles="1" noChangeArrowheads="1" noChangeShapeType="1" noTextEdit="1"/>
              </p:cNvSpPr>
              <p:nvPr/>
            </p:nvSpPr>
            <p:spPr>
              <a:xfrm>
                <a:off x="1259632" y="1916832"/>
                <a:ext cx="6768752" cy="4247317"/>
              </a:xfrm>
              <a:prstGeom prst="rect">
                <a:avLst/>
              </a:prstGeom>
              <a:blipFill rotWithShape="1">
                <a:blip r:embed="rId2"/>
                <a:stretch>
                  <a:fillRect l="-1261"/>
                </a:stretch>
              </a:blipFill>
            </p:spPr>
            <p:txBody>
              <a:bodyPr/>
              <a:lstStyle/>
              <a:p>
                <a:r>
                  <a:rPr lang="en-US">
                    <a:noFill/>
                  </a:rPr>
                  <a:t> </a:t>
                </a:r>
              </a:p>
            </p:txBody>
          </p:sp>
        </mc:Fallback>
      </mc:AlternateContent>
    </p:spTree>
    <p:extLst>
      <p:ext uri="{BB962C8B-B14F-4D97-AF65-F5344CB8AC3E}">
        <p14:creationId xmlns:p14="http://schemas.microsoft.com/office/powerpoint/2010/main" val="300201759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rPr>
              <a:t>An attempt to explain both</a:t>
            </a:r>
            <a:endParaRPr lang="en-US" sz="36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294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DC70A-CD92-8F4B-AA42-57CA389088E7}"/>
                  </a:ext>
                </a:extLst>
              </p:cNvPr>
              <p:cNvSpPr txBox="1"/>
              <p:nvPr/>
            </p:nvSpPr>
            <p:spPr>
              <a:xfrm>
                <a:off x="4033981" y="1696961"/>
                <a:ext cx="4642454" cy="1061829"/>
              </a:xfrm>
              <a:prstGeom prst="rect">
                <a:avLst/>
              </a:prstGeom>
              <a:noFill/>
            </p:spPr>
            <p:txBody>
              <a:bodyPr wrap="square" rtlCol="0">
                <a:spAutoFit/>
              </a:bodyPr>
              <a:lstStyle/>
              <a:p>
                <a:pPr algn="l"/>
                <a:r>
                  <a:rPr lang="en-US" sz="2100" dirty="0" smtClean="0"/>
                  <a:t>Maybe </a:t>
                </a:r>
                <a14:m>
                  <m:oMath xmlns:m="http://schemas.openxmlformats.org/officeDocument/2006/math">
                    <m:r>
                      <a:rPr lang="en-US" sz="2100" b="0" i="1" smtClean="0">
                        <a:solidFill>
                          <a:srgbClr val="0070C0"/>
                        </a:solidFill>
                        <a:latin typeface="Cambria Math" panose="02040503050406030204" pitchFamily="18" charset="0"/>
                      </a:rPr>
                      <m:t>𝑢</m:t>
                    </m:r>
                  </m:oMath>
                </a14:m>
                <a:r>
                  <a:rPr lang="en-US" sz="2100" dirty="0" smtClean="0"/>
                  <a:t> starts out concave and turns to be convex?</a:t>
                </a:r>
                <a:endParaRPr lang="he-IL" sz="2100" dirty="0"/>
              </a:p>
              <a:p>
                <a:pPr algn="r" rtl="1"/>
                <a:endParaRPr lang="he-IL" sz="2100" dirty="0"/>
              </a:p>
            </p:txBody>
          </p:sp>
        </mc:Choice>
        <mc:Fallback xmlns="">
          <p:sp>
            <p:nvSpPr>
              <p:cNvPr id="5" name="TextBox 4">
                <a:extLst>
                  <a:ext uri="{FF2B5EF4-FFF2-40B4-BE49-F238E27FC236}">
                    <a16:creationId xmlns:a16="http://schemas.microsoft.com/office/drawing/2014/main" xmlns:a14="http://schemas.microsoft.com/office/drawing/2010/main" xmlns="" id="{C60DC70A-CD92-8F4B-AA42-57CA389088E7}"/>
                  </a:ext>
                </a:extLst>
              </p:cNvPr>
              <p:cNvSpPr txBox="1">
                <a:spLocks noRot="1" noChangeAspect="1" noMove="1" noResize="1" noEditPoints="1" noAdjustHandles="1" noChangeArrowheads="1" noChangeShapeType="1" noTextEdit="1"/>
              </p:cNvSpPr>
              <p:nvPr/>
            </p:nvSpPr>
            <p:spPr>
              <a:xfrm>
                <a:off x="4033981" y="1696961"/>
                <a:ext cx="4642454" cy="1061829"/>
              </a:xfrm>
              <a:prstGeom prst="rect">
                <a:avLst/>
              </a:prstGeom>
              <a:blipFill rotWithShape="1">
                <a:blip r:embed="rId2"/>
                <a:stretch>
                  <a:fillRect l="-1577" t="-3429" r="-3154"/>
                </a:stretch>
              </a:blipFill>
            </p:spPr>
            <p:txBody>
              <a:bodyPr/>
              <a:lstStyle/>
              <a:p>
                <a:r>
                  <a:rPr lang="en-US">
                    <a:noFill/>
                  </a:rPr>
                  <a:t> </a:t>
                </a:r>
              </a:p>
            </p:txBody>
          </p:sp>
        </mc:Fallback>
      </mc:AlternateContent>
      <p:sp>
        <p:nvSpPr>
          <p:cNvPr id="6" name="Line 8">
            <a:extLst>
              <a:ext uri="{FF2B5EF4-FFF2-40B4-BE49-F238E27FC236}">
                <a16:creationId xmlns:a16="http://schemas.microsoft.com/office/drawing/2014/main" id="{5A242BF8-DB19-4A49-AD7C-109B4B8EB049}"/>
              </a:ext>
            </a:extLst>
          </p:cNvPr>
          <p:cNvSpPr>
            <a:spLocks noChangeShapeType="1"/>
          </p:cNvSpPr>
          <p:nvPr/>
        </p:nvSpPr>
        <p:spPr bwMode="auto">
          <a:xfrm>
            <a:off x="2528888" y="3729037"/>
            <a:ext cx="0" cy="14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defTabSz="685800" rtl="1" eaLnBrk="1" hangingPunct="1"/>
            <a:endParaRPr lang="en-US"/>
          </a:p>
        </p:txBody>
      </p:sp>
      <p:sp>
        <p:nvSpPr>
          <p:cNvPr id="7" name="Line 3">
            <a:extLst>
              <a:ext uri="{FF2B5EF4-FFF2-40B4-BE49-F238E27FC236}">
                <a16:creationId xmlns:a16="http://schemas.microsoft.com/office/drawing/2014/main" id="{471F36FC-1667-4640-949C-B1C04ACF1715}"/>
              </a:ext>
            </a:extLst>
          </p:cNvPr>
          <p:cNvSpPr>
            <a:spLocks noChangeShapeType="1"/>
          </p:cNvSpPr>
          <p:nvPr/>
        </p:nvSpPr>
        <p:spPr bwMode="auto">
          <a:xfrm>
            <a:off x="1211587" y="2403969"/>
            <a:ext cx="0" cy="245745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3">
            <a:extLst>
              <a:ext uri="{FF2B5EF4-FFF2-40B4-BE49-F238E27FC236}">
                <a16:creationId xmlns:a16="http://schemas.microsoft.com/office/drawing/2014/main" id="{8692590D-39AC-4F42-B3B0-92E1A8AE4E02}"/>
              </a:ext>
            </a:extLst>
          </p:cNvPr>
          <p:cNvSpPr>
            <a:spLocks noChangeShapeType="1"/>
          </p:cNvSpPr>
          <p:nvPr/>
        </p:nvSpPr>
        <p:spPr bwMode="auto">
          <a:xfrm flipH="1">
            <a:off x="1211587" y="4841350"/>
            <a:ext cx="2465063" cy="2006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defTabSz="685800" rtl="1" eaLnBrk="1"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1B4C16-D960-8249-A6A7-F7BA0FC8E0B5}"/>
                  </a:ext>
                </a:extLst>
              </p:cNvPr>
              <p:cNvSpPr txBox="1"/>
              <p:nvPr/>
            </p:nvSpPr>
            <p:spPr>
              <a:xfrm>
                <a:off x="3760630" y="4898726"/>
                <a:ext cx="161326"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𝑥</m:t>
                      </m:r>
                    </m:oMath>
                  </m:oMathPara>
                </a14:m>
                <a:endParaRPr lang="en-US" sz="1500" dirty="0"/>
              </a:p>
            </p:txBody>
          </p:sp>
        </mc:Choice>
        <mc:Fallback xmlns="">
          <p:sp>
            <p:nvSpPr>
              <p:cNvPr id="10" name="TextBox 9">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3760630" y="4898726"/>
                <a:ext cx="161326" cy="230832"/>
              </a:xfrm>
              <a:prstGeom prst="rect">
                <a:avLst/>
              </a:prstGeom>
              <a:blipFill>
                <a:blip r:embed="rId3"/>
                <a:stretch>
                  <a:fillRect l="-15385" r="-11538" b="-2703"/>
                </a:stretch>
              </a:blipFill>
            </p:spPr>
            <p:txBody>
              <a:bodyPr/>
              <a:lstStyle/>
              <a:p>
                <a:r>
                  <a:rPr lang="en-US">
                    <a:noFill/>
                  </a:rPr>
                  <a:t> </a:t>
                </a:r>
              </a:p>
            </p:txBody>
          </p:sp>
        </mc:Fallback>
      </mc:AlternateContent>
      <p:sp>
        <p:nvSpPr>
          <p:cNvPr id="15" name="Freeform 14"/>
          <p:cNvSpPr/>
          <p:nvPr/>
        </p:nvSpPr>
        <p:spPr>
          <a:xfrm>
            <a:off x="1581150" y="1743075"/>
            <a:ext cx="1771650" cy="3990975"/>
          </a:xfrm>
          <a:custGeom>
            <a:avLst/>
            <a:gdLst>
              <a:gd name="connsiteX0" fmla="*/ 0 w 2362200"/>
              <a:gd name="connsiteY0" fmla="*/ 5321300 h 5321300"/>
              <a:gd name="connsiteX1" fmla="*/ 508000 w 2362200"/>
              <a:gd name="connsiteY1" fmla="*/ 2667000 h 5321300"/>
              <a:gd name="connsiteX2" fmla="*/ 1778000 w 2362200"/>
              <a:gd name="connsiteY2" fmla="*/ 2108200 h 5321300"/>
              <a:gd name="connsiteX3" fmla="*/ 2362200 w 2362200"/>
              <a:gd name="connsiteY3" fmla="*/ 0 h 5321300"/>
              <a:gd name="connsiteX4" fmla="*/ 2362200 w 2362200"/>
              <a:gd name="connsiteY4" fmla="*/ 0 h 532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5321300">
                <a:moveTo>
                  <a:pt x="0" y="5321300"/>
                </a:moveTo>
                <a:cubicBezTo>
                  <a:pt x="105833" y="4261908"/>
                  <a:pt x="211667" y="3202517"/>
                  <a:pt x="508000" y="2667000"/>
                </a:cubicBezTo>
                <a:cubicBezTo>
                  <a:pt x="804333" y="2131483"/>
                  <a:pt x="1468967" y="2552700"/>
                  <a:pt x="1778000" y="2108200"/>
                </a:cubicBezTo>
                <a:cubicBezTo>
                  <a:pt x="2087033" y="1663700"/>
                  <a:pt x="2362200" y="0"/>
                  <a:pt x="2362200" y="0"/>
                </a:cubicBezTo>
                <a:lnTo>
                  <a:pt x="2362200"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Gilboa\Dropbox\Temp\Fried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197" y="2876819"/>
            <a:ext cx="1307306" cy="19645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ilboa\Dropbox\Temp\sav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2962275"/>
            <a:ext cx="1428750" cy="18478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67325" y="2915693"/>
            <a:ext cx="1885950" cy="646331"/>
          </a:xfrm>
          <a:prstGeom prst="rect">
            <a:avLst/>
          </a:prstGeom>
          <a:noFill/>
        </p:spPr>
        <p:txBody>
          <a:bodyPr wrap="square" rtlCol="0">
            <a:spAutoFit/>
          </a:bodyPr>
          <a:lstStyle/>
          <a:p>
            <a:r>
              <a:rPr lang="en-US" dirty="0" smtClean="0"/>
              <a:t>Milton Friedman </a:t>
            </a:r>
          </a:p>
          <a:p>
            <a:r>
              <a:rPr lang="en-US" dirty="0" smtClean="0"/>
              <a:t>(1912-2006) </a:t>
            </a:r>
            <a:endParaRPr lang="en-US" dirty="0"/>
          </a:p>
        </p:txBody>
      </p:sp>
      <p:sp>
        <p:nvSpPr>
          <p:cNvPr id="17" name="TextBox 16"/>
          <p:cNvSpPr txBox="1"/>
          <p:nvPr/>
        </p:nvSpPr>
        <p:spPr>
          <a:xfrm>
            <a:off x="5400118" y="4810720"/>
            <a:ext cx="3132321" cy="646331"/>
          </a:xfrm>
          <a:prstGeom prst="rect">
            <a:avLst/>
          </a:prstGeom>
          <a:noFill/>
        </p:spPr>
        <p:txBody>
          <a:bodyPr wrap="square" rtlCol="0">
            <a:spAutoFit/>
          </a:bodyPr>
          <a:lstStyle/>
          <a:p>
            <a:r>
              <a:rPr lang="en-US" dirty="0" smtClean="0"/>
              <a:t>Leonard Jimmie Savage (1917-1971)</a:t>
            </a: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81B4C16-D960-8249-A6A7-F7BA0FC8E0B5}"/>
                  </a:ext>
                </a:extLst>
              </p:cNvPr>
              <p:cNvSpPr txBox="1"/>
              <p:nvPr/>
            </p:nvSpPr>
            <p:spPr>
              <a:xfrm>
                <a:off x="553004" y="2631366"/>
                <a:ext cx="447121"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a:rPr>
                        <m:t>𝑢</m:t>
                      </m:r>
                      <m:r>
                        <a:rPr lang="en-US" sz="1500" i="1">
                          <a:latin typeface="Cambria Math"/>
                        </a:rPr>
                        <m:t>(</m:t>
                      </m:r>
                      <m:r>
                        <a:rPr lang="en-US" sz="1500" i="1">
                          <a:latin typeface="Cambria Math"/>
                        </a:rPr>
                        <m:t>𝑥</m:t>
                      </m:r>
                      <m:r>
                        <a:rPr lang="en-US" sz="1500" i="1">
                          <a:latin typeface="Cambria Math"/>
                        </a:rPr>
                        <m:t>)</m:t>
                      </m:r>
                    </m:oMath>
                  </m:oMathPara>
                </a14:m>
                <a:endParaRPr lang="en-US" sz="1500" dirty="0"/>
              </a:p>
            </p:txBody>
          </p:sp>
        </mc:Choice>
        <mc:Fallback xmlns="">
          <p:sp>
            <p:nvSpPr>
              <p:cNvPr id="20" name="TextBox 19">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553004" y="2631366"/>
                <a:ext cx="447121" cy="230832"/>
              </a:xfrm>
              <a:prstGeom prst="rect">
                <a:avLst/>
              </a:prstGeom>
              <a:blipFill>
                <a:blip r:embed="rId6"/>
                <a:stretch>
                  <a:fillRect l="-4110" r="-13699" b="-36842"/>
                </a:stretch>
              </a:blipFill>
            </p:spPr>
            <p:txBody>
              <a:bodyPr/>
              <a:lstStyle/>
              <a:p>
                <a:r>
                  <a:rPr lang="en-US">
                    <a:noFill/>
                  </a:rPr>
                  <a:t> </a:t>
                </a:r>
              </a:p>
            </p:txBody>
          </p:sp>
        </mc:Fallback>
      </mc:AlternateContent>
    </p:spTree>
    <p:extLst>
      <p:ext uri="{BB962C8B-B14F-4D97-AF65-F5344CB8AC3E}">
        <p14:creationId xmlns:p14="http://schemas.microsoft.com/office/powerpoint/2010/main" val="42489583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rPr>
              <a:t>Well…</a:t>
            </a:r>
            <a:endParaRPr lang="en-US" sz="36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295</a:t>
            </a:fld>
            <a:endParaRPr lang="en-US"/>
          </a:p>
        </p:txBody>
      </p:sp>
      <p:sp>
        <p:nvSpPr>
          <p:cNvPr id="5" name="TextBox 4">
            <a:extLst>
              <a:ext uri="{FF2B5EF4-FFF2-40B4-BE49-F238E27FC236}">
                <a16:creationId xmlns:a16="http://schemas.microsoft.com/office/drawing/2014/main" id="{C60DC70A-CD92-8F4B-AA42-57CA389088E7}"/>
              </a:ext>
            </a:extLst>
          </p:cNvPr>
          <p:cNvSpPr txBox="1"/>
          <p:nvPr/>
        </p:nvSpPr>
        <p:spPr>
          <a:xfrm>
            <a:off x="3722362" y="1696961"/>
            <a:ext cx="4954073" cy="3185487"/>
          </a:xfrm>
          <a:prstGeom prst="rect">
            <a:avLst/>
          </a:prstGeom>
          <a:noFill/>
        </p:spPr>
        <p:txBody>
          <a:bodyPr wrap="square" rtlCol="0">
            <a:spAutoFit/>
          </a:bodyPr>
          <a:lstStyle/>
          <a:p>
            <a:pPr algn="l">
              <a:lnSpc>
                <a:spcPct val="150000"/>
              </a:lnSpc>
            </a:pPr>
            <a:r>
              <a:rPr lang="en-US" sz="2400" dirty="0" smtClean="0"/>
              <a:t>But then if one gets rich one should stop buying insurance and keep buying lottery tickets </a:t>
            </a:r>
          </a:p>
          <a:p>
            <a:pPr algn="l">
              <a:lnSpc>
                <a:spcPct val="150000"/>
              </a:lnSpc>
            </a:pPr>
            <a:endParaRPr lang="en-US" sz="2400" dirty="0"/>
          </a:p>
          <a:p>
            <a:pPr algn="l">
              <a:lnSpc>
                <a:spcPct val="150000"/>
              </a:lnSpc>
            </a:pPr>
            <a:r>
              <a:rPr lang="en-US" sz="2400" dirty="0" smtClean="0"/>
              <a:t>And that’s not what we observe </a:t>
            </a:r>
            <a:endParaRPr lang="he-IL" sz="2400" dirty="0"/>
          </a:p>
          <a:p>
            <a:pPr algn="r" rtl="1"/>
            <a:endParaRPr lang="he-IL" sz="2100" dirty="0"/>
          </a:p>
        </p:txBody>
      </p:sp>
      <p:sp>
        <p:nvSpPr>
          <p:cNvPr id="6" name="Line 8">
            <a:extLst>
              <a:ext uri="{FF2B5EF4-FFF2-40B4-BE49-F238E27FC236}">
                <a16:creationId xmlns:a16="http://schemas.microsoft.com/office/drawing/2014/main" id="{5A242BF8-DB19-4A49-AD7C-109B4B8EB049}"/>
              </a:ext>
            </a:extLst>
          </p:cNvPr>
          <p:cNvSpPr>
            <a:spLocks noChangeShapeType="1"/>
          </p:cNvSpPr>
          <p:nvPr/>
        </p:nvSpPr>
        <p:spPr bwMode="auto">
          <a:xfrm>
            <a:off x="2528888" y="3729037"/>
            <a:ext cx="0" cy="14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defTabSz="685800" rtl="1" eaLnBrk="1" hangingPunct="1"/>
            <a:endParaRPr lang="en-US"/>
          </a:p>
        </p:txBody>
      </p:sp>
      <p:sp>
        <p:nvSpPr>
          <p:cNvPr id="7" name="Line 3">
            <a:extLst>
              <a:ext uri="{FF2B5EF4-FFF2-40B4-BE49-F238E27FC236}">
                <a16:creationId xmlns:a16="http://schemas.microsoft.com/office/drawing/2014/main" id="{471F36FC-1667-4640-949C-B1C04ACF1715}"/>
              </a:ext>
            </a:extLst>
          </p:cNvPr>
          <p:cNvSpPr>
            <a:spLocks noChangeShapeType="1"/>
          </p:cNvSpPr>
          <p:nvPr/>
        </p:nvSpPr>
        <p:spPr bwMode="auto">
          <a:xfrm>
            <a:off x="1211587" y="2403969"/>
            <a:ext cx="0" cy="245745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3">
            <a:extLst>
              <a:ext uri="{FF2B5EF4-FFF2-40B4-BE49-F238E27FC236}">
                <a16:creationId xmlns:a16="http://schemas.microsoft.com/office/drawing/2014/main" id="{8692590D-39AC-4F42-B3B0-92E1A8AE4E02}"/>
              </a:ext>
            </a:extLst>
          </p:cNvPr>
          <p:cNvSpPr>
            <a:spLocks noChangeShapeType="1"/>
          </p:cNvSpPr>
          <p:nvPr/>
        </p:nvSpPr>
        <p:spPr bwMode="auto">
          <a:xfrm flipH="1">
            <a:off x="1211587" y="4841350"/>
            <a:ext cx="2465063" cy="20069"/>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defTabSz="685800" rtl="1" eaLnBrk="1" hangingPunct="1"/>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1B4C16-D960-8249-A6A7-F7BA0FC8E0B5}"/>
                  </a:ext>
                </a:extLst>
              </p:cNvPr>
              <p:cNvSpPr txBox="1"/>
              <p:nvPr/>
            </p:nvSpPr>
            <p:spPr>
              <a:xfrm>
                <a:off x="3760630" y="4898726"/>
                <a:ext cx="161326"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𝑥</m:t>
                      </m:r>
                    </m:oMath>
                  </m:oMathPara>
                </a14:m>
                <a:endParaRPr lang="en-US" sz="1500" dirty="0"/>
              </a:p>
            </p:txBody>
          </p:sp>
        </mc:Choice>
        <mc:Fallback xmlns="">
          <p:sp>
            <p:nvSpPr>
              <p:cNvPr id="10" name="TextBox 9">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3760630" y="4898726"/>
                <a:ext cx="161326" cy="230832"/>
              </a:xfrm>
              <a:prstGeom prst="rect">
                <a:avLst/>
              </a:prstGeom>
              <a:blipFill>
                <a:blip r:embed="rId2"/>
                <a:stretch>
                  <a:fillRect l="-15385" r="-11538" b="-2703"/>
                </a:stretch>
              </a:blipFill>
            </p:spPr>
            <p:txBody>
              <a:bodyPr/>
              <a:lstStyle/>
              <a:p>
                <a:r>
                  <a:rPr lang="en-US">
                    <a:noFill/>
                  </a:rPr>
                  <a:t> </a:t>
                </a:r>
              </a:p>
            </p:txBody>
          </p:sp>
        </mc:Fallback>
      </mc:AlternateContent>
      <p:sp>
        <p:nvSpPr>
          <p:cNvPr id="15" name="Freeform 14"/>
          <p:cNvSpPr/>
          <p:nvPr/>
        </p:nvSpPr>
        <p:spPr>
          <a:xfrm>
            <a:off x="1581150" y="1743075"/>
            <a:ext cx="1771650" cy="3990975"/>
          </a:xfrm>
          <a:custGeom>
            <a:avLst/>
            <a:gdLst>
              <a:gd name="connsiteX0" fmla="*/ 0 w 2362200"/>
              <a:gd name="connsiteY0" fmla="*/ 5321300 h 5321300"/>
              <a:gd name="connsiteX1" fmla="*/ 508000 w 2362200"/>
              <a:gd name="connsiteY1" fmla="*/ 2667000 h 5321300"/>
              <a:gd name="connsiteX2" fmla="*/ 1778000 w 2362200"/>
              <a:gd name="connsiteY2" fmla="*/ 2108200 h 5321300"/>
              <a:gd name="connsiteX3" fmla="*/ 2362200 w 2362200"/>
              <a:gd name="connsiteY3" fmla="*/ 0 h 5321300"/>
              <a:gd name="connsiteX4" fmla="*/ 2362200 w 2362200"/>
              <a:gd name="connsiteY4" fmla="*/ 0 h 532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5321300">
                <a:moveTo>
                  <a:pt x="0" y="5321300"/>
                </a:moveTo>
                <a:cubicBezTo>
                  <a:pt x="105833" y="4261908"/>
                  <a:pt x="211667" y="3202517"/>
                  <a:pt x="508000" y="2667000"/>
                </a:cubicBezTo>
                <a:cubicBezTo>
                  <a:pt x="804333" y="2131483"/>
                  <a:pt x="1468967" y="2552700"/>
                  <a:pt x="1778000" y="2108200"/>
                </a:cubicBezTo>
                <a:cubicBezTo>
                  <a:pt x="2087033" y="1663700"/>
                  <a:pt x="2362200" y="0"/>
                  <a:pt x="2362200" y="0"/>
                </a:cubicBezTo>
                <a:lnTo>
                  <a:pt x="2362200"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81B4C16-D960-8249-A6A7-F7BA0FC8E0B5}"/>
                  </a:ext>
                </a:extLst>
              </p:cNvPr>
              <p:cNvSpPr txBox="1"/>
              <p:nvPr/>
            </p:nvSpPr>
            <p:spPr>
              <a:xfrm>
                <a:off x="553004" y="2631366"/>
                <a:ext cx="447121"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a:rPr>
                        <m:t>𝑢</m:t>
                      </m:r>
                      <m:r>
                        <a:rPr lang="en-US" sz="1500" i="1">
                          <a:latin typeface="Cambria Math"/>
                        </a:rPr>
                        <m:t>(</m:t>
                      </m:r>
                      <m:r>
                        <a:rPr lang="en-US" sz="1500" i="1">
                          <a:latin typeface="Cambria Math"/>
                        </a:rPr>
                        <m:t>𝑥</m:t>
                      </m:r>
                      <m:r>
                        <a:rPr lang="en-US" sz="1500" i="1">
                          <a:latin typeface="Cambria Math"/>
                        </a:rPr>
                        <m:t>)</m:t>
                      </m:r>
                    </m:oMath>
                  </m:oMathPara>
                </a14:m>
                <a:endParaRPr lang="en-US" sz="1500" dirty="0"/>
              </a:p>
            </p:txBody>
          </p:sp>
        </mc:Choice>
        <mc:Fallback xmlns="">
          <p:sp>
            <p:nvSpPr>
              <p:cNvPr id="20" name="TextBox 19">
                <a:extLst>
                  <a:ext uri="{FF2B5EF4-FFF2-40B4-BE49-F238E27FC236}">
                    <a16:creationId xmlns:a16="http://schemas.microsoft.com/office/drawing/2014/main" id="{681B4C16-D960-8249-A6A7-F7BA0FC8E0B5}"/>
                  </a:ext>
                </a:extLst>
              </p:cNvPr>
              <p:cNvSpPr txBox="1">
                <a:spLocks noRot="1" noChangeAspect="1" noMove="1" noResize="1" noEditPoints="1" noAdjustHandles="1" noChangeArrowheads="1" noChangeShapeType="1" noTextEdit="1"/>
              </p:cNvSpPr>
              <p:nvPr/>
            </p:nvSpPr>
            <p:spPr>
              <a:xfrm>
                <a:off x="553004" y="2631366"/>
                <a:ext cx="447121" cy="230832"/>
              </a:xfrm>
              <a:prstGeom prst="rect">
                <a:avLst/>
              </a:prstGeom>
              <a:blipFill>
                <a:blip r:embed="rId3"/>
                <a:stretch>
                  <a:fillRect l="-4110" r="-13699" b="-36842"/>
                </a:stretch>
              </a:blipFill>
            </p:spPr>
            <p:txBody>
              <a:bodyPr/>
              <a:lstStyle/>
              <a:p>
                <a:r>
                  <a:rPr lang="en-US">
                    <a:noFill/>
                  </a:rPr>
                  <a:t> </a:t>
                </a:r>
              </a:p>
            </p:txBody>
          </p:sp>
        </mc:Fallback>
      </mc:AlternateContent>
    </p:spTree>
    <p:extLst>
      <p:ext uri="{BB962C8B-B14F-4D97-AF65-F5344CB8AC3E}">
        <p14:creationId xmlns:p14="http://schemas.microsoft.com/office/powerpoint/2010/main" val="261915332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040327D-69DE-4E5A-AAF3-3701DE72A4B6}" type="slidenum">
              <a:rPr lang="ar-SA" altLang="en-US" sz="1400"/>
              <a:pPr algn="l">
                <a:spcBef>
                  <a:spcPct val="0"/>
                </a:spcBef>
                <a:buFontTx/>
                <a:buNone/>
              </a:pPr>
              <a:t>296</a:t>
            </a:fld>
            <a:endParaRPr lang="en-US" altLang="en-US" sz="1400"/>
          </a:p>
        </p:txBody>
      </p:sp>
      <p:sp>
        <p:nvSpPr>
          <p:cNvPr id="129027" name="Rectangle 2"/>
          <p:cNvSpPr>
            <a:spLocks noGrp="1" noChangeArrowheads="1"/>
          </p:cNvSpPr>
          <p:nvPr>
            <p:ph type="title"/>
          </p:nvPr>
        </p:nvSpPr>
        <p:spPr/>
        <p:txBody>
          <a:bodyPr/>
          <a:lstStyle/>
          <a:p>
            <a:pPr eaLnBrk="1" hangingPunct="1"/>
            <a:r>
              <a:rPr lang="en-US" altLang="en-US" sz="3600" dirty="0" smtClean="0">
                <a:solidFill>
                  <a:schemeClr val="accent2"/>
                </a:solidFill>
              </a:rPr>
              <a:t>Problems 4.5 and 4.10</a:t>
            </a:r>
          </a:p>
        </p:txBody>
      </p:sp>
      <p:sp>
        <p:nvSpPr>
          <p:cNvPr id="129028" name="Rectangle 3"/>
          <p:cNvSpPr>
            <a:spLocks noGrp="1" noChangeArrowheads="1"/>
          </p:cNvSpPr>
          <p:nvPr>
            <p:ph type="body" idx="1"/>
          </p:nvPr>
        </p:nvSpPr>
        <p:spPr/>
        <p:txBody>
          <a:bodyPr/>
          <a:lstStyle/>
          <a:p>
            <a:pPr algn="l" rtl="0" eaLnBrk="1" hangingPunct="1">
              <a:buFontTx/>
              <a:buNone/>
            </a:pPr>
            <a:r>
              <a:rPr lang="en-US" altLang="en-US" sz="2400" dirty="0" smtClean="0"/>
              <a:t>Problem 4.5</a:t>
            </a:r>
          </a:p>
          <a:p>
            <a:pPr algn="l" rtl="0" eaLnBrk="1" hangingPunct="1">
              <a:buFontTx/>
              <a:buNone/>
            </a:pPr>
            <a:endParaRPr lang="en-US" altLang="en-US" sz="2400" dirty="0" smtClean="0"/>
          </a:p>
          <a:p>
            <a:pPr algn="l" rtl="0" eaLnBrk="1" hangingPunct="1">
              <a:buFontTx/>
              <a:buNone/>
            </a:pPr>
            <a:endParaRPr lang="en-US" altLang="en-US" sz="2400" dirty="0" smtClean="0"/>
          </a:p>
          <a:p>
            <a:pPr algn="l" rtl="0" eaLnBrk="1" hangingPunct="1">
              <a:buFontTx/>
              <a:buNone/>
            </a:pPr>
            <a:r>
              <a:rPr lang="en-US" altLang="en-US" sz="2400" dirty="0" smtClean="0"/>
              <a:t>Problem 4.10</a:t>
            </a:r>
          </a:p>
        </p:txBody>
      </p:sp>
      <p:sp>
        <p:nvSpPr>
          <p:cNvPr id="129029" name="Line 4"/>
          <p:cNvSpPr>
            <a:spLocks noChangeShapeType="1"/>
          </p:cNvSpPr>
          <p:nvPr/>
        </p:nvSpPr>
        <p:spPr bwMode="auto">
          <a:xfrm flipH="1">
            <a:off x="2916238" y="2276475"/>
            <a:ext cx="43180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0" name="Line 5"/>
          <p:cNvSpPr>
            <a:spLocks noChangeShapeType="1"/>
          </p:cNvSpPr>
          <p:nvPr/>
        </p:nvSpPr>
        <p:spPr bwMode="auto">
          <a:xfrm>
            <a:off x="3419475" y="2276475"/>
            <a:ext cx="360363"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1"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xmlns:a14="http://schemas.microsoft.com/office/drawing/2010/main">
        <mc:Choice Requires="a14">
          <p:sp>
            <p:nvSpPr>
              <p:cNvPr id="129032" name="Text Box 7"/>
              <p:cNvSpPr txBox="1">
                <a:spLocks noChangeArrowheads="1"/>
              </p:cNvSpPr>
              <p:nvPr/>
            </p:nvSpPr>
            <p:spPr bwMode="auto">
              <a:xfrm>
                <a:off x="24844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oMath>
                  </m:oMathPara>
                </a14:m>
                <a:endParaRPr lang="en-US" altLang="en-US" sz="1800" dirty="0"/>
              </a:p>
            </p:txBody>
          </p:sp>
        </mc:Choice>
        <mc:Fallback xmlns="">
          <p:sp>
            <p:nvSpPr>
              <p:cNvPr id="129032" name="Text Box 7"/>
              <p:cNvSpPr txBox="1">
                <a:spLocks noRot="1" noChangeAspect="1" noMove="1" noResize="1" noEditPoints="1" noAdjustHandles="1" noChangeArrowheads="1" noChangeShapeType="1" noTextEdit="1"/>
              </p:cNvSpPr>
              <p:nvPr/>
            </p:nvSpPr>
            <p:spPr bwMode="auto">
              <a:xfrm>
                <a:off x="2484438" y="2781300"/>
                <a:ext cx="503237" cy="366713"/>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33" name="Text Box 8"/>
              <p:cNvSpPr txBox="1">
                <a:spLocks noChangeArrowheads="1"/>
              </p:cNvSpPr>
              <p:nvPr/>
            </p:nvSpPr>
            <p:spPr bwMode="auto">
              <a:xfrm>
                <a:off x="3779838" y="2781300"/>
                <a:ext cx="503237" cy="366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oMath>
                  </m:oMathPara>
                </a14:m>
                <a:endParaRPr lang="en-US" altLang="en-US" sz="1800" dirty="0"/>
              </a:p>
            </p:txBody>
          </p:sp>
        </mc:Choice>
        <mc:Fallback xmlns="">
          <p:sp>
            <p:nvSpPr>
              <p:cNvPr id="129033" name="Text Box 8"/>
              <p:cNvSpPr txBox="1">
                <a:spLocks noRot="1" noChangeAspect="1" noMove="1" noResize="1" noEditPoints="1" noAdjustHandles="1" noChangeArrowheads="1" noChangeShapeType="1" noTextEdit="1"/>
              </p:cNvSpPr>
              <p:nvPr/>
            </p:nvSpPr>
            <p:spPr bwMode="auto">
              <a:xfrm>
                <a:off x="3779838" y="2781300"/>
                <a:ext cx="503237" cy="366713"/>
              </a:xfrm>
              <a:prstGeom prst="rect">
                <a:avLst/>
              </a:prstGeom>
              <a:blipFill>
                <a:blip r:embed="rId3"/>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9034" name="Oval 9"/>
          <p:cNvSpPr>
            <a:spLocks noChangeArrowheads="1"/>
          </p:cNvSpPr>
          <p:nvPr/>
        </p:nvSpPr>
        <p:spPr bwMode="auto">
          <a:xfrm>
            <a:off x="2051050" y="5013325"/>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5" name="Line 10"/>
          <p:cNvSpPr>
            <a:spLocks noChangeShapeType="1"/>
          </p:cNvSpPr>
          <p:nvPr/>
        </p:nvSpPr>
        <p:spPr bwMode="auto">
          <a:xfrm flipH="1">
            <a:off x="1547813" y="5084763"/>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6" name="Line 11"/>
          <p:cNvSpPr>
            <a:spLocks noChangeShapeType="1"/>
          </p:cNvSpPr>
          <p:nvPr/>
        </p:nvSpPr>
        <p:spPr bwMode="auto">
          <a:xfrm>
            <a:off x="2195513" y="5084763"/>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Rectangle 12"/>
          <p:cNvSpPr>
            <a:spLocks noChangeArrowheads="1"/>
          </p:cNvSpPr>
          <p:nvPr/>
        </p:nvSpPr>
        <p:spPr bwMode="auto">
          <a:xfrm>
            <a:off x="3348038" y="4005263"/>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8" name="Line 13"/>
          <p:cNvSpPr>
            <a:spLocks noChangeShapeType="1"/>
          </p:cNvSpPr>
          <p:nvPr/>
        </p:nvSpPr>
        <p:spPr bwMode="auto">
          <a:xfrm flipH="1">
            <a:off x="2195512" y="4286250"/>
            <a:ext cx="1152525"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9" name="Oval 14"/>
          <p:cNvSpPr>
            <a:spLocks noChangeArrowheads="1"/>
          </p:cNvSpPr>
          <p:nvPr/>
        </p:nvSpPr>
        <p:spPr bwMode="auto">
          <a:xfrm>
            <a:off x="4716463" y="4941888"/>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40" name="Line 15"/>
          <p:cNvSpPr>
            <a:spLocks noChangeShapeType="1"/>
          </p:cNvSpPr>
          <p:nvPr/>
        </p:nvSpPr>
        <p:spPr bwMode="auto">
          <a:xfrm flipH="1">
            <a:off x="4140200" y="5084763"/>
            <a:ext cx="576263"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Line 16"/>
          <p:cNvSpPr>
            <a:spLocks noChangeShapeType="1"/>
          </p:cNvSpPr>
          <p:nvPr/>
        </p:nvSpPr>
        <p:spPr bwMode="auto">
          <a:xfrm>
            <a:off x="4859338" y="5084763"/>
            <a:ext cx="576262"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2" name="Line 17"/>
          <p:cNvSpPr>
            <a:spLocks noChangeShapeType="1"/>
          </p:cNvSpPr>
          <p:nvPr/>
        </p:nvSpPr>
        <p:spPr bwMode="auto">
          <a:xfrm>
            <a:off x="3851275" y="4221163"/>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29043" name="Text Box 18"/>
              <p:cNvSpPr txBox="1">
                <a:spLocks noChangeArrowheads="1"/>
              </p:cNvSpPr>
              <p:nvPr/>
            </p:nvSpPr>
            <p:spPr bwMode="auto">
              <a:xfrm>
                <a:off x="1331913"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0</m:t>
                      </m:r>
                    </m:oMath>
                  </m:oMathPara>
                </a14:m>
                <a:endParaRPr lang="en-US" altLang="en-US" sz="1800" dirty="0"/>
              </a:p>
            </p:txBody>
          </p:sp>
        </mc:Choice>
        <mc:Fallback xmlns="">
          <p:sp>
            <p:nvSpPr>
              <p:cNvPr id="129043" name="Text Box 18"/>
              <p:cNvSpPr txBox="1">
                <a:spLocks noRot="1" noChangeAspect="1" noMove="1" noResize="1" noEditPoints="1" noAdjustHandles="1" noChangeArrowheads="1" noChangeShapeType="1" noTextEdit="1"/>
              </p:cNvSpPr>
              <p:nvPr/>
            </p:nvSpPr>
            <p:spPr bwMode="auto">
              <a:xfrm>
                <a:off x="1331913" y="5805488"/>
                <a:ext cx="431800" cy="3667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4" name="Text Box 19"/>
              <p:cNvSpPr txBox="1">
                <a:spLocks noChangeArrowheads="1"/>
              </p:cNvSpPr>
              <p:nvPr/>
            </p:nvSpPr>
            <p:spPr bwMode="auto">
              <a:xfrm>
                <a:off x="2484438" y="580548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oMath>
                  </m:oMathPara>
                </a14:m>
                <a:endParaRPr lang="en-US" altLang="en-US" sz="1800" dirty="0"/>
              </a:p>
            </p:txBody>
          </p:sp>
        </mc:Choice>
        <mc:Fallback xmlns="">
          <p:sp>
            <p:nvSpPr>
              <p:cNvPr id="129044" name="Text Box 19"/>
              <p:cNvSpPr txBox="1">
                <a:spLocks noRot="1" noChangeAspect="1" noMove="1" noResize="1" noEditPoints="1" noAdjustHandles="1" noChangeArrowheads="1" noChangeShapeType="1" noTextEdit="1"/>
              </p:cNvSpPr>
              <p:nvPr/>
            </p:nvSpPr>
            <p:spPr bwMode="auto">
              <a:xfrm>
                <a:off x="2484438" y="5805488"/>
                <a:ext cx="574675" cy="36671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5" name="Text Box 20"/>
              <p:cNvSpPr txBox="1">
                <a:spLocks noChangeArrowheads="1"/>
              </p:cNvSpPr>
              <p:nvPr/>
            </p:nvSpPr>
            <p:spPr bwMode="auto">
              <a:xfrm>
                <a:off x="3851275" y="5805488"/>
                <a:ext cx="3603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0</m:t>
                      </m:r>
                    </m:oMath>
                  </m:oMathPara>
                </a14:m>
                <a:endParaRPr lang="en-US" altLang="en-US" sz="1800" dirty="0"/>
              </a:p>
            </p:txBody>
          </p:sp>
        </mc:Choice>
        <mc:Fallback xmlns="">
          <p:sp>
            <p:nvSpPr>
              <p:cNvPr id="129045" name="Text Box 20"/>
              <p:cNvSpPr txBox="1">
                <a:spLocks noRot="1" noChangeAspect="1" noMove="1" noResize="1" noEditPoints="1" noAdjustHandles="1" noChangeArrowheads="1" noChangeShapeType="1" noTextEdit="1"/>
              </p:cNvSpPr>
              <p:nvPr/>
            </p:nvSpPr>
            <p:spPr bwMode="auto">
              <a:xfrm>
                <a:off x="3851275" y="5805488"/>
                <a:ext cx="360363" cy="366712"/>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6" name="Text Box 21"/>
              <p:cNvSpPr txBox="1">
                <a:spLocks noChangeArrowheads="1"/>
              </p:cNvSpPr>
              <p:nvPr/>
            </p:nvSpPr>
            <p:spPr bwMode="auto">
              <a:xfrm>
                <a:off x="5292725" y="5805488"/>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oMath>
                  </m:oMathPara>
                </a14:m>
                <a:endParaRPr lang="en-US" altLang="en-US" sz="1800" dirty="0"/>
              </a:p>
            </p:txBody>
          </p:sp>
        </mc:Choice>
        <mc:Fallback xmlns="">
          <p:sp>
            <p:nvSpPr>
              <p:cNvPr id="129046" name="Text Box 21"/>
              <p:cNvSpPr txBox="1">
                <a:spLocks noRot="1" noChangeAspect="1" noMove="1" noResize="1" noEditPoints="1" noAdjustHandles="1" noChangeArrowheads="1" noChangeShapeType="1" noTextEdit="1"/>
              </p:cNvSpPr>
              <p:nvPr/>
            </p:nvSpPr>
            <p:spPr bwMode="auto">
              <a:xfrm>
                <a:off x="5292725" y="5805488"/>
                <a:ext cx="431800" cy="366712"/>
              </a:xfrm>
              <a:prstGeom prst="rect">
                <a:avLst/>
              </a:prstGeom>
              <a:blipFill>
                <a:blip r:embed="rId7"/>
                <a:stretch>
                  <a:fillRect b="-11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9047"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129048" name="Text Box 23"/>
          <p:cNvSpPr txBox="1">
            <a:spLocks noChangeArrowheads="1"/>
          </p:cNvSpPr>
          <p:nvPr/>
        </p:nvSpPr>
        <p:spPr bwMode="auto">
          <a:xfrm>
            <a:off x="1258888" y="5180013"/>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600" b="1"/>
              <a:t>.</a:t>
            </a:r>
            <a:r>
              <a:rPr lang="en-US" altLang="en-US" sz="1400" b="1"/>
              <a:t>75</a:t>
            </a:r>
            <a:endParaRPr lang="el-GR" altLang="en-US" sz="1400" b="1">
              <a:latin typeface="Times New Roman" panose="02020603050405020304" pitchFamily="18" charset="0"/>
              <a:cs typeface="Times New Roman" panose="02020603050405020304" pitchFamily="18" charset="0"/>
            </a:endParaRPr>
          </a:p>
        </p:txBody>
      </p:sp>
      <p:sp>
        <p:nvSpPr>
          <p:cNvPr id="129049" name="Text Box 24"/>
          <p:cNvSpPr txBox="1">
            <a:spLocks noChangeArrowheads="1"/>
          </p:cNvSpPr>
          <p:nvPr/>
        </p:nvSpPr>
        <p:spPr bwMode="auto">
          <a:xfrm>
            <a:off x="3851275" y="5157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a:t>.75</a:t>
            </a:r>
            <a:endParaRPr lang="el-GR" altLang="en-US" sz="1400" b="1">
              <a:latin typeface="Times New Roman" panose="02020603050405020304" pitchFamily="18" charset="0"/>
              <a:cs typeface="Times New Roman" panose="02020603050405020304" pitchFamily="18" charset="0"/>
            </a:endParaRPr>
          </a:p>
        </p:txBody>
      </p:sp>
      <p:sp>
        <p:nvSpPr>
          <p:cNvPr id="129050" name="Text Box 25"/>
          <p:cNvSpPr txBox="1">
            <a:spLocks noChangeArrowheads="1"/>
          </p:cNvSpPr>
          <p:nvPr/>
        </p:nvSpPr>
        <p:spPr bwMode="auto">
          <a:xfrm>
            <a:off x="2411413" y="5157788"/>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a:t>.25</a:t>
            </a:r>
            <a:endParaRPr lang="el-GR" altLang="en-US" sz="1400" b="1"/>
          </a:p>
        </p:txBody>
      </p:sp>
      <p:sp>
        <p:nvSpPr>
          <p:cNvPr id="129051" name="Text Box 26"/>
          <p:cNvSpPr txBox="1">
            <a:spLocks noChangeArrowheads="1"/>
          </p:cNvSpPr>
          <p:nvPr/>
        </p:nvSpPr>
        <p:spPr bwMode="auto">
          <a:xfrm>
            <a:off x="5291138" y="5157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400" b="1"/>
              <a:t>.25</a:t>
            </a:r>
            <a:endParaRPr lang="el-GR" altLang="en-US" sz="1400" b="1"/>
          </a:p>
        </p:txBody>
      </p:sp>
      <mc:AlternateContent xmlns:mc="http://schemas.openxmlformats.org/markup-compatibility/2006" xmlns:a14="http://schemas.microsoft.com/office/drawing/2010/main">
        <mc:Choice Requires="a14">
          <p:sp>
            <p:nvSpPr>
              <p:cNvPr id="129052" name="Text Box 27"/>
              <p:cNvSpPr txBox="1">
                <a:spLocks noChangeArrowheads="1"/>
              </p:cNvSpPr>
              <p:nvPr/>
            </p:nvSpPr>
            <p:spPr bwMode="auto">
              <a:xfrm>
                <a:off x="5795963" y="1773238"/>
                <a:ext cx="2304429"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2</m:t>
                      </m:r>
                      <m:r>
                        <a:rPr lang="en-US" altLang="en-US" sz="1800" i="1" dirty="0" smtClean="0">
                          <a:latin typeface="Cambria Math" panose="02040503050406030204" pitchFamily="18" charset="0"/>
                        </a:rPr>
                        <m:t>, </m:t>
                      </m:r>
                      <m:r>
                        <a:rPr lang="en-US" altLang="en-US" sz="1800" i="1" dirty="0" smtClean="0">
                          <a:latin typeface="Cambria Math" panose="02040503050406030204" pitchFamily="18" charset="0"/>
                        </a:rPr>
                        <m:t>0</m:t>
                      </m:r>
                      <m:r>
                        <a:rPr lang="en-US" altLang="en-US" sz="1800" i="1" dirty="0" smtClean="0">
                          <a:latin typeface="Cambria Math" panose="02040503050406030204" pitchFamily="18" charset="0"/>
                        </a:rPr>
                        <m:t> ; .</m:t>
                      </m:r>
                      <m:r>
                        <a:rPr lang="en-US" altLang="en-US" sz="1800" i="1" dirty="0" smtClean="0">
                          <a:latin typeface="Cambria Math" panose="02040503050406030204" pitchFamily="18" charset="0"/>
                        </a:rPr>
                        <m:t>8</m:t>
                      </m:r>
                      <m:r>
                        <a:rPr lang="en-US" altLang="en-US" sz="1800" i="1" dirty="0" smtClean="0">
                          <a:latin typeface="Cambria Math" panose="02040503050406030204" pitchFamily="18" charset="0"/>
                        </a:rPr>
                        <m:t>, </m:t>
                      </m:r>
                      <m:r>
                        <a:rPr lang="en-US" altLang="en-US" sz="1800" i="1" dirty="0" smtClean="0">
                          <a:latin typeface="Cambria Math" panose="02040503050406030204" pitchFamily="18" charset="0"/>
                        </a:rPr>
                        <m:t>4000</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2" name="Text Box 27"/>
              <p:cNvSpPr txBox="1">
                <a:spLocks noRot="1" noChangeAspect="1" noMove="1" noResize="1" noEditPoints="1" noAdjustHandles="1" noChangeArrowheads="1" noChangeShapeType="1" noTextEdit="1"/>
              </p:cNvSpPr>
              <p:nvPr/>
            </p:nvSpPr>
            <p:spPr bwMode="auto">
              <a:xfrm>
                <a:off x="5795963" y="1773238"/>
                <a:ext cx="2304429" cy="366712"/>
              </a:xfrm>
              <a:prstGeom prst="rect">
                <a:avLst/>
              </a:prstGeom>
              <a:blipFill>
                <a:blip r:embed="rId8"/>
                <a:stretch>
                  <a:fillRect b="-1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53" name="Text Box 28"/>
              <p:cNvSpPr txBox="1">
                <a:spLocks noChangeArrowheads="1"/>
              </p:cNvSpPr>
              <p:nvPr/>
            </p:nvSpPr>
            <p:spPr bwMode="auto">
              <a:xfrm>
                <a:off x="5797550" y="2420938"/>
                <a:ext cx="266223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1</m:t>
                      </m:r>
                      <m:r>
                        <a:rPr lang="en-US" altLang="en-US" sz="1800" i="1" dirty="0" smtClean="0">
                          <a:latin typeface="Cambria Math" panose="02040503050406030204" pitchFamily="18" charset="0"/>
                        </a:rPr>
                        <m:t>, </m:t>
                      </m:r>
                      <m:r>
                        <a:rPr lang="en-US" altLang="en-US" sz="1800" i="1" dirty="0" smtClean="0">
                          <a:latin typeface="Cambria Math" panose="02040503050406030204" pitchFamily="18" charset="0"/>
                        </a:rPr>
                        <m:t>3000</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3" name="Text Box 28"/>
              <p:cNvSpPr txBox="1">
                <a:spLocks noRot="1" noChangeAspect="1" noMove="1" noResize="1" noEditPoints="1" noAdjustHandles="1" noChangeArrowheads="1" noChangeShapeType="1" noTextEdit="1"/>
              </p:cNvSpPr>
              <p:nvPr/>
            </p:nvSpPr>
            <p:spPr bwMode="auto">
              <a:xfrm>
                <a:off x="5797550" y="2420938"/>
                <a:ext cx="2662238" cy="366712"/>
              </a:xfrm>
              <a:prstGeom prst="rect">
                <a:avLst/>
              </a:prstGeom>
              <a:blipFill>
                <a:blip r:embed="rId9"/>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297</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Ample evidence that</a:t>
            </a:r>
          </a:p>
        </p:txBody>
      </p:sp>
      <p:sp>
        <p:nvSpPr>
          <p:cNvPr id="130052" name="Rectangle 3"/>
          <p:cNvSpPr>
            <a:spLocks noGrp="1" noChangeArrowheads="1"/>
          </p:cNvSpPr>
          <p:nvPr>
            <p:ph type="body" idx="1"/>
          </p:nvPr>
        </p:nvSpPr>
        <p:spPr/>
        <p:txBody>
          <a:bodyPr/>
          <a:lstStyle/>
          <a:p>
            <a:pPr algn="l" rtl="0" eaLnBrk="1" hangingPunct="1">
              <a:lnSpc>
                <a:spcPct val="150000"/>
              </a:lnSpc>
            </a:pPr>
            <a:r>
              <a:rPr lang="en-US" altLang="en-US" sz="2400" dirty="0" smtClean="0"/>
              <a:t>The independence axiom fails in examples such as 4.5 and 4.10.</a:t>
            </a:r>
          </a:p>
          <a:p>
            <a:pPr marL="0" indent="0" algn="l" rtl="0" eaLnBrk="1" hangingPunct="1">
              <a:lnSpc>
                <a:spcPct val="150000"/>
              </a:lnSpc>
              <a:buNone/>
            </a:pPr>
            <a:endParaRPr lang="en-US" altLang="en-US" sz="2400" dirty="0" smtClean="0"/>
          </a:p>
          <a:p>
            <a:pPr algn="l" rtl="0" eaLnBrk="1" hangingPunct="1">
              <a:lnSpc>
                <a:spcPct val="150000"/>
              </a:lnSpc>
            </a:pPr>
            <a:r>
              <a:rPr lang="en-US" altLang="en-US" sz="2400" dirty="0" smtClean="0"/>
              <a:t>A version of </a:t>
            </a:r>
            <a:r>
              <a:rPr lang="en-US" altLang="en-US" sz="2400" dirty="0" smtClean="0">
                <a:solidFill>
                  <a:srgbClr val="FF0000"/>
                </a:solidFill>
              </a:rPr>
              <a:t>Allais’s paradox</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298</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Allais’s Paradox</a:t>
            </a:r>
          </a:p>
        </p:txBody>
      </p:sp>
      <mc:AlternateContent xmlns:mc="http://schemas.openxmlformats.org/markup-compatibility/2006" xmlns:a14="http://schemas.microsoft.com/office/drawing/2010/main">
        <mc:Choice Requires="a14">
          <p:sp>
            <p:nvSpPr>
              <p:cNvPr id="130052" name="Rectangle 3"/>
              <p:cNvSpPr>
                <a:spLocks noGrp="1" noChangeArrowheads="1"/>
              </p:cNvSpPr>
              <p:nvPr>
                <p:ph type="body" idx="1"/>
              </p:nvPr>
            </p:nvSpPr>
            <p:spPr>
              <a:xfrm>
                <a:off x="454936" y="1178657"/>
                <a:ext cx="5989272" cy="4525963"/>
              </a:xfrm>
            </p:spPr>
            <p:txBody>
              <a:bodyPr/>
              <a:lstStyle/>
              <a:p>
                <a:pPr marL="0" indent="0" algn="l" rtl="0" eaLnBrk="1" hangingPunct="1">
                  <a:lnSpc>
                    <a:spcPct val="150000"/>
                  </a:lnSpc>
                  <a:buNone/>
                </a:pPr>
                <a:r>
                  <a:rPr lang="en-US" altLang="en-US" sz="1800" dirty="0" smtClean="0"/>
                  <a:t>Which do you prefer?</a:t>
                </a:r>
              </a:p>
              <a:p>
                <a:pPr marL="0" indent="0" algn="l" rtl="0" eaLnBrk="1" hangingPunct="1">
                  <a:lnSpc>
                    <a:spcPct val="150000"/>
                  </a:lnSpc>
                  <a:buNone/>
                </a:pPr>
                <a:endParaRPr lang="en-US" altLang="en-US" sz="1800" dirty="0" smtClean="0"/>
              </a:p>
              <a:p>
                <a:pPr marL="0" indent="0" algn="l" rtl="0" eaLnBrk="1" hangingPunct="1">
                  <a:lnSpc>
                    <a:spcPct val="150000"/>
                  </a:lnSpc>
                  <a:buNone/>
                </a:pPr>
                <a14:m>
                  <m:oMath xmlns:m="http://schemas.openxmlformats.org/officeDocument/2006/math">
                    <m:r>
                      <a:rPr lang="en-US" altLang="en-US" sz="1800" b="0" i="1" dirty="0" smtClean="0">
                        <a:solidFill>
                          <a:srgbClr val="00B050"/>
                        </a:solidFill>
                        <a:latin typeface="Cambria Math"/>
                      </a:rPr>
                      <m:t> </m:t>
                    </m:r>
                  </m:oMath>
                </a14:m>
                <a:r>
                  <a:rPr lang="en-US" altLang="en-US" sz="1800" dirty="0" smtClean="0"/>
                  <a:t>			vs.</a:t>
                </a:r>
              </a:p>
              <a:p>
                <a:pPr marL="0" indent="0" algn="l" rtl="0" eaLnBrk="1" hangingPunct="1">
                  <a:lnSpc>
                    <a:spcPct val="150000"/>
                  </a:lnSpc>
                  <a:buNone/>
                </a:pPr>
                <a:endParaRPr lang="en-US" altLang="en-US" sz="1800" dirty="0"/>
              </a:p>
              <a:p>
                <a:pPr marL="0" indent="0" algn="l" rtl="0" eaLnBrk="1" hangingPunct="1">
                  <a:lnSpc>
                    <a:spcPct val="150000"/>
                  </a:lnSpc>
                  <a:buNone/>
                </a:pPr>
                <a:endParaRPr lang="en-US" altLang="en-US" sz="1800" dirty="0" smtClean="0"/>
              </a:p>
              <a:p>
                <a:pPr marL="0" indent="0" algn="l" rtl="0" eaLnBrk="1" hangingPunct="1">
                  <a:lnSpc>
                    <a:spcPct val="150000"/>
                  </a:lnSpc>
                  <a:buNone/>
                </a:pPr>
                <a:r>
                  <a:rPr lang="en-US" altLang="en-US" sz="1800" dirty="0" smtClean="0"/>
                  <a:t>And</a:t>
                </a:r>
              </a:p>
              <a:p>
                <a:pPr marL="0" indent="0" algn="l" rtl="0" eaLnBrk="1" hangingPunct="1">
                  <a:lnSpc>
                    <a:spcPct val="150000"/>
                  </a:lnSpc>
                  <a:buNone/>
                </a:pPr>
                <a:endParaRPr lang="en-US" altLang="en-US" sz="1800" dirty="0"/>
              </a:p>
              <a:p>
                <a:pPr marL="0" indent="0" algn="l" rtl="0" eaLnBrk="1" hangingPunct="1">
                  <a:lnSpc>
                    <a:spcPct val="150000"/>
                  </a:lnSpc>
                  <a:buNone/>
                </a:pPr>
                <a:endParaRPr lang="en-US" altLang="en-US" sz="1800" dirty="0" smtClean="0"/>
              </a:p>
              <a:p>
                <a:pPr marL="0" indent="0" algn="l" rtl="0" eaLnBrk="1" hangingPunct="1">
                  <a:lnSpc>
                    <a:spcPct val="150000"/>
                  </a:lnSpc>
                  <a:buNone/>
                </a:pPr>
                <a:r>
                  <a:rPr lang="en-US" altLang="en-US" sz="1800" dirty="0"/>
                  <a:t>	</a:t>
                </a:r>
                <a:r>
                  <a:rPr lang="en-US" altLang="en-US" sz="1800" dirty="0" smtClean="0"/>
                  <a:t>	               vs.</a:t>
                </a:r>
              </a:p>
              <a:p>
                <a:pPr marL="0" indent="0" algn="l" rtl="0" eaLnBrk="1" hangingPunct="1">
                  <a:lnSpc>
                    <a:spcPct val="150000"/>
                  </a:lnSpc>
                  <a:buNone/>
                </a:pPr>
                <a:endParaRPr lang="en-US" altLang="en-US" sz="1800" dirty="0" smtClean="0"/>
              </a:p>
            </p:txBody>
          </p:sp>
        </mc:Choice>
        <mc:Fallback xmlns="">
          <p:sp>
            <p:nvSpPr>
              <p:cNvPr id="130052" name="Rectangle 3"/>
              <p:cNvSpPr>
                <a:spLocks noGrp="1" noRot="1" noChangeAspect="1" noMove="1" noResize="1" noEditPoints="1" noAdjustHandles="1" noChangeArrowheads="1" noChangeShapeType="1" noTextEdit="1"/>
              </p:cNvSpPr>
              <p:nvPr>
                <p:ph type="body" idx="1"/>
              </p:nvPr>
            </p:nvSpPr>
            <p:spPr>
              <a:xfrm>
                <a:off x="454936" y="1178657"/>
                <a:ext cx="5989272" cy="4525963"/>
              </a:xfrm>
              <a:blipFill rotWithShape="1">
                <a:blip r:embed="rId2"/>
                <a:stretch>
                  <a:fillRect l="-916"/>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880" y="1458317"/>
            <a:ext cx="1916920" cy="2404864"/>
          </a:xfrm>
          <a:prstGeom prst="rect">
            <a:avLst/>
          </a:prstGeom>
        </p:spPr>
      </p:pic>
      <p:sp>
        <p:nvSpPr>
          <p:cNvPr id="3" name="TextBox 2"/>
          <p:cNvSpPr txBox="1"/>
          <p:nvPr/>
        </p:nvSpPr>
        <p:spPr>
          <a:xfrm>
            <a:off x="5940152" y="4036422"/>
            <a:ext cx="3024336" cy="369332"/>
          </a:xfrm>
          <a:prstGeom prst="rect">
            <a:avLst/>
          </a:prstGeom>
          <a:noFill/>
        </p:spPr>
        <p:txBody>
          <a:bodyPr wrap="square" rtlCol="0">
            <a:spAutoFit/>
          </a:bodyPr>
          <a:lstStyle/>
          <a:p>
            <a:r>
              <a:rPr lang="en-US" dirty="0" smtClean="0"/>
              <a:t>Maurice Allais (1911-2010)</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832071436"/>
                  </p:ext>
                </p:extLst>
              </p:nvPr>
            </p:nvGraphicFramePr>
            <p:xfrm>
              <a:off x="3923928" y="1772816"/>
              <a:ext cx="2579680" cy="148336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val="2996715237"/>
                        </a:ext>
                      </a:extLst>
                    </a:gridCol>
                    <a:gridCol w="1289840">
                      <a:extLst>
                        <a:ext uri="{9D8B030D-6E8A-4147-A177-3AD203B41FA5}">
                          <a16:colId xmlns:a16="http://schemas.microsoft.com/office/drawing/2014/main" val="2499744323"/>
                        </a:ext>
                      </a:extLst>
                    </a:gridCol>
                  </a:tblGrid>
                  <a:tr h="370840">
                    <a:tc>
                      <a:txBody>
                        <a:bodyPr/>
                        <a:lstStyle/>
                        <a:p>
                          <a:pPr algn="ctr"/>
                          <a:r>
                            <a:rPr lang="en-US" dirty="0" err="1" smtClean="0"/>
                            <a:t>Prob</a:t>
                          </a:r>
                          <a:endParaRPr lang="en-US" dirty="0"/>
                        </a:p>
                      </a:txBody>
                      <a:tcPr/>
                    </a:tc>
                    <a:tc>
                      <a:txBody>
                        <a:bodyPr/>
                        <a:lstStyle/>
                        <a:p>
                          <a:pPr algn="ctr"/>
                          <a:r>
                            <a:rPr lang="en-US" dirty="0" smtClean="0"/>
                            <a:t>Outcome</a:t>
                          </a:r>
                          <a:endParaRPr lang="en-US" dirty="0"/>
                        </a:p>
                      </a:txBody>
                      <a:tcPr/>
                    </a:tc>
                    <a:extLst>
                      <a:ext uri="{0D108BD9-81ED-4DB2-BD59-A6C34878D82A}">
                        <a16:rowId xmlns:a16="http://schemas.microsoft.com/office/drawing/2014/main" val="1021829629"/>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01</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3280519268"/>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89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𝑀</m:t>
                                </m:r>
                              </m:oMath>
                            </m:oMathPara>
                          </a14:m>
                          <a:endParaRPr lang="en-US" dirty="0"/>
                        </a:p>
                      </a:txBody>
                      <a:tcPr/>
                    </a:tc>
                    <a:extLst>
                      <a:ext uri="{0D108BD9-81ED-4DB2-BD59-A6C34878D82A}">
                        <a16:rowId xmlns:a16="http://schemas.microsoft.com/office/drawing/2014/main" val="2152708364"/>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10</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𝑀</m:t>
                                </m:r>
                              </m:oMath>
                            </m:oMathPara>
                          </a14:m>
                          <a:endParaRPr lang="en-US" dirty="0"/>
                        </a:p>
                      </a:txBody>
                      <a:tcPr/>
                    </a:tc>
                    <a:extLst>
                      <a:ext uri="{0D108BD9-81ED-4DB2-BD59-A6C34878D82A}">
                        <a16:rowId xmlns:a16="http://schemas.microsoft.com/office/drawing/2014/main" val="52071942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832071436"/>
                  </p:ext>
                </p:extLst>
              </p:nvPr>
            </p:nvGraphicFramePr>
            <p:xfrm>
              <a:off x="3923928" y="1772816"/>
              <a:ext cx="2579680" cy="148336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xmlns:a14="http://schemas.microsoft.com/office/drawing/2010/main" xmlns="" val="2996715237"/>
                        </a:ext>
                      </a:extLst>
                    </a:gridCol>
                    <a:gridCol w="1289840">
                      <a:extLst>
                        <a:ext uri="{9D8B030D-6E8A-4147-A177-3AD203B41FA5}">
                          <a16:colId xmlns:a16="http://schemas.microsoft.com/office/drawing/2014/main" xmlns:a14="http://schemas.microsoft.com/office/drawing/2010/main" xmlns="" val="2499744323"/>
                        </a:ext>
                      </a:extLst>
                    </a:gridCol>
                  </a:tblGrid>
                  <a:tr h="370840">
                    <a:tc>
                      <a:txBody>
                        <a:bodyPr/>
                        <a:lstStyle/>
                        <a:p>
                          <a:pPr algn="ctr"/>
                          <a:r>
                            <a:rPr lang="en-US" dirty="0" err="1" smtClean="0"/>
                            <a:t>Prob</a:t>
                          </a:r>
                          <a:endParaRPr lang="en-US" dirty="0"/>
                        </a:p>
                      </a:txBody>
                      <a:tcPr/>
                    </a:tc>
                    <a:tc>
                      <a:txBody>
                        <a:bodyPr/>
                        <a:lstStyle/>
                        <a:p>
                          <a:pPr algn="ctr"/>
                          <a:r>
                            <a:rPr lang="en-US" dirty="0" smtClean="0"/>
                            <a:t>Outcome</a:t>
                          </a:r>
                          <a:endParaRPr lang="en-US" dirty="0"/>
                        </a:p>
                      </a:txBody>
                      <a:tcPr/>
                    </a:tc>
                    <a:extLst>
                      <a:ext uri="{0D108BD9-81ED-4DB2-BD59-A6C34878D82A}">
                        <a16:rowId xmlns:a16="http://schemas.microsoft.com/office/drawing/2014/main" xmlns:a14="http://schemas.microsoft.com/office/drawing/2010/main" xmlns="" val="1021829629"/>
                      </a:ext>
                    </a:extLst>
                  </a:tr>
                  <a:tr h="370840">
                    <a:tc>
                      <a:txBody>
                        <a:bodyPr/>
                        <a:lstStyle/>
                        <a:p>
                          <a:endParaRPr lang="en-US"/>
                        </a:p>
                      </a:txBody>
                      <a:tcPr>
                        <a:blipFill rotWithShape="1">
                          <a:blip r:embed="rId4"/>
                          <a:stretch>
                            <a:fillRect l="-472" t="-108197" r="-99528" b="-200000"/>
                          </a:stretch>
                        </a:blipFill>
                      </a:tcPr>
                    </a:tc>
                    <a:tc>
                      <a:txBody>
                        <a:bodyPr/>
                        <a:lstStyle/>
                        <a:p>
                          <a:endParaRPr lang="en-US"/>
                        </a:p>
                      </a:txBody>
                      <a:tcPr>
                        <a:blipFill rotWithShape="1">
                          <a:blip r:embed="rId4"/>
                          <a:stretch>
                            <a:fillRect l="-100948" t="-108197" b="-200000"/>
                          </a:stretch>
                        </a:blipFill>
                      </a:tcPr>
                    </a:tc>
                    <a:extLst>
                      <a:ext uri="{0D108BD9-81ED-4DB2-BD59-A6C34878D82A}">
                        <a16:rowId xmlns:a16="http://schemas.microsoft.com/office/drawing/2014/main" xmlns:a14="http://schemas.microsoft.com/office/drawing/2010/main" xmlns="" val="3280519268"/>
                      </a:ext>
                    </a:extLst>
                  </a:tr>
                  <a:tr h="370840">
                    <a:tc>
                      <a:txBody>
                        <a:bodyPr/>
                        <a:lstStyle/>
                        <a:p>
                          <a:endParaRPr lang="en-US"/>
                        </a:p>
                      </a:txBody>
                      <a:tcPr>
                        <a:blipFill rotWithShape="1">
                          <a:blip r:embed="rId4"/>
                          <a:stretch>
                            <a:fillRect l="-472" t="-211667" r="-99528" b="-103333"/>
                          </a:stretch>
                        </a:blipFill>
                      </a:tcPr>
                    </a:tc>
                    <a:tc>
                      <a:txBody>
                        <a:bodyPr/>
                        <a:lstStyle/>
                        <a:p>
                          <a:endParaRPr lang="en-US"/>
                        </a:p>
                      </a:txBody>
                      <a:tcPr>
                        <a:blipFill rotWithShape="1">
                          <a:blip r:embed="rId4"/>
                          <a:stretch>
                            <a:fillRect l="-100948" t="-211667" b="-103333"/>
                          </a:stretch>
                        </a:blipFill>
                      </a:tcPr>
                    </a:tc>
                    <a:extLst>
                      <a:ext uri="{0D108BD9-81ED-4DB2-BD59-A6C34878D82A}">
                        <a16:rowId xmlns:a16="http://schemas.microsoft.com/office/drawing/2014/main" xmlns:a14="http://schemas.microsoft.com/office/drawing/2010/main" xmlns="" val="2152708364"/>
                      </a:ext>
                    </a:extLst>
                  </a:tr>
                  <a:tr h="370840">
                    <a:tc>
                      <a:txBody>
                        <a:bodyPr/>
                        <a:lstStyle/>
                        <a:p>
                          <a:endParaRPr lang="en-US"/>
                        </a:p>
                      </a:txBody>
                      <a:tcPr>
                        <a:blipFill rotWithShape="1">
                          <a:blip r:embed="rId4"/>
                          <a:stretch>
                            <a:fillRect l="-472" t="-306557" r="-99528" b="-1639"/>
                          </a:stretch>
                        </a:blipFill>
                      </a:tcPr>
                    </a:tc>
                    <a:tc>
                      <a:txBody>
                        <a:bodyPr/>
                        <a:lstStyle/>
                        <a:p>
                          <a:endParaRPr lang="en-US"/>
                        </a:p>
                      </a:txBody>
                      <a:tcPr>
                        <a:blipFill rotWithShape="1">
                          <a:blip r:embed="rId4"/>
                          <a:stretch>
                            <a:fillRect l="-100948" t="-306557" b="-1639"/>
                          </a:stretch>
                        </a:blipFill>
                      </a:tcPr>
                    </a:tc>
                    <a:extLst>
                      <a:ext uri="{0D108BD9-81ED-4DB2-BD59-A6C34878D82A}">
                        <a16:rowId xmlns:a16="http://schemas.microsoft.com/office/drawing/2014/main" xmlns:a14="http://schemas.microsoft.com/office/drawing/2010/main" xmlns="" val="520719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833127127"/>
                  </p:ext>
                </p:extLst>
              </p:nvPr>
            </p:nvGraphicFramePr>
            <p:xfrm>
              <a:off x="3923928" y="4474639"/>
              <a:ext cx="2579680" cy="1219307"/>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val="2996715237"/>
                        </a:ext>
                      </a:extLst>
                    </a:gridCol>
                    <a:gridCol w="1289840">
                      <a:extLst>
                        <a:ext uri="{9D8B030D-6E8A-4147-A177-3AD203B41FA5}">
                          <a16:colId xmlns:a16="http://schemas.microsoft.com/office/drawing/2014/main" val="2499744323"/>
                        </a:ext>
                      </a:extLst>
                    </a:gridCol>
                  </a:tblGrid>
                  <a:tr h="477627">
                    <a:tc>
                      <a:txBody>
                        <a:bodyPr/>
                        <a:lstStyle/>
                        <a:p>
                          <a:pPr algn="ctr"/>
                          <a:r>
                            <a:rPr lang="en-US" dirty="0" err="1" smtClean="0"/>
                            <a:t>Prob</a:t>
                          </a:r>
                          <a:endParaRPr lang="en-US" dirty="0"/>
                        </a:p>
                      </a:txBody>
                      <a:tcPr/>
                    </a:tc>
                    <a:tc>
                      <a:txBody>
                        <a:bodyPr/>
                        <a:lstStyle/>
                        <a:p>
                          <a:pPr algn="ctr"/>
                          <a:r>
                            <a:rPr lang="en-US" dirty="0" smtClean="0"/>
                            <a:t>Outcome</a:t>
                          </a:r>
                          <a:endParaRPr lang="en-US" dirty="0"/>
                        </a:p>
                      </a:txBody>
                      <a:tcPr/>
                    </a:tc>
                    <a:extLst>
                      <a:ext uri="{0D108BD9-81ED-4DB2-BD59-A6C34878D82A}">
                        <a16:rowId xmlns:a16="http://schemas.microsoft.com/office/drawing/2014/main" val="1021829629"/>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b="0" i="1" dirty="0" smtClean="0">
                                    <a:latin typeface="Cambria Math" panose="02040503050406030204" pitchFamily="18" charset="0"/>
                                  </a:rPr>
                                  <m:t>90</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3280519268"/>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10</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𝑀</m:t>
                                </m:r>
                              </m:oMath>
                            </m:oMathPara>
                          </a14:m>
                          <a:endParaRPr lang="en-US" dirty="0"/>
                        </a:p>
                      </a:txBody>
                      <a:tcPr/>
                    </a:tc>
                    <a:extLst>
                      <a:ext uri="{0D108BD9-81ED-4DB2-BD59-A6C34878D82A}">
                        <a16:rowId xmlns:a16="http://schemas.microsoft.com/office/drawing/2014/main" val="52071942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833127127"/>
                  </p:ext>
                </p:extLst>
              </p:nvPr>
            </p:nvGraphicFramePr>
            <p:xfrm>
              <a:off x="3923928" y="4474639"/>
              <a:ext cx="2579680" cy="1219307"/>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xmlns:a14="http://schemas.microsoft.com/office/drawing/2010/main" xmlns="" val="2996715237"/>
                        </a:ext>
                      </a:extLst>
                    </a:gridCol>
                    <a:gridCol w="1289840">
                      <a:extLst>
                        <a:ext uri="{9D8B030D-6E8A-4147-A177-3AD203B41FA5}">
                          <a16:colId xmlns:a16="http://schemas.microsoft.com/office/drawing/2014/main" xmlns:a14="http://schemas.microsoft.com/office/drawing/2010/main" xmlns="" val="2499744323"/>
                        </a:ext>
                      </a:extLst>
                    </a:gridCol>
                  </a:tblGrid>
                  <a:tr h="477627">
                    <a:tc>
                      <a:txBody>
                        <a:bodyPr/>
                        <a:lstStyle/>
                        <a:p>
                          <a:pPr algn="ctr"/>
                          <a:r>
                            <a:rPr lang="en-US" dirty="0" err="1" smtClean="0"/>
                            <a:t>Prob</a:t>
                          </a:r>
                          <a:endParaRPr lang="en-US" dirty="0"/>
                        </a:p>
                      </a:txBody>
                      <a:tcPr/>
                    </a:tc>
                    <a:tc>
                      <a:txBody>
                        <a:bodyPr/>
                        <a:lstStyle/>
                        <a:p>
                          <a:pPr algn="ctr"/>
                          <a:r>
                            <a:rPr lang="en-US" dirty="0" smtClean="0"/>
                            <a:t>Outcome</a:t>
                          </a:r>
                          <a:endParaRPr lang="en-US" dirty="0"/>
                        </a:p>
                      </a:txBody>
                      <a:tcPr/>
                    </a:tc>
                    <a:extLst>
                      <a:ext uri="{0D108BD9-81ED-4DB2-BD59-A6C34878D82A}">
                        <a16:rowId xmlns:a16="http://schemas.microsoft.com/office/drawing/2014/main" xmlns:a14="http://schemas.microsoft.com/office/drawing/2010/main" xmlns="" val="1021829629"/>
                      </a:ext>
                    </a:extLst>
                  </a:tr>
                  <a:tr h="370840">
                    <a:tc>
                      <a:txBody>
                        <a:bodyPr/>
                        <a:lstStyle/>
                        <a:p>
                          <a:endParaRPr lang="en-US"/>
                        </a:p>
                      </a:txBody>
                      <a:tcPr>
                        <a:blipFill rotWithShape="1">
                          <a:blip r:embed="rId5"/>
                          <a:stretch>
                            <a:fillRect l="-472" t="-136066" r="-99528" b="-101639"/>
                          </a:stretch>
                        </a:blipFill>
                      </a:tcPr>
                    </a:tc>
                    <a:tc>
                      <a:txBody>
                        <a:bodyPr/>
                        <a:lstStyle/>
                        <a:p>
                          <a:endParaRPr lang="en-US"/>
                        </a:p>
                      </a:txBody>
                      <a:tcPr>
                        <a:blipFill rotWithShape="1">
                          <a:blip r:embed="rId5"/>
                          <a:stretch>
                            <a:fillRect l="-100948" t="-136066" b="-101639"/>
                          </a:stretch>
                        </a:blipFill>
                      </a:tcPr>
                    </a:tc>
                    <a:extLst>
                      <a:ext uri="{0D108BD9-81ED-4DB2-BD59-A6C34878D82A}">
                        <a16:rowId xmlns:a16="http://schemas.microsoft.com/office/drawing/2014/main" xmlns:a14="http://schemas.microsoft.com/office/drawing/2010/main" xmlns="" val="3280519268"/>
                      </a:ext>
                    </a:extLst>
                  </a:tr>
                  <a:tr h="370840">
                    <a:tc>
                      <a:txBody>
                        <a:bodyPr/>
                        <a:lstStyle/>
                        <a:p>
                          <a:endParaRPr lang="en-US"/>
                        </a:p>
                      </a:txBody>
                      <a:tcPr>
                        <a:blipFill rotWithShape="1">
                          <a:blip r:embed="rId5"/>
                          <a:stretch>
                            <a:fillRect l="-472" t="-236066" r="-99528" b="-1639"/>
                          </a:stretch>
                        </a:blipFill>
                      </a:tcPr>
                    </a:tc>
                    <a:tc>
                      <a:txBody>
                        <a:bodyPr/>
                        <a:lstStyle/>
                        <a:p>
                          <a:endParaRPr lang="en-US"/>
                        </a:p>
                      </a:txBody>
                      <a:tcPr>
                        <a:blipFill rotWithShape="1">
                          <a:blip r:embed="rId5"/>
                          <a:stretch>
                            <a:fillRect l="-100948" t="-236066" b="-1639"/>
                          </a:stretch>
                        </a:blipFill>
                      </a:tcPr>
                    </a:tc>
                    <a:extLst>
                      <a:ext uri="{0D108BD9-81ED-4DB2-BD59-A6C34878D82A}">
                        <a16:rowId xmlns:a16="http://schemas.microsoft.com/office/drawing/2014/main" xmlns:a14="http://schemas.microsoft.com/office/drawing/2010/main" xmlns="" val="520719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141936402"/>
                  </p:ext>
                </p:extLst>
              </p:nvPr>
            </p:nvGraphicFramePr>
            <p:xfrm>
              <a:off x="611560" y="4505813"/>
              <a:ext cx="2579680" cy="111252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val="2996715237"/>
                        </a:ext>
                      </a:extLst>
                    </a:gridCol>
                    <a:gridCol w="1289840">
                      <a:extLst>
                        <a:ext uri="{9D8B030D-6E8A-4147-A177-3AD203B41FA5}">
                          <a16:colId xmlns:a16="http://schemas.microsoft.com/office/drawing/2014/main" val="2499744323"/>
                        </a:ext>
                      </a:extLst>
                    </a:gridCol>
                  </a:tblGrid>
                  <a:tr h="370840">
                    <a:tc>
                      <a:txBody>
                        <a:bodyPr/>
                        <a:lstStyle/>
                        <a:p>
                          <a:pPr algn="ctr"/>
                          <a:r>
                            <a:rPr lang="en-US" dirty="0" err="1" smtClean="0">
                              <a:ln>
                                <a:solidFill>
                                  <a:sysClr val="windowText" lastClr="000000"/>
                                </a:solidFill>
                              </a:ln>
                            </a:rPr>
                            <a:t>Prob</a:t>
                          </a:r>
                          <a:endParaRPr lang="en-US" dirty="0">
                            <a:ln>
                              <a:solidFill>
                                <a:sysClr val="windowText" lastClr="000000"/>
                              </a:solidFill>
                            </a:ln>
                          </a:endParaRPr>
                        </a:p>
                      </a:txBody>
                      <a:tcPr>
                        <a:solidFill>
                          <a:srgbClr val="92D050"/>
                        </a:solidFill>
                      </a:tcPr>
                    </a:tc>
                    <a:tc>
                      <a:txBody>
                        <a:bodyPr/>
                        <a:lstStyle/>
                        <a:p>
                          <a:pPr algn="ctr"/>
                          <a:r>
                            <a:rPr lang="en-US" dirty="0" smtClean="0">
                              <a:ln>
                                <a:solidFill>
                                  <a:sysClr val="windowText" lastClr="000000"/>
                                </a:solidFill>
                              </a:ln>
                            </a:rPr>
                            <a:t>Outcome</a:t>
                          </a:r>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val="1021829629"/>
                      </a:ext>
                    </a:extLst>
                  </a:tr>
                  <a:tr h="370840">
                    <a:tc>
                      <a:txBody>
                        <a:bodyPr/>
                        <a:lstStyle/>
                        <a:p>
                          <a:pPr algn="ctr"/>
                          <a14:m>
                            <m:oMathPara xmlns:m="http://schemas.openxmlformats.org/officeDocument/2006/math">
                              <m:oMathParaPr>
                                <m:jc m:val="centerGroup"/>
                              </m:oMathParaPr>
                              <m:oMath xmlns:m="http://schemas.openxmlformats.org/officeDocument/2006/math">
                                <m:r>
                                  <a:rPr lang="en-US" dirty="0" smtClean="0">
                                    <a:ln>
                                      <a:solidFill>
                                        <a:sysClr val="windowText" lastClr="000000"/>
                                      </a:solidFill>
                                    </a:ln>
                                    <a:latin typeface="Cambria Math" panose="02040503050406030204" pitchFamily="18" charset="0"/>
                                  </a:rPr>
                                  <m:t>0</m:t>
                                </m:r>
                                <m:r>
                                  <a:rPr lang="en-US" dirty="0" smtClean="0">
                                    <a:ln>
                                      <a:solidFill>
                                        <a:sysClr val="windowText" lastClr="000000"/>
                                      </a:solidFill>
                                    </a:ln>
                                    <a:latin typeface="Cambria Math" panose="02040503050406030204" pitchFamily="18" charset="0"/>
                                  </a:rPr>
                                  <m:t>.</m:t>
                                </m:r>
                                <m:r>
                                  <a:rPr lang="en-US" dirty="0" smtClean="0">
                                    <a:ln>
                                      <a:solidFill>
                                        <a:sysClr val="windowText" lastClr="000000"/>
                                      </a:solidFill>
                                    </a:ln>
                                    <a:latin typeface="Cambria Math" panose="02040503050406030204" pitchFamily="18" charset="0"/>
                                  </a:rPr>
                                  <m:t>89</m:t>
                                </m:r>
                              </m:oMath>
                            </m:oMathPara>
                          </a14:m>
                          <a:endParaRPr lang="en-US" b="0" dirty="0">
                            <a:ln>
                              <a:solidFill>
                                <a:sysClr val="windowText" lastClr="000000"/>
                              </a:solidFill>
                            </a:ln>
                          </a:endParaRP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dirty="0" smtClean="0">
                                    <a:ln>
                                      <a:solidFill>
                                        <a:sysClr val="windowText" lastClr="000000"/>
                                      </a:solidFill>
                                    </a:ln>
                                    <a:latin typeface="Cambria Math" panose="02040503050406030204" pitchFamily="18" charset="0"/>
                                  </a:rPr>
                                  <m:t>$</m:t>
                                </m:r>
                                <m:r>
                                  <a:rPr lang="en-US" dirty="0" smtClean="0">
                                    <a:ln>
                                      <a:solidFill>
                                        <a:sysClr val="windowText" lastClr="000000"/>
                                      </a:solidFill>
                                    </a:ln>
                                    <a:latin typeface="Cambria Math" panose="02040503050406030204" pitchFamily="18" charset="0"/>
                                  </a:rPr>
                                  <m:t>0</m:t>
                                </m:r>
                              </m:oMath>
                            </m:oMathPara>
                          </a14:m>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val="3280519268"/>
                      </a:ext>
                    </a:extLst>
                  </a:tr>
                  <a:tr h="370840">
                    <a:tc>
                      <a:txBody>
                        <a:bodyPr/>
                        <a:lstStyle/>
                        <a:p>
                          <a:pPr algn="ctr"/>
                          <a14:m>
                            <m:oMathPara xmlns:m="http://schemas.openxmlformats.org/officeDocument/2006/math">
                              <m:oMathParaPr>
                                <m:jc m:val="centerGroup"/>
                              </m:oMathParaPr>
                              <m:oMath xmlns:m="http://schemas.openxmlformats.org/officeDocument/2006/math">
                                <m:r>
                                  <a:rPr lang="en-US" dirty="0" smtClean="0">
                                    <a:ln>
                                      <a:solidFill>
                                        <a:sysClr val="windowText" lastClr="000000"/>
                                      </a:solidFill>
                                    </a:ln>
                                    <a:latin typeface="Cambria Math" panose="02040503050406030204" pitchFamily="18" charset="0"/>
                                  </a:rPr>
                                  <m:t>0</m:t>
                                </m:r>
                                <m:r>
                                  <a:rPr lang="en-US" dirty="0" smtClean="0">
                                    <a:ln>
                                      <a:solidFill>
                                        <a:sysClr val="windowText" lastClr="000000"/>
                                      </a:solidFill>
                                    </a:ln>
                                    <a:latin typeface="Cambria Math" panose="02040503050406030204" pitchFamily="18" charset="0"/>
                                  </a:rPr>
                                  <m:t>.</m:t>
                                </m:r>
                                <m:r>
                                  <a:rPr lang="en-US" dirty="0" smtClean="0">
                                    <a:ln>
                                      <a:solidFill>
                                        <a:sysClr val="windowText" lastClr="000000"/>
                                      </a:solidFill>
                                    </a:ln>
                                    <a:latin typeface="Cambria Math" panose="02040503050406030204" pitchFamily="18" charset="0"/>
                                  </a:rPr>
                                  <m:t>11</m:t>
                                </m:r>
                              </m:oMath>
                            </m:oMathPara>
                          </a14:m>
                          <a:endParaRPr lang="en-US" b="0" dirty="0">
                            <a:ln>
                              <a:solidFill>
                                <a:sysClr val="windowText" lastClr="000000"/>
                              </a:solidFill>
                            </a:ln>
                          </a:endParaRP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dirty="0" smtClean="0">
                                    <a:ln>
                                      <a:solidFill>
                                        <a:sysClr val="windowText" lastClr="000000"/>
                                      </a:solidFill>
                                    </a:ln>
                                    <a:latin typeface="Cambria Math" panose="02040503050406030204" pitchFamily="18" charset="0"/>
                                  </a:rPr>
                                  <m:t>$</m:t>
                                </m:r>
                                <m:r>
                                  <a:rPr lang="en-US" dirty="0" smtClean="0">
                                    <a:ln>
                                      <a:solidFill>
                                        <a:sysClr val="windowText" lastClr="000000"/>
                                      </a:solidFill>
                                    </a:ln>
                                    <a:latin typeface="Cambria Math" panose="02040503050406030204" pitchFamily="18" charset="0"/>
                                  </a:rPr>
                                  <m:t>1</m:t>
                                </m:r>
                                <m:r>
                                  <a:rPr lang="en-US" dirty="0" smtClean="0">
                                    <a:ln>
                                      <a:solidFill>
                                        <a:sysClr val="windowText" lastClr="000000"/>
                                      </a:solidFill>
                                    </a:ln>
                                    <a:latin typeface="Cambria Math" panose="02040503050406030204" pitchFamily="18" charset="0"/>
                                  </a:rPr>
                                  <m:t>𝑀</m:t>
                                </m:r>
                              </m:oMath>
                            </m:oMathPara>
                          </a14:m>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val="215270836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141936402"/>
                  </p:ext>
                </p:extLst>
              </p:nvPr>
            </p:nvGraphicFramePr>
            <p:xfrm>
              <a:off x="611560" y="4505813"/>
              <a:ext cx="2579680" cy="111252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xmlns:a14="http://schemas.microsoft.com/office/drawing/2010/main" xmlns="" val="2996715237"/>
                        </a:ext>
                      </a:extLst>
                    </a:gridCol>
                    <a:gridCol w="1289840">
                      <a:extLst>
                        <a:ext uri="{9D8B030D-6E8A-4147-A177-3AD203B41FA5}">
                          <a16:colId xmlns:a16="http://schemas.microsoft.com/office/drawing/2014/main" xmlns:a14="http://schemas.microsoft.com/office/drawing/2010/main" xmlns="" val="2499744323"/>
                        </a:ext>
                      </a:extLst>
                    </a:gridCol>
                  </a:tblGrid>
                  <a:tr h="370840">
                    <a:tc>
                      <a:txBody>
                        <a:bodyPr/>
                        <a:lstStyle/>
                        <a:p>
                          <a:pPr algn="ctr"/>
                          <a:r>
                            <a:rPr lang="en-US" dirty="0" err="1" smtClean="0">
                              <a:ln>
                                <a:solidFill>
                                  <a:sysClr val="windowText" lastClr="000000"/>
                                </a:solidFill>
                              </a:ln>
                            </a:rPr>
                            <a:t>Prob</a:t>
                          </a:r>
                          <a:endParaRPr lang="en-US" dirty="0">
                            <a:ln>
                              <a:solidFill>
                                <a:sysClr val="windowText" lastClr="000000"/>
                              </a:solidFill>
                            </a:ln>
                          </a:endParaRPr>
                        </a:p>
                      </a:txBody>
                      <a:tcPr>
                        <a:solidFill>
                          <a:srgbClr val="92D050"/>
                        </a:solidFill>
                      </a:tcPr>
                    </a:tc>
                    <a:tc>
                      <a:txBody>
                        <a:bodyPr/>
                        <a:lstStyle/>
                        <a:p>
                          <a:pPr algn="ctr"/>
                          <a:r>
                            <a:rPr lang="en-US" dirty="0" smtClean="0">
                              <a:ln>
                                <a:solidFill>
                                  <a:sysClr val="windowText" lastClr="000000"/>
                                </a:solidFill>
                              </a:ln>
                            </a:rPr>
                            <a:t>Outcome</a:t>
                          </a:r>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xmlns:a14="http://schemas.microsoft.com/office/drawing/2010/main" xmlns="" val="1021829629"/>
                      </a:ext>
                    </a:extLst>
                  </a:tr>
                  <a:tr h="370840">
                    <a:tc>
                      <a:txBody>
                        <a:bodyPr/>
                        <a:lstStyle/>
                        <a:p>
                          <a:endParaRPr lang="en-US"/>
                        </a:p>
                      </a:txBody>
                      <a:tcPr>
                        <a:blipFill rotWithShape="1">
                          <a:blip r:embed="rId6"/>
                          <a:stretch>
                            <a:fillRect t="-108197" r="-100000" b="-100000"/>
                          </a:stretch>
                        </a:blipFill>
                      </a:tcPr>
                    </a:tc>
                    <a:tc>
                      <a:txBody>
                        <a:bodyPr/>
                        <a:lstStyle/>
                        <a:p>
                          <a:endParaRPr lang="en-US"/>
                        </a:p>
                      </a:txBody>
                      <a:tcPr>
                        <a:blipFill rotWithShape="1">
                          <a:blip r:embed="rId6"/>
                          <a:stretch>
                            <a:fillRect l="-100474" t="-108197" r="-474" b="-100000"/>
                          </a:stretch>
                        </a:blipFill>
                      </a:tcPr>
                    </a:tc>
                    <a:extLst>
                      <a:ext uri="{0D108BD9-81ED-4DB2-BD59-A6C34878D82A}">
                        <a16:rowId xmlns:a16="http://schemas.microsoft.com/office/drawing/2014/main" xmlns:a14="http://schemas.microsoft.com/office/drawing/2010/main" xmlns="" val="3280519268"/>
                      </a:ext>
                    </a:extLst>
                  </a:tr>
                  <a:tr h="370840">
                    <a:tc>
                      <a:txBody>
                        <a:bodyPr/>
                        <a:lstStyle/>
                        <a:p>
                          <a:endParaRPr lang="en-US"/>
                        </a:p>
                      </a:txBody>
                      <a:tcPr>
                        <a:blipFill rotWithShape="1">
                          <a:blip r:embed="rId6"/>
                          <a:stretch>
                            <a:fillRect t="-208197" r="-100000"/>
                          </a:stretch>
                        </a:blipFill>
                      </a:tcPr>
                    </a:tc>
                    <a:tc>
                      <a:txBody>
                        <a:bodyPr/>
                        <a:lstStyle/>
                        <a:p>
                          <a:endParaRPr lang="en-US"/>
                        </a:p>
                      </a:txBody>
                      <a:tcPr>
                        <a:blipFill rotWithShape="1">
                          <a:blip r:embed="rId6"/>
                          <a:stretch>
                            <a:fillRect l="-100474" t="-208197" r="-474"/>
                          </a:stretch>
                        </a:blipFill>
                      </a:tcPr>
                    </a:tc>
                    <a:extLst>
                      <a:ext uri="{0D108BD9-81ED-4DB2-BD59-A6C34878D82A}">
                        <a16:rowId xmlns:a16="http://schemas.microsoft.com/office/drawing/2014/main" xmlns:a14="http://schemas.microsoft.com/office/drawing/2010/main" xmlns="" val="215270836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998492953"/>
                  </p:ext>
                </p:extLst>
              </p:nvPr>
            </p:nvGraphicFramePr>
            <p:xfrm>
              <a:off x="611560" y="2060848"/>
              <a:ext cx="2579680" cy="74168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val="2996715237"/>
                        </a:ext>
                      </a:extLst>
                    </a:gridCol>
                    <a:gridCol w="1289840">
                      <a:extLst>
                        <a:ext uri="{9D8B030D-6E8A-4147-A177-3AD203B41FA5}">
                          <a16:colId xmlns:a16="http://schemas.microsoft.com/office/drawing/2014/main" val="2499744323"/>
                        </a:ext>
                      </a:extLst>
                    </a:gridCol>
                  </a:tblGrid>
                  <a:tr h="370840">
                    <a:tc>
                      <a:txBody>
                        <a:bodyPr/>
                        <a:lstStyle/>
                        <a:p>
                          <a:pPr algn="ctr"/>
                          <a:r>
                            <a:rPr lang="en-US" dirty="0" err="1" smtClean="0">
                              <a:ln>
                                <a:solidFill>
                                  <a:sysClr val="windowText" lastClr="000000"/>
                                </a:solidFill>
                              </a:ln>
                            </a:rPr>
                            <a:t>Prob</a:t>
                          </a:r>
                          <a:endParaRPr lang="en-US" dirty="0">
                            <a:ln>
                              <a:solidFill>
                                <a:sysClr val="windowText" lastClr="000000"/>
                              </a:solidFill>
                            </a:ln>
                          </a:endParaRPr>
                        </a:p>
                      </a:txBody>
                      <a:tcPr>
                        <a:solidFill>
                          <a:srgbClr val="92D050"/>
                        </a:solidFill>
                      </a:tcPr>
                    </a:tc>
                    <a:tc>
                      <a:txBody>
                        <a:bodyPr/>
                        <a:lstStyle/>
                        <a:p>
                          <a:pPr algn="ctr"/>
                          <a:r>
                            <a:rPr lang="en-US" dirty="0" smtClean="0">
                              <a:ln>
                                <a:solidFill>
                                  <a:sysClr val="windowText" lastClr="000000"/>
                                </a:solidFill>
                              </a:ln>
                            </a:rPr>
                            <a:t>Outcome</a:t>
                          </a:r>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val="102182962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dirty="0" smtClean="0">
                                    <a:ln>
                                      <a:solidFill>
                                        <a:sysClr val="windowText" lastClr="000000"/>
                                      </a:solidFill>
                                    </a:ln>
                                    <a:latin typeface="Cambria Math"/>
                                  </a:rPr>
                                  <m:t>1</m:t>
                                </m:r>
                                <m:r>
                                  <a:rPr lang="en-US" b="0" i="0" dirty="0" smtClean="0">
                                    <a:ln>
                                      <a:solidFill>
                                        <a:sysClr val="windowText" lastClr="000000"/>
                                      </a:solidFill>
                                    </a:ln>
                                    <a:latin typeface="Cambria Math"/>
                                  </a:rPr>
                                  <m:t>.</m:t>
                                </m:r>
                                <m:r>
                                  <a:rPr lang="en-US" b="0" i="0" dirty="0" smtClean="0">
                                    <a:ln>
                                      <a:solidFill>
                                        <a:sysClr val="windowText" lastClr="000000"/>
                                      </a:solidFill>
                                    </a:ln>
                                    <a:latin typeface="Cambria Math"/>
                                  </a:rPr>
                                  <m:t>00</m:t>
                                </m:r>
                              </m:oMath>
                            </m:oMathPara>
                          </a14:m>
                          <a:endParaRPr lang="en-US" b="0" dirty="0">
                            <a:ln>
                              <a:solidFill>
                                <a:sysClr val="windowText" lastClr="000000"/>
                              </a:solidFill>
                            </a:ln>
                          </a:endParaRPr>
                        </a:p>
                      </a:txBody>
                      <a:tcP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dirty="0" smtClean="0">
                                    <a:ln>
                                      <a:solidFill>
                                        <a:sysClr val="windowText" lastClr="000000"/>
                                      </a:solidFill>
                                    </a:ln>
                                    <a:latin typeface="Cambria Math" panose="02040503050406030204" pitchFamily="18" charset="0"/>
                                  </a:rPr>
                                  <m:t>$</m:t>
                                </m:r>
                                <m:r>
                                  <a:rPr lang="en-US" dirty="0" smtClean="0">
                                    <a:ln>
                                      <a:solidFill>
                                        <a:sysClr val="windowText" lastClr="000000"/>
                                      </a:solidFill>
                                    </a:ln>
                                    <a:latin typeface="Cambria Math" panose="02040503050406030204" pitchFamily="18" charset="0"/>
                                  </a:rPr>
                                  <m:t>1</m:t>
                                </m:r>
                                <m:r>
                                  <a:rPr lang="en-US" dirty="0" smtClean="0">
                                    <a:ln>
                                      <a:solidFill>
                                        <a:sysClr val="windowText" lastClr="000000"/>
                                      </a:solidFill>
                                    </a:ln>
                                    <a:latin typeface="Cambria Math" panose="02040503050406030204" pitchFamily="18" charset="0"/>
                                  </a:rPr>
                                  <m:t>𝑀</m:t>
                                </m:r>
                              </m:oMath>
                            </m:oMathPara>
                          </a14:m>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val="215270836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998492953"/>
                  </p:ext>
                </p:extLst>
              </p:nvPr>
            </p:nvGraphicFramePr>
            <p:xfrm>
              <a:off x="611560" y="2060848"/>
              <a:ext cx="2579680" cy="741680"/>
            </p:xfrm>
            <a:graphic>
              <a:graphicData uri="http://schemas.openxmlformats.org/drawingml/2006/table">
                <a:tbl>
                  <a:tblPr firstRow="1" bandRow="1">
                    <a:tableStyleId>{93296810-A885-4BE3-A3E7-6D5BEEA58F35}</a:tableStyleId>
                  </a:tblPr>
                  <a:tblGrid>
                    <a:gridCol w="1289840">
                      <a:extLst>
                        <a:ext uri="{9D8B030D-6E8A-4147-A177-3AD203B41FA5}">
                          <a16:colId xmlns:a16="http://schemas.microsoft.com/office/drawing/2014/main" xmlns:a14="http://schemas.microsoft.com/office/drawing/2010/main" xmlns="" val="2996715237"/>
                        </a:ext>
                      </a:extLst>
                    </a:gridCol>
                    <a:gridCol w="1289840">
                      <a:extLst>
                        <a:ext uri="{9D8B030D-6E8A-4147-A177-3AD203B41FA5}">
                          <a16:colId xmlns:a16="http://schemas.microsoft.com/office/drawing/2014/main" xmlns:a14="http://schemas.microsoft.com/office/drawing/2010/main" xmlns="" val="2499744323"/>
                        </a:ext>
                      </a:extLst>
                    </a:gridCol>
                  </a:tblGrid>
                  <a:tr h="370840">
                    <a:tc>
                      <a:txBody>
                        <a:bodyPr/>
                        <a:lstStyle/>
                        <a:p>
                          <a:pPr algn="ctr"/>
                          <a:r>
                            <a:rPr lang="en-US" dirty="0" err="1" smtClean="0">
                              <a:ln>
                                <a:solidFill>
                                  <a:sysClr val="windowText" lastClr="000000"/>
                                </a:solidFill>
                              </a:ln>
                            </a:rPr>
                            <a:t>Prob</a:t>
                          </a:r>
                          <a:endParaRPr lang="en-US" dirty="0">
                            <a:ln>
                              <a:solidFill>
                                <a:sysClr val="windowText" lastClr="000000"/>
                              </a:solidFill>
                            </a:ln>
                          </a:endParaRPr>
                        </a:p>
                      </a:txBody>
                      <a:tcPr>
                        <a:solidFill>
                          <a:srgbClr val="92D050"/>
                        </a:solidFill>
                      </a:tcPr>
                    </a:tc>
                    <a:tc>
                      <a:txBody>
                        <a:bodyPr/>
                        <a:lstStyle/>
                        <a:p>
                          <a:pPr algn="ctr"/>
                          <a:r>
                            <a:rPr lang="en-US" dirty="0" smtClean="0">
                              <a:ln>
                                <a:solidFill>
                                  <a:sysClr val="windowText" lastClr="000000"/>
                                </a:solidFill>
                              </a:ln>
                            </a:rPr>
                            <a:t>Outcome</a:t>
                          </a:r>
                          <a:endParaRPr lang="en-US" dirty="0">
                            <a:ln>
                              <a:solidFill>
                                <a:sysClr val="windowText" lastClr="000000"/>
                              </a:solidFill>
                            </a:ln>
                          </a:endParaRPr>
                        </a:p>
                      </a:txBody>
                      <a:tcPr>
                        <a:solidFill>
                          <a:srgbClr val="92D050"/>
                        </a:solidFill>
                      </a:tcPr>
                    </a:tc>
                    <a:extLst>
                      <a:ext uri="{0D108BD9-81ED-4DB2-BD59-A6C34878D82A}">
                        <a16:rowId xmlns:a16="http://schemas.microsoft.com/office/drawing/2014/main" xmlns:a14="http://schemas.microsoft.com/office/drawing/2010/main" xmlns="" val="1021829629"/>
                      </a:ext>
                    </a:extLst>
                  </a:tr>
                  <a:tr h="370840">
                    <a:tc>
                      <a:txBody>
                        <a:bodyPr/>
                        <a:lstStyle/>
                        <a:p>
                          <a:endParaRPr lang="en-US"/>
                        </a:p>
                      </a:txBody>
                      <a:tcPr>
                        <a:blipFill rotWithShape="1">
                          <a:blip r:embed="rId7"/>
                          <a:stretch>
                            <a:fillRect t="-108197" r="-100000"/>
                          </a:stretch>
                        </a:blipFill>
                      </a:tcPr>
                    </a:tc>
                    <a:tc>
                      <a:txBody>
                        <a:bodyPr/>
                        <a:lstStyle/>
                        <a:p>
                          <a:endParaRPr lang="en-US"/>
                        </a:p>
                      </a:txBody>
                      <a:tcPr>
                        <a:blipFill rotWithShape="1">
                          <a:blip r:embed="rId7"/>
                          <a:stretch>
                            <a:fillRect l="-100474" t="-108197" r="-474"/>
                          </a:stretch>
                        </a:blipFill>
                      </a:tcPr>
                    </a:tc>
                    <a:extLst>
                      <a:ext uri="{0D108BD9-81ED-4DB2-BD59-A6C34878D82A}">
                        <a16:rowId xmlns:a16="http://schemas.microsoft.com/office/drawing/2014/main" xmlns:a14="http://schemas.microsoft.com/office/drawing/2010/main" xmlns="" val="2152708364"/>
                      </a:ext>
                    </a:extLst>
                  </a:tr>
                </a:tbl>
              </a:graphicData>
            </a:graphic>
          </p:graphicFrame>
        </mc:Fallback>
      </mc:AlternateContent>
    </p:spTree>
    <p:extLst>
      <p:ext uri="{BB962C8B-B14F-4D97-AF65-F5344CB8AC3E}">
        <p14:creationId xmlns:p14="http://schemas.microsoft.com/office/powerpoint/2010/main" val="30454765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fr-FR" sz="2000" dirty="0" smtClean="0"/>
              <a:t>Le comportement de l’homme rationnel devant le risque: critique des postulats et axiomes de l’</a:t>
            </a:r>
            <a:r>
              <a:rPr lang="fr-FR" sz="2000" dirty="0" err="1" smtClean="0"/>
              <a:t>ecole</a:t>
            </a:r>
            <a:r>
              <a:rPr lang="fr-FR" sz="2000" dirty="0" smtClean="0"/>
              <a:t> </a:t>
            </a:r>
            <a:r>
              <a:rPr lang="fr-FR" sz="2000" dirty="0" err="1" smtClean="0"/>
              <a:t>americaine</a:t>
            </a:r>
            <a:endParaRPr lang="fr-FR" sz="2000" dirty="0" smtClean="0"/>
          </a:p>
          <a:p>
            <a:pPr marL="0" indent="0" algn="l" rtl="0">
              <a:buNone/>
            </a:pPr>
            <a:r>
              <a:rPr lang="en-US" sz="2000" dirty="0" smtClean="0">
                <a:solidFill>
                  <a:srgbClr val="FF0000"/>
                </a:solidFill>
              </a:rPr>
              <a:t>Maurice Allais</a:t>
            </a:r>
          </a:p>
          <a:p>
            <a:pPr marL="0" indent="0" algn="l" rtl="0">
              <a:buNone/>
            </a:pPr>
            <a:r>
              <a:rPr lang="en-US" sz="1800" i="1" dirty="0" smtClean="0"/>
              <a:t>Econometrica</a:t>
            </a:r>
            <a:r>
              <a:rPr lang="en-US" sz="1800" dirty="0" smtClean="0"/>
              <a:t>, Vol. 21, No. 4 (Oct. 1953), pp. 503-546</a:t>
            </a:r>
            <a:endParaRPr lang="en-US" sz="18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299</a:t>
            </a:fld>
            <a:endParaRPr lang="en-US" altLang="en-US"/>
          </a:p>
        </p:txBody>
      </p:sp>
    </p:spTree>
    <p:extLst>
      <p:ext uri="{BB962C8B-B14F-4D97-AF65-F5344CB8AC3E}">
        <p14:creationId xmlns:p14="http://schemas.microsoft.com/office/powerpoint/2010/main" val="163863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D0930546-BAC5-4A83-9267-DF2F114B0CAA}" type="slidenum">
              <a:rPr lang="ar-SA" altLang="en-US" sz="1400"/>
              <a:pPr algn="l">
                <a:spcBef>
                  <a:spcPct val="0"/>
                </a:spcBef>
                <a:buFontTx/>
                <a:buNone/>
              </a:pPr>
              <a:t>3</a:t>
            </a:fld>
            <a:endParaRPr lang="en-US" altLang="en-US" sz="1400"/>
          </a:p>
        </p:txBody>
      </p:sp>
      <p:sp>
        <p:nvSpPr>
          <p:cNvPr id="5123" name="Rectangle 2"/>
          <p:cNvSpPr>
            <a:spLocks noGrp="1" noChangeArrowheads="1"/>
          </p:cNvSpPr>
          <p:nvPr>
            <p:ph type="title"/>
          </p:nvPr>
        </p:nvSpPr>
        <p:spPr/>
        <p:txBody>
          <a:bodyPr/>
          <a:lstStyle/>
          <a:p>
            <a:pPr rtl="0" eaLnBrk="1" hangingPunct="1"/>
            <a:r>
              <a:rPr lang="en-US" altLang="en-US" sz="3600" dirty="0" smtClean="0">
                <a:solidFill>
                  <a:schemeClr val="accent2"/>
                </a:solidFill>
              </a:rPr>
              <a:t>Decision Theory</a:t>
            </a:r>
          </a:p>
        </p:txBody>
      </p:sp>
      <p:sp>
        <p:nvSpPr>
          <p:cNvPr id="5124" name="Rectangle 3"/>
          <p:cNvSpPr>
            <a:spLocks noGrp="1" noChangeArrowheads="1"/>
          </p:cNvSpPr>
          <p:nvPr>
            <p:ph type="body" idx="1"/>
          </p:nvPr>
        </p:nvSpPr>
        <p:spPr>
          <a:xfrm>
            <a:off x="611560" y="1276673"/>
            <a:ext cx="7920880" cy="4968552"/>
          </a:xfrm>
        </p:spPr>
        <p:txBody>
          <a:bodyPr/>
          <a:lstStyle/>
          <a:p>
            <a:pPr marL="0" algn="l" rtl="0" eaLnBrk="1" hangingPunct="1">
              <a:lnSpc>
                <a:spcPct val="150000"/>
              </a:lnSpc>
              <a:buFont typeface="Arial" panose="020B0604020202020204" pitchFamily="34" charset="0"/>
              <a:buChar char="•"/>
            </a:pPr>
            <a:r>
              <a:rPr lang="en-US" altLang="en-US" sz="2400" dirty="0" smtClean="0">
                <a:solidFill>
                  <a:srgbClr val="FF0000"/>
                </a:solidFill>
              </a:rPr>
              <a:t>Formidable foundations</a:t>
            </a:r>
          </a:p>
          <a:p>
            <a:pPr marL="400050" lvl="1" algn="l" rtl="0" eaLnBrk="1" hangingPunct="1">
              <a:lnSpc>
                <a:spcPct val="150000"/>
              </a:lnSpc>
              <a:buFont typeface="Arial" panose="020B0604020202020204" pitchFamily="34" charset="0"/>
              <a:buChar char="•"/>
            </a:pPr>
            <a:r>
              <a:rPr lang="en-US" altLang="en-US" sz="2000" dirty="0" smtClean="0"/>
              <a:t>Probability and reasoning about the future</a:t>
            </a:r>
          </a:p>
          <a:p>
            <a:pPr marL="400050" lvl="1" algn="l" rtl="0" eaLnBrk="1" hangingPunct="1">
              <a:lnSpc>
                <a:spcPct val="150000"/>
              </a:lnSpc>
              <a:buFont typeface="Arial" panose="020B0604020202020204" pitchFamily="34" charset="0"/>
              <a:buChar char="•"/>
            </a:pPr>
            <a:r>
              <a:rPr lang="en-US" altLang="en-US" sz="2000" dirty="0" smtClean="0"/>
              <a:t>Rational decision making</a:t>
            </a:r>
          </a:p>
          <a:p>
            <a:pPr marL="400050" lvl="1" algn="l" rtl="0" eaLnBrk="1" hangingPunct="1">
              <a:lnSpc>
                <a:spcPct val="150000"/>
              </a:lnSpc>
              <a:buFont typeface="Arial" panose="020B0604020202020204" pitchFamily="34" charset="0"/>
              <a:buChar char="•"/>
            </a:pPr>
            <a:r>
              <a:rPr lang="en-US" altLang="en-US" sz="2000" dirty="0" smtClean="0"/>
              <a:t>Deeply rooted in the Enlightenment</a:t>
            </a:r>
          </a:p>
          <a:p>
            <a:pPr marL="0" algn="l" rtl="0" eaLnBrk="1" hangingPunct="1">
              <a:lnSpc>
                <a:spcPct val="150000"/>
              </a:lnSpc>
              <a:buFont typeface="Arial" panose="020B0604020202020204" pitchFamily="34" charset="0"/>
              <a:buChar char="•"/>
            </a:pPr>
            <a:r>
              <a:rPr lang="en-US" altLang="en-US" sz="2400" dirty="0" smtClean="0">
                <a:solidFill>
                  <a:srgbClr val="FF0000"/>
                </a:solidFill>
              </a:rPr>
              <a:t>Major leaps in the mid-20</a:t>
            </a:r>
            <a:r>
              <a:rPr lang="en-US" altLang="en-US" sz="2400" baseline="30000" dirty="0" smtClean="0">
                <a:solidFill>
                  <a:srgbClr val="FF0000"/>
                </a:solidFill>
              </a:rPr>
              <a:t>th</a:t>
            </a:r>
            <a:r>
              <a:rPr lang="en-US" altLang="en-US" sz="2400" dirty="0" smtClean="0">
                <a:solidFill>
                  <a:srgbClr val="FF0000"/>
                </a:solidFill>
              </a:rPr>
              <a:t> </a:t>
            </a:r>
          </a:p>
          <a:p>
            <a:pPr marL="400050" lvl="1" algn="l" rtl="0" eaLnBrk="1" hangingPunct="1">
              <a:lnSpc>
                <a:spcPct val="150000"/>
              </a:lnSpc>
              <a:buFont typeface="Arial" panose="020B0604020202020204" pitchFamily="34" charset="0"/>
              <a:buChar char="•"/>
            </a:pPr>
            <a:r>
              <a:rPr lang="en-US" altLang="en-US" sz="2000" dirty="0" smtClean="0"/>
              <a:t>Decision theory, game theory</a:t>
            </a:r>
          </a:p>
          <a:p>
            <a:pPr marL="400050" lvl="1" algn="l" rtl="0" eaLnBrk="1" hangingPunct="1">
              <a:lnSpc>
                <a:spcPct val="150000"/>
              </a:lnSpc>
              <a:buFont typeface="Arial" panose="020B0604020202020204" pitchFamily="34" charset="0"/>
              <a:buChar char="•"/>
            </a:pPr>
            <a:r>
              <a:rPr lang="en-US" altLang="en-US" sz="2000" dirty="0" smtClean="0"/>
              <a:t>Probability and statistics</a:t>
            </a:r>
          </a:p>
          <a:p>
            <a:pPr marL="400050" lvl="1" algn="l" rtl="0" eaLnBrk="1" hangingPunct="1">
              <a:lnSpc>
                <a:spcPct val="150000"/>
              </a:lnSpc>
              <a:buFont typeface="Arial" panose="020B0604020202020204" pitchFamily="34" charset="0"/>
              <a:buChar char="•"/>
            </a:pPr>
            <a:r>
              <a:rPr lang="en-US" altLang="en-US" sz="2000" dirty="0" smtClean="0"/>
              <a:t>Microeconomics</a:t>
            </a:r>
          </a:p>
          <a:p>
            <a:pPr marL="400050" lvl="1" algn="l" rtl="0" eaLnBrk="1" hangingPunct="1">
              <a:lnSpc>
                <a:spcPct val="150000"/>
              </a:lnSpc>
              <a:buFont typeface="Arial" panose="020B0604020202020204" pitchFamily="34" charset="0"/>
              <a:buChar char="•"/>
            </a:pPr>
            <a:r>
              <a:rPr lang="en-US" altLang="en-US" sz="2000" dirty="0" smtClean="0"/>
              <a:t>Operations Research</a:t>
            </a:r>
            <a:endParaRPr lang="en-US" altLang="en-US" sz="2000" dirty="0"/>
          </a:p>
          <a:p>
            <a:pPr marL="114300" lvl="1" indent="0" algn="l" rtl="0" eaLnBrk="1" hangingPunct="1">
              <a:lnSpc>
                <a:spcPct val="150000"/>
              </a:lnSpc>
              <a:buNone/>
            </a:pPr>
            <a:endParaRPr lang="en-US" altLang="en-US" sz="2000" dirty="0" smtClean="0"/>
          </a:p>
          <a:p>
            <a:pPr marL="0" algn="l" rtl="0" eaLnBrk="1" hangingPunct="1">
              <a:lnSpc>
                <a:spcPct val="150000"/>
              </a:lnSpc>
              <a:buFontTx/>
              <a:buNone/>
            </a:pPr>
            <a:r>
              <a:rPr lang="en-US" altLang="en-US" sz="2400" dirty="0"/>
              <a:t>	</a:t>
            </a:r>
            <a:endParaRPr lang="en-US" altLang="en-US" sz="2400" dirty="0" smtClean="0"/>
          </a:p>
        </p:txBody>
      </p:sp>
    </p:spTree>
    <p:extLst>
      <p:ext uri="{BB962C8B-B14F-4D97-AF65-F5344CB8AC3E}">
        <p14:creationId xmlns:p14="http://schemas.microsoft.com/office/powerpoint/2010/main" val="3193898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Toward a positive theory of consumer choice</a:t>
            </a:r>
            <a:endParaRPr lang="en-US" sz="2000" dirty="0">
              <a:solidFill>
                <a:srgbClr val="7030A0"/>
              </a:solidFill>
            </a:endParaRPr>
          </a:p>
          <a:p>
            <a:pPr marL="0" indent="0" algn="l" rtl="0">
              <a:buNone/>
            </a:pPr>
            <a:r>
              <a:rPr lang="en-US" sz="2000" dirty="0" smtClean="0">
                <a:solidFill>
                  <a:srgbClr val="FF0000"/>
                </a:solidFill>
              </a:rPr>
              <a:t>Richard H. </a:t>
            </a:r>
            <a:r>
              <a:rPr lang="en-US" sz="2000" dirty="0" err="1" smtClean="0">
                <a:solidFill>
                  <a:srgbClr val="FF0000"/>
                </a:solidFill>
              </a:rPr>
              <a:t>Thaler</a:t>
            </a:r>
            <a:endParaRPr lang="en-US" sz="2000" dirty="0" smtClean="0">
              <a:solidFill>
                <a:srgbClr val="FF0000"/>
              </a:solidFill>
            </a:endParaRPr>
          </a:p>
          <a:p>
            <a:pPr marL="0" indent="0" algn="l" rtl="0">
              <a:buNone/>
            </a:pPr>
            <a:r>
              <a:rPr lang="en-US" sz="1600" i="1" dirty="0"/>
              <a:t>Journal of Economic Behavior and </a:t>
            </a:r>
            <a:r>
              <a:rPr lang="en-US" sz="1600" i="1" dirty="0" smtClean="0"/>
              <a:t>Organization Vol. </a:t>
            </a:r>
            <a:r>
              <a:rPr lang="en-US" sz="1600" dirty="0" smtClean="0"/>
              <a:t>1 (1980</a:t>
            </a:r>
            <a:r>
              <a:rPr lang="en-US" sz="1600" dirty="0"/>
              <a:t>) </a:t>
            </a:r>
            <a:r>
              <a:rPr lang="en-US" sz="1600" dirty="0" smtClean="0"/>
              <a:t>pp. 39-60.</a:t>
            </a:r>
          </a:p>
          <a:p>
            <a:pPr marL="0" indent="0" algn="l" rtl="0">
              <a:buNone/>
            </a:pPr>
            <a:r>
              <a:rPr lang="en-US" sz="1600" dirty="0" smtClean="0">
                <a:solidFill>
                  <a:srgbClr val="009900"/>
                </a:solidFill>
              </a:rPr>
              <a:t>Abstract</a:t>
            </a:r>
            <a:endParaRPr lang="en-US" sz="1600" dirty="0">
              <a:solidFill>
                <a:srgbClr val="009900"/>
              </a:solidFill>
            </a:endParaRPr>
          </a:p>
          <a:p>
            <a:pPr marL="0" indent="0" algn="l" rtl="0">
              <a:buNone/>
            </a:pPr>
            <a:r>
              <a:rPr lang="en-US" sz="1800" dirty="0"/>
              <a:t>The economic theory of the consumer is a combination of positive and normative theories. Since it is based on a rational maximizing model it describes how consumers should choose, but it is alleged to also describe how they do choose. This paper argues that in certain well-defined situations many consumers act in a manner that is inconsistent with economic theory. In these situations economic theory will make systematic errors in predicting behavior. Kahneman and Tversky's prospect theory is proposed as the basis for an alternative descriptive theory. Topics discussed are: underweighting of opportunity costs, failure to ignore sunk costs, search behavior, choosing not to choose and regret, and </a:t>
            </a:r>
            <a:r>
              <a:rPr lang="en-US" sz="1800" dirty="0" err="1"/>
              <a:t>precommitment</a:t>
            </a:r>
            <a:r>
              <a:rPr lang="en-US" sz="1800" dirty="0"/>
              <a:t> and self-control.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a:t>
            </a:fld>
            <a:endParaRPr lang="en-US" altLang="en-US"/>
          </a:p>
        </p:txBody>
      </p:sp>
    </p:spTree>
    <p:extLst>
      <p:ext uri="{BB962C8B-B14F-4D97-AF65-F5344CB8AC3E}">
        <p14:creationId xmlns:p14="http://schemas.microsoft.com/office/powerpoint/2010/main" val="315960437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040327D-69DE-4E5A-AAF3-3701DE72A4B6}" type="slidenum">
              <a:rPr lang="ar-SA" altLang="en-US" sz="1400"/>
              <a:pPr algn="l">
                <a:spcBef>
                  <a:spcPct val="0"/>
                </a:spcBef>
                <a:buFontTx/>
                <a:buNone/>
              </a:pPr>
              <a:t>300</a:t>
            </a:fld>
            <a:endParaRPr lang="en-US" altLang="en-US" sz="1400"/>
          </a:p>
        </p:txBody>
      </p:sp>
      <p:sp>
        <p:nvSpPr>
          <p:cNvPr id="129027" name="Rectangle 2"/>
          <p:cNvSpPr>
            <a:spLocks noGrp="1" noChangeArrowheads="1"/>
          </p:cNvSpPr>
          <p:nvPr>
            <p:ph type="title"/>
          </p:nvPr>
        </p:nvSpPr>
        <p:spPr/>
        <p:txBody>
          <a:bodyPr/>
          <a:lstStyle/>
          <a:p>
            <a:pPr eaLnBrk="1" hangingPunct="1"/>
            <a:r>
              <a:rPr lang="en-US" altLang="en-US" sz="3600" dirty="0" smtClean="0">
                <a:solidFill>
                  <a:schemeClr val="accent2"/>
                </a:solidFill>
              </a:rPr>
              <a:t>Allais’s Paradox in decision trees</a:t>
            </a:r>
          </a:p>
        </p:txBody>
      </p:sp>
      <p:sp>
        <p:nvSpPr>
          <p:cNvPr id="129028" name="Rectangle 3"/>
          <p:cNvSpPr>
            <a:spLocks noGrp="1" noChangeArrowheads="1"/>
          </p:cNvSpPr>
          <p:nvPr>
            <p:ph type="body" idx="1"/>
          </p:nvPr>
        </p:nvSpPr>
        <p:spPr/>
        <p:txBody>
          <a:bodyPr/>
          <a:lstStyle/>
          <a:p>
            <a:pPr algn="l" rtl="0" eaLnBrk="1" hangingPunct="1">
              <a:buFontTx/>
              <a:buNone/>
            </a:pPr>
            <a:endParaRPr lang="en-US" altLang="en-US" sz="2400" dirty="0" smtClean="0"/>
          </a:p>
          <a:p>
            <a:pPr algn="l" rtl="0" eaLnBrk="1" hangingPunct="1">
              <a:buFontTx/>
              <a:buNone/>
            </a:pPr>
            <a:endParaRPr lang="en-US" altLang="en-US" sz="2400" dirty="0" smtClean="0"/>
          </a:p>
        </p:txBody>
      </p:sp>
      <p:sp>
        <p:nvSpPr>
          <p:cNvPr id="129034" name="Oval 9"/>
          <p:cNvSpPr>
            <a:spLocks noChangeArrowheads="1"/>
          </p:cNvSpPr>
          <p:nvPr/>
        </p:nvSpPr>
        <p:spPr bwMode="auto">
          <a:xfrm>
            <a:off x="2371247" y="3081341"/>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5" name="Line 10"/>
          <p:cNvSpPr>
            <a:spLocks noChangeShapeType="1"/>
          </p:cNvSpPr>
          <p:nvPr/>
        </p:nvSpPr>
        <p:spPr bwMode="auto">
          <a:xfrm flipH="1">
            <a:off x="1871039" y="3225804"/>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6" name="Line 11"/>
          <p:cNvSpPr>
            <a:spLocks noChangeShapeType="1"/>
          </p:cNvSpPr>
          <p:nvPr/>
        </p:nvSpPr>
        <p:spPr bwMode="auto">
          <a:xfrm>
            <a:off x="2515710" y="3251522"/>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Rectangle 12"/>
          <p:cNvSpPr>
            <a:spLocks noChangeArrowheads="1"/>
          </p:cNvSpPr>
          <p:nvPr/>
        </p:nvSpPr>
        <p:spPr bwMode="auto">
          <a:xfrm>
            <a:off x="2987824" y="1975336"/>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8" name="Line 13"/>
          <p:cNvSpPr>
            <a:spLocks noChangeShapeType="1"/>
          </p:cNvSpPr>
          <p:nvPr/>
        </p:nvSpPr>
        <p:spPr bwMode="auto">
          <a:xfrm flipH="1">
            <a:off x="2484437" y="2293095"/>
            <a:ext cx="677400" cy="7758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9" name="Oval 14"/>
          <p:cNvSpPr>
            <a:spLocks noChangeArrowheads="1"/>
          </p:cNvSpPr>
          <p:nvPr/>
        </p:nvSpPr>
        <p:spPr bwMode="auto">
          <a:xfrm>
            <a:off x="4219765" y="3021664"/>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40" name="Line 15"/>
          <p:cNvSpPr>
            <a:spLocks noChangeShapeType="1"/>
          </p:cNvSpPr>
          <p:nvPr/>
        </p:nvSpPr>
        <p:spPr bwMode="auto">
          <a:xfrm flipH="1">
            <a:off x="3779911" y="3196382"/>
            <a:ext cx="459817" cy="7366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Line 16"/>
          <p:cNvSpPr>
            <a:spLocks noChangeShapeType="1"/>
          </p:cNvSpPr>
          <p:nvPr/>
        </p:nvSpPr>
        <p:spPr bwMode="auto">
          <a:xfrm>
            <a:off x="4369921" y="3146476"/>
            <a:ext cx="565328" cy="7865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2" name="Line 17"/>
          <p:cNvSpPr>
            <a:spLocks noChangeShapeType="1"/>
          </p:cNvSpPr>
          <p:nvPr/>
        </p:nvSpPr>
        <p:spPr bwMode="auto">
          <a:xfrm>
            <a:off x="3388851" y="2293095"/>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29043" name="Text Box 18"/>
              <p:cNvSpPr txBox="1">
                <a:spLocks noChangeArrowheads="1"/>
              </p:cNvSpPr>
              <p:nvPr/>
            </p:nvSpPr>
            <p:spPr bwMode="auto">
              <a:xfrm>
                <a:off x="1492081" y="3933056"/>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0</m:t>
                      </m:r>
                    </m:oMath>
                  </m:oMathPara>
                </a14:m>
                <a:endParaRPr lang="en-US" altLang="en-US" sz="1800" dirty="0"/>
              </a:p>
            </p:txBody>
          </p:sp>
        </mc:Choice>
        <mc:Fallback xmlns="">
          <p:sp>
            <p:nvSpPr>
              <p:cNvPr id="129043" name="Text Box 18"/>
              <p:cNvSpPr txBox="1">
                <a:spLocks noRot="1" noChangeAspect="1" noMove="1" noResize="1" noEditPoints="1" noAdjustHandles="1" noChangeArrowheads="1" noChangeShapeType="1" noTextEdit="1"/>
              </p:cNvSpPr>
              <p:nvPr/>
            </p:nvSpPr>
            <p:spPr bwMode="auto">
              <a:xfrm>
                <a:off x="1492081" y="3933056"/>
                <a:ext cx="431800" cy="366712"/>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4" name="Text Box 19"/>
              <p:cNvSpPr txBox="1">
                <a:spLocks noChangeArrowheads="1"/>
              </p:cNvSpPr>
              <p:nvPr/>
            </p:nvSpPr>
            <p:spPr bwMode="auto">
              <a:xfrm>
                <a:off x="2628000" y="393922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oMath>
                  </m:oMathPara>
                </a14:m>
                <a:endParaRPr lang="en-US" altLang="en-US" sz="1800" dirty="0"/>
              </a:p>
            </p:txBody>
          </p:sp>
        </mc:Choice>
        <mc:Fallback xmlns="">
          <p:sp>
            <p:nvSpPr>
              <p:cNvPr id="129044" name="Text Box 19"/>
              <p:cNvSpPr txBox="1">
                <a:spLocks noRot="1" noChangeAspect="1" noMove="1" noResize="1" noEditPoints="1" noAdjustHandles="1" noChangeArrowheads="1" noChangeShapeType="1" noTextEdit="1"/>
              </p:cNvSpPr>
              <p:nvPr/>
            </p:nvSpPr>
            <p:spPr bwMode="auto">
              <a:xfrm>
                <a:off x="2628000" y="3939228"/>
                <a:ext cx="574675" cy="36671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5" name="Text Box 20"/>
              <p:cNvSpPr txBox="1">
                <a:spLocks noChangeArrowheads="1"/>
              </p:cNvSpPr>
              <p:nvPr/>
            </p:nvSpPr>
            <p:spPr bwMode="auto">
              <a:xfrm>
                <a:off x="3641263" y="3964899"/>
                <a:ext cx="360363"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0</m:t>
                      </m:r>
                    </m:oMath>
                  </m:oMathPara>
                </a14:m>
                <a:endParaRPr lang="en-US" altLang="en-US" sz="1800" dirty="0"/>
              </a:p>
            </p:txBody>
          </p:sp>
        </mc:Choice>
        <mc:Fallback xmlns="">
          <p:sp>
            <p:nvSpPr>
              <p:cNvPr id="129045" name="Text Box 20"/>
              <p:cNvSpPr txBox="1">
                <a:spLocks noRot="1" noChangeAspect="1" noMove="1" noResize="1" noEditPoints="1" noAdjustHandles="1" noChangeArrowheads="1" noChangeShapeType="1" noTextEdit="1"/>
              </p:cNvSpPr>
              <p:nvPr/>
            </p:nvSpPr>
            <p:spPr bwMode="auto">
              <a:xfrm>
                <a:off x="3641263" y="3964899"/>
                <a:ext cx="360363" cy="36671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6" name="Text Box 21"/>
              <p:cNvSpPr txBox="1">
                <a:spLocks noChangeArrowheads="1"/>
              </p:cNvSpPr>
              <p:nvPr/>
            </p:nvSpPr>
            <p:spPr bwMode="auto">
              <a:xfrm>
                <a:off x="4867708" y="3964899"/>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oMath>
                  </m:oMathPara>
                </a14:m>
                <a:endParaRPr lang="en-US" altLang="en-US" sz="1800" dirty="0"/>
              </a:p>
            </p:txBody>
          </p:sp>
        </mc:Choice>
        <mc:Fallback xmlns="">
          <p:sp>
            <p:nvSpPr>
              <p:cNvPr id="129046" name="Text Box 21"/>
              <p:cNvSpPr txBox="1">
                <a:spLocks noRot="1" noChangeAspect="1" noMove="1" noResize="1" noEditPoints="1" noAdjustHandles="1" noChangeArrowheads="1" noChangeShapeType="1" noTextEdit="1"/>
              </p:cNvSpPr>
              <p:nvPr/>
            </p:nvSpPr>
            <p:spPr bwMode="auto">
              <a:xfrm>
                <a:off x="4867708" y="3964899"/>
                <a:ext cx="431800" cy="366712"/>
              </a:xfrm>
              <a:prstGeom prst="rect">
                <a:avLst/>
              </a:prstGeom>
              <a:blipFill>
                <a:blip r:embed="rId5"/>
                <a:stretch>
                  <a:fillRect b="-11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9047"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29051" name="Text Box 26"/>
              <p:cNvSpPr txBox="1">
                <a:spLocks noChangeArrowheads="1"/>
              </p:cNvSpPr>
              <p:nvPr/>
            </p:nvSpPr>
            <p:spPr bwMode="auto">
              <a:xfrm>
                <a:off x="4653605" y="3111821"/>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11</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129051" name="Text Box 26"/>
              <p:cNvSpPr txBox="1">
                <a:spLocks noRot="1" noChangeAspect="1" noMove="1" noResize="1" noEditPoints="1" noAdjustHandles="1" noChangeArrowheads="1" noChangeShapeType="1" noTextEdit="1"/>
              </p:cNvSpPr>
              <p:nvPr/>
            </p:nvSpPr>
            <p:spPr bwMode="auto">
              <a:xfrm>
                <a:off x="4653605" y="3111821"/>
                <a:ext cx="585155" cy="495649"/>
              </a:xfrm>
              <a:prstGeom prst="rect">
                <a:avLst/>
              </a:prstGeom>
              <a:blipFill>
                <a:blip r:embed="rId6"/>
                <a:stretch>
                  <a:fillRect b="-12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52" name="Text Box 27"/>
              <p:cNvSpPr txBox="1">
                <a:spLocks noChangeArrowheads="1"/>
              </p:cNvSpPr>
              <p:nvPr/>
            </p:nvSpPr>
            <p:spPr bwMode="auto">
              <a:xfrm>
                <a:off x="5795963" y="1773238"/>
                <a:ext cx="2304429" cy="610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r>
                            <a:rPr lang="en-US" altLang="en-US" sz="1800" b="0" i="1" dirty="0" smtClean="0">
                              <a:latin typeface="Cambria Math" panose="02040503050406030204" pitchFamily="18" charset="0"/>
                            </a:rPr>
                            <m:t>1</m:t>
                          </m:r>
                        </m:num>
                        <m:den>
                          <m:r>
                            <a:rPr lang="en-US" altLang="en-US" sz="1800" b="0" i="1" dirty="0" smtClean="0">
                              <a:latin typeface="Cambria Math" panose="02040503050406030204" pitchFamily="18" charset="0"/>
                            </a:rPr>
                            <m:t>11</m:t>
                          </m:r>
                        </m:den>
                      </m:f>
                      <m:r>
                        <a:rPr lang="en-US" altLang="en-US" sz="1800" i="1" dirty="0" smtClean="0">
                          <a:latin typeface="Cambria Math" panose="02040503050406030204" pitchFamily="18" charset="0"/>
                        </a:rPr>
                        <m:t>, </m:t>
                      </m:r>
                      <m:r>
                        <a:rPr lang="en-US" altLang="en-US" sz="1800" i="1" dirty="0" smtClean="0">
                          <a:latin typeface="Cambria Math" panose="02040503050406030204" pitchFamily="18" charset="0"/>
                        </a:rPr>
                        <m:t>0</m:t>
                      </m:r>
                      <m:r>
                        <a:rPr lang="en-US" altLang="en-US" sz="1800" i="1" dirty="0" smtClean="0">
                          <a:latin typeface="Cambria Math" panose="02040503050406030204" pitchFamily="18" charset="0"/>
                        </a:rPr>
                        <m:t> ;</m:t>
                      </m:r>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r>
                            <a:rPr lang="en-US" altLang="en-US" sz="1800" b="0" i="1" dirty="0" smtClean="0">
                              <a:latin typeface="Cambria Math" panose="02040503050406030204" pitchFamily="18" charset="0"/>
                            </a:rPr>
                            <m:t>0</m:t>
                          </m:r>
                        </m:num>
                        <m:den>
                          <m:r>
                            <a:rPr lang="en-US" altLang="en-US" sz="1800" i="1" dirty="0">
                              <a:latin typeface="Cambria Math" panose="02040503050406030204" pitchFamily="18" charset="0"/>
                            </a:rPr>
                            <m:t>11</m:t>
                          </m:r>
                        </m:den>
                      </m:f>
                      <m:r>
                        <a:rPr lang="en-US" altLang="en-US" sz="1800" i="1" dirty="0">
                          <a:latin typeface="Cambria Math" panose="02040503050406030204" pitchFamily="18" charset="0"/>
                        </a:rPr>
                        <m:t>, </m:t>
                      </m:r>
                      <m:r>
                        <a:rPr lang="en-US" altLang="en-US" sz="1800" b="0" i="1" dirty="0" smtClean="0">
                          <a:latin typeface="Cambria Math" panose="02040503050406030204" pitchFamily="18" charset="0"/>
                        </a:rPr>
                        <m:t>5</m:t>
                      </m:r>
                      <m:r>
                        <a:rPr lang="en-US" altLang="en-US" sz="1800" b="0" i="1" dirty="0" smtClean="0">
                          <a:latin typeface="Cambria Math" panose="02040503050406030204" pitchFamily="18" charset="0"/>
                        </a:rPr>
                        <m:t>𝑀</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2" name="Text Box 27"/>
              <p:cNvSpPr txBox="1">
                <a:spLocks noRot="1" noChangeAspect="1" noMove="1" noResize="1" noEditPoints="1" noAdjustHandles="1" noChangeArrowheads="1" noChangeShapeType="1" noTextEdit="1"/>
              </p:cNvSpPr>
              <p:nvPr/>
            </p:nvSpPr>
            <p:spPr bwMode="auto">
              <a:xfrm>
                <a:off x="5795963" y="1773238"/>
                <a:ext cx="2304429" cy="61093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53" name="Text Box 28"/>
              <p:cNvSpPr txBox="1">
                <a:spLocks noChangeArrowheads="1"/>
              </p:cNvSpPr>
              <p:nvPr/>
            </p:nvSpPr>
            <p:spPr bwMode="auto">
              <a:xfrm>
                <a:off x="5797550" y="2420938"/>
                <a:ext cx="266223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1</m:t>
                      </m:r>
                      <m:r>
                        <a:rPr lang="en-US" altLang="en-US" sz="1800" i="1" dirty="0" smtClean="0">
                          <a:latin typeface="Cambria Math" panose="02040503050406030204" pitchFamily="18" charset="0"/>
                        </a:rPr>
                        <m:t>, </m:t>
                      </m:r>
                      <m:r>
                        <a:rPr lang="en-US" altLang="en-US" sz="1800" b="0" i="1" dirty="0" smtClean="0">
                          <a:latin typeface="Cambria Math" panose="02040503050406030204" pitchFamily="18" charset="0"/>
                        </a:rPr>
                        <m:t>1</m:t>
                      </m:r>
                      <m:r>
                        <a:rPr lang="en-US" altLang="en-US" sz="1800" b="0" i="1" dirty="0" smtClean="0">
                          <a:latin typeface="Cambria Math" panose="02040503050406030204" pitchFamily="18" charset="0"/>
                        </a:rPr>
                        <m:t>𝑀</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3" name="Text Box 28"/>
              <p:cNvSpPr txBox="1">
                <a:spLocks noRot="1" noChangeAspect="1" noMove="1" noResize="1" noEditPoints="1" noAdjustHandles="1" noChangeArrowheads="1" noChangeShapeType="1" noTextEdit="1"/>
              </p:cNvSpPr>
              <p:nvPr/>
            </p:nvSpPr>
            <p:spPr bwMode="auto">
              <a:xfrm>
                <a:off x="5797550" y="2420938"/>
                <a:ext cx="2662238" cy="366712"/>
              </a:xfrm>
              <a:prstGeom prst="rect">
                <a:avLst/>
              </a:prstGeom>
              <a:blipFill>
                <a:blip r:embed="rId8"/>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26"/>
              <p:cNvSpPr txBox="1">
                <a:spLocks noChangeArrowheads="1"/>
              </p:cNvSpPr>
              <p:nvPr/>
            </p:nvSpPr>
            <p:spPr bwMode="auto">
              <a:xfrm>
                <a:off x="2646039" y="3154065"/>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11</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0" name="Text Box 26"/>
              <p:cNvSpPr txBox="1">
                <a:spLocks noRot="1" noChangeAspect="1" noMove="1" noResize="1" noEditPoints="1" noAdjustHandles="1" noChangeArrowheads="1" noChangeShapeType="1" noTextEdit="1"/>
              </p:cNvSpPr>
              <p:nvPr/>
            </p:nvSpPr>
            <p:spPr bwMode="auto">
              <a:xfrm>
                <a:off x="2646039" y="3154065"/>
                <a:ext cx="585155" cy="495649"/>
              </a:xfrm>
              <a:prstGeom prst="rect">
                <a:avLst/>
              </a:prstGeom>
              <a:blipFill>
                <a:blip r:embed="rId6"/>
                <a:stretch>
                  <a:fillRect b="-12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26"/>
              <p:cNvSpPr txBox="1">
                <a:spLocks noChangeArrowheads="1"/>
              </p:cNvSpPr>
              <p:nvPr/>
            </p:nvSpPr>
            <p:spPr bwMode="auto">
              <a:xfrm>
                <a:off x="3451562" y="3164539"/>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89</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1" name="Text Box 26"/>
              <p:cNvSpPr txBox="1">
                <a:spLocks noRot="1" noChangeAspect="1" noMove="1" noResize="1" noEditPoints="1" noAdjustHandles="1" noChangeArrowheads="1" noChangeShapeType="1" noTextEdit="1"/>
              </p:cNvSpPr>
              <p:nvPr/>
            </p:nvSpPr>
            <p:spPr bwMode="auto">
              <a:xfrm>
                <a:off x="3451562" y="3164539"/>
                <a:ext cx="585155" cy="495649"/>
              </a:xfrm>
              <a:prstGeom prst="rect">
                <a:avLst/>
              </a:prstGeom>
              <a:blipFill>
                <a:blip r:embed="rId9"/>
                <a:stretch>
                  <a:fillRect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26"/>
              <p:cNvSpPr txBox="1">
                <a:spLocks noChangeArrowheads="1"/>
              </p:cNvSpPr>
              <p:nvPr/>
            </p:nvSpPr>
            <p:spPr bwMode="auto">
              <a:xfrm>
                <a:off x="1479689" y="3118703"/>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89</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2" name="Text Box 26"/>
              <p:cNvSpPr txBox="1">
                <a:spLocks noRot="1" noChangeAspect="1" noMove="1" noResize="1" noEditPoints="1" noAdjustHandles="1" noChangeArrowheads="1" noChangeShapeType="1" noTextEdit="1"/>
              </p:cNvSpPr>
              <p:nvPr/>
            </p:nvSpPr>
            <p:spPr bwMode="auto">
              <a:xfrm>
                <a:off x="1479689" y="3118703"/>
                <a:ext cx="585155" cy="495649"/>
              </a:xfrm>
              <a:prstGeom prst="rect">
                <a:avLst/>
              </a:prstGeom>
              <a:blipFill>
                <a:blip r:embed="rId10"/>
                <a:stretch>
                  <a:fillRect b="-12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194901" y="4525441"/>
                <a:ext cx="6192601" cy="369332"/>
              </a:xfrm>
              <a:prstGeom prst="rect">
                <a:avLst/>
              </a:prstGeom>
              <a:noFill/>
            </p:spPr>
            <p:txBody>
              <a:bodyPr wrap="square" rtlCol="0">
                <a:spAutoFit/>
              </a:bodyPr>
              <a:lstStyle/>
              <a:p>
                <a14:m>
                  <m:oMath xmlns:m="http://schemas.openxmlformats.org/officeDocument/2006/math">
                    <m:d>
                      <m:dPr>
                        <m:ctrlPr>
                          <a:rPr lang="en-US" i="1" smtClean="0">
                            <a:latin typeface="Cambria Math" panose="02040503050406030204" pitchFamily="18" charset="0"/>
                          </a:rPr>
                        </m:ctrlPr>
                      </m:dPr>
                      <m:e>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90</m:t>
                        </m:r>
                        <m:r>
                          <a:rPr lang="en-US" b="0" i="1" smtClean="0">
                            <a:solidFill>
                              <a:srgbClr val="C00000"/>
                            </a:solidFill>
                            <a:latin typeface="Cambria Math" panose="02040503050406030204" pitchFamily="18" charset="0"/>
                          </a:rPr>
                          <m:t> ,  </m:t>
                        </m:r>
                        <m:r>
                          <a:rPr lang="en-US" b="0" i="1" smtClean="0">
                            <a:latin typeface="Cambria Math" panose="02040503050406030204" pitchFamily="18" charset="0"/>
                          </a:rPr>
                          <m:t>0</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rPr>
                          <m:t>10</m:t>
                        </m:r>
                        <m:r>
                          <a:rPr lang="en-US" b="0" i="1" smtClean="0">
                            <a:solidFill>
                              <a:srgbClr val="C00000"/>
                            </a:solidFill>
                            <a:latin typeface="Cambria Math" panose="02040503050406030204" pitchFamily="18" charset="0"/>
                          </a:rPr>
                          <m:t> ,  </m:t>
                        </m:r>
                        <m:r>
                          <a:rPr lang="en-US" b="0" i="1" smtClean="0">
                            <a:latin typeface="Cambria Math" panose="02040503050406030204" pitchFamily="18" charset="0"/>
                          </a:rPr>
                          <m:t>5</m:t>
                        </m:r>
                        <m:r>
                          <a:rPr lang="en-US" b="0" i="1" smtClean="0">
                            <a:latin typeface="Cambria Math" panose="02040503050406030204" pitchFamily="18" charset="0"/>
                          </a:rPr>
                          <m:t>𝑀</m:t>
                        </m:r>
                      </m:e>
                    </m:d>
                  </m:oMath>
                </a14:m>
                <a:r>
                  <a:rPr lang="en-US" dirty="0" smtClean="0"/>
                  <a:t>       </a:t>
                </a:r>
                <a14:m>
                  <m:oMath xmlns:m="http://schemas.openxmlformats.org/officeDocument/2006/math">
                    <m:d>
                      <m:dPr>
                        <m:ctrlPr>
                          <a:rPr lang="en-US" i="1">
                            <a:latin typeface="Cambria Math" panose="02040503050406030204" pitchFamily="18" charset="0"/>
                          </a:rPr>
                        </m:ctrlPr>
                      </m:dPr>
                      <m:e>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89</m:t>
                        </m:r>
                        <m:r>
                          <a:rPr lang="en-US" b="0" i="1" smtClean="0">
                            <a:solidFill>
                              <a:srgbClr val="C00000"/>
                            </a:solidFill>
                            <a:latin typeface="Cambria Math" panose="02040503050406030204" pitchFamily="18" charset="0"/>
                          </a:rPr>
                          <m:t> ,  </m:t>
                        </m:r>
                        <m:r>
                          <a:rPr lang="en-US" i="1">
                            <a:latin typeface="Cambria Math" panose="02040503050406030204" pitchFamily="18" charset="0"/>
                          </a:rPr>
                          <m:t>0</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11</m:t>
                        </m:r>
                        <m:r>
                          <a:rPr lang="en-US" b="0" i="1" smtClean="0">
                            <a:solidFill>
                              <a:srgbClr val="C00000"/>
                            </a:solidFill>
                            <a:latin typeface="Cambria Math" panose="02040503050406030204" pitchFamily="18" charset="0"/>
                          </a:rPr>
                          <m:t> , </m:t>
                        </m:r>
                        <m:r>
                          <a:rPr lang="en-US" b="0" i="1" smtClean="0">
                            <a:latin typeface="Cambria Math" panose="02040503050406030204" pitchFamily="18" charset="0"/>
                          </a:rPr>
                          <m:t>1</m:t>
                        </m:r>
                        <m:r>
                          <a:rPr lang="en-US" i="1">
                            <a:latin typeface="Cambria Math" panose="02040503050406030204" pitchFamily="18" charset="0"/>
                          </a:rPr>
                          <m:t>𝑀</m:t>
                        </m:r>
                      </m:e>
                    </m:d>
                  </m:oMath>
                </a14:m>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194901" y="4525441"/>
                <a:ext cx="6192601" cy="369332"/>
              </a:xfrm>
              <a:prstGeom prst="rect">
                <a:avLst/>
              </a:prstGeom>
              <a:blipFill>
                <a:blip r:embed="rId11"/>
                <a:stretch>
                  <a:fillRect/>
                </a:stretch>
              </a:blipFill>
            </p:spPr>
            <p:txBody>
              <a:bodyPr/>
              <a:lstStyle/>
              <a:p>
                <a:r>
                  <a:rPr lang="en-US">
                    <a:noFill/>
                  </a:rPr>
                  <a:t> </a:t>
                </a:r>
              </a:p>
            </p:txBody>
          </p:sp>
        </mc:Fallback>
      </mc:AlternateContent>
      <p:sp>
        <p:nvSpPr>
          <p:cNvPr id="3" name="TextBox 2"/>
          <p:cNvSpPr txBox="1"/>
          <p:nvPr/>
        </p:nvSpPr>
        <p:spPr>
          <a:xfrm>
            <a:off x="6228184" y="3660188"/>
            <a:ext cx="2016224" cy="369332"/>
          </a:xfrm>
          <a:prstGeom prst="rect">
            <a:avLst/>
          </a:prstGeom>
          <a:noFill/>
        </p:spPr>
        <p:txBody>
          <a:bodyPr wrap="square" rtlCol="0">
            <a:spAutoFit/>
          </a:bodyPr>
          <a:lstStyle/>
          <a:p>
            <a:r>
              <a:rPr lang="en-US" dirty="0" smtClean="0"/>
              <a:t>First choice</a:t>
            </a:r>
            <a:endParaRPr lang="en-US" dirty="0"/>
          </a:p>
        </p:txBody>
      </p:sp>
    </p:spTree>
    <p:extLst>
      <p:ext uri="{BB962C8B-B14F-4D97-AF65-F5344CB8AC3E}">
        <p14:creationId xmlns:p14="http://schemas.microsoft.com/office/powerpoint/2010/main" val="301822642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040327D-69DE-4E5A-AAF3-3701DE72A4B6}" type="slidenum">
              <a:rPr lang="ar-SA" altLang="en-US" sz="1400"/>
              <a:pPr algn="l">
                <a:spcBef>
                  <a:spcPct val="0"/>
                </a:spcBef>
                <a:buFontTx/>
                <a:buNone/>
              </a:pPr>
              <a:t>301</a:t>
            </a:fld>
            <a:endParaRPr lang="en-US" altLang="en-US" sz="1400"/>
          </a:p>
        </p:txBody>
      </p:sp>
      <p:sp>
        <p:nvSpPr>
          <p:cNvPr id="129027" name="Rectangle 2"/>
          <p:cNvSpPr>
            <a:spLocks noGrp="1" noChangeArrowheads="1"/>
          </p:cNvSpPr>
          <p:nvPr>
            <p:ph type="title"/>
          </p:nvPr>
        </p:nvSpPr>
        <p:spPr/>
        <p:txBody>
          <a:bodyPr/>
          <a:lstStyle/>
          <a:p>
            <a:pPr eaLnBrk="1" hangingPunct="1"/>
            <a:r>
              <a:rPr lang="en-US" altLang="en-US" sz="3600" dirty="0" smtClean="0">
                <a:solidFill>
                  <a:schemeClr val="accent2"/>
                </a:solidFill>
              </a:rPr>
              <a:t>Allais’s Paradox in trees – cont.</a:t>
            </a:r>
          </a:p>
        </p:txBody>
      </p:sp>
      <p:sp>
        <p:nvSpPr>
          <p:cNvPr id="129028" name="Rectangle 3"/>
          <p:cNvSpPr>
            <a:spLocks noGrp="1" noChangeArrowheads="1"/>
          </p:cNvSpPr>
          <p:nvPr>
            <p:ph type="body" idx="1"/>
          </p:nvPr>
        </p:nvSpPr>
        <p:spPr/>
        <p:txBody>
          <a:bodyPr/>
          <a:lstStyle/>
          <a:p>
            <a:pPr algn="l" rtl="0" eaLnBrk="1" hangingPunct="1">
              <a:buFontTx/>
              <a:buNone/>
            </a:pPr>
            <a:endParaRPr lang="en-US" altLang="en-US" sz="2400" dirty="0" smtClean="0"/>
          </a:p>
          <a:p>
            <a:pPr algn="l" rtl="0" eaLnBrk="1" hangingPunct="1">
              <a:buFontTx/>
              <a:buNone/>
            </a:pPr>
            <a:endParaRPr lang="en-US" altLang="en-US" sz="2400" dirty="0" smtClean="0"/>
          </a:p>
        </p:txBody>
      </p:sp>
      <p:sp>
        <p:nvSpPr>
          <p:cNvPr id="129034" name="Oval 9"/>
          <p:cNvSpPr>
            <a:spLocks noChangeArrowheads="1"/>
          </p:cNvSpPr>
          <p:nvPr/>
        </p:nvSpPr>
        <p:spPr bwMode="auto">
          <a:xfrm>
            <a:off x="2371247" y="3081341"/>
            <a:ext cx="144463" cy="144463"/>
          </a:xfrm>
          <a:prstGeom prst="ellipse">
            <a:avLst/>
          </a:prstGeom>
          <a:solidFill>
            <a:srgbClr val="A50021"/>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5" name="Line 10"/>
          <p:cNvSpPr>
            <a:spLocks noChangeShapeType="1"/>
          </p:cNvSpPr>
          <p:nvPr/>
        </p:nvSpPr>
        <p:spPr bwMode="auto">
          <a:xfrm flipH="1">
            <a:off x="1871039" y="3225804"/>
            <a:ext cx="503237"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6" name="Line 11"/>
          <p:cNvSpPr>
            <a:spLocks noChangeShapeType="1"/>
          </p:cNvSpPr>
          <p:nvPr/>
        </p:nvSpPr>
        <p:spPr bwMode="auto">
          <a:xfrm>
            <a:off x="2515710" y="3251522"/>
            <a:ext cx="4318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Rectangle 12"/>
          <p:cNvSpPr>
            <a:spLocks noChangeArrowheads="1"/>
          </p:cNvSpPr>
          <p:nvPr/>
        </p:nvSpPr>
        <p:spPr bwMode="auto">
          <a:xfrm>
            <a:off x="2979575" y="1975336"/>
            <a:ext cx="503237" cy="287337"/>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38" name="Line 13"/>
          <p:cNvSpPr>
            <a:spLocks noChangeShapeType="1"/>
          </p:cNvSpPr>
          <p:nvPr/>
        </p:nvSpPr>
        <p:spPr bwMode="auto">
          <a:xfrm flipH="1">
            <a:off x="2484437" y="2293095"/>
            <a:ext cx="677400" cy="7758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9" name="Oval 14"/>
          <p:cNvSpPr>
            <a:spLocks noChangeArrowheads="1"/>
          </p:cNvSpPr>
          <p:nvPr/>
        </p:nvSpPr>
        <p:spPr bwMode="auto">
          <a:xfrm>
            <a:off x="4219765" y="3021664"/>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9040" name="Line 15"/>
          <p:cNvSpPr>
            <a:spLocks noChangeShapeType="1"/>
          </p:cNvSpPr>
          <p:nvPr/>
        </p:nvSpPr>
        <p:spPr bwMode="auto">
          <a:xfrm flipH="1">
            <a:off x="3779911" y="3196382"/>
            <a:ext cx="459817" cy="7366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Line 16"/>
          <p:cNvSpPr>
            <a:spLocks noChangeShapeType="1"/>
          </p:cNvSpPr>
          <p:nvPr/>
        </p:nvSpPr>
        <p:spPr bwMode="auto">
          <a:xfrm>
            <a:off x="4369921" y="3146476"/>
            <a:ext cx="565328" cy="7865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2" name="Line 17"/>
          <p:cNvSpPr>
            <a:spLocks noChangeShapeType="1"/>
          </p:cNvSpPr>
          <p:nvPr/>
        </p:nvSpPr>
        <p:spPr bwMode="auto">
          <a:xfrm>
            <a:off x="3388851" y="2293095"/>
            <a:ext cx="865188"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29043" name="Text Box 18"/>
              <p:cNvSpPr txBox="1">
                <a:spLocks noChangeArrowheads="1"/>
              </p:cNvSpPr>
              <p:nvPr/>
            </p:nvSpPr>
            <p:spPr bwMode="auto">
              <a:xfrm>
                <a:off x="1492081" y="3933056"/>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panose="02040503050406030204" pitchFamily="18" charset="0"/>
                        </a:rPr>
                        <m:t>1</m:t>
                      </m:r>
                      <m:r>
                        <a:rPr lang="en-US" altLang="en-US" sz="1800" b="0" i="1" dirty="0" smtClean="0">
                          <a:latin typeface="Cambria Math" panose="02040503050406030204" pitchFamily="18" charset="0"/>
                        </a:rPr>
                        <m:t>𝑀</m:t>
                      </m:r>
                    </m:oMath>
                  </m:oMathPara>
                </a14:m>
                <a:endParaRPr lang="en-US" altLang="en-US" sz="1800" dirty="0"/>
              </a:p>
            </p:txBody>
          </p:sp>
        </mc:Choice>
        <mc:Fallback xmlns="">
          <p:sp>
            <p:nvSpPr>
              <p:cNvPr id="129043" name="Text Box 18"/>
              <p:cNvSpPr txBox="1">
                <a:spLocks noRot="1" noChangeAspect="1" noMove="1" noResize="1" noEditPoints="1" noAdjustHandles="1" noChangeArrowheads="1" noChangeShapeType="1" noTextEdit="1"/>
              </p:cNvSpPr>
              <p:nvPr/>
            </p:nvSpPr>
            <p:spPr bwMode="auto">
              <a:xfrm>
                <a:off x="1492081" y="3933056"/>
                <a:ext cx="431800" cy="366712"/>
              </a:xfrm>
              <a:prstGeom prst="rect">
                <a:avLst/>
              </a:prstGeom>
              <a:blipFill>
                <a:blip r:embed="rId2"/>
                <a:stretch>
                  <a:fillRect r="-140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4" name="Text Box 19"/>
              <p:cNvSpPr txBox="1">
                <a:spLocks noChangeArrowheads="1"/>
              </p:cNvSpPr>
              <p:nvPr/>
            </p:nvSpPr>
            <p:spPr bwMode="auto">
              <a:xfrm>
                <a:off x="2628000" y="3939228"/>
                <a:ext cx="574675"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oMath>
                  </m:oMathPara>
                </a14:m>
                <a:endParaRPr lang="en-US" altLang="en-US" sz="1800" dirty="0"/>
              </a:p>
            </p:txBody>
          </p:sp>
        </mc:Choice>
        <mc:Fallback xmlns="">
          <p:sp>
            <p:nvSpPr>
              <p:cNvPr id="129044" name="Text Box 19"/>
              <p:cNvSpPr txBox="1">
                <a:spLocks noRot="1" noChangeAspect="1" noMove="1" noResize="1" noEditPoints="1" noAdjustHandles="1" noChangeArrowheads="1" noChangeShapeType="1" noTextEdit="1"/>
              </p:cNvSpPr>
              <p:nvPr/>
            </p:nvSpPr>
            <p:spPr bwMode="auto">
              <a:xfrm>
                <a:off x="2628000" y="3939228"/>
                <a:ext cx="574675" cy="36671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5" name="Text Box 20"/>
              <p:cNvSpPr txBox="1">
                <a:spLocks noChangeArrowheads="1"/>
              </p:cNvSpPr>
              <p:nvPr/>
            </p:nvSpPr>
            <p:spPr bwMode="auto">
              <a:xfrm>
                <a:off x="3588915" y="3964899"/>
                <a:ext cx="50576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b="0" i="1" dirty="0" smtClean="0">
                          <a:latin typeface="Cambria Math" panose="02040503050406030204" pitchFamily="18" charset="0"/>
                        </a:rPr>
                        <m:t>1</m:t>
                      </m:r>
                      <m:r>
                        <a:rPr lang="en-US" altLang="en-US" sz="1800" b="0" i="1" dirty="0" smtClean="0">
                          <a:latin typeface="Cambria Math" panose="02040503050406030204" pitchFamily="18" charset="0"/>
                        </a:rPr>
                        <m:t>𝑀</m:t>
                      </m:r>
                    </m:oMath>
                  </m:oMathPara>
                </a14:m>
                <a:endParaRPr lang="en-US" altLang="en-US" sz="1800" dirty="0"/>
              </a:p>
            </p:txBody>
          </p:sp>
        </mc:Choice>
        <mc:Fallback xmlns="">
          <p:sp>
            <p:nvSpPr>
              <p:cNvPr id="129045" name="Text Box 20"/>
              <p:cNvSpPr txBox="1">
                <a:spLocks noRot="1" noChangeAspect="1" noMove="1" noResize="1" noEditPoints="1" noAdjustHandles="1" noChangeArrowheads="1" noChangeShapeType="1" noTextEdit="1"/>
              </p:cNvSpPr>
              <p:nvPr/>
            </p:nvSpPr>
            <p:spPr bwMode="auto">
              <a:xfrm>
                <a:off x="3588915" y="3964899"/>
                <a:ext cx="505766" cy="36933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46" name="Text Box 21"/>
              <p:cNvSpPr txBox="1">
                <a:spLocks noChangeArrowheads="1"/>
              </p:cNvSpPr>
              <p:nvPr/>
            </p:nvSpPr>
            <p:spPr bwMode="auto">
              <a:xfrm>
                <a:off x="4867708" y="3964899"/>
                <a:ext cx="431800"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oMath>
                  </m:oMathPara>
                </a14:m>
                <a:endParaRPr lang="en-US" altLang="en-US" sz="1800" dirty="0"/>
              </a:p>
            </p:txBody>
          </p:sp>
        </mc:Choice>
        <mc:Fallback xmlns="">
          <p:sp>
            <p:nvSpPr>
              <p:cNvPr id="129046" name="Text Box 21"/>
              <p:cNvSpPr txBox="1">
                <a:spLocks noRot="1" noChangeAspect="1" noMove="1" noResize="1" noEditPoints="1" noAdjustHandles="1" noChangeArrowheads="1" noChangeShapeType="1" noTextEdit="1"/>
              </p:cNvSpPr>
              <p:nvPr/>
            </p:nvSpPr>
            <p:spPr bwMode="auto">
              <a:xfrm>
                <a:off x="4867708" y="3964899"/>
                <a:ext cx="431800" cy="366712"/>
              </a:xfrm>
              <a:prstGeom prst="rect">
                <a:avLst/>
              </a:prstGeom>
              <a:blipFill>
                <a:blip r:embed="rId5"/>
                <a:stretch>
                  <a:fillRect b="-11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9047"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mc:AlternateContent xmlns:mc="http://schemas.openxmlformats.org/markup-compatibility/2006" xmlns:a14="http://schemas.microsoft.com/office/drawing/2010/main">
        <mc:Choice Requires="a14">
          <p:sp>
            <p:nvSpPr>
              <p:cNvPr id="129051" name="Text Box 26"/>
              <p:cNvSpPr txBox="1">
                <a:spLocks noChangeArrowheads="1"/>
              </p:cNvSpPr>
              <p:nvPr/>
            </p:nvSpPr>
            <p:spPr bwMode="auto">
              <a:xfrm>
                <a:off x="4653605" y="3111821"/>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11</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129051" name="Text Box 26"/>
              <p:cNvSpPr txBox="1">
                <a:spLocks noRot="1" noChangeAspect="1" noMove="1" noResize="1" noEditPoints="1" noAdjustHandles="1" noChangeArrowheads="1" noChangeShapeType="1" noTextEdit="1"/>
              </p:cNvSpPr>
              <p:nvPr/>
            </p:nvSpPr>
            <p:spPr bwMode="auto">
              <a:xfrm>
                <a:off x="4653605" y="3111821"/>
                <a:ext cx="585155" cy="495649"/>
              </a:xfrm>
              <a:prstGeom prst="rect">
                <a:avLst/>
              </a:prstGeom>
              <a:blipFill>
                <a:blip r:embed="rId6"/>
                <a:stretch>
                  <a:fillRect b="-12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52" name="Text Box 27"/>
              <p:cNvSpPr txBox="1">
                <a:spLocks noChangeArrowheads="1"/>
              </p:cNvSpPr>
              <p:nvPr/>
            </p:nvSpPr>
            <p:spPr bwMode="auto">
              <a:xfrm>
                <a:off x="5795963" y="1773238"/>
                <a:ext cx="2304429" cy="610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𝑃</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r>
                            <a:rPr lang="en-US" altLang="en-US" sz="1800" b="0" i="1" dirty="0" smtClean="0">
                              <a:latin typeface="Cambria Math" panose="02040503050406030204" pitchFamily="18" charset="0"/>
                            </a:rPr>
                            <m:t>1</m:t>
                          </m:r>
                        </m:num>
                        <m:den>
                          <m:r>
                            <a:rPr lang="en-US" altLang="en-US" sz="1800" b="0" i="1" dirty="0" smtClean="0">
                              <a:latin typeface="Cambria Math" panose="02040503050406030204" pitchFamily="18" charset="0"/>
                            </a:rPr>
                            <m:t>11</m:t>
                          </m:r>
                        </m:den>
                      </m:f>
                      <m:r>
                        <a:rPr lang="en-US" altLang="en-US" sz="1800" i="1" dirty="0" smtClean="0">
                          <a:latin typeface="Cambria Math" panose="02040503050406030204" pitchFamily="18" charset="0"/>
                        </a:rPr>
                        <m:t>, </m:t>
                      </m:r>
                      <m:r>
                        <a:rPr lang="en-US" altLang="en-US" sz="1800" i="1" dirty="0" smtClean="0">
                          <a:latin typeface="Cambria Math" panose="02040503050406030204" pitchFamily="18" charset="0"/>
                        </a:rPr>
                        <m:t>0</m:t>
                      </m:r>
                      <m:r>
                        <a:rPr lang="en-US" altLang="en-US" sz="1800" i="1" dirty="0" smtClean="0">
                          <a:latin typeface="Cambria Math" panose="02040503050406030204" pitchFamily="18" charset="0"/>
                        </a:rPr>
                        <m:t> ;</m:t>
                      </m:r>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r>
                            <a:rPr lang="en-US" altLang="en-US" sz="1800" b="0" i="1" dirty="0" smtClean="0">
                              <a:latin typeface="Cambria Math" panose="02040503050406030204" pitchFamily="18" charset="0"/>
                            </a:rPr>
                            <m:t>0</m:t>
                          </m:r>
                        </m:num>
                        <m:den>
                          <m:r>
                            <a:rPr lang="en-US" altLang="en-US" sz="1800" i="1" dirty="0">
                              <a:latin typeface="Cambria Math" panose="02040503050406030204" pitchFamily="18" charset="0"/>
                            </a:rPr>
                            <m:t>11</m:t>
                          </m:r>
                        </m:den>
                      </m:f>
                      <m:r>
                        <a:rPr lang="en-US" altLang="en-US" sz="1800" i="1" dirty="0">
                          <a:latin typeface="Cambria Math" panose="02040503050406030204" pitchFamily="18" charset="0"/>
                        </a:rPr>
                        <m:t>, </m:t>
                      </m:r>
                      <m:r>
                        <a:rPr lang="en-US" altLang="en-US" sz="1800" b="0" i="1" dirty="0" smtClean="0">
                          <a:latin typeface="Cambria Math" panose="02040503050406030204" pitchFamily="18" charset="0"/>
                        </a:rPr>
                        <m:t>5</m:t>
                      </m:r>
                      <m:r>
                        <a:rPr lang="en-US" altLang="en-US" sz="1800" b="0" i="1" dirty="0" smtClean="0">
                          <a:latin typeface="Cambria Math" panose="02040503050406030204" pitchFamily="18" charset="0"/>
                        </a:rPr>
                        <m:t>𝑀</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2" name="Text Box 27"/>
              <p:cNvSpPr txBox="1">
                <a:spLocks noRot="1" noChangeAspect="1" noMove="1" noResize="1" noEditPoints="1" noAdjustHandles="1" noChangeArrowheads="1" noChangeShapeType="1" noTextEdit="1"/>
              </p:cNvSpPr>
              <p:nvPr/>
            </p:nvSpPr>
            <p:spPr bwMode="auto">
              <a:xfrm>
                <a:off x="5795963" y="1773238"/>
                <a:ext cx="2304429" cy="610936"/>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53" name="Text Box 28"/>
              <p:cNvSpPr txBox="1">
                <a:spLocks noChangeArrowheads="1"/>
              </p:cNvSpPr>
              <p:nvPr/>
            </p:nvSpPr>
            <p:spPr bwMode="auto">
              <a:xfrm>
                <a:off x="5797550" y="2420938"/>
                <a:ext cx="2662238" cy="366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𝑄</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1</m:t>
                      </m:r>
                      <m:r>
                        <a:rPr lang="en-US" altLang="en-US" sz="1800" i="1" dirty="0" smtClean="0">
                          <a:latin typeface="Cambria Math" panose="02040503050406030204" pitchFamily="18" charset="0"/>
                        </a:rPr>
                        <m:t>, </m:t>
                      </m:r>
                      <m:r>
                        <a:rPr lang="en-US" altLang="en-US" sz="1800" b="0" i="1" dirty="0" smtClean="0">
                          <a:latin typeface="Cambria Math" panose="02040503050406030204" pitchFamily="18" charset="0"/>
                        </a:rPr>
                        <m:t>1</m:t>
                      </m:r>
                      <m:r>
                        <a:rPr lang="en-US" altLang="en-US" sz="1800" b="0" i="1" dirty="0" smtClean="0">
                          <a:latin typeface="Cambria Math" panose="02040503050406030204" pitchFamily="18" charset="0"/>
                        </a:rPr>
                        <m:t>𝑀</m:t>
                      </m:r>
                      <m:r>
                        <a:rPr lang="en-US" altLang="en-US" sz="1800" i="1" dirty="0" smtClean="0">
                          <a:latin typeface="Cambria Math" panose="02040503050406030204" pitchFamily="18" charset="0"/>
                        </a:rPr>
                        <m:t>)</m:t>
                      </m:r>
                    </m:oMath>
                  </m:oMathPara>
                </a14:m>
                <a:endParaRPr lang="en-US" altLang="en-US" sz="1800" dirty="0"/>
              </a:p>
            </p:txBody>
          </p:sp>
        </mc:Choice>
        <mc:Fallback xmlns="">
          <p:sp>
            <p:nvSpPr>
              <p:cNvPr id="129053" name="Text Box 28"/>
              <p:cNvSpPr txBox="1">
                <a:spLocks noRot="1" noChangeAspect="1" noMove="1" noResize="1" noEditPoints="1" noAdjustHandles="1" noChangeArrowheads="1" noChangeShapeType="1" noTextEdit="1"/>
              </p:cNvSpPr>
              <p:nvPr/>
            </p:nvSpPr>
            <p:spPr bwMode="auto">
              <a:xfrm>
                <a:off x="5797550" y="2420938"/>
                <a:ext cx="2662238" cy="366712"/>
              </a:xfrm>
              <a:prstGeom prst="rect">
                <a:avLst/>
              </a:prstGeom>
              <a:blipFill>
                <a:blip r:embed="rId8"/>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26"/>
              <p:cNvSpPr txBox="1">
                <a:spLocks noChangeArrowheads="1"/>
              </p:cNvSpPr>
              <p:nvPr/>
            </p:nvSpPr>
            <p:spPr bwMode="auto">
              <a:xfrm>
                <a:off x="2646039" y="3154065"/>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11</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0" name="Text Box 26"/>
              <p:cNvSpPr txBox="1">
                <a:spLocks noRot="1" noChangeAspect="1" noMove="1" noResize="1" noEditPoints="1" noAdjustHandles="1" noChangeArrowheads="1" noChangeShapeType="1" noTextEdit="1"/>
              </p:cNvSpPr>
              <p:nvPr/>
            </p:nvSpPr>
            <p:spPr bwMode="auto">
              <a:xfrm>
                <a:off x="2646039" y="3154065"/>
                <a:ext cx="585155" cy="495649"/>
              </a:xfrm>
              <a:prstGeom prst="rect">
                <a:avLst/>
              </a:prstGeom>
              <a:blipFill>
                <a:blip r:embed="rId6"/>
                <a:stretch>
                  <a:fillRect b="-12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26"/>
              <p:cNvSpPr txBox="1">
                <a:spLocks noChangeArrowheads="1"/>
              </p:cNvSpPr>
              <p:nvPr/>
            </p:nvSpPr>
            <p:spPr bwMode="auto">
              <a:xfrm>
                <a:off x="3451562" y="3164539"/>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89</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1" name="Text Box 26"/>
              <p:cNvSpPr txBox="1">
                <a:spLocks noRot="1" noChangeAspect="1" noMove="1" noResize="1" noEditPoints="1" noAdjustHandles="1" noChangeArrowheads="1" noChangeShapeType="1" noTextEdit="1"/>
              </p:cNvSpPr>
              <p:nvPr/>
            </p:nvSpPr>
            <p:spPr bwMode="auto">
              <a:xfrm>
                <a:off x="3451562" y="3164539"/>
                <a:ext cx="585155" cy="495649"/>
              </a:xfrm>
              <a:prstGeom prst="rect">
                <a:avLst/>
              </a:prstGeom>
              <a:blipFill>
                <a:blip r:embed="rId9"/>
                <a:stretch>
                  <a:fillRect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26"/>
              <p:cNvSpPr txBox="1">
                <a:spLocks noChangeArrowheads="1"/>
              </p:cNvSpPr>
              <p:nvPr/>
            </p:nvSpPr>
            <p:spPr bwMode="auto">
              <a:xfrm>
                <a:off x="1479689" y="3118703"/>
                <a:ext cx="585155" cy="495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14:m>
                  <m:oMathPara xmlns:m="http://schemas.openxmlformats.org/officeDocument/2006/math">
                    <m:oMathParaPr>
                      <m:jc m:val="centerGroup"/>
                    </m:oMathParaPr>
                    <m:oMath xmlns:m="http://schemas.openxmlformats.org/officeDocument/2006/math">
                      <m:f>
                        <m:fPr>
                          <m:ctrlPr>
                            <a:rPr lang="en-US" altLang="en-US" sz="1400" i="1" dirty="0" smtClean="0">
                              <a:latin typeface="Cambria Math" panose="02040503050406030204" pitchFamily="18" charset="0"/>
                            </a:rPr>
                          </m:ctrlPr>
                        </m:fPr>
                        <m:num>
                          <m:r>
                            <a:rPr lang="en-US" altLang="en-US" sz="1400" b="0" i="1" dirty="0" smtClean="0">
                              <a:latin typeface="Cambria Math" panose="02040503050406030204" pitchFamily="18" charset="0"/>
                            </a:rPr>
                            <m:t>89</m:t>
                          </m:r>
                        </m:num>
                        <m:den>
                          <m:r>
                            <a:rPr lang="en-US" altLang="en-US" sz="1400" i="1" dirty="0">
                              <a:latin typeface="Cambria Math" panose="02040503050406030204" pitchFamily="18" charset="0"/>
                            </a:rPr>
                            <m:t>1</m:t>
                          </m:r>
                          <m:r>
                            <a:rPr lang="en-US" altLang="en-US" sz="1400" b="0" i="1" dirty="0" smtClean="0">
                              <a:latin typeface="Cambria Math" panose="02040503050406030204" pitchFamily="18" charset="0"/>
                            </a:rPr>
                            <m:t>00</m:t>
                          </m:r>
                        </m:den>
                      </m:f>
                    </m:oMath>
                  </m:oMathPara>
                </a14:m>
                <a:endParaRPr lang="el-GR" altLang="en-US" sz="1400" b="1" dirty="0"/>
              </a:p>
            </p:txBody>
          </p:sp>
        </mc:Choice>
        <mc:Fallback xmlns="">
          <p:sp>
            <p:nvSpPr>
              <p:cNvPr id="32" name="Text Box 26"/>
              <p:cNvSpPr txBox="1">
                <a:spLocks noRot="1" noChangeAspect="1" noMove="1" noResize="1" noEditPoints="1" noAdjustHandles="1" noChangeArrowheads="1" noChangeShapeType="1" noTextEdit="1"/>
              </p:cNvSpPr>
              <p:nvPr/>
            </p:nvSpPr>
            <p:spPr bwMode="auto">
              <a:xfrm>
                <a:off x="1479689" y="3118703"/>
                <a:ext cx="585155" cy="495649"/>
              </a:xfrm>
              <a:prstGeom prst="rect">
                <a:avLst/>
              </a:prstGeom>
              <a:blipFill>
                <a:blip r:embed="rId10"/>
                <a:stretch>
                  <a:fillRect b="-12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11561" y="4525441"/>
                <a:ext cx="4896544" cy="369332"/>
              </a:xfrm>
              <a:prstGeom prst="rect">
                <a:avLst/>
              </a:prstGeom>
              <a:noFill/>
            </p:spPr>
            <p:txBody>
              <a:bodyPr wrap="square" rtlCol="0">
                <a:spAutoFit/>
              </a:bodyPr>
              <a:lstStyle/>
              <a:p>
                <a14:m>
                  <m:oMath xmlns:m="http://schemas.openxmlformats.org/officeDocument/2006/math">
                    <m:d>
                      <m:dPr>
                        <m:ctrlPr>
                          <a:rPr lang="en-US" i="1" smtClean="0">
                            <a:latin typeface="Cambria Math" panose="02040503050406030204" pitchFamily="18" charset="0"/>
                          </a:rPr>
                        </m:ctrlPr>
                      </m:dPr>
                      <m:e>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01</m:t>
                        </m:r>
                        <m:r>
                          <a:rPr lang="en-US" b="0" i="1" smtClean="0">
                            <a:solidFill>
                              <a:srgbClr val="C00000"/>
                            </a:solidFill>
                            <a:latin typeface="Cambria Math" panose="02040503050406030204" pitchFamily="18" charset="0"/>
                          </a:rPr>
                          <m:t> , </m:t>
                        </m:r>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89</m:t>
                        </m:r>
                        <m:r>
                          <a:rPr lang="en-US" b="0" i="1" smtClean="0">
                            <a:latin typeface="Cambria Math" panose="02040503050406030204" pitchFamily="18" charset="0"/>
                          </a:rPr>
                          <m:t> , </m:t>
                        </m:r>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 ; .</m:t>
                        </m:r>
                        <m:r>
                          <a:rPr lang="en-US" b="0" i="1" smtClean="0">
                            <a:solidFill>
                              <a:srgbClr val="C00000"/>
                            </a:solidFill>
                            <a:latin typeface="Cambria Math" panose="02040503050406030204" pitchFamily="18" charset="0"/>
                          </a:rPr>
                          <m:t>10</m:t>
                        </m:r>
                        <m:r>
                          <a:rPr lang="en-US" b="0" i="1" smtClean="0">
                            <a:solidFill>
                              <a:srgbClr val="C00000"/>
                            </a:solidFill>
                            <a:latin typeface="Cambria Math" panose="02040503050406030204" pitchFamily="18" charset="0"/>
                          </a:rPr>
                          <m:t> , </m:t>
                        </m:r>
                        <m:r>
                          <a:rPr lang="en-US" b="0" i="1" smtClean="0">
                            <a:latin typeface="Cambria Math" panose="02040503050406030204" pitchFamily="18" charset="0"/>
                          </a:rPr>
                          <m:t>5</m:t>
                        </m:r>
                        <m:r>
                          <a:rPr lang="en-US" b="0" i="1" smtClean="0">
                            <a:latin typeface="Cambria Math" panose="02040503050406030204" pitchFamily="18" charset="0"/>
                          </a:rPr>
                          <m:t>𝑀</m:t>
                        </m:r>
                      </m:e>
                    </m:d>
                  </m:oMath>
                </a14:m>
                <a:r>
                  <a:rPr lang="en-US" dirty="0" smtClean="0"/>
                  <a:t>          </a:t>
                </a:r>
                <a14:m>
                  <m:oMath xmlns:m="http://schemas.openxmlformats.org/officeDocument/2006/math">
                    <m:d>
                      <m:dPr>
                        <m:ctrlPr>
                          <a:rPr lang="en-US" i="1">
                            <a:latin typeface="Cambria Math" panose="02040503050406030204" pitchFamily="18" charset="0"/>
                          </a:rPr>
                        </m:ctrlPr>
                      </m:dPr>
                      <m:e>
                        <m:r>
                          <a:rPr lang="en-US" b="0" i="1" smtClean="0">
                            <a:solidFill>
                              <a:srgbClr val="C00000"/>
                            </a:solidFill>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𝑀</m:t>
                        </m:r>
                      </m:e>
                    </m:d>
                  </m:oMath>
                </a14:m>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11561" y="4525441"/>
                <a:ext cx="4896544" cy="369332"/>
              </a:xfrm>
              <a:prstGeom prst="rect">
                <a:avLst/>
              </a:prstGeom>
              <a:blipFill rotWithShape="1">
                <a:blip r:embed="rId11"/>
                <a:stretch>
                  <a:fillRect/>
                </a:stretch>
              </a:blipFill>
            </p:spPr>
            <p:txBody>
              <a:bodyPr/>
              <a:lstStyle/>
              <a:p>
                <a:r>
                  <a:rPr lang="en-US">
                    <a:noFill/>
                  </a:rPr>
                  <a:t> </a:t>
                </a:r>
              </a:p>
            </p:txBody>
          </p:sp>
        </mc:Fallback>
      </mc:AlternateContent>
      <p:sp>
        <p:nvSpPr>
          <p:cNvPr id="26" name="TextBox 25"/>
          <p:cNvSpPr txBox="1"/>
          <p:nvPr/>
        </p:nvSpPr>
        <p:spPr>
          <a:xfrm>
            <a:off x="6228184" y="3660188"/>
            <a:ext cx="2016224" cy="369332"/>
          </a:xfrm>
          <a:prstGeom prst="rect">
            <a:avLst/>
          </a:prstGeom>
          <a:noFill/>
        </p:spPr>
        <p:txBody>
          <a:bodyPr wrap="square" rtlCol="0">
            <a:spAutoFit/>
          </a:bodyPr>
          <a:lstStyle/>
          <a:p>
            <a:r>
              <a:rPr lang="en-US" dirty="0" smtClean="0"/>
              <a:t>Second choice</a:t>
            </a:r>
            <a:endParaRPr lang="en-US" dirty="0"/>
          </a:p>
        </p:txBody>
      </p:sp>
    </p:spTree>
    <p:extLst>
      <p:ext uri="{BB962C8B-B14F-4D97-AF65-F5344CB8AC3E}">
        <p14:creationId xmlns:p14="http://schemas.microsoft.com/office/powerpoint/2010/main" val="4594730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302</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The Certainty Effect</a:t>
            </a:r>
          </a:p>
        </p:txBody>
      </p:sp>
      <mc:AlternateContent xmlns:mc="http://schemas.openxmlformats.org/markup-compatibility/2006" xmlns:a14="http://schemas.microsoft.com/office/drawing/2010/main">
        <mc:Choice Requires="a14">
          <p:sp>
            <p:nvSpPr>
              <p:cNvPr id="130052" name="Rectangle 3"/>
              <p:cNvSpPr>
                <a:spLocks noGrp="1" noChangeArrowheads="1"/>
              </p:cNvSpPr>
              <p:nvPr>
                <p:ph type="body" idx="1"/>
              </p:nvPr>
            </p:nvSpPr>
            <p:spPr/>
            <p:txBody>
              <a:bodyPr/>
              <a:lstStyle/>
              <a:p>
                <a:pPr algn="l" rtl="0" eaLnBrk="1" hangingPunct="1">
                  <a:lnSpc>
                    <a:spcPct val="150000"/>
                  </a:lnSpc>
                </a:pPr>
                <a:r>
                  <a:rPr lang="en-US" altLang="en-US" sz="2400" dirty="0" smtClean="0"/>
                  <a:t>Kahneman and Tversky wanted to “clean” Allais’s example so that it contains </a:t>
                </a:r>
                <a:r>
                  <a:rPr lang="en-US" altLang="en-US" sz="2400" dirty="0" smtClean="0">
                    <a:solidFill>
                      <a:srgbClr val="0099FF"/>
                    </a:solidFill>
                  </a:rPr>
                  <a:t>only two-outcome lotteries</a:t>
                </a:r>
              </a:p>
              <a:p>
                <a:pPr lvl="1" algn="l" rtl="0" eaLnBrk="1" hangingPunct="1">
                  <a:lnSpc>
                    <a:spcPct val="150000"/>
                  </a:lnSpc>
                </a:pPr>
                <a:r>
                  <a:rPr lang="en-US" altLang="en-US" sz="2000" dirty="0" smtClean="0"/>
                  <a:t>And then violations of the axiom are hardly due to confusion</a:t>
                </a:r>
                <a:endParaRPr lang="en-US" altLang="en-US" sz="2400" dirty="0" smtClean="0"/>
              </a:p>
              <a:p>
                <a:pPr algn="l" rtl="0" eaLnBrk="1" hangingPunct="1">
                  <a:lnSpc>
                    <a:spcPct val="150000"/>
                  </a:lnSpc>
                </a:pPr>
                <a:r>
                  <a:rPr lang="en-US" altLang="en-US" sz="2400" dirty="0" smtClean="0"/>
                  <a:t>Choices 4.5 and 4.10 are their example of the </a:t>
                </a:r>
                <a:r>
                  <a:rPr lang="en-US" altLang="en-US" sz="2400" dirty="0" smtClean="0">
                    <a:solidFill>
                      <a:srgbClr val="FF0000"/>
                    </a:solidFill>
                  </a:rPr>
                  <a:t>Certainty Effect</a:t>
                </a:r>
              </a:p>
              <a:p>
                <a:pPr algn="l" rtl="0" eaLnBrk="1" hangingPunct="1">
                  <a:lnSpc>
                    <a:spcPct val="150000"/>
                  </a:lnSpc>
                </a:pPr>
                <a:r>
                  <a:rPr lang="en-US" altLang="en-US" sz="2400" dirty="0" smtClean="0"/>
                  <a:t>The point: psychologically, </a:t>
                </a:r>
                <a14:m>
                  <m:oMath xmlns:m="http://schemas.openxmlformats.org/officeDocument/2006/math">
                    <m:r>
                      <a:rPr lang="en-US" altLang="en-US" sz="2400" i="1" dirty="0" smtClean="0">
                        <a:solidFill>
                          <a:srgbClr val="FF0000"/>
                        </a:solidFill>
                        <a:latin typeface="Cambria Math" panose="02040503050406030204" pitchFamily="18" charset="0"/>
                      </a:rPr>
                      <m:t>100</m:t>
                    </m:r>
                    <m:r>
                      <a:rPr lang="en-US" altLang="en-US" sz="2400" i="1" dirty="0" smtClean="0">
                        <a:solidFill>
                          <a:srgbClr val="FF0000"/>
                        </a:solidFill>
                        <a:latin typeface="Cambria Math" panose="02040503050406030204" pitchFamily="18" charset="0"/>
                      </a:rPr>
                      <m:t>% </m:t>
                    </m:r>
                  </m:oMath>
                </a14:m>
                <a:r>
                  <a:rPr lang="en-US" altLang="en-US" sz="2400" dirty="0" smtClean="0"/>
                  <a:t>is more than just four times </a:t>
                </a:r>
                <a14:m>
                  <m:oMath xmlns:m="http://schemas.openxmlformats.org/officeDocument/2006/math">
                    <m:r>
                      <a:rPr lang="en-US" altLang="en-US" sz="2400" i="1" dirty="0" smtClean="0">
                        <a:solidFill>
                          <a:srgbClr val="FF0000"/>
                        </a:solidFill>
                        <a:latin typeface="Cambria Math" panose="02040503050406030204" pitchFamily="18" charset="0"/>
                      </a:rPr>
                      <m:t>25</m:t>
                    </m:r>
                    <m:r>
                      <a:rPr lang="en-US" altLang="en-US" sz="2400" i="1" dirty="0" smtClean="0">
                        <a:solidFill>
                          <a:srgbClr val="FF0000"/>
                        </a:solidFill>
                        <a:latin typeface="Cambria Math" panose="02040503050406030204" pitchFamily="18" charset="0"/>
                      </a:rPr>
                      <m:t>%</m:t>
                    </m:r>
                  </m:oMath>
                </a14:m>
                <a:endParaRPr lang="en-US" altLang="en-US" sz="2400" dirty="0" smtClean="0"/>
              </a:p>
            </p:txBody>
          </p:sp>
        </mc:Choice>
        <mc:Fallback xmlns="">
          <p:sp>
            <p:nvSpPr>
              <p:cNvPr id="130052"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101257020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Prospect Theory: An analysis of decision under risk</a:t>
            </a:r>
            <a:endParaRPr lang="en-US" sz="2000" dirty="0">
              <a:solidFill>
                <a:srgbClr val="7030A0"/>
              </a:solidFill>
            </a:endParaRPr>
          </a:p>
          <a:p>
            <a:pPr marL="0" indent="0" algn="l" rtl="0">
              <a:buNone/>
            </a:pPr>
            <a:r>
              <a:rPr lang="en-US" sz="2000" dirty="0">
                <a:solidFill>
                  <a:srgbClr val="FF0000"/>
                </a:solidFill>
              </a:rPr>
              <a:t>Daniel </a:t>
            </a:r>
            <a:r>
              <a:rPr lang="en-US" sz="2000" dirty="0" smtClean="0">
                <a:solidFill>
                  <a:srgbClr val="FF0000"/>
                </a:solidFill>
              </a:rPr>
              <a:t>Kahneman, Amos Tversky</a:t>
            </a:r>
          </a:p>
          <a:p>
            <a:pPr marL="0" indent="0" algn="l" rtl="0">
              <a:buNone/>
            </a:pPr>
            <a:r>
              <a:rPr lang="en-US" sz="1800" i="1" dirty="0" smtClean="0"/>
              <a:t>Econometrica</a:t>
            </a:r>
            <a:r>
              <a:rPr lang="en-US" sz="1800" dirty="0" smtClean="0"/>
              <a:t>, Vol. 47, No. 2 (March, 1979), pp. 263-291</a:t>
            </a:r>
            <a:endParaRPr lang="en-US" sz="1800" dirty="0"/>
          </a:p>
          <a:p>
            <a:pPr marL="0" indent="0" algn="l" rtl="0">
              <a:buNone/>
            </a:pPr>
            <a:r>
              <a:rPr lang="en-US" sz="1800" b="1" dirty="0" smtClean="0"/>
              <a:t>Abstract</a:t>
            </a:r>
            <a:endParaRPr lang="en-US" sz="1800" b="1" dirty="0"/>
          </a:p>
          <a:p>
            <a:pPr marL="0" indent="0" algn="l" rtl="0">
              <a:buNone/>
            </a:pPr>
            <a:r>
              <a:rPr lang="en-US" sz="1400" dirty="0"/>
              <a:t>This paper presents a critique of expected utility theory as a descriptive model of decision making under risk, and develops an alternative model, called prospect theory. Choices among risky prospects exhibit several pervasive effects that are inconsistent with the basic tenets of utility theory. In particular, people underweight outcomes that are merely probable in comparison with outcomes that are obtained with certainty. This tendency, called the certainty effect, contributes to risk aversion in choices involving sure gains and to risk seeking in choices involving sure losses. In addition, people generally discard components that are shared by all prospects under consideration. This tendency, called the isolation effect, leads to inconsistent preferences when the same choice is presented in different forms. An alternative theory of choice is developed, in which value is assigned to gains and losses rather than to final assets and in which probabilities are replaced by decision weights. The value function is normally concave for gains, commonly convex for losses, and is generally steeper for losses than for gains. Decision weights are generally lower than the corresponding probabilities, except in the range of low probabilities. Overweighting of low probabilities may contribute to the attractiveness of both insurance and gambling.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303</a:t>
            </a:fld>
            <a:endParaRPr lang="en-US" altLang="en-US"/>
          </a:p>
        </p:txBody>
      </p:sp>
    </p:spTree>
    <p:extLst>
      <p:ext uri="{BB962C8B-B14F-4D97-AF65-F5344CB8AC3E}">
        <p14:creationId xmlns:p14="http://schemas.microsoft.com/office/powerpoint/2010/main" val="328926388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304</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The Certainty Effect in the Triangle</a:t>
            </a:r>
          </a:p>
        </p:txBody>
      </p:sp>
      <p:sp>
        <p:nvSpPr>
          <p:cNvPr id="123908" name="Rectangle 3"/>
          <p:cNvSpPr>
            <a:spLocks noGrp="1" noChangeArrowheads="1"/>
          </p:cNvSpPr>
          <p:nvPr>
            <p:ph type="body" idx="1"/>
          </p:nvPr>
        </p:nvSpPr>
        <p:spPr>
          <a:xfrm>
            <a:off x="539552" y="1598435"/>
            <a:ext cx="8229600"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00262" y="2486392"/>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r="-10481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r="-30488" b="-14754"/>
                </a:stretch>
              </a:blipFill>
            </p:spPr>
            <p:txBody>
              <a:bodyPr/>
              <a:lstStyle/>
              <a:p>
                <a:r>
                  <a:rPr lang="en-US">
                    <a:noFill/>
                  </a:rPr>
                  <a:t> </a:t>
                </a:r>
              </a:p>
            </p:txBody>
          </p:sp>
        </mc:Fallback>
      </mc:AlternateContent>
      <p:sp>
        <p:nvSpPr>
          <p:cNvPr id="4" name="Oval 3"/>
          <p:cNvSpPr/>
          <p:nvPr/>
        </p:nvSpPr>
        <p:spPr bwMode="auto">
          <a:xfrm>
            <a:off x="1558634" y="5225135"/>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2220516" y="3096185"/>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1007604" y="5388836"/>
                <a:ext cx="1242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3000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07604" y="5388836"/>
                <a:ext cx="1242224" cy="369332"/>
              </a:xfrm>
              <a:prstGeom prst="rect">
                <a:avLst/>
              </a:prstGeom>
              <a:blipFill>
                <a:blip r:embed="rId4"/>
                <a:stretch>
                  <a:fillRect b="-13115"/>
                </a:stretch>
              </a:blipFill>
            </p:spPr>
            <p:txBody>
              <a:bodyPr/>
              <a:lstStyle/>
              <a:p>
                <a:r>
                  <a:rPr lang="en-US">
                    <a:noFill/>
                  </a:rPr>
                  <a:t> </a:t>
                </a:r>
              </a:p>
            </p:txBody>
          </p:sp>
        </mc:Fallback>
      </mc:AlternateContent>
      <p:cxnSp>
        <p:nvCxnSpPr>
          <p:cNvPr id="22" name="Straight Connector 21"/>
          <p:cNvCxnSpPr/>
          <p:nvPr/>
        </p:nvCxnSpPr>
        <p:spPr bwMode="auto">
          <a:xfrm flipV="1">
            <a:off x="1643165" y="3182862"/>
            <a:ext cx="606663" cy="223908"/>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696680" y="4382831"/>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696680" y="4382831"/>
                <a:ext cx="1811424" cy="369332"/>
              </a:xfrm>
              <a:prstGeom prst="rect">
                <a:avLst/>
              </a:prstGeom>
              <a:blipFill>
                <a:blip r:embed="rId5"/>
                <a:stretch>
                  <a:fillRect l="-2685" t="-9836" b="-24590"/>
                </a:stretch>
              </a:blipFill>
            </p:spPr>
            <p:txBody>
              <a:bodyPr/>
              <a:lstStyle/>
              <a:p>
                <a:r>
                  <a:rPr lang="en-US">
                    <a:noFill/>
                  </a:rPr>
                  <a:t> </a:t>
                </a:r>
              </a:p>
            </p:txBody>
          </p:sp>
        </mc:Fallback>
      </mc:AlternateContent>
      <p:sp>
        <p:nvSpPr>
          <p:cNvPr id="30" name="Oval 29"/>
          <p:cNvSpPr/>
          <p:nvPr/>
        </p:nvSpPr>
        <p:spPr bwMode="auto">
          <a:xfrm>
            <a:off x="3547641" y="4561313"/>
            <a:ext cx="144016" cy="171035"/>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558634" y="3341781"/>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5" name="TextBox 24"/>
              <p:cNvSpPr txBox="1"/>
              <p:nvPr/>
            </p:nvSpPr>
            <p:spPr>
              <a:xfrm>
                <a:off x="2221621" y="2768024"/>
                <a:ext cx="2004256" cy="307777"/>
              </a:xfrm>
              <a:prstGeom prst="rect">
                <a:avLst/>
              </a:prstGeom>
              <a:noFill/>
            </p:spPr>
            <p:txBody>
              <a:bodyPr wrap="square" rtlCol="0">
                <a:spAutoFit/>
              </a:bodyPr>
              <a:lstStyle/>
              <a:p>
                <a:r>
                  <a:rPr lang="en-US" sz="1400" dirty="0" smtClean="0"/>
                  <a:t>(</a:t>
                </a:r>
                <a14:m>
                  <m:oMath xmlns:m="http://schemas.openxmlformats.org/officeDocument/2006/math">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2</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4000</m:t>
                    </m:r>
                    <m:r>
                      <a:rPr lang="en-US" sz="1400" b="0" i="1" smtClean="0">
                        <a:latin typeface="Cambria Math" panose="02040503050406030204" pitchFamily="18" charset="0"/>
                      </a:rPr>
                      <m:t>;</m:t>
                    </m:r>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80</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0</m:t>
                    </m:r>
                    <m:r>
                      <a:rPr lang="en-US" sz="1400" b="0" i="1" smtClean="0">
                        <a:latin typeface="Cambria Math" panose="02040503050406030204" pitchFamily="18" charset="0"/>
                      </a:rPr>
                      <m:t>)</m:t>
                    </m:r>
                  </m:oMath>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221621" y="2768024"/>
                <a:ext cx="2004256" cy="307777"/>
              </a:xfrm>
              <a:prstGeom prst="rect">
                <a:avLst/>
              </a:prstGeom>
              <a:blipFill>
                <a:blip r:embed="rId6"/>
                <a:stretch>
                  <a:fillRect l="-912"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6453" y="3375560"/>
                <a:ext cx="1811424" cy="307777"/>
              </a:xfrm>
              <a:prstGeom prst="rect">
                <a:avLst/>
              </a:prstGeom>
              <a:noFill/>
            </p:spPr>
            <p:txBody>
              <a:bodyPr wrap="square" rtlCol="0">
                <a:spAutoFit/>
              </a:bodyPr>
              <a:lstStyle/>
              <a:p>
                <a:r>
                  <a:rPr lang="en-US" sz="1400" dirty="0" smtClean="0"/>
                  <a:t>(</a:t>
                </a:r>
                <a14:m>
                  <m:oMath xmlns:m="http://schemas.openxmlformats.org/officeDocument/2006/math">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25</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3000</m:t>
                    </m:r>
                    <m:r>
                      <a:rPr lang="en-US" sz="1400" b="0" i="1" smtClean="0">
                        <a:latin typeface="Cambria Math" panose="02040503050406030204" pitchFamily="18" charset="0"/>
                      </a:rPr>
                      <m:t>;</m:t>
                    </m:r>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75</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0</m:t>
                    </m:r>
                    <m:r>
                      <a:rPr lang="en-US" sz="1400" b="0" i="1" smtClean="0">
                        <a:latin typeface="Cambria Math" panose="02040503050406030204" pitchFamily="18" charset="0"/>
                      </a:rPr>
                      <m:t>)</m:t>
                    </m:r>
                  </m:oMath>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6453" y="3375560"/>
                <a:ext cx="1811424" cy="307777"/>
              </a:xfrm>
              <a:prstGeom prst="rect">
                <a:avLst/>
              </a:prstGeom>
              <a:blipFill>
                <a:blip r:embed="rId7"/>
                <a:stretch>
                  <a:fillRect l="-1010" t="-4000" b="-20000"/>
                </a:stretch>
              </a:blipFill>
            </p:spPr>
            <p:txBody>
              <a:bodyPr/>
              <a:lstStyle/>
              <a:p>
                <a:r>
                  <a:rPr lang="en-US">
                    <a:noFill/>
                  </a:rPr>
                  <a:t> </a:t>
                </a:r>
              </a:p>
            </p:txBody>
          </p:sp>
        </mc:Fallback>
      </mc:AlternateContent>
      <p:cxnSp>
        <p:nvCxnSpPr>
          <p:cNvPr id="28" name="Straight Connector 27"/>
          <p:cNvCxnSpPr>
            <a:stCxn id="4" idx="7"/>
          </p:cNvCxnSpPr>
          <p:nvPr/>
        </p:nvCxnSpPr>
        <p:spPr bwMode="auto">
          <a:xfrm flipV="1">
            <a:off x="1677145" y="4681964"/>
            <a:ext cx="1891587" cy="564262"/>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8" name="TextBox 17"/>
              <p:cNvSpPr txBox="1"/>
              <p:nvPr/>
            </p:nvSpPr>
            <p:spPr>
              <a:xfrm>
                <a:off x="5292080" y="2060848"/>
                <a:ext cx="3096344" cy="2215991"/>
              </a:xfrm>
              <a:prstGeom prst="rect">
                <a:avLst/>
              </a:prstGeom>
              <a:noFill/>
            </p:spPr>
            <p:txBody>
              <a:bodyPr wrap="square" rtlCol="0">
                <a:spAutoFit/>
              </a:bodyPr>
              <a:lstStyle/>
              <a:p>
                <a:pPr>
                  <a:lnSpc>
                    <a:spcPct val="150000"/>
                  </a:lnSpc>
                </a:pPr>
                <a:r>
                  <a:rPr lang="en-US" sz="2000" dirty="0" smtClean="0"/>
                  <a:t>The lotteries in 4.10 are exactly </a:t>
                </a:r>
                <a14:m>
                  <m:oMath xmlns:m="http://schemas.openxmlformats.org/officeDocument/2006/math">
                    <m:r>
                      <a:rPr lang="en-US" sz="2000" i="1" dirty="0" smtClean="0">
                        <a:latin typeface="Cambria Math" panose="02040503050406030204" pitchFamily="18" charset="0"/>
                      </a:rPr>
                      <m:t>25</m:t>
                    </m:r>
                    <m:r>
                      <a:rPr lang="en-US" sz="2000" i="1" dirty="0" smtClean="0">
                        <a:latin typeface="Cambria Math" panose="02040503050406030204" pitchFamily="18" charset="0"/>
                      </a:rPr>
                      <m:t>%</m:t>
                    </m:r>
                  </m:oMath>
                </a14:m>
                <a:r>
                  <a:rPr lang="en-US" sz="2000" dirty="0" smtClean="0"/>
                  <a:t> of the “way” between </a:t>
                </a:r>
                <a14:m>
                  <m:oMath xmlns:m="http://schemas.openxmlformats.org/officeDocument/2006/math">
                    <m:r>
                      <a:rPr lang="en-US" sz="2000" i="1">
                        <a:latin typeface="Cambria Math" panose="02040503050406030204" pitchFamily="18" charset="0"/>
                      </a:rPr>
                      <m:t>(</m:t>
                    </m:r>
                    <m:r>
                      <a:rPr lang="en-US" sz="2000" i="1">
                        <a:solidFill>
                          <a:srgbClr val="C00000"/>
                        </a:solidFill>
                        <a:latin typeface="Cambria Math" panose="02040503050406030204" pitchFamily="18" charset="0"/>
                      </a:rPr>
                      <m:t>1</m:t>
                    </m:r>
                    <m:r>
                      <a:rPr lang="en-US" sz="2000" i="1">
                        <a:latin typeface="Cambria Math" panose="02040503050406030204" pitchFamily="18" charset="0"/>
                      </a:rPr>
                      <m:t>,</m:t>
                    </m:r>
                    <m:r>
                      <a:rPr lang="en-US" sz="2000" i="1">
                        <a:solidFill>
                          <a:srgbClr val="0099FF"/>
                        </a:solidFill>
                        <a:latin typeface="Cambria Math" panose="02040503050406030204" pitchFamily="18" charset="0"/>
                      </a:rPr>
                      <m:t>0</m:t>
                    </m:r>
                    <m:r>
                      <a:rPr lang="en-US" sz="2000" i="1">
                        <a:latin typeface="Cambria Math" panose="02040503050406030204" pitchFamily="18" charset="0"/>
                      </a:rPr>
                      <m:t>)</m:t>
                    </m:r>
                  </m:oMath>
                </a14:m>
                <a:r>
                  <a:rPr lang="en-US" sz="2000" dirty="0" smtClean="0"/>
                  <a:t> and the lotteries in 4.5</a:t>
                </a:r>
                <a:endParaRPr lang="en-US" sz="2000" dirty="0"/>
              </a:p>
              <a:p>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292080" y="2060848"/>
                <a:ext cx="3096344" cy="2215991"/>
              </a:xfrm>
              <a:prstGeom prst="rect">
                <a:avLst/>
              </a:prstGeom>
              <a:blipFill rotWithShape="1">
                <a:blip r:embed="rId8"/>
                <a:stretch>
                  <a:fillRect l="-1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74766" y="230172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4766" y="2301726"/>
                <a:ext cx="801482" cy="369332"/>
              </a:xfrm>
              <a:prstGeom prst="rect">
                <a:avLst/>
              </a:prstGeom>
              <a:blipFill>
                <a:blip r:embed="rId9"/>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96381" y="533696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6381" y="5336966"/>
                <a:ext cx="801482" cy="369332"/>
              </a:xfrm>
              <a:prstGeom prst="rect">
                <a:avLst/>
              </a:prstGeom>
              <a:blipFill>
                <a:blip r:embed="rId10"/>
                <a:stretch>
                  <a:fillRect l="-2290" r="-35115" b="-14754"/>
                </a:stretch>
              </a:blipFill>
            </p:spPr>
            <p:txBody>
              <a:bodyPr/>
              <a:lstStyle/>
              <a:p>
                <a:r>
                  <a:rPr lang="en-US">
                    <a:noFill/>
                  </a:rPr>
                  <a:t> </a:t>
                </a:r>
              </a:p>
            </p:txBody>
          </p:sp>
        </mc:Fallback>
      </mc:AlternateContent>
    </p:spTree>
    <p:extLst>
      <p:ext uri="{BB962C8B-B14F-4D97-AF65-F5344CB8AC3E}">
        <p14:creationId xmlns:p14="http://schemas.microsoft.com/office/powerpoint/2010/main" val="402285422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305</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Indifference curves “fanning out”</a:t>
            </a:r>
          </a:p>
        </p:txBody>
      </p:sp>
      <p:sp>
        <p:nvSpPr>
          <p:cNvPr id="123908" name="Rectangle 3"/>
          <p:cNvSpPr>
            <a:spLocks noGrp="1" noChangeArrowheads="1"/>
          </p:cNvSpPr>
          <p:nvPr>
            <p:ph type="body" idx="1"/>
          </p:nvPr>
        </p:nvSpPr>
        <p:spPr>
          <a:xfrm>
            <a:off x="539552" y="1598435"/>
            <a:ext cx="8229600"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00262" y="2486392"/>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r="-10481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r="-30488" b="-14754"/>
                </a:stretch>
              </a:blipFill>
            </p:spPr>
            <p:txBody>
              <a:bodyPr/>
              <a:lstStyle/>
              <a:p>
                <a:r>
                  <a:rPr lang="en-US">
                    <a:noFill/>
                  </a:rPr>
                  <a:t> </a:t>
                </a:r>
              </a:p>
            </p:txBody>
          </p:sp>
        </mc:Fallback>
      </mc:AlternateContent>
      <p:sp>
        <p:nvSpPr>
          <p:cNvPr id="4" name="Oval 3"/>
          <p:cNvSpPr/>
          <p:nvPr/>
        </p:nvSpPr>
        <p:spPr bwMode="auto">
          <a:xfrm>
            <a:off x="1558634" y="5225135"/>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2220516" y="3096185"/>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1007604" y="5388836"/>
                <a:ext cx="1242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3000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07604" y="5388836"/>
                <a:ext cx="1242224" cy="369332"/>
              </a:xfrm>
              <a:prstGeom prst="rect">
                <a:avLst/>
              </a:prstGeom>
              <a:blipFill>
                <a:blip r:embed="rId4"/>
                <a:stretch>
                  <a:fillRect b="-13115"/>
                </a:stretch>
              </a:blipFill>
            </p:spPr>
            <p:txBody>
              <a:bodyPr/>
              <a:lstStyle/>
              <a:p>
                <a:r>
                  <a:rPr lang="en-US">
                    <a:noFill/>
                  </a:rPr>
                  <a:t> </a:t>
                </a:r>
              </a:p>
            </p:txBody>
          </p:sp>
        </mc:Fallback>
      </mc:AlternateContent>
      <p:cxnSp>
        <p:nvCxnSpPr>
          <p:cNvPr id="22" name="Straight Connector 21"/>
          <p:cNvCxnSpPr/>
          <p:nvPr/>
        </p:nvCxnSpPr>
        <p:spPr bwMode="auto">
          <a:xfrm flipV="1">
            <a:off x="1643165" y="3182862"/>
            <a:ext cx="606663" cy="223908"/>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696680" y="4382831"/>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696680" y="4382831"/>
                <a:ext cx="1811424" cy="369332"/>
              </a:xfrm>
              <a:prstGeom prst="rect">
                <a:avLst/>
              </a:prstGeom>
              <a:blipFill>
                <a:blip r:embed="rId5"/>
                <a:stretch>
                  <a:fillRect l="-2685" t="-9836" b="-24590"/>
                </a:stretch>
              </a:blipFill>
            </p:spPr>
            <p:txBody>
              <a:bodyPr/>
              <a:lstStyle/>
              <a:p>
                <a:r>
                  <a:rPr lang="en-US">
                    <a:noFill/>
                  </a:rPr>
                  <a:t> </a:t>
                </a:r>
              </a:p>
            </p:txBody>
          </p:sp>
        </mc:Fallback>
      </mc:AlternateContent>
      <p:sp>
        <p:nvSpPr>
          <p:cNvPr id="30" name="Oval 29"/>
          <p:cNvSpPr/>
          <p:nvPr/>
        </p:nvSpPr>
        <p:spPr bwMode="auto">
          <a:xfrm>
            <a:off x="3547641" y="4561313"/>
            <a:ext cx="144016" cy="171035"/>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558634" y="3341781"/>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5" name="TextBox 24"/>
              <p:cNvSpPr txBox="1"/>
              <p:nvPr/>
            </p:nvSpPr>
            <p:spPr>
              <a:xfrm>
                <a:off x="2221621" y="2768024"/>
                <a:ext cx="2004256" cy="307777"/>
              </a:xfrm>
              <a:prstGeom prst="rect">
                <a:avLst/>
              </a:prstGeom>
              <a:noFill/>
            </p:spPr>
            <p:txBody>
              <a:bodyPr wrap="square" rtlCol="0">
                <a:spAutoFit/>
              </a:bodyPr>
              <a:lstStyle/>
              <a:p>
                <a:r>
                  <a:rPr lang="en-US" sz="1400" dirty="0" smtClean="0"/>
                  <a:t>(</a:t>
                </a:r>
                <a14:m>
                  <m:oMath xmlns:m="http://schemas.openxmlformats.org/officeDocument/2006/math">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2</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4000</m:t>
                    </m:r>
                    <m:r>
                      <a:rPr lang="en-US" sz="1400" b="0" i="1" smtClean="0">
                        <a:latin typeface="Cambria Math" panose="02040503050406030204" pitchFamily="18" charset="0"/>
                      </a:rPr>
                      <m:t>;</m:t>
                    </m:r>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80</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0</m:t>
                    </m:r>
                    <m:r>
                      <a:rPr lang="en-US" sz="1400" b="0" i="1" smtClean="0">
                        <a:latin typeface="Cambria Math" panose="02040503050406030204" pitchFamily="18" charset="0"/>
                      </a:rPr>
                      <m:t>)</m:t>
                    </m:r>
                  </m:oMath>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221621" y="2768024"/>
                <a:ext cx="2004256" cy="307777"/>
              </a:xfrm>
              <a:prstGeom prst="rect">
                <a:avLst/>
              </a:prstGeom>
              <a:blipFill>
                <a:blip r:embed="rId6"/>
                <a:stretch>
                  <a:fillRect l="-912"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6453" y="3375560"/>
                <a:ext cx="1811424" cy="307777"/>
              </a:xfrm>
              <a:prstGeom prst="rect">
                <a:avLst/>
              </a:prstGeom>
              <a:noFill/>
            </p:spPr>
            <p:txBody>
              <a:bodyPr wrap="square" rtlCol="0">
                <a:spAutoFit/>
              </a:bodyPr>
              <a:lstStyle/>
              <a:p>
                <a:r>
                  <a:rPr lang="en-US" sz="1400" dirty="0" smtClean="0"/>
                  <a:t>(</a:t>
                </a:r>
                <a14:m>
                  <m:oMath xmlns:m="http://schemas.openxmlformats.org/officeDocument/2006/math">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25</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3000</m:t>
                    </m:r>
                    <m:r>
                      <a:rPr lang="en-US" sz="1400" b="0" i="1" smtClean="0">
                        <a:latin typeface="Cambria Math" panose="02040503050406030204" pitchFamily="18" charset="0"/>
                      </a:rPr>
                      <m:t>;</m:t>
                    </m:r>
                    <m:r>
                      <a:rPr lang="en-US" sz="1400" b="0" i="1" smtClean="0">
                        <a:solidFill>
                          <a:srgbClr val="C00000"/>
                        </a:solidFill>
                        <a:latin typeface="Cambria Math" panose="02040503050406030204" pitchFamily="18" charset="0"/>
                      </a:rPr>
                      <m:t>0</m:t>
                    </m:r>
                    <m:r>
                      <a:rPr lang="en-US" sz="1400" b="0" i="1" smtClean="0">
                        <a:solidFill>
                          <a:srgbClr val="C00000"/>
                        </a:solidFill>
                        <a:latin typeface="Cambria Math" panose="02040503050406030204" pitchFamily="18" charset="0"/>
                      </a:rPr>
                      <m:t>.</m:t>
                    </m:r>
                    <m:r>
                      <a:rPr lang="en-US" sz="1400" b="0" i="1" smtClean="0">
                        <a:solidFill>
                          <a:srgbClr val="C00000"/>
                        </a:solidFill>
                        <a:latin typeface="Cambria Math" panose="02040503050406030204" pitchFamily="18" charset="0"/>
                      </a:rPr>
                      <m:t>75</m:t>
                    </m:r>
                    <m:r>
                      <a:rPr lang="en-US" sz="1400" b="0" i="1" smtClean="0">
                        <a:latin typeface="Cambria Math" panose="02040503050406030204" pitchFamily="18" charset="0"/>
                      </a:rPr>
                      <m:t>,</m:t>
                    </m:r>
                    <m:r>
                      <a:rPr lang="en-US" sz="1400" b="0" i="1" smtClean="0">
                        <a:solidFill>
                          <a:srgbClr val="0099FF"/>
                        </a:solidFill>
                        <a:latin typeface="Cambria Math" panose="02040503050406030204" pitchFamily="18" charset="0"/>
                      </a:rPr>
                      <m:t>0</m:t>
                    </m:r>
                    <m:r>
                      <a:rPr lang="en-US" sz="1400" b="0" i="1" smtClean="0">
                        <a:latin typeface="Cambria Math" panose="02040503050406030204" pitchFamily="18" charset="0"/>
                      </a:rPr>
                      <m:t>)</m:t>
                    </m:r>
                  </m:oMath>
                </a14:m>
                <a:endParaRPr lang="en-US"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6453" y="3375560"/>
                <a:ext cx="1811424" cy="307777"/>
              </a:xfrm>
              <a:prstGeom prst="rect">
                <a:avLst/>
              </a:prstGeom>
              <a:blipFill>
                <a:blip r:embed="rId7"/>
                <a:stretch>
                  <a:fillRect l="-1010" t="-4000" b="-20000"/>
                </a:stretch>
              </a:blipFill>
            </p:spPr>
            <p:txBody>
              <a:bodyPr/>
              <a:lstStyle/>
              <a:p>
                <a:r>
                  <a:rPr lang="en-US">
                    <a:noFill/>
                  </a:rPr>
                  <a:t> </a:t>
                </a:r>
              </a:p>
            </p:txBody>
          </p:sp>
        </mc:Fallback>
      </mc:AlternateContent>
      <p:cxnSp>
        <p:nvCxnSpPr>
          <p:cNvPr id="28" name="Straight Connector 27"/>
          <p:cNvCxnSpPr>
            <a:stCxn id="4" idx="7"/>
          </p:cNvCxnSpPr>
          <p:nvPr/>
        </p:nvCxnSpPr>
        <p:spPr bwMode="auto">
          <a:xfrm flipV="1">
            <a:off x="1677145" y="4681964"/>
            <a:ext cx="1891587" cy="564262"/>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8" name="TextBox 17"/>
              <p:cNvSpPr txBox="1"/>
              <p:nvPr/>
            </p:nvSpPr>
            <p:spPr>
              <a:xfrm>
                <a:off x="4205419" y="1299118"/>
                <a:ext cx="4763692" cy="3093154"/>
              </a:xfrm>
              <a:prstGeom prst="rect">
                <a:avLst/>
              </a:prstGeom>
              <a:noFill/>
            </p:spPr>
            <p:txBody>
              <a:bodyPr wrap="square" rtlCol="0">
                <a:spAutoFit/>
              </a:bodyPr>
              <a:lstStyle/>
              <a:p>
                <a:pPr>
                  <a:lnSpc>
                    <a:spcPct val="150000"/>
                  </a:lnSpc>
                </a:pPr>
                <a:r>
                  <a:rPr lang="en-US" sz="1600" dirty="0" smtClean="0"/>
                  <a:t>Preferences as </a:t>
                </a:r>
                <a14:m>
                  <m:oMath xmlns:m="http://schemas.openxmlformats.org/officeDocument/2006/math">
                    <m:r>
                      <a:rPr lang="en-US" sz="1600" i="1" dirty="0" smtClean="0">
                        <a:solidFill>
                          <a:srgbClr val="FF0000"/>
                        </a:solidFill>
                        <a:latin typeface="Cambria Math" panose="02040503050406030204" pitchFamily="18" charset="0"/>
                        <a:ea typeface="Cambria Math" panose="02040503050406030204" pitchFamily="18" charset="0"/>
                      </a:rPr>
                      <m:t>≻</m:t>
                    </m:r>
                  </m:oMath>
                </a14:m>
                <a:r>
                  <a:rPr lang="en-US" sz="1600" dirty="0" smtClean="0"/>
                  <a:t> mean that</a:t>
                </a:r>
              </a:p>
              <a:p>
                <a:pPr>
                  <a:lnSpc>
                    <a:spcPct val="150000"/>
                  </a:lnSpc>
                </a:pPr>
                <a:endParaRPr lang="en-US" sz="1600" dirty="0" smtClean="0"/>
              </a:p>
              <a:p>
                <a:pPr>
                  <a:lnSpc>
                    <a:spcPct val="150000"/>
                  </a:lnSpc>
                </a:pPr>
                <a:r>
                  <a:rPr lang="en-US" sz="1600" dirty="0" smtClean="0"/>
                  <a:t>The equivalent to </a:t>
                </a:r>
                <a14:m>
                  <m:oMath xmlns:m="http://schemas.openxmlformats.org/officeDocument/2006/math">
                    <m:r>
                      <a:rPr lang="en-US" sz="1600" i="1">
                        <a:latin typeface="Cambria Math" panose="02040503050406030204" pitchFamily="18" charset="0"/>
                      </a:rPr>
                      <m:t>(</m:t>
                    </m:r>
                    <m:r>
                      <a:rPr lang="en-US" sz="1600" i="1">
                        <a:solidFill>
                          <a:srgbClr val="C00000"/>
                        </a:solidFill>
                        <a:latin typeface="Cambria Math" panose="02040503050406030204" pitchFamily="18" charset="0"/>
                      </a:rPr>
                      <m:t>1</m:t>
                    </m:r>
                    <m:r>
                      <a:rPr lang="en-US" sz="1600" i="1">
                        <a:latin typeface="Cambria Math" panose="02040503050406030204" pitchFamily="18" charset="0"/>
                      </a:rPr>
                      <m:t>,</m:t>
                    </m:r>
                    <m:r>
                      <a:rPr lang="en-US" sz="1600" i="1">
                        <a:solidFill>
                          <a:srgbClr val="0099FF"/>
                        </a:solidFill>
                        <a:latin typeface="Cambria Math" panose="02040503050406030204" pitchFamily="18" charset="0"/>
                      </a:rPr>
                      <m:t>3000</m:t>
                    </m:r>
                    <m:r>
                      <a:rPr lang="en-US" sz="1600" i="1">
                        <a:latin typeface="Cambria Math" panose="02040503050406030204" pitchFamily="18" charset="0"/>
                      </a:rPr>
                      <m:t>)</m:t>
                    </m:r>
                  </m:oMath>
                </a14:m>
                <a:r>
                  <a:rPr lang="en-US" sz="1600" dirty="0" smtClean="0"/>
                  <a:t> is further </a:t>
                </a:r>
                <a:r>
                  <a:rPr lang="en-US" sz="1600" dirty="0" smtClean="0">
                    <a:solidFill>
                      <a:srgbClr val="00B050"/>
                    </a:solidFill>
                  </a:rPr>
                  <a:t>down</a:t>
                </a:r>
                <a:r>
                  <a:rPr lang="en-US" sz="1600" dirty="0" smtClean="0"/>
                  <a:t> than </a:t>
                </a:r>
                <a:r>
                  <a:rPr lang="en-US" sz="1600" dirty="0"/>
                  <a:t>(</a:t>
                </a:r>
                <a14:m>
                  <m:oMath xmlns:m="http://schemas.openxmlformats.org/officeDocument/2006/math">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8</m:t>
                    </m:r>
                    <m:r>
                      <a:rPr lang="en-US" sz="1600" i="1">
                        <a:latin typeface="Cambria Math" panose="02040503050406030204" pitchFamily="18" charset="0"/>
                      </a:rPr>
                      <m:t>,</m:t>
                    </m:r>
                    <m:r>
                      <a:rPr lang="en-US" sz="1600" i="1">
                        <a:solidFill>
                          <a:srgbClr val="0099FF"/>
                        </a:solidFill>
                        <a:latin typeface="Cambria Math" panose="02040503050406030204" pitchFamily="18" charset="0"/>
                      </a:rPr>
                      <m:t>4000</m:t>
                    </m:r>
                    <m:r>
                      <a:rPr lang="en-US" sz="1600" i="1">
                        <a:latin typeface="Cambria Math" panose="02040503050406030204" pitchFamily="18" charset="0"/>
                      </a:rPr>
                      <m:t>;</m:t>
                    </m:r>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2</m:t>
                    </m:r>
                    <m:r>
                      <a:rPr lang="en-US" sz="1600" i="1">
                        <a:latin typeface="Cambria Math" panose="02040503050406030204" pitchFamily="18" charset="0"/>
                      </a:rPr>
                      <m:t>,</m:t>
                    </m:r>
                    <m:r>
                      <a:rPr lang="en-US" sz="1600" i="1">
                        <a:solidFill>
                          <a:srgbClr val="0099FF"/>
                        </a:solidFill>
                        <a:latin typeface="Cambria Math" panose="02040503050406030204" pitchFamily="18" charset="0"/>
                      </a:rPr>
                      <m:t>0</m:t>
                    </m:r>
                    <m:r>
                      <a:rPr lang="en-US" sz="1600" i="1">
                        <a:latin typeface="Cambria Math" panose="02040503050406030204" pitchFamily="18" charset="0"/>
                      </a:rPr>
                      <m:t>)</m:t>
                    </m:r>
                  </m:oMath>
                </a14:m>
                <a:endParaRPr lang="en-US" sz="1600" dirty="0" smtClean="0"/>
              </a:p>
              <a:p>
                <a:pPr>
                  <a:lnSpc>
                    <a:spcPct val="150000"/>
                  </a:lnSpc>
                </a:pPr>
                <a:endParaRPr lang="en-US" sz="1600" dirty="0" smtClean="0"/>
              </a:p>
              <a:p>
                <a:pPr>
                  <a:lnSpc>
                    <a:spcPct val="150000"/>
                  </a:lnSpc>
                </a:pPr>
                <a:r>
                  <a:rPr lang="en-US" sz="1600" dirty="0"/>
                  <a:t>The equivalent </a:t>
                </a:r>
                <a:r>
                  <a:rPr lang="en-US" sz="1600" dirty="0" smtClean="0"/>
                  <a:t>to </a:t>
                </a:r>
                <a:r>
                  <a:rPr lang="en-US" sz="1600" dirty="0"/>
                  <a:t>(</a:t>
                </a:r>
                <a14:m>
                  <m:oMath xmlns:m="http://schemas.openxmlformats.org/officeDocument/2006/math">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25</m:t>
                    </m:r>
                    <m:r>
                      <a:rPr lang="en-US" sz="1600" i="1">
                        <a:latin typeface="Cambria Math" panose="02040503050406030204" pitchFamily="18" charset="0"/>
                      </a:rPr>
                      <m:t>,</m:t>
                    </m:r>
                    <m:r>
                      <a:rPr lang="en-US" sz="1600" i="1">
                        <a:solidFill>
                          <a:srgbClr val="0099FF"/>
                        </a:solidFill>
                        <a:latin typeface="Cambria Math" panose="02040503050406030204" pitchFamily="18" charset="0"/>
                      </a:rPr>
                      <m:t>3000</m:t>
                    </m:r>
                    <m:r>
                      <a:rPr lang="en-US" sz="1600" i="1">
                        <a:latin typeface="Cambria Math" panose="02040503050406030204" pitchFamily="18" charset="0"/>
                      </a:rPr>
                      <m:t>;</m:t>
                    </m:r>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i="1">
                        <a:solidFill>
                          <a:srgbClr val="C00000"/>
                        </a:solidFill>
                        <a:latin typeface="Cambria Math" panose="02040503050406030204" pitchFamily="18" charset="0"/>
                      </a:rPr>
                      <m:t>75</m:t>
                    </m:r>
                    <m:r>
                      <a:rPr lang="en-US" sz="1600" i="1">
                        <a:latin typeface="Cambria Math" panose="02040503050406030204" pitchFamily="18" charset="0"/>
                      </a:rPr>
                      <m:t>,</m:t>
                    </m:r>
                    <m:r>
                      <a:rPr lang="en-US" sz="1600" i="1">
                        <a:solidFill>
                          <a:srgbClr val="0099FF"/>
                        </a:solidFill>
                        <a:latin typeface="Cambria Math" panose="02040503050406030204" pitchFamily="18" charset="0"/>
                      </a:rPr>
                      <m:t>0</m:t>
                    </m:r>
                    <m:r>
                      <a:rPr lang="en-US" sz="1600" i="1">
                        <a:latin typeface="Cambria Math" panose="02040503050406030204" pitchFamily="18" charset="0"/>
                      </a:rPr>
                      <m:t>)</m:t>
                    </m:r>
                  </m:oMath>
                </a14:m>
                <a:endParaRPr lang="en-US" sz="1600" dirty="0"/>
              </a:p>
              <a:p>
                <a:pPr>
                  <a:lnSpc>
                    <a:spcPct val="150000"/>
                  </a:lnSpc>
                </a:pPr>
                <a:r>
                  <a:rPr lang="en-US" sz="1600" dirty="0"/>
                  <a:t>is further </a:t>
                </a:r>
                <a:r>
                  <a:rPr lang="en-US" sz="1600" dirty="0" smtClean="0">
                    <a:solidFill>
                      <a:srgbClr val="00B050"/>
                    </a:solidFill>
                  </a:rPr>
                  <a:t>up</a:t>
                </a:r>
                <a:r>
                  <a:rPr lang="en-US" sz="1600" dirty="0" smtClean="0"/>
                  <a:t> </a:t>
                </a:r>
                <a:r>
                  <a:rPr lang="en-US" sz="1600" dirty="0"/>
                  <a:t>than (</a:t>
                </a:r>
                <a14:m>
                  <m:oMath xmlns:m="http://schemas.openxmlformats.org/officeDocument/2006/math">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2</m:t>
                    </m:r>
                    <m:r>
                      <a:rPr lang="en-US" sz="1600" i="1">
                        <a:latin typeface="Cambria Math" panose="02040503050406030204" pitchFamily="18" charset="0"/>
                      </a:rPr>
                      <m:t>,</m:t>
                    </m:r>
                    <m:r>
                      <a:rPr lang="en-US" sz="1600" i="1">
                        <a:solidFill>
                          <a:srgbClr val="0099FF"/>
                        </a:solidFill>
                        <a:latin typeface="Cambria Math" panose="02040503050406030204" pitchFamily="18" charset="0"/>
                      </a:rPr>
                      <m:t>4000</m:t>
                    </m:r>
                    <m:r>
                      <a:rPr lang="en-US" sz="1600" i="1">
                        <a:latin typeface="Cambria Math" panose="02040503050406030204" pitchFamily="18" charset="0"/>
                      </a:rPr>
                      <m:t>;</m:t>
                    </m:r>
                    <m:r>
                      <a:rPr lang="en-US" sz="1600" i="1">
                        <a:solidFill>
                          <a:srgbClr val="C00000"/>
                        </a:solidFill>
                        <a:latin typeface="Cambria Math" panose="02040503050406030204" pitchFamily="18" charset="0"/>
                      </a:rPr>
                      <m:t>0</m:t>
                    </m:r>
                    <m:r>
                      <a:rPr lang="en-US" sz="1600" i="1">
                        <a:solidFill>
                          <a:srgbClr val="C00000"/>
                        </a:solidFill>
                        <a:latin typeface="Cambria Math" panose="02040503050406030204" pitchFamily="18" charset="0"/>
                      </a:rPr>
                      <m:t>.</m:t>
                    </m:r>
                    <m:r>
                      <a:rPr lang="en-US" sz="1600" b="0" i="1" smtClean="0">
                        <a:solidFill>
                          <a:srgbClr val="C00000"/>
                        </a:solidFill>
                        <a:latin typeface="Cambria Math" panose="02040503050406030204" pitchFamily="18" charset="0"/>
                      </a:rPr>
                      <m:t>8</m:t>
                    </m:r>
                    <m:r>
                      <a:rPr lang="en-US" sz="1600" i="1">
                        <a:latin typeface="Cambria Math" panose="02040503050406030204" pitchFamily="18" charset="0"/>
                      </a:rPr>
                      <m:t>,</m:t>
                    </m:r>
                    <m:r>
                      <a:rPr lang="en-US" sz="1600" i="1">
                        <a:solidFill>
                          <a:srgbClr val="0099FF"/>
                        </a:solidFill>
                        <a:latin typeface="Cambria Math" panose="02040503050406030204" pitchFamily="18" charset="0"/>
                      </a:rPr>
                      <m:t>0</m:t>
                    </m:r>
                    <m:r>
                      <a:rPr lang="en-US" sz="1600" i="1">
                        <a:latin typeface="Cambria Math" panose="02040503050406030204" pitchFamily="18" charset="0"/>
                      </a:rPr>
                      <m:t>)</m:t>
                    </m:r>
                  </m:oMath>
                </a14:m>
                <a:endParaRPr lang="en-US" sz="1600" dirty="0"/>
              </a:p>
              <a:p>
                <a:pPr>
                  <a:lnSpc>
                    <a:spcPct val="150000"/>
                  </a:lnSpc>
                </a:pPr>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205419" y="1299118"/>
                <a:ext cx="4763692" cy="3093154"/>
              </a:xfrm>
              <a:prstGeom prst="rect">
                <a:avLst/>
              </a:prstGeom>
              <a:blipFill>
                <a:blip r:embed="rId8"/>
                <a:stretch>
                  <a:fillRect l="-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74766" y="230172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4766" y="2301726"/>
                <a:ext cx="801482" cy="369332"/>
              </a:xfrm>
              <a:prstGeom prst="rect">
                <a:avLst/>
              </a:prstGeom>
              <a:blipFill>
                <a:blip r:embed="rId9"/>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96381" y="533696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4000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6381" y="5336966"/>
                <a:ext cx="801482" cy="369332"/>
              </a:xfrm>
              <a:prstGeom prst="rect">
                <a:avLst/>
              </a:prstGeom>
              <a:blipFill>
                <a:blip r:embed="rId10"/>
                <a:stretch>
                  <a:fillRect l="-2290" r="-35115" b="-14754"/>
                </a:stretch>
              </a:blipFill>
            </p:spPr>
            <p:txBody>
              <a:bodyPr/>
              <a:lstStyle/>
              <a:p>
                <a:r>
                  <a:rPr lang="en-US">
                    <a:noFill/>
                  </a:rPr>
                  <a:t> </a:t>
                </a:r>
              </a:p>
            </p:txBody>
          </p:sp>
        </mc:Fallback>
      </mc:AlternateContent>
      <p:cxnSp>
        <p:nvCxnSpPr>
          <p:cNvPr id="27" name="Straight Connector 26"/>
          <p:cNvCxnSpPr>
            <a:stCxn id="4" idx="2"/>
          </p:cNvCxnSpPr>
          <p:nvPr/>
        </p:nvCxnSpPr>
        <p:spPr bwMode="auto">
          <a:xfrm flipV="1">
            <a:off x="1558634" y="4869164"/>
            <a:ext cx="2293286" cy="42797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1" name="Straight Connector 30"/>
          <p:cNvCxnSpPr/>
          <p:nvPr/>
        </p:nvCxnSpPr>
        <p:spPr bwMode="auto">
          <a:xfrm flipV="1">
            <a:off x="1619672" y="2949806"/>
            <a:ext cx="432048" cy="443795"/>
          </a:xfrm>
          <a:prstGeom prst="line">
            <a:avLst/>
          </a:prstGeom>
          <a:solidFill>
            <a:schemeClr val="accent1"/>
          </a:solidFill>
          <a:ln w="2857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5" name="TextBox 14"/>
              <p:cNvSpPr txBox="1"/>
              <p:nvPr/>
            </p:nvSpPr>
            <p:spPr>
              <a:xfrm>
                <a:off x="2477811" y="4664793"/>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477811" y="4664793"/>
                <a:ext cx="41870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843027" y="3150752"/>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843027" y="3150752"/>
                <a:ext cx="421910"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8355941"/>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030BA35-A276-49AD-B03B-4C67B92E24C2}" type="slidenum">
              <a:rPr lang="ar-SA" altLang="en-US" sz="1400"/>
              <a:pPr algn="l">
                <a:spcBef>
                  <a:spcPct val="0"/>
                </a:spcBef>
                <a:buFontTx/>
                <a:buNone/>
              </a:pPr>
              <a:t>306</a:t>
            </a:fld>
            <a:endParaRPr lang="en-US" altLang="en-US" sz="1400"/>
          </a:p>
        </p:txBody>
      </p:sp>
      <p:sp>
        <p:nvSpPr>
          <p:cNvPr id="132099" name="Rectangle 2"/>
          <p:cNvSpPr>
            <a:spLocks noGrp="1" noChangeArrowheads="1"/>
          </p:cNvSpPr>
          <p:nvPr>
            <p:ph type="title"/>
          </p:nvPr>
        </p:nvSpPr>
        <p:spPr/>
        <p:txBody>
          <a:bodyPr/>
          <a:lstStyle/>
          <a:p>
            <a:pPr eaLnBrk="1" hangingPunct="1"/>
            <a:r>
              <a:rPr lang="en-US" altLang="en-US" sz="3600" dirty="0" smtClean="0">
                <a:solidFill>
                  <a:schemeClr val="accent2"/>
                </a:solidFill>
              </a:rPr>
              <a:t>Another example </a:t>
            </a:r>
          </a:p>
        </p:txBody>
      </p:sp>
      <mc:AlternateContent xmlns:mc="http://schemas.openxmlformats.org/markup-compatibility/2006" xmlns:a14="http://schemas.microsoft.com/office/drawing/2010/main">
        <mc:Choice Requires="a14">
          <p:sp>
            <p:nvSpPr>
              <p:cNvPr id="132100" name="Rectangle 3"/>
              <p:cNvSpPr>
                <a:spLocks noGrp="1" noChangeArrowheads="1"/>
              </p:cNvSpPr>
              <p:nvPr>
                <p:ph type="body" idx="1"/>
              </p:nvPr>
            </p:nvSpPr>
            <p:spPr>
              <a:xfrm>
                <a:off x="539552" y="1417638"/>
                <a:ext cx="8229600" cy="4525963"/>
              </a:xfrm>
            </p:spPr>
            <p:txBody>
              <a:bodyPr/>
              <a:lstStyle/>
              <a:p>
                <a:pPr algn="l" rtl="0" eaLnBrk="1" hangingPunct="1"/>
                <a:r>
                  <a:rPr lang="en-US" altLang="en-US" sz="2400" dirty="0" smtClean="0"/>
                  <a:t>Do you prefer</a:t>
                </a:r>
              </a:p>
              <a:p>
                <a:pPr lvl="2" algn="l" rtl="0" eaLnBrk="1" hangingPunct="1">
                  <a:buFontTx/>
                  <a:buNone/>
                </a:pPr>
                <a14:m>
                  <m:oMath xmlns:m="http://schemas.openxmlformats.org/officeDocument/2006/math">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1</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 </m:t>
                    </m:r>
                  </m:oMath>
                </a14:m>
                <a:r>
                  <a:rPr lang="en-US" altLang="en-US" dirty="0" smtClean="0"/>
                  <a:t>with probability </a:t>
                </a:r>
                <a14:m>
                  <m:oMath xmlns:m="http://schemas.openxmlformats.org/officeDocument/2006/math">
                    <m:r>
                      <a:rPr lang="en-US" altLang="en-US" i="1" dirty="0" smtClean="0">
                        <a:solidFill>
                          <a:srgbClr val="FF0000"/>
                        </a:solidFill>
                        <a:latin typeface="Cambria Math" panose="02040503050406030204" pitchFamily="18" charset="0"/>
                      </a:rPr>
                      <m:t>0</m:t>
                    </m:r>
                    <m:r>
                      <a:rPr lang="en-US" altLang="en-US" i="1" dirty="0" smtClean="0">
                        <a:solidFill>
                          <a:srgbClr val="FF0000"/>
                        </a:solidFill>
                        <a:latin typeface="Cambria Math" panose="02040503050406030204" pitchFamily="18" charset="0"/>
                      </a:rPr>
                      <m:t>.</m:t>
                    </m:r>
                    <m:r>
                      <a:rPr lang="en-US" altLang="en-US" i="1" dirty="0" smtClean="0">
                        <a:solidFill>
                          <a:srgbClr val="FF0000"/>
                        </a:solidFill>
                        <a:latin typeface="Cambria Math" panose="02040503050406030204" pitchFamily="18" charset="0"/>
                      </a:rPr>
                      <m:t>8</m:t>
                    </m:r>
                  </m:oMath>
                </a14:m>
                <a:endParaRPr lang="en-US" altLang="en-US" dirty="0" smtClean="0">
                  <a:solidFill>
                    <a:srgbClr val="FF0000"/>
                  </a:solidFill>
                </a:endParaRPr>
              </a:p>
              <a:p>
                <a:pPr lvl="2" algn="l" rtl="0" eaLnBrk="1" hangingPunct="1">
                  <a:buFontTx/>
                  <a:buNone/>
                </a:pPr>
                <a:r>
                  <a:rPr lang="en-US" altLang="en-US" dirty="0" smtClean="0"/>
                  <a:t>or</a:t>
                </a:r>
              </a:p>
              <a:p>
                <a:pPr lvl="2" algn="l" rtl="0" eaLnBrk="1" hangingPunct="1">
                  <a:buFontTx/>
                  <a:buNone/>
                </a:pPr>
                <a14:m>
                  <m:oMath xmlns:m="http://schemas.openxmlformats.org/officeDocument/2006/math">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2</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 </m:t>
                    </m:r>
                  </m:oMath>
                </a14:m>
                <a:r>
                  <a:rPr lang="en-US" altLang="en-US" dirty="0" smtClean="0"/>
                  <a:t>with probability </a:t>
                </a:r>
                <a14:m>
                  <m:oMath xmlns:m="http://schemas.openxmlformats.org/officeDocument/2006/math">
                    <m:r>
                      <a:rPr lang="en-US" altLang="en-US" i="1" dirty="0" smtClean="0">
                        <a:solidFill>
                          <a:srgbClr val="FF0000"/>
                        </a:solidFill>
                        <a:latin typeface="Cambria Math" panose="02040503050406030204" pitchFamily="18" charset="0"/>
                      </a:rPr>
                      <m:t>0</m:t>
                    </m:r>
                    <m:r>
                      <a:rPr lang="en-US" altLang="en-US" i="1" dirty="0" smtClean="0">
                        <a:solidFill>
                          <a:srgbClr val="FF0000"/>
                        </a:solidFill>
                        <a:latin typeface="Cambria Math" panose="02040503050406030204" pitchFamily="18" charset="0"/>
                      </a:rPr>
                      <m:t>.</m:t>
                    </m:r>
                    <m:r>
                      <a:rPr lang="en-US" altLang="en-US" i="1" dirty="0" smtClean="0">
                        <a:solidFill>
                          <a:srgbClr val="FF0000"/>
                        </a:solidFill>
                        <a:latin typeface="Cambria Math" panose="02040503050406030204" pitchFamily="18" charset="0"/>
                      </a:rPr>
                      <m:t>4</m:t>
                    </m:r>
                  </m:oMath>
                </a14:m>
                <a:r>
                  <a:rPr lang="en-US" altLang="en-US" dirty="0" smtClean="0"/>
                  <a:t>  ?</a:t>
                </a:r>
              </a:p>
              <a:p>
                <a:pPr algn="l" rtl="0" eaLnBrk="1" hangingPunct="1"/>
                <a:endParaRPr lang="en-US" altLang="en-US" sz="2400" dirty="0" smtClean="0"/>
              </a:p>
              <a:p>
                <a:pPr algn="l" rtl="0" eaLnBrk="1" hangingPunct="1"/>
                <a:r>
                  <a:rPr lang="en-US" altLang="en-US" sz="2400" dirty="0" smtClean="0"/>
                  <a:t>How about</a:t>
                </a:r>
              </a:p>
              <a:p>
                <a:pPr lvl="2" algn="l" rtl="0" eaLnBrk="1" hangingPunct="1">
                  <a:buFontTx/>
                  <a:buNone/>
                </a:pPr>
                <a14:m>
                  <m:oMath xmlns:m="http://schemas.openxmlformats.org/officeDocument/2006/math">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1</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 </m:t>
                    </m:r>
                  </m:oMath>
                </a14:m>
                <a:r>
                  <a:rPr lang="en-US" altLang="en-US" dirty="0" smtClean="0"/>
                  <a:t>with probability </a:t>
                </a:r>
                <a14:m>
                  <m:oMath xmlns:m="http://schemas.openxmlformats.org/officeDocument/2006/math">
                    <m:r>
                      <a:rPr lang="en-US" altLang="en-US" i="1" dirty="0" smtClean="0">
                        <a:solidFill>
                          <a:srgbClr val="FF0000"/>
                        </a:solidFill>
                        <a:latin typeface="Cambria Math" panose="02040503050406030204" pitchFamily="18" charset="0"/>
                      </a:rPr>
                      <m:t>0</m:t>
                    </m:r>
                    <m:r>
                      <a:rPr lang="en-US" altLang="en-US" i="1" dirty="0" smtClean="0">
                        <a:solidFill>
                          <a:srgbClr val="FF0000"/>
                        </a:solidFill>
                        <a:latin typeface="Cambria Math" panose="02040503050406030204" pitchFamily="18" charset="0"/>
                      </a:rPr>
                      <m:t>.</m:t>
                    </m:r>
                    <m:r>
                      <a:rPr lang="en-US" altLang="en-US" i="1" dirty="0" smtClean="0">
                        <a:solidFill>
                          <a:srgbClr val="FF0000"/>
                        </a:solidFill>
                        <a:latin typeface="Cambria Math" panose="02040503050406030204" pitchFamily="18" charset="0"/>
                      </a:rPr>
                      <m:t>0008</m:t>
                    </m:r>
                  </m:oMath>
                </a14:m>
                <a:endParaRPr lang="en-US" altLang="en-US" dirty="0" smtClean="0">
                  <a:solidFill>
                    <a:srgbClr val="FF0000"/>
                  </a:solidFill>
                </a:endParaRPr>
              </a:p>
              <a:p>
                <a:pPr lvl="2" algn="l" rtl="0" eaLnBrk="1" hangingPunct="1">
                  <a:buFontTx/>
                  <a:buNone/>
                </a:pPr>
                <a:r>
                  <a:rPr lang="en-US" altLang="en-US" dirty="0" smtClean="0"/>
                  <a:t>or</a:t>
                </a:r>
              </a:p>
              <a:p>
                <a:pPr lvl="2" algn="l" rtl="0" eaLnBrk="1" hangingPunct="1">
                  <a:buFontTx/>
                  <a:buNone/>
                </a:pPr>
                <a14:m>
                  <m:oMath xmlns:m="http://schemas.openxmlformats.org/officeDocument/2006/math">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2</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m:t>
                    </m:r>
                    <m:r>
                      <a:rPr lang="en-US" altLang="en-US" i="1" dirty="0" smtClean="0">
                        <a:solidFill>
                          <a:srgbClr val="0070C0"/>
                        </a:solidFill>
                        <a:latin typeface="Cambria Math" panose="02040503050406030204" pitchFamily="18" charset="0"/>
                      </a:rPr>
                      <m:t>000</m:t>
                    </m:r>
                    <m:r>
                      <a:rPr lang="en-US" altLang="en-US" i="1" dirty="0" smtClean="0">
                        <a:solidFill>
                          <a:srgbClr val="0070C0"/>
                        </a:solidFill>
                        <a:latin typeface="Cambria Math" panose="02040503050406030204" pitchFamily="18" charset="0"/>
                      </a:rPr>
                      <m:t> </m:t>
                    </m:r>
                  </m:oMath>
                </a14:m>
                <a:r>
                  <a:rPr lang="en-US" altLang="en-US" dirty="0" smtClean="0"/>
                  <a:t>with probability </a:t>
                </a:r>
                <a14:m>
                  <m:oMath xmlns:m="http://schemas.openxmlformats.org/officeDocument/2006/math">
                    <m:r>
                      <a:rPr lang="en-US" altLang="en-US" i="1" dirty="0" smtClean="0">
                        <a:solidFill>
                          <a:srgbClr val="FF0000"/>
                        </a:solidFill>
                        <a:latin typeface="Cambria Math" panose="02040503050406030204" pitchFamily="18" charset="0"/>
                      </a:rPr>
                      <m:t>0</m:t>
                    </m:r>
                    <m:r>
                      <a:rPr lang="en-US" altLang="en-US" i="1" dirty="0" smtClean="0">
                        <a:solidFill>
                          <a:srgbClr val="FF0000"/>
                        </a:solidFill>
                        <a:latin typeface="Cambria Math" panose="02040503050406030204" pitchFamily="18" charset="0"/>
                      </a:rPr>
                      <m:t>.</m:t>
                    </m:r>
                    <m:r>
                      <a:rPr lang="en-US" altLang="en-US" i="1" dirty="0" smtClean="0">
                        <a:solidFill>
                          <a:srgbClr val="FF0000"/>
                        </a:solidFill>
                        <a:latin typeface="Cambria Math" panose="02040503050406030204" pitchFamily="18" charset="0"/>
                      </a:rPr>
                      <m:t>0004</m:t>
                    </m:r>
                    <m:r>
                      <a:rPr lang="en-US" altLang="en-US" i="1" dirty="0" smtClean="0">
                        <a:latin typeface="Cambria Math" panose="02040503050406030204" pitchFamily="18" charset="0"/>
                      </a:rPr>
                      <m:t> </m:t>
                    </m:r>
                  </m:oMath>
                </a14:m>
                <a:r>
                  <a:rPr lang="en-US" altLang="en-US" dirty="0" smtClean="0"/>
                  <a:t> ?</a:t>
                </a:r>
              </a:p>
            </p:txBody>
          </p:sp>
        </mc:Choice>
        <mc:Fallback xmlns="">
          <p:sp>
            <p:nvSpPr>
              <p:cNvPr id="132100" name="Rectangle 3"/>
              <p:cNvSpPr>
                <a:spLocks noGrp="1" noRot="1" noChangeAspect="1" noMove="1" noResize="1" noEditPoints="1" noAdjustHandles="1" noChangeArrowheads="1" noChangeShapeType="1" noTextEdit="1"/>
              </p:cNvSpPr>
              <p:nvPr>
                <p:ph type="body" idx="1"/>
              </p:nvPr>
            </p:nvSpPr>
            <p:spPr>
              <a:xfrm>
                <a:off x="539552" y="1417638"/>
                <a:ext cx="8229600" cy="4525963"/>
              </a:xfrm>
              <a:blipFill>
                <a:blip r:embed="rId2"/>
                <a:stretch>
                  <a:fillRect l="-1037" t="-94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307</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Again, a Common Ratio</a:t>
            </a:r>
          </a:p>
        </p:txBody>
      </p:sp>
      <p:sp>
        <p:nvSpPr>
          <p:cNvPr id="123908" name="Rectangle 3"/>
          <p:cNvSpPr>
            <a:spLocks noGrp="1" noChangeArrowheads="1"/>
          </p:cNvSpPr>
          <p:nvPr>
            <p:ph type="body" idx="1"/>
          </p:nvPr>
        </p:nvSpPr>
        <p:spPr>
          <a:xfrm>
            <a:off x="539552" y="1598435"/>
            <a:ext cx="8229600"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00262" y="2486392"/>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r="-6867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r="-30488" b="-14754"/>
                </a:stretch>
              </a:blipFill>
            </p:spPr>
            <p:txBody>
              <a:bodyPr/>
              <a:lstStyle/>
              <a:p>
                <a:r>
                  <a:rPr lang="en-US">
                    <a:noFill/>
                  </a:rPr>
                  <a:t> </a:t>
                </a:r>
              </a:p>
            </p:txBody>
          </p:sp>
        </mc:Fallback>
      </mc:AlternateContent>
      <p:sp>
        <p:nvSpPr>
          <p:cNvPr id="4" name="Oval 3"/>
          <p:cNvSpPr/>
          <p:nvPr/>
        </p:nvSpPr>
        <p:spPr bwMode="auto">
          <a:xfrm>
            <a:off x="1558634" y="4653136"/>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1699365" y="259351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998560" y="5352622"/>
                <a:ext cx="1242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98560" y="5352622"/>
                <a:ext cx="1242224" cy="369332"/>
              </a:xfrm>
              <a:prstGeom prst="rect">
                <a:avLst/>
              </a:prstGeom>
              <a:blipFill>
                <a:blip r:embed="rId4"/>
                <a:stretch>
                  <a:fillRect b="-14754"/>
                </a:stretch>
              </a:blipFill>
            </p:spPr>
            <p:txBody>
              <a:bodyPr/>
              <a:lstStyle/>
              <a:p>
                <a:r>
                  <a:rPr lang="en-US">
                    <a:noFill/>
                  </a:rPr>
                  <a:t> </a:t>
                </a:r>
              </a:p>
            </p:txBody>
          </p:sp>
        </mc:Fallback>
      </mc:AlternateContent>
      <p:cxnSp>
        <p:nvCxnSpPr>
          <p:cNvPr id="22" name="Straight Connector 21"/>
          <p:cNvCxnSpPr>
            <a:endCxn id="19" idx="4"/>
          </p:cNvCxnSpPr>
          <p:nvPr/>
        </p:nvCxnSpPr>
        <p:spPr bwMode="auto">
          <a:xfrm flipV="1">
            <a:off x="1607187" y="2737526"/>
            <a:ext cx="161600" cy="169685"/>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5442" y="4517298"/>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5442" y="4517298"/>
                <a:ext cx="1811424" cy="369332"/>
              </a:xfrm>
              <a:prstGeom prst="rect">
                <a:avLst/>
              </a:prstGeom>
              <a:blipFill>
                <a:blip r:embed="rId5"/>
                <a:stretch>
                  <a:fillRect l="-3030" t="-8197" b="-24590"/>
                </a:stretch>
              </a:blipFill>
            </p:spPr>
            <p:txBody>
              <a:bodyPr/>
              <a:lstStyle/>
              <a:p>
                <a:r>
                  <a:rPr lang="en-US">
                    <a:noFill/>
                  </a:rPr>
                  <a:t> </a:t>
                </a:r>
              </a:p>
            </p:txBody>
          </p:sp>
        </mc:Fallback>
      </mc:AlternateContent>
      <p:sp>
        <p:nvSpPr>
          <p:cNvPr id="30" name="Oval 29"/>
          <p:cNvSpPr/>
          <p:nvPr/>
        </p:nvSpPr>
        <p:spPr bwMode="auto">
          <a:xfrm>
            <a:off x="2655578" y="3605173"/>
            <a:ext cx="144016" cy="171035"/>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541527" y="2828232"/>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6" name="TextBox 25"/>
              <p:cNvSpPr txBox="1"/>
              <p:nvPr/>
            </p:nvSpPr>
            <p:spPr>
              <a:xfrm>
                <a:off x="1979450" y="2468602"/>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0004</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2</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9996</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979450" y="2468602"/>
                <a:ext cx="1811424" cy="276999"/>
              </a:xfrm>
              <a:prstGeom prst="rect">
                <a:avLst/>
              </a:prstGeom>
              <a:blipFill>
                <a:blip r:embed="rId6"/>
                <a:stretch>
                  <a:fillRect l="-337" t="-4444" b="-15556"/>
                </a:stretch>
              </a:blipFill>
            </p:spPr>
            <p:txBody>
              <a:bodyPr/>
              <a:lstStyle/>
              <a:p>
                <a:r>
                  <a:rPr lang="en-US">
                    <a:noFill/>
                  </a:rPr>
                  <a:t> </a:t>
                </a:r>
              </a:p>
            </p:txBody>
          </p:sp>
        </mc:Fallback>
      </mc:AlternateContent>
      <p:cxnSp>
        <p:nvCxnSpPr>
          <p:cNvPr id="28" name="Straight Connector 27"/>
          <p:cNvCxnSpPr>
            <a:endCxn id="30" idx="3"/>
          </p:cNvCxnSpPr>
          <p:nvPr/>
        </p:nvCxnSpPr>
        <p:spPr bwMode="auto">
          <a:xfrm flipV="1">
            <a:off x="1669684" y="3751161"/>
            <a:ext cx="1006985" cy="973983"/>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18" name="TextBox 17"/>
              <p:cNvSpPr txBox="1"/>
              <p:nvPr/>
            </p:nvSpPr>
            <p:spPr>
              <a:xfrm>
                <a:off x="5212120" y="2055430"/>
                <a:ext cx="3096344" cy="2620654"/>
              </a:xfrm>
              <a:prstGeom prst="rect">
                <a:avLst/>
              </a:prstGeom>
              <a:noFill/>
            </p:spPr>
            <p:txBody>
              <a:bodyPr wrap="square" rtlCol="0">
                <a:spAutoFit/>
              </a:bodyPr>
              <a:lstStyle/>
              <a:p>
                <a:pPr>
                  <a:lnSpc>
                    <a:spcPct val="150000"/>
                  </a:lnSpc>
                </a:pPr>
                <a:r>
                  <a:rPr lang="en-US" dirty="0" smtClean="0"/>
                  <a:t>The lotteries in the second choice problem are exactly “</a:t>
                </a:r>
                <a14:m>
                  <m:oMath xmlns:m="http://schemas.openxmlformats.org/officeDocument/2006/math">
                    <m:f>
                      <m:fPr>
                        <m:ctrlPr>
                          <a:rPr lang="en-US" i="1" dirty="0" smtClean="0">
                            <a:solidFill>
                              <a:srgbClr val="FF0000"/>
                            </a:solidFill>
                            <a:latin typeface="Cambria Math" panose="02040503050406030204" pitchFamily="18" charset="0"/>
                          </a:rPr>
                        </m:ctrlPr>
                      </m:fPr>
                      <m:num>
                        <m:r>
                          <a:rPr lang="en-US" b="0" i="1" dirty="0" smtClean="0">
                            <a:solidFill>
                              <a:srgbClr val="FF0000"/>
                            </a:solidFill>
                            <a:latin typeface="Cambria Math" panose="02040503050406030204" pitchFamily="18" charset="0"/>
                          </a:rPr>
                          <m:t>1</m:t>
                        </m:r>
                      </m:num>
                      <m:den>
                        <m:r>
                          <a:rPr lang="en-US" b="0" i="1" dirty="0" smtClean="0">
                            <a:solidFill>
                              <a:srgbClr val="FF0000"/>
                            </a:solidFill>
                            <a:latin typeface="Cambria Math" panose="02040503050406030204" pitchFamily="18" charset="0"/>
                          </a:rPr>
                          <m:t>1000</m:t>
                        </m:r>
                      </m:den>
                    </m:f>
                  </m:oMath>
                </a14:m>
                <a:r>
                  <a:rPr lang="en-US" dirty="0" smtClean="0"/>
                  <a:t> of the way” between </a:t>
                </a:r>
                <a14:m>
                  <m:oMath xmlns:m="http://schemas.openxmlformats.org/officeDocument/2006/math">
                    <m:r>
                      <a:rPr lang="en-US" i="1">
                        <a:latin typeface="Cambria Math" panose="02040503050406030204" pitchFamily="18" charset="0"/>
                      </a:rPr>
                      <m:t>(</m:t>
                    </m:r>
                    <m:r>
                      <a:rPr lang="en-US" i="1">
                        <a:solidFill>
                          <a:srgbClr val="C00000"/>
                        </a:solidFill>
                        <a:latin typeface="Cambria Math" panose="02040503050406030204" pitchFamily="18" charset="0"/>
                      </a:rPr>
                      <m:t>1</m:t>
                    </m:r>
                    <m:r>
                      <a:rPr lang="en-US" i="1">
                        <a:latin typeface="Cambria Math" panose="02040503050406030204" pitchFamily="18" charset="0"/>
                      </a:rPr>
                      <m:t>,</m:t>
                    </m:r>
                    <m:r>
                      <a:rPr lang="en-US" i="1">
                        <a:solidFill>
                          <a:srgbClr val="0099FF"/>
                        </a:solidFill>
                        <a:latin typeface="Cambria Math" panose="02040503050406030204" pitchFamily="18" charset="0"/>
                      </a:rPr>
                      <m:t>0</m:t>
                    </m:r>
                    <m:r>
                      <a:rPr lang="en-US" i="1">
                        <a:latin typeface="Cambria Math" panose="02040503050406030204" pitchFamily="18" charset="0"/>
                      </a:rPr>
                      <m:t>)</m:t>
                    </m:r>
                  </m:oMath>
                </a14:m>
                <a:r>
                  <a:rPr lang="en-US" dirty="0" smtClean="0"/>
                  <a:t> and the lotteries in the first choice problem</a:t>
                </a:r>
                <a:endParaRPr lang="en-US" dirty="0"/>
              </a:p>
              <a:p>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212120" y="2055430"/>
                <a:ext cx="3096344" cy="2620654"/>
              </a:xfrm>
              <a:prstGeom prst="rect">
                <a:avLst/>
              </a:prstGeom>
              <a:blipFill>
                <a:blip r:embed="rId7"/>
                <a:stretch>
                  <a:fillRect l="-1575" r="-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74766" y="230172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4766" y="2301726"/>
                <a:ext cx="801482" cy="369332"/>
              </a:xfrm>
              <a:prstGeom prst="rect">
                <a:avLst/>
              </a:prstGeom>
              <a:blipFill>
                <a:blip r:embed="rId8"/>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96381" y="533696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6381" y="5336966"/>
                <a:ext cx="801482" cy="369332"/>
              </a:xfrm>
              <a:prstGeom prst="rect">
                <a:avLst/>
              </a:prstGeom>
              <a:blipFill>
                <a:blip r:embed="rId9"/>
                <a:stretch>
                  <a:fillRect l="-2290" r="-12214"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929998" y="3478671"/>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4</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6</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929998" y="3478671"/>
                <a:ext cx="1811424" cy="369332"/>
              </a:xfrm>
              <a:prstGeom prst="rect">
                <a:avLst/>
              </a:prstGeom>
              <a:blipFill>
                <a:blip r:embed="rId10"/>
                <a:stretch>
                  <a:fillRect l="-303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45248" y="2898514"/>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0008</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1</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9992</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45248" y="2898514"/>
                <a:ext cx="1811424" cy="276999"/>
              </a:xfrm>
              <a:prstGeom prst="rect">
                <a:avLst/>
              </a:prstGeom>
              <a:blipFill>
                <a:blip r:embed="rId11"/>
                <a:stretch>
                  <a:fillRect t="-2174" b="-13043"/>
                </a:stretch>
              </a:blipFill>
            </p:spPr>
            <p:txBody>
              <a:bodyPr/>
              <a:lstStyle/>
              <a:p>
                <a:r>
                  <a:rPr lang="en-US">
                    <a:noFill/>
                  </a:rPr>
                  <a:t> </a:t>
                </a:r>
              </a:p>
            </p:txBody>
          </p:sp>
        </mc:Fallback>
      </mc:AlternateContent>
    </p:spTree>
    <p:extLst>
      <p:ext uri="{BB962C8B-B14F-4D97-AF65-F5344CB8AC3E}">
        <p14:creationId xmlns:p14="http://schemas.microsoft.com/office/powerpoint/2010/main" val="46515626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308</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And, again, we often observe</a:t>
            </a:r>
          </a:p>
        </p:txBody>
      </p:sp>
      <p:sp>
        <p:nvSpPr>
          <p:cNvPr id="123908" name="Rectangle 3"/>
          <p:cNvSpPr>
            <a:spLocks noGrp="1" noChangeArrowheads="1"/>
          </p:cNvSpPr>
          <p:nvPr>
            <p:ph type="body" idx="1"/>
          </p:nvPr>
        </p:nvSpPr>
        <p:spPr>
          <a:xfrm>
            <a:off x="539552" y="1598435"/>
            <a:ext cx="5544616"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00262" y="2486392"/>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r="-6867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r="-30488" b="-14754"/>
                </a:stretch>
              </a:blipFill>
            </p:spPr>
            <p:txBody>
              <a:bodyPr/>
              <a:lstStyle/>
              <a:p>
                <a:r>
                  <a:rPr lang="en-US">
                    <a:noFill/>
                  </a:rPr>
                  <a:t> </a:t>
                </a:r>
              </a:p>
            </p:txBody>
          </p:sp>
        </mc:Fallback>
      </mc:AlternateContent>
      <p:sp>
        <p:nvSpPr>
          <p:cNvPr id="4" name="Oval 3"/>
          <p:cNvSpPr/>
          <p:nvPr/>
        </p:nvSpPr>
        <p:spPr bwMode="auto">
          <a:xfrm>
            <a:off x="1558634" y="4653136"/>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1699365" y="259351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998560" y="5352622"/>
                <a:ext cx="1242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98560" y="5352622"/>
                <a:ext cx="1242224" cy="369332"/>
              </a:xfrm>
              <a:prstGeom prst="rect">
                <a:avLst/>
              </a:prstGeom>
              <a:blipFill>
                <a:blip r:embed="rId4"/>
                <a:stretch>
                  <a:fillRect b="-14754"/>
                </a:stretch>
              </a:blipFill>
            </p:spPr>
            <p:txBody>
              <a:bodyPr/>
              <a:lstStyle/>
              <a:p>
                <a:r>
                  <a:rPr lang="en-US">
                    <a:noFill/>
                  </a:rPr>
                  <a:t> </a:t>
                </a:r>
              </a:p>
            </p:txBody>
          </p:sp>
        </mc:Fallback>
      </mc:AlternateContent>
      <p:cxnSp>
        <p:nvCxnSpPr>
          <p:cNvPr id="22" name="Straight Connector 21"/>
          <p:cNvCxnSpPr>
            <a:endCxn id="19" idx="4"/>
          </p:cNvCxnSpPr>
          <p:nvPr/>
        </p:nvCxnSpPr>
        <p:spPr bwMode="auto">
          <a:xfrm flipV="1">
            <a:off x="1607187" y="2737526"/>
            <a:ext cx="161600" cy="169685"/>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5442" y="4517298"/>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5442" y="4517298"/>
                <a:ext cx="1811424" cy="369332"/>
              </a:xfrm>
              <a:prstGeom prst="rect">
                <a:avLst/>
              </a:prstGeom>
              <a:blipFill>
                <a:blip r:embed="rId5"/>
                <a:stretch>
                  <a:fillRect l="-3030" t="-8197" b="-24590"/>
                </a:stretch>
              </a:blipFill>
            </p:spPr>
            <p:txBody>
              <a:bodyPr/>
              <a:lstStyle/>
              <a:p>
                <a:r>
                  <a:rPr lang="en-US">
                    <a:noFill/>
                  </a:rPr>
                  <a:t> </a:t>
                </a:r>
              </a:p>
            </p:txBody>
          </p:sp>
        </mc:Fallback>
      </mc:AlternateContent>
      <p:sp>
        <p:nvSpPr>
          <p:cNvPr id="30" name="Oval 29"/>
          <p:cNvSpPr/>
          <p:nvPr/>
        </p:nvSpPr>
        <p:spPr bwMode="auto">
          <a:xfrm>
            <a:off x="2655578" y="3605173"/>
            <a:ext cx="144016" cy="171035"/>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541527" y="2828232"/>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6" name="TextBox 25"/>
              <p:cNvSpPr txBox="1"/>
              <p:nvPr/>
            </p:nvSpPr>
            <p:spPr>
              <a:xfrm>
                <a:off x="1979450" y="2468602"/>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0004</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2</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9996</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979450" y="2468602"/>
                <a:ext cx="1811424" cy="276999"/>
              </a:xfrm>
              <a:prstGeom prst="rect">
                <a:avLst/>
              </a:prstGeom>
              <a:blipFill>
                <a:blip r:embed="rId6"/>
                <a:stretch>
                  <a:fillRect l="-337" t="-4444" b="-15556"/>
                </a:stretch>
              </a:blipFill>
            </p:spPr>
            <p:txBody>
              <a:bodyPr/>
              <a:lstStyle/>
              <a:p>
                <a:r>
                  <a:rPr lang="en-US">
                    <a:noFill/>
                  </a:rPr>
                  <a:t> </a:t>
                </a:r>
              </a:p>
            </p:txBody>
          </p:sp>
        </mc:Fallback>
      </mc:AlternateContent>
      <p:cxnSp>
        <p:nvCxnSpPr>
          <p:cNvPr id="28" name="Straight Connector 27"/>
          <p:cNvCxnSpPr>
            <a:endCxn id="30" idx="3"/>
          </p:cNvCxnSpPr>
          <p:nvPr/>
        </p:nvCxnSpPr>
        <p:spPr bwMode="auto">
          <a:xfrm flipV="1">
            <a:off x="1669684" y="3751161"/>
            <a:ext cx="1006985" cy="973983"/>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33" name="TextBox 32"/>
              <p:cNvSpPr txBox="1"/>
              <p:nvPr/>
            </p:nvSpPr>
            <p:spPr>
              <a:xfrm>
                <a:off x="874766" y="230172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4766" y="2301726"/>
                <a:ext cx="801482" cy="369332"/>
              </a:xfrm>
              <a:prstGeom prst="rect">
                <a:avLst/>
              </a:prstGeom>
              <a:blipFill>
                <a:blip r:embed="rId7"/>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96381" y="533696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6381" y="5336966"/>
                <a:ext cx="801482" cy="369332"/>
              </a:xfrm>
              <a:prstGeom prst="rect">
                <a:avLst/>
              </a:prstGeom>
              <a:blipFill>
                <a:blip r:embed="rId8"/>
                <a:stretch>
                  <a:fillRect l="-2290" r="-12214"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929998" y="3478671"/>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4</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6</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929998" y="3478671"/>
                <a:ext cx="1811424" cy="369332"/>
              </a:xfrm>
              <a:prstGeom prst="rect">
                <a:avLst/>
              </a:prstGeom>
              <a:blipFill>
                <a:blip r:embed="rId9"/>
                <a:stretch>
                  <a:fillRect l="-303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45248" y="2898514"/>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0008</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1</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9992</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45248" y="2898514"/>
                <a:ext cx="1811424" cy="276999"/>
              </a:xfrm>
              <a:prstGeom prst="rect">
                <a:avLst/>
              </a:prstGeom>
              <a:blipFill>
                <a:blip r:embed="rId10"/>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58891" y="4136953"/>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58891" y="4136953"/>
                <a:ext cx="42191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35911" y="281559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635911" y="2815596"/>
                <a:ext cx="421910" cy="369332"/>
              </a:xfrm>
              <a:prstGeom prst="rect">
                <a:avLst/>
              </a:prstGeom>
              <a:blipFill>
                <a:blip r:embed="rId12"/>
                <a:stretch>
                  <a:fillRect/>
                </a:stretch>
              </a:blipFill>
            </p:spPr>
            <p:txBody>
              <a:bodyPr/>
              <a:lstStyle/>
              <a:p>
                <a:r>
                  <a:rPr lang="en-US">
                    <a:noFill/>
                  </a:rPr>
                  <a:t> </a:t>
                </a:r>
              </a:p>
            </p:txBody>
          </p:sp>
        </mc:Fallback>
      </mc:AlternateContent>
      <p:sp>
        <p:nvSpPr>
          <p:cNvPr id="5" name="TextBox 4"/>
          <p:cNvSpPr txBox="1"/>
          <p:nvPr/>
        </p:nvSpPr>
        <p:spPr>
          <a:xfrm>
            <a:off x="5364088" y="2060848"/>
            <a:ext cx="3168352" cy="958660"/>
          </a:xfrm>
          <a:prstGeom prst="rect">
            <a:avLst/>
          </a:prstGeom>
          <a:noFill/>
        </p:spPr>
        <p:txBody>
          <a:bodyPr wrap="square" rtlCol="0">
            <a:spAutoFit/>
          </a:bodyPr>
          <a:lstStyle/>
          <a:p>
            <a:pPr>
              <a:lnSpc>
                <a:spcPct val="150000"/>
              </a:lnSpc>
            </a:pPr>
            <a:r>
              <a:rPr lang="en-US" sz="2000" dirty="0"/>
              <a:t>i</a:t>
            </a:r>
            <a:r>
              <a:rPr lang="en-US" sz="2000" dirty="0" smtClean="0"/>
              <a:t>n violation of the Independence Axiom</a:t>
            </a:r>
            <a:endParaRPr lang="en-US" sz="2000" dirty="0"/>
          </a:p>
        </p:txBody>
      </p:sp>
    </p:spTree>
    <p:extLst>
      <p:ext uri="{BB962C8B-B14F-4D97-AF65-F5344CB8AC3E}">
        <p14:creationId xmlns:p14="http://schemas.microsoft.com/office/powerpoint/2010/main" val="105927486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34725B6-2F1A-4674-8DFF-7BFD25CABE91}" type="slidenum">
              <a:rPr lang="ar-SA" altLang="en-US" sz="1400"/>
              <a:pPr algn="l">
                <a:spcBef>
                  <a:spcPct val="0"/>
                </a:spcBef>
                <a:buFontTx/>
                <a:buNone/>
              </a:pPr>
              <a:t>309</a:t>
            </a:fld>
            <a:endParaRPr lang="en-US" altLang="en-US" sz="1400"/>
          </a:p>
        </p:txBody>
      </p:sp>
      <p:sp>
        <p:nvSpPr>
          <p:cNvPr id="123907" name="Rectangle 2"/>
          <p:cNvSpPr>
            <a:spLocks noGrp="1" noChangeArrowheads="1"/>
          </p:cNvSpPr>
          <p:nvPr>
            <p:ph type="title"/>
          </p:nvPr>
        </p:nvSpPr>
        <p:spPr>
          <a:xfrm>
            <a:off x="428625" y="285750"/>
            <a:ext cx="8229600" cy="1143000"/>
          </a:xfrm>
        </p:spPr>
        <p:txBody>
          <a:bodyPr/>
          <a:lstStyle/>
          <a:p>
            <a:pPr rtl="0" eaLnBrk="1" hangingPunct="1"/>
            <a:r>
              <a:rPr lang="en-US" altLang="en-US" sz="3600" dirty="0" smtClean="0">
                <a:solidFill>
                  <a:schemeClr val="accent2"/>
                </a:solidFill>
              </a:rPr>
              <a:t>Which can be explained</a:t>
            </a:r>
          </a:p>
        </p:txBody>
      </p:sp>
      <p:sp>
        <p:nvSpPr>
          <p:cNvPr id="123908" name="Rectangle 3"/>
          <p:cNvSpPr>
            <a:spLocks noGrp="1" noChangeArrowheads="1"/>
          </p:cNvSpPr>
          <p:nvPr>
            <p:ph type="body" idx="1"/>
          </p:nvPr>
        </p:nvSpPr>
        <p:spPr>
          <a:xfrm>
            <a:off x="539552" y="1598435"/>
            <a:ext cx="5544616" cy="4525963"/>
          </a:xfrm>
        </p:spPr>
        <p:txBody>
          <a:bodyPr/>
          <a:lstStyle/>
          <a:p>
            <a:pPr marL="0" indent="0" algn="l" rtl="0" eaLnBrk="1" hangingPunct="1">
              <a:lnSpc>
                <a:spcPct val="150000"/>
              </a:lnSpc>
              <a:buNone/>
            </a:pPr>
            <a:r>
              <a:rPr lang="en-US" altLang="en-US" sz="2400" dirty="0" smtClean="0"/>
              <a:t> </a:t>
            </a:r>
            <a:endParaRPr lang="en-US" altLang="en-US" sz="2400" dirty="0"/>
          </a:p>
        </p:txBody>
      </p:sp>
      <p:cxnSp>
        <p:nvCxnSpPr>
          <p:cNvPr id="3" name="Straight Arrow Connector 2"/>
          <p:cNvCxnSpPr/>
          <p:nvPr/>
        </p:nvCxnSpPr>
        <p:spPr bwMode="auto">
          <a:xfrm>
            <a:off x="1475656" y="5301208"/>
            <a:ext cx="367240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H="1" flipV="1">
            <a:off x="1619672" y="1988840"/>
            <a:ext cx="8384" cy="346476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1600262" y="2486392"/>
            <a:ext cx="2664296" cy="2808312"/>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8" name="TextBox 7"/>
              <p:cNvSpPr txBox="1"/>
              <p:nvPr/>
            </p:nvSpPr>
            <p:spPr>
              <a:xfrm>
                <a:off x="5004048" y="55892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04048" y="5589240"/>
                <a:ext cx="504056" cy="369332"/>
              </a:xfrm>
              <a:prstGeom prst="rect">
                <a:avLst/>
              </a:prstGeom>
              <a:blipFill>
                <a:blip r:embed="rId2"/>
                <a:stretch>
                  <a:fillRect r="-68675"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9592" y="19168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rgbClr val="C00000"/>
                          </a:solidFill>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99592" y="1916832"/>
                <a:ext cx="504056" cy="369332"/>
              </a:xfrm>
              <a:prstGeom prst="rect">
                <a:avLst/>
              </a:prstGeom>
              <a:blipFill>
                <a:blip r:embed="rId3"/>
                <a:stretch>
                  <a:fillRect r="-30488" b="-14754"/>
                </a:stretch>
              </a:blipFill>
            </p:spPr>
            <p:txBody>
              <a:bodyPr/>
              <a:lstStyle/>
              <a:p>
                <a:r>
                  <a:rPr lang="en-US">
                    <a:noFill/>
                  </a:rPr>
                  <a:t> </a:t>
                </a:r>
              </a:p>
            </p:txBody>
          </p:sp>
        </mc:Fallback>
      </mc:AlternateContent>
      <p:sp>
        <p:nvSpPr>
          <p:cNvPr id="4" name="Oval 3"/>
          <p:cNvSpPr/>
          <p:nvPr/>
        </p:nvSpPr>
        <p:spPr bwMode="auto">
          <a:xfrm>
            <a:off x="1558634" y="4653136"/>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a:off x="1699365" y="2593510"/>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0" name="TextBox 19"/>
              <p:cNvSpPr txBox="1"/>
              <p:nvPr/>
            </p:nvSpPr>
            <p:spPr>
              <a:xfrm>
                <a:off x="998560" y="5352622"/>
                <a:ext cx="1242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98560" y="5352622"/>
                <a:ext cx="1242224" cy="369332"/>
              </a:xfrm>
              <a:prstGeom prst="rect">
                <a:avLst/>
              </a:prstGeom>
              <a:blipFill>
                <a:blip r:embed="rId4"/>
                <a:stretch>
                  <a:fillRect b="-14754"/>
                </a:stretch>
              </a:blipFill>
            </p:spPr>
            <p:txBody>
              <a:bodyPr/>
              <a:lstStyle/>
              <a:p>
                <a:r>
                  <a:rPr lang="en-US">
                    <a:noFill/>
                  </a:rPr>
                  <a:t> </a:t>
                </a:r>
              </a:p>
            </p:txBody>
          </p:sp>
        </mc:Fallback>
      </mc:AlternateContent>
      <p:cxnSp>
        <p:nvCxnSpPr>
          <p:cNvPr id="22" name="Straight Connector 21"/>
          <p:cNvCxnSpPr>
            <a:endCxn id="19" idx="4"/>
          </p:cNvCxnSpPr>
          <p:nvPr/>
        </p:nvCxnSpPr>
        <p:spPr bwMode="auto">
          <a:xfrm flipV="1">
            <a:off x="1607187" y="2737526"/>
            <a:ext cx="161600" cy="169685"/>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5442" y="4517298"/>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1</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2</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5442" y="4517298"/>
                <a:ext cx="1811424" cy="369332"/>
              </a:xfrm>
              <a:prstGeom prst="rect">
                <a:avLst/>
              </a:prstGeom>
              <a:blipFill>
                <a:blip r:embed="rId5"/>
                <a:stretch>
                  <a:fillRect l="-3030" t="-8197" b="-24590"/>
                </a:stretch>
              </a:blipFill>
            </p:spPr>
            <p:txBody>
              <a:bodyPr/>
              <a:lstStyle/>
              <a:p>
                <a:r>
                  <a:rPr lang="en-US">
                    <a:noFill/>
                  </a:rPr>
                  <a:t> </a:t>
                </a:r>
              </a:p>
            </p:txBody>
          </p:sp>
        </mc:Fallback>
      </mc:AlternateContent>
      <p:sp>
        <p:nvSpPr>
          <p:cNvPr id="30" name="Oval 29"/>
          <p:cNvSpPr/>
          <p:nvPr/>
        </p:nvSpPr>
        <p:spPr bwMode="auto">
          <a:xfrm>
            <a:off x="2655578" y="3605173"/>
            <a:ext cx="144016" cy="171035"/>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541527" y="2828232"/>
            <a:ext cx="138844" cy="144016"/>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6" name="TextBox 25"/>
              <p:cNvSpPr txBox="1"/>
              <p:nvPr/>
            </p:nvSpPr>
            <p:spPr>
              <a:xfrm>
                <a:off x="1979450" y="2468602"/>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0004</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2</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9996</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979450" y="2468602"/>
                <a:ext cx="1811424" cy="276999"/>
              </a:xfrm>
              <a:prstGeom prst="rect">
                <a:avLst/>
              </a:prstGeom>
              <a:blipFill>
                <a:blip r:embed="rId6"/>
                <a:stretch>
                  <a:fillRect l="-337" t="-4444" b="-15556"/>
                </a:stretch>
              </a:blipFill>
            </p:spPr>
            <p:txBody>
              <a:bodyPr/>
              <a:lstStyle/>
              <a:p>
                <a:r>
                  <a:rPr lang="en-US">
                    <a:noFill/>
                  </a:rPr>
                  <a:t> </a:t>
                </a:r>
              </a:p>
            </p:txBody>
          </p:sp>
        </mc:Fallback>
      </mc:AlternateContent>
      <p:cxnSp>
        <p:nvCxnSpPr>
          <p:cNvPr id="28" name="Straight Connector 27"/>
          <p:cNvCxnSpPr>
            <a:endCxn id="30" idx="3"/>
          </p:cNvCxnSpPr>
          <p:nvPr/>
        </p:nvCxnSpPr>
        <p:spPr bwMode="auto">
          <a:xfrm flipV="1">
            <a:off x="1669684" y="3751161"/>
            <a:ext cx="1006985" cy="973983"/>
          </a:xfrm>
          <a:prstGeom prst="line">
            <a:avLst/>
          </a:prstGeom>
          <a:solidFill>
            <a:schemeClr val="accent1"/>
          </a:solidFill>
          <a:ln w="19050" cap="flat" cmpd="sng" algn="ctr">
            <a:solidFill>
              <a:schemeClr val="tx1"/>
            </a:solidFill>
            <a:prstDash val="sysDot"/>
            <a:round/>
            <a:headEnd type="none" w="med" len="med"/>
            <a:tailEnd type="none" w="med" len="med"/>
          </a:ln>
          <a:effectLst/>
        </p:spPr>
      </p:cxnSp>
      <mc:AlternateContent xmlns:mc="http://schemas.openxmlformats.org/markup-compatibility/2006" xmlns:a14="http://schemas.microsoft.com/office/drawing/2010/main">
        <mc:Choice Requires="a14">
          <p:sp>
            <p:nvSpPr>
              <p:cNvPr id="33" name="TextBox 32"/>
              <p:cNvSpPr txBox="1"/>
              <p:nvPr/>
            </p:nvSpPr>
            <p:spPr>
              <a:xfrm>
                <a:off x="874766" y="230172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74766" y="2301726"/>
                <a:ext cx="801482" cy="369332"/>
              </a:xfrm>
              <a:prstGeom prst="rect">
                <a:avLst/>
              </a:prstGeom>
              <a:blipFill>
                <a:blip r:embed="rId7"/>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96381" y="5336966"/>
                <a:ext cx="8014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chemeClr val="tx1"/>
                          </a:solidFill>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96381" y="5336966"/>
                <a:ext cx="801482" cy="369332"/>
              </a:xfrm>
              <a:prstGeom prst="rect">
                <a:avLst/>
              </a:prstGeom>
              <a:blipFill>
                <a:blip r:embed="rId8"/>
                <a:stretch>
                  <a:fillRect l="-2290" r="-12214"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929998" y="3478671"/>
                <a:ext cx="1811424" cy="369332"/>
              </a:xfrm>
              <a:prstGeom prst="rect">
                <a:avLst/>
              </a:prstGeom>
              <a:noFill/>
            </p:spPr>
            <p:txBody>
              <a:bodyPr wrap="square" rtlCol="0">
                <a:spAutoFit/>
              </a:bodyPr>
              <a:lstStyle/>
              <a:p>
                <a:r>
                  <a:rPr lang="en-US" dirty="0" smtClean="0"/>
                  <a:t>(</a:t>
                </a:r>
                <a14:m>
                  <m:oMath xmlns:m="http://schemas.openxmlformats.org/officeDocument/2006/math">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4</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2</m:t>
                    </m:r>
                    <m:r>
                      <a:rPr lang="en-US" b="0" i="1" smtClean="0">
                        <a:solidFill>
                          <a:srgbClr val="0099FF"/>
                        </a:solidFill>
                        <a:latin typeface="Cambria Math" panose="02040503050406030204" pitchFamily="18" charset="0"/>
                      </a:rPr>
                      <m:t>𝑀</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6</m:t>
                    </m:r>
                    <m:r>
                      <a:rPr lang="en-US" b="0" i="1" smtClean="0">
                        <a:latin typeface="Cambria Math" panose="02040503050406030204" pitchFamily="18" charset="0"/>
                      </a:rPr>
                      <m:t>,</m:t>
                    </m:r>
                    <m:r>
                      <a:rPr lang="en-US" b="0" i="1" smtClean="0">
                        <a:solidFill>
                          <a:srgbClr val="0099FF"/>
                        </a:solidFill>
                        <a:latin typeface="Cambria Math" panose="02040503050406030204" pitchFamily="18" charset="0"/>
                      </a:rPr>
                      <m:t>0</m:t>
                    </m:r>
                    <m:r>
                      <a:rPr lang="en-US" b="0" i="1" smtClean="0">
                        <a:latin typeface="Cambria Math" panose="02040503050406030204" pitchFamily="18" charset="0"/>
                      </a:rPr>
                      <m:t>)</m:t>
                    </m:r>
                  </m:oMath>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929998" y="3478671"/>
                <a:ext cx="1811424" cy="369332"/>
              </a:xfrm>
              <a:prstGeom prst="rect">
                <a:avLst/>
              </a:prstGeom>
              <a:blipFill>
                <a:blip r:embed="rId9"/>
                <a:stretch>
                  <a:fillRect l="-303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45248" y="2898514"/>
                <a:ext cx="1811424" cy="276999"/>
              </a:xfrm>
              <a:prstGeom prst="rect">
                <a:avLst/>
              </a:prstGeom>
              <a:noFill/>
            </p:spPr>
            <p:txBody>
              <a:bodyPr wrap="square" rtlCol="0">
                <a:spAutoFit/>
              </a:bodyPr>
              <a:lstStyle/>
              <a:p>
                <a:r>
                  <a:rPr lang="en-US" sz="1200" dirty="0" smtClean="0"/>
                  <a:t>(</a:t>
                </a:r>
                <a14:m>
                  <m:oMath xmlns:m="http://schemas.openxmlformats.org/officeDocument/2006/math">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0008</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1</m:t>
                    </m:r>
                    <m:r>
                      <a:rPr lang="en-US" sz="1200" b="0" i="1" smtClean="0">
                        <a:solidFill>
                          <a:srgbClr val="0099FF"/>
                        </a:solidFill>
                        <a:latin typeface="Cambria Math" panose="02040503050406030204" pitchFamily="18" charset="0"/>
                      </a:rPr>
                      <m:t>𝑀</m:t>
                    </m:r>
                    <m:r>
                      <a:rPr lang="en-US" sz="1200" b="0" i="1" smtClean="0">
                        <a:latin typeface="Cambria Math" panose="02040503050406030204" pitchFamily="18" charset="0"/>
                      </a:rPr>
                      <m:t>;</m:t>
                    </m:r>
                    <m:r>
                      <a:rPr lang="en-US" sz="1200" b="0" i="1" smtClean="0">
                        <a:solidFill>
                          <a:srgbClr val="C00000"/>
                        </a:solidFill>
                        <a:latin typeface="Cambria Math" panose="02040503050406030204" pitchFamily="18" charset="0"/>
                      </a:rPr>
                      <m:t>0</m:t>
                    </m:r>
                    <m:r>
                      <a:rPr lang="en-US" sz="1200" b="0" i="1" smtClean="0">
                        <a:solidFill>
                          <a:srgbClr val="C00000"/>
                        </a:solidFill>
                        <a:latin typeface="Cambria Math" panose="02040503050406030204" pitchFamily="18" charset="0"/>
                      </a:rPr>
                      <m:t>.</m:t>
                    </m:r>
                    <m:r>
                      <a:rPr lang="en-US" sz="1200" b="0" i="1" smtClean="0">
                        <a:solidFill>
                          <a:srgbClr val="C00000"/>
                        </a:solidFill>
                        <a:latin typeface="Cambria Math" panose="02040503050406030204" pitchFamily="18" charset="0"/>
                      </a:rPr>
                      <m:t>9992</m:t>
                    </m:r>
                    <m:r>
                      <a:rPr lang="en-US" sz="1200" b="0" i="1" smtClean="0">
                        <a:latin typeface="Cambria Math" panose="02040503050406030204" pitchFamily="18" charset="0"/>
                      </a:rPr>
                      <m:t>,</m:t>
                    </m:r>
                    <m:r>
                      <a:rPr lang="en-US" sz="1200" b="0" i="1" smtClean="0">
                        <a:solidFill>
                          <a:srgbClr val="0099FF"/>
                        </a:solidFill>
                        <a:latin typeface="Cambria Math" panose="02040503050406030204" pitchFamily="18" charset="0"/>
                      </a:rPr>
                      <m:t>0</m:t>
                    </m:r>
                    <m:r>
                      <a:rPr lang="en-US" sz="1200" b="0" i="1" smtClean="0">
                        <a:latin typeface="Cambria Math" panose="02040503050406030204" pitchFamily="18" charset="0"/>
                      </a:rPr>
                      <m:t>)</m:t>
                    </m:r>
                  </m:oMath>
                </a14:m>
                <a:endParaRPr lang="en-US"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45248" y="2898514"/>
                <a:ext cx="1811424" cy="276999"/>
              </a:xfrm>
              <a:prstGeom prst="rect">
                <a:avLst/>
              </a:prstGeom>
              <a:blipFill>
                <a:blip r:embed="rId10"/>
                <a:stretch>
                  <a:fillRect t="-217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58891" y="4136953"/>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58891" y="4136953"/>
                <a:ext cx="42191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635911" y="2815596"/>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635911" y="2815596"/>
                <a:ext cx="421910" cy="369332"/>
              </a:xfrm>
              <a:prstGeom prst="rect">
                <a:avLst/>
              </a:prstGeom>
              <a:blipFill>
                <a:blip r:embed="rId12"/>
                <a:stretch>
                  <a:fillRect/>
                </a:stretch>
              </a:blipFill>
            </p:spPr>
            <p:txBody>
              <a:bodyPr/>
              <a:lstStyle/>
              <a:p>
                <a:r>
                  <a:rPr lang="en-US">
                    <a:noFill/>
                  </a:rPr>
                  <a:t> </a:t>
                </a:r>
              </a:p>
            </p:txBody>
          </p:sp>
        </mc:Fallback>
      </mc:AlternateContent>
      <p:sp>
        <p:nvSpPr>
          <p:cNvPr id="5" name="TextBox 4"/>
          <p:cNvSpPr txBox="1"/>
          <p:nvPr/>
        </p:nvSpPr>
        <p:spPr>
          <a:xfrm>
            <a:off x="5148064" y="2050375"/>
            <a:ext cx="2736304" cy="1015663"/>
          </a:xfrm>
          <a:prstGeom prst="rect">
            <a:avLst/>
          </a:prstGeom>
          <a:noFill/>
        </p:spPr>
        <p:txBody>
          <a:bodyPr wrap="square" rtlCol="0">
            <a:spAutoFit/>
          </a:bodyPr>
          <a:lstStyle/>
          <a:p>
            <a:pPr>
              <a:lnSpc>
                <a:spcPct val="150000"/>
              </a:lnSpc>
            </a:pPr>
            <a:r>
              <a:rPr lang="en-US" sz="2000" dirty="0" smtClean="0"/>
              <a:t>If the indifference curves “fan out”</a:t>
            </a:r>
            <a:endParaRPr lang="en-US" sz="2000" dirty="0"/>
          </a:p>
        </p:txBody>
      </p:sp>
      <p:cxnSp>
        <p:nvCxnSpPr>
          <p:cNvPr id="32" name="Straight Connector 31"/>
          <p:cNvCxnSpPr/>
          <p:nvPr/>
        </p:nvCxnSpPr>
        <p:spPr bwMode="auto">
          <a:xfrm flipV="1">
            <a:off x="1661275" y="4378733"/>
            <a:ext cx="1763004" cy="36520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flipV="1">
            <a:off x="1623864" y="2545123"/>
            <a:ext cx="73925" cy="353391"/>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817466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 </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Anomalies: The Endowment Effect, Loss Aversion, and Status Quo Bias</a:t>
            </a:r>
          </a:p>
          <a:p>
            <a:pPr marL="0" indent="0" algn="l" rtl="0">
              <a:buNone/>
            </a:pPr>
            <a:r>
              <a:rPr lang="en-US" sz="2000" dirty="0" smtClean="0">
                <a:solidFill>
                  <a:srgbClr val="FF0000"/>
                </a:solidFill>
              </a:rPr>
              <a:t>Daniel Kahneman, Jack L. </a:t>
            </a:r>
            <a:r>
              <a:rPr lang="en-US" sz="2000" dirty="0" err="1" smtClean="0">
                <a:solidFill>
                  <a:srgbClr val="FF0000"/>
                </a:solidFill>
              </a:rPr>
              <a:t>Knetsch</a:t>
            </a:r>
            <a:r>
              <a:rPr lang="en-US" sz="2000" dirty="0" smtClean="0">
                <a:solidFill>
                  <a:srgbClr val="FF0000"/>
                </a:solidFill>
              </a:rPr>
              <a:t>, Richard H. </a:t>
            </a:r>
            <a:r>
              <a:rPr lang="en-US" sz="2000" dirty="0" err="1" smtClean="0">
                <a:solidFill>
                  <a:srgbClr val="FF0000"/>
                </a:solidFill>
              </a:rPr>
              <a:t>Thaler</a:t>
            </a:r>
            <a:endParaRPr lang="en-US" sz="2000" dirty="0" smtClean="0">
              <a:solidFill>
                <a:srgbClr val="FF0000"/>
              </a:solidFill>
            </a:endParaRPr>
          </a:p>
          <a:p>
            <a:pPr marL="0" indent="0" algn="l" rtl="0">
              <a:buNone/>
            </a:pPr>
            <a:r>
              <a:rPr lang="en-US" sz="1600" i="1" dirty="0" smtClean="0"/>
              <a:t>Journal of Economic Perspectives </a:t>
            </a:r>
            <a:r>
              <a:rPr lang="en-US" sz="1600" dirty="0" smtClean="0"/>
              <a:t>Vol. 5 No. 1 (Winter 1991) pp. 193-206</a:t>
            </a:r>
            <a:endParaRPr lang="en-US" sz="1600" dirty="0"/>
          </a:p>
          <a:p>
            <a:pPr marL="0" indent="0" algn="l" rtl="0">
              <a:buNone/>
            </a:pPr>
            <a:r>
              <a:rPr lang="en-US" sz="1600" dirty="0">
                <a:solidFill>
                  <a:srgbClr val="009900"/>
                </a:solidFill>
              </a:rPr>
              <a:t>Abstract</a:t>
            </a:r>
          </a:p>
          <a:p>
            <a:pPr marL="0" indent="0" algn="l" rtl="0">
              <a:buNone/>
            </a:pPr>
            <a:r>
              <a:rPr lang="en-US" sz="1600" dirty="0"/>
              <a:t>A wine-loving economist we know purchased some nice Bordeaux wines years ago at low prices. The wines have greatly appreciated in value, so that a bottle that cost only $10 when purchased would now fetch $200 at auction. This economist now drinks some of this wine occasionally, but would neither be willing to sell the wine at the auction price nor buy an additional bottle at that price. </a:t>
            </a:r>
            <a:r>
              <a:rPr lang="en-US" sz="1600" dirty="0" err="1"/>
              <a:t>Thaler</a:t>
            </a:r>
            <a:r>
              <a:rPr lang="en-US" sz="1600" dirty="0"/>
              <a:t> (1980) called this pattern—the fact that people often demand much more to give up an object than they would be willing to pay to acquire it—the endowment effect. The example also illustrates what Samuelson and </a:t>
            </a:r>
            <a:r>
              <a:rPr lang="en-US" sz="1600" dirty="0" err="1"/>
              <a:t>Zeckhauser</a:t>
            </a:r>
            <a:r>
              <a:rPr lang="en-US" sz="1600" dirty="0"/>
              <a:t> (1988) call a status quo bias, a preference for the current state that biases the economist against both buying and selling his wine. These anomalies are a manifestation of an asymmetry of value that Kahneman and Tversky (1984) call loss aversion—the disutility of giving up an object is greater that the utility associated with acquiring it. This column documents the evidence supporting endowment effects and status quo biases, and discusses their relation to loss aversion.</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31</a:t>
            </a:fld>
            <a:endParaRPr lang="en-US" altLang="en-US"/>
          </a:p>
        </p:txBody>
      </p:sp>
    </p:spTree>
    <p:extLst>
      <p:ext uri="{BB962C8B-B14F-4D97-AF65-F5344CB8AC3E}">
        <p14:creationId xmlns:p14="http://schemas.microsoft.com/office/powerpoint/2010/main" val="84684058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310</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A confession</a:t>
            </a:r>
          </a:p>
        </p:txBody>
      </p:sp>
      <mc:AlternateContent xmlns:mc="http://schemas.openxmlformats.org/markup-compatibility/2006" xmlns:a14="http://schemas.microsoft.com/office/drawing/2010/main">
        <mc:Choice Requires="a14">
          <p:sp>
            <p:nvSpPr>
              <p:cNvPr id="130052" name="Rectangle 3"/>
              <p:cNvSpPr>
                <a:spLocks noGrp="1" noChangeArrowheads="1"/>
              </p:cNvSpPr>
              <p:nvPr>
                <p:ph type="body" idx="1"/>
              </p:nvPr>
            </p:nvSpPr>
            <p:spPr>
              <a:xfrm>
                <a:off x="457200" y="1772817"/>
                <a:ext cx="8229600" cy="3744415"/>
              </a:xfrm>
            </p:spPr>
            <p:txBody>
              <a:bodyPr/>
              <a:lstStyle/>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9</m:t>
                          </m:r>
                        </m:sup>
                      </m:sSup>
                      <m:r>
                        <a:rPr lang="en-US" altLang="en-US" sz="2400" b="0" i="1" smtClean="0">
                          <a:solidFill>
                            <a:schemeClr val="tx1"/>
                          </a:solidFill>
                          <a:latin typeface="Cambria Math" panose="02040503050406030204" pitchFamily="18" charset="0"/>
                        </a:rPr>
                        <m:t>=</m:t>
                      </m:r>
                      <m:sSup>
                        <m:sSupPr>
                          <m:ctrlPr>
                            <a:rPr lang="en-US" altLang="en-US" sz="2400" b="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12</m:t>
                          </m:r>
                        </m:sup>
                      </m:sSup>
                    </m:oMath>
                  </m:oMathPara>
                </a14:m>
                <a:endParaRPr lang="en-US" altLang="en-US" sz="2400" dirty="0">
                  <a:solidFill>
                    <a:srgbClr val="FF0000"/>
                  </a:solidFill>
                </a:endParaRPr>
              </a:p>
              <a:p>
                <a:pPr algn="l" rtl="0" eaLnBrk="1" hangingPunct="1">
                  <a:lnSpc>
                    <a:spcPct val="150000"/>
                  </a:lnSpc>
                </a:pPr>
                <a:r>
                  <a:rPr lang="en-US" altLang="en-US" sz="2400" dirty="0" smtClean="0"/>
                  <a:t>I </a:t>
                </a:r>
                <a:r>
                  <a:rPr lang="en-US" altLang="en-US" sz="2400" dirty="0" smtClean="0">
                    <a:solidFill>
                      <a:srgbClr val="FF0000"/>
                    </a:solidFill>
                  </a:rPr>
                  <a:t>know</a:t>
                </a:r>
                <a:r>
                  <a:rPr lang="en-US" altLang="en-US" sz="2400" dirty="0" smtClean="0"/>
                  <a:t> that the first is </a:t>
                </a:r>
                <a14:m>
                  <m:oMath xmlns:m="http://schemas.openxmlformats.org/officeDocument/2006/math">
                    <m:r>
                      <a:rPr lang="en-US" altLang="en-US" sz="2400" i="1" dirty="0" smtClean="0">
                        <a:solidFill>
                          <a:srgbClr val="7030A0"/>
                        </a:solidFill>
                        <a:latin typeface="Cambria Math" panose="02040503050406030204" pitchFamily="18" charset="0"/>
                      </a:rPr>
                      <m:t>1</m:t>
                    </m:r>
                    <m:r>
                      <a:rPr lang="en-US" altLang="en-US" sz="2400" i="1" dirty="0" smtClean="0">
                        <a:solidFill>
                          <a:srgbClr val="7030A0"/>
                        </a:solidFill>
                        <a:latin typeface="Cambria Math" panose="02040503050406030204" pitchFamily="18" charset="0"/>
                      </a:rPr>
                      <m:t>,</m:t>
                    </m:r>
                    <m:r>
                      <a:rPr lang="en-US" altLang="en-US" sz="2400" i="1" dirty="0" smtClean="0">
                        <a:solidFill>
                          <a:srgbClr val="7030A0"/>
                        </a:solidFill>
                        <a:latin typeface="Cambria Math" panose="02040503050406030204" pitchFamily="18" charset="0"/>
                      </a:rPr>
                      <m:t>000</m:t>
                    </m:r>
                  </m:oMath>
                </a14:m>
                <a:r>
                  <a:rPr lang="en-US" altLang="en-US" sz="2400" dirty="0" smtClean="0"/>
                  <a:t> larger than the second</a:t>
                </a:r>
              </a:p>
              <a:p>
                <a:pPr algn="l" rtl="0" eaLnBrk="1" hangingPunct="1">
                  <a:lnSpc>
                    <a:spcPct val="150000"/>
                  </a:lnSpc>
                </a:pPr>
                <a:r>
                  <a:rPr lang="en-US" altLang="en-US" sz="2400" dirty="0" smtClean="0"/>
                  <a:t>But when it comes to probabilities, I can’t tell the difference</a:t>
                </a:r>
              </a:p>
              <a:p>
                <a:pPr algn="l" rtl="0" eaLnBrk="1" hangingPunct="1">
                  <a:lnSpc>
                    <a:spcPct val="150000"/>
                  </a:lnSpc>
                </a:pPr>
                <a:r>
                  <a:rPr lang="en-US" altLang="en-US" sz="2400" dirty="0" smtClean="0"/>
                  <a:t>Can you imagine making a different decision when the </a:t>
                </a:r>
                <a:r>
                  <a:rPr lang="en-US" altLang="en-US" sz="2400" dirty="0" smtClean="0">
                    <a:solidFill>
                      <a:srgbClr val="00B050"/>
                    </a:solidFill>
                  </a:rPr>
                  <a:t>stated</a:t>
                </a:r>
                <a:r>
                  <a:rPr lang="en-US" altLang="en-US" sz="2400" dirty="0" smtClean="0"/>
                  <a:t> probability is </a:t>
                </a:r>
                <a14:m>
                  <m:oMath xmlns:m="http://schemas.openxmlformats.org/officeDocument/2006/math">
                    <m:sSup>
                      <m:sSupPr>
                        <m:ctrlPr>
                          <a:rPr lang="en-US" altLang="en-US" sz="2400" i="1">
                            <a:solidFill>
                              <a:srgbClr val="FF0000"/>
                            </a:solidFill>
                            <a:latin typeface="Cambria Math" panose="02040503050406030204" pitchFamily="18" charset="0"/>
                          </a:rPr>
                        </m:ctrlPr>
                      </m:sSupPr>
                      <m:e>
                        <m:r>
                          <a:rPr lang="en-US" altLang="en-US" sz="2400" i="1">
                            <a:solidFill>
                              <a:srgbClr val="7030A0"/>
                            </a:solidFill>
                            <a:latin typeface="Cambria Math" panose="02040503050406030204" pitchFamily="18" charset="0"/>
                          </a:rPr>
                          <m:t>10</m:t>
                        </m:r>
                      </m:e>
                      <m:sup>
                        <m:r>
                          <a:rPr lang="en-US" altLang="en-US" sz="2400" i="1">
                            <a:solidFill>
                              <a:srgbClr val="FF0000"/>
                            </a:solidFill>
                            <a:latin typeface="Cambria Math" panose="02040503050406030204" pitchFamily="18" charset="0"/>
                          </a:rPr>
                          <m:t>−</m:t>
                        </m:r>
                        <m:r>
                          <a:rPr lang="en-US" altLang="en-US" sz="2400" i="1">
                            <a:solidFill>
                              <a:srgbClr val="FF0000"/>
                            </a:solidFill>
                            <a:latin typeface="Cambria Math" panose="02040503050406030204" pitchFamily="18" charset="0"/>
                          </a:rPr>
                          <m:t>9</m:t>
                        </m:r>
                      </m:sup>
                    </m:sSup>
                    <m:r>
                      <a:rPr lang="en-US" altLang="en-US" sz="2400" b="0" i="1" smtClean="0">
                        <a:solidFill>
                          <a:srgbClr val="FF0000"/>
                        </a:solidFill>
                        <a:latin typeface="Cambria Math" panose="02040503050406030204" pitchFamily="18" charset="0"/>
                      </a:rPr>
                      <m:t> </m:t>
                    </m:r>
                  </m:oMath>
                </a14:m>
                <a:r>
                  <a:rPr lang="en-US" altLang="en-US" sz="2400" dirty="0" smtClean="0"/>
                  <a:t>vs. </a:t>
                </a:r>
                <a14:m>
                  <m:oMath xmlns:m="http://schemas.openxmlformats.org/officeDocument/2006/math">
                    <m:sSup>
                      <m:sSupPr>
                        <m:ctrlPr>
                          <a:rPr lang="en-US" altLang="en-US" sz="2400" i="1">
                            <a:solidFill>
                              <a:srgbClr val="FF0000"/>
                            </a:solidFill>
                            <a:latin typeface="Cambria Math" panose="02040503050406030204" pitchFamily="18" charset="0"/>
                          </a:rPr>
                        </m:ctrlPr>
                      </m:sSupPr>
                      <m:e>
                        <m:r>
                          <a:rPr lang="en-US" altLang="en-US" sz="2400" i="1">
                            <a:solidFill>
                              <a:srgbClr val="7030A0"/>
                            </a:solidFill>
                            <a:latin typeface="Cambria Math" panose="02040503050406030204" pitchFamily="18" charset="0"/>
                          </a:rPr>
                          <m:t>10</m:t>
                        </m:r>
                      </m:e>
                      <m:sup>
                        <m:r>
                          <a:rPr lang="en-US" altLang="en-US" sz="2400" i="1">
                            <a:solidFill>
                              <a:srgbClr val="FF0000"/>
                            </a:solidFill>
                            <a:latin typeface="Cambria Math" panose="02040503050406030204" pitchFamily="18" charset="0"/>
                          </a:rPr>
                          <m:t>−</m:t>
                        </m:r>
                        <m:r>
                          <a:rPr lang="en-US" altLang="en-US" sz="2400" i="1">
                            <a:solidFill>
                              <a:srgbClr val="FF0000"/>
                            </a:solidFill>
                            <a:latin typeface="Cambria Math" panose="02040503050406030204" pitchFamily="18" charset="0"/>
                          </a:rPr>
                          <m:t>12</m:t>
                        </m:r>
                      </m:sup>
                    </m:sSup>
                  </m:oMath>
                </a14:m>
                <a:r>
                  <a:rPr lang="en-US" altLang="en-US" sz="2400" dirty="0" smtClean="0"/>
                  <a:t> ?</a:t>
                </a:r>
              </a:p>
            </p:txBody>
          </p:sp>
        </mc:Choice>
        <mc:Fallback xmlns="">
          <p:sp>
            <p:nvSpPr>
              <p:cNvPr id="130052" name="Rectangle 3"/>
              <p:cNvSpPr>
                <a:spLocks noGrp="1" noRot="1" noChangeAspect="1" noMove="1" noResize="1" noEditPoints="1" noAdjustHandles="1" noChangeArrowheads="1" noChangeShapeType="1" noTextEdit="1"/>
              </p:cNvSpPr>
              <p:nvPr>
                <p:ph type="body" idx="1"/>
              </p:nvPr>
            </p:nvSpPr>
            <p:spPr>
              <a:xfrm>
                <a:off x="457200" y="1772817"/>
                <a:ext cx="8229600" cy="3744415"/>
              </a:xfrm>
              <a:blipFill>
                <a:blip r:embed="rId2"/>
                <a:stretch>
                  <a:fillRect l="-963"/>
                </a:stretch>
              </a:blipFill>
            </p:spPr>
            <p:txBody>
              <a:bodyPr/>
              <a:lstStyle/>
              <a:p>
                <a:r>
                  <a:rPr lang="en-US">
                    <a:noFill/>
                  </a:rPr>
                  <a:t> </a:t>
                </a:r>
              </a:p>
            </p:txBody>
          </p:sp>
        </mc:Fallback>
      </mc:AlternateContent>
    </p:spTree>
    <p:extLst>
      <p:ext uri="{BB962C8B-B14F-4D97-AF65-F5344CB8AC3E}">
        <p14:creationId xmlns:p14="http://schemas.microsoft.com/office/powerpoint/2010/main" val="1493808777"/>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311</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Excuses – Irrationality </a:t>
            </a:r>
          </a:p>
        </p:txBody>
      </p:sp>
      <mc:AlternateContent xmlns:mc="http://schemas.openxmlformats.org/markup-compatibility/2006" xmlns:a14="http://schemas.microsoft.com/office/drawing/2010/main">
        <mc:Choice Requires="a14">
          <p:sp>
            <p:nvSpPr>
              <p:cNvPr id="130052" name="Rectangle 3"/>
              <p:cNvSpPr>
                <a:spLocks noGrp="1" noChangeArrowheads="1"/>
              </p:cNvSpPr>
              <p:nvPr>
                <p:ph type="body" idx="1"/>
              </p:nvPr>
            </p:nvSpPr>
            <p:spPr>
              <a:xfrm>
                <a:off x="539552" y="1484784"/>
                <a:ext cx="8229600" cy="4824536"/>
              </a:xfrm>
            </p:spPr>
            <p:txBody>
              <a:bodyPr/>
              <a:lstStyle/>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9</m:t>
                          </m:r>
                        </m:sup>
                      </m:sSup>
                      <m:r>
                        <a:rPr lang="en-US" altLang="en-US" sz="2400" b="0" i="1" smtClean="0">
                          <a:solidFill>
                            <a:schemeClr val="tx1"/>
                          </a:solidFill>
                          <a:latin typeface="Cambria Math" panose="02040503050406030204" pitchFamily="18" charset="0"/>
                        </a:rPr>
                        <m:t>=</m:t>
                      </m:r>
                      <m:sSup>
                        <m:sSupPr>
                          <m:ctrlPr>
                            <a:rPr lang="en-US" altLang="en-US" sz="2400" b="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12</m:t>
                          </m:r>
                        </m:sup>
                      </m:sSup>
                    </m:oMath>
                  </m:oMathPara>
                </a14:m>
                <a:endParaRPr lang="en-US" altLang="en-US" sz="2400" dirty="0" smtClean="0">
                  <a:solidFill>
                    <a:schemeClr val="tx2"/>
                  </a:solidFill>
                </a:endParaRPr>
              </a:p>
              <a:p>
                <a:pPr algn="l" rtl="0" eaLnBrk="1" hangingPunct="1">
                  <a:lnSpc>
                    <a:spcPct val="150000"/>
                  </a:lnSpc>
                </a:pPr>
                <a:r>
                  <a:rPr lang="en-US" altLang="en-US" sz="2400" dirty="0" smtClean="0">
                    <a:solidFill>
                      <a:schemeClr val="tx2"/>
                    </a:solidFill>
                  </a:rPr>
                  <a:t>Well, evolution has not prepared us to deal with these</a:t>
                </a:r>
              </a:p>
              <a:p>
                <a:pPr algn="l" rtl="0" eaLnBrk="1" hangingPunct="1">
                  <a:lnSpc>
                    <a:spcPct val="150000"/>
                  </a:lnSpc>
                </a:pPr>
                <a:r>
                  <a:rPr lang="en-US" altLang="en-US" sz="2400" dirty="0" smtClean="0">
                    <a:solidFill>
                      <a:schemeClr val="tx2"/>
                    </a:solidFill>
                  </a:rPr>
                  <a:t>So we can’t really realize </a:t>
                </a:r>
                <a:r>
                  <a:rPr lang="en-US" altLang="en-US" sz="2400" dirty="0" smtClean="0">
                    <a:solidFill>
                      <a:srgbClr val="9933FF"/>
                    </a:solidFill>
                  </a:rPr>
                  <a:t>how small </a:t>
                </a:r>
                <a:r>
                  <a:rPr lang="en-US" altLang="en-US" sz="2400" dirty="0" err="1" smtClean="0">
                    <a:solidFill>
                      <a:schemeClr val="tx2"/>
                    </a:solidFill>
                  </a:rPr>
                  <a:t>small</a:t>
                </a:r>
                <a:r>
                  <a:rPr lang="en-US" altLang="en-US" sz="2400" dirty="0" smtClean="0">
                    <a:solidFill>
                      <a:schemeClr val="tx2"/>
                    </a:solidFill>
                  </a:rPr>
                  <a:t> numbers can be</a:t>
                </a:r>
              </a:p>
              <a:p>
                <a:pPr algn="l" rtl="0" eaLnBrk="1" hangingPunct="1">
                  <a:lnSpc>
                    <a:spcPct val="150000"/>
                  </a:lnSpc>
                </a:pPr>
                <a:r>
                  <a:rPr lang="en-US" altLang="en-US" sz="2000" dirty="0">
                    <a:solidFill>
                      <a:schemeClr val="tx2"/>
                    </a:solidFill>
                  </a:rPr>
                  <a:t>Notice that it’s much </a:t>
                </a:r>
                <a:r>
                  <a:rPr lang="en-US" altLang="en-US" sz="2000" dirty="0" smtClean="0">
                    <a:solidFill>
                      <a:schemeClr val="tx2"/>
                    </a:solidFill>
                  </a:rPr>
                  <a:t>easier to tell the difference between the </a:t>
                </a:r>
                <a:r>
                  <a:rPr lang="en-US" altLang="en-US" sz="2000" dirty="0" smtClean="0">
                    <a:solidFill>
                      <a:srgbClr val="0070C0"/>
                    </a:solidFill>
                  </a:rPr>
                  <a:t>amounts</a:t>
                </a:r>
                <a:r>
                  <a:rPr lang="en-US" altLang="en-US" sz="2000" dirty="0" smtClean="0">
                    <a:solidFill>
                      <a:schemeClr val="tx2"/>
                    </a:solidFill>
                  </a:rPr>
                  <a:t>  </a:t>
                </a:r>
              </a:p>
              <a:p>
                <a:pPr lvl="2" algn="ctr" rtl="0" eaLnBrk="1" hangingPunct="1">
                  <a:buFontTx/>
                  <a:buNone/>
                </a:pPr>
                <a14:m>
                  <m:oMath xmlns:m="http://schemas.openxmlformats.org/officeDocument/2006/math">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1</m:t>
                    </m:r>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000</m:t>
                    </m:r>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000</m:t>
                    </m:r>
                    <m:r>
                      <a:rPr lang="en-US" altLang="en-US" sz="2000" i="1" dirty="0">
                        <a:solidFill>
                          <a:srgbClr val="0070C0"/>
                        </a:solidFill>
                        <a:latin typeface="Cambria Math" panose="02040503050406030204" pitchFamily="18" charset="0"/>
                      </a:rPr>
                      <m:t>   </m:t>
                    </m:r>
                  </m:oMath>
                </a14:m>
                <a:r>
                  <a:rPr lang="en-US" altLang="en-US" sz="2000" dirty="0" smtClean="0"/>
                  <a:t>and   </a:t>
                </a:r>
                <a14:m>
                  <m:oMath xmlns:m="http://schemas.openxmlformats.org/officeDocument/2006/math">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2</m:t>
                    </m:r>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000</m:t>
                    </m:r>
                    <m:r>
                      <a:rPr lang="en-US" altLang="en-US" sz="2000" i="1" dirty="0">
                        <a:solidFill>
                          <a:srgbClr val="0070C0"/>
                        </a:solidFill>
                        <a:latin typeface="Cambria Math" panose="02040503050406030204" pitchFamily="18" charset="0"/>
                      </a:rPr>
                      <m:t>,</m:t>
                    </m:r>
                    <m:r>
                      <a:rPr lang="en-US" altLang="en-US" sz="2000" i="1" dirty="0">
                        <a:solidFill>
                          <a:srgbClr val="0070C0"/>
                        </a:solidFill>
                        <a:latin typeface="Cambria Math" panose="02040503050406030204" pitchFamily="18" charset="0"/>
                      </a:rPr>
                      <m:t>000</m:t>
                    </m:r>
                    <m:r>
                      <a:rPr lang="en-US" altLang="en-US" sz="2000" i="1" dirty="0">
                        <a:solidFill>
                          <a:srgbClr val="0070C0"/>
                        </a:solidFill>
                        <a:latin typeface="Cambria Math" panose="02040503050406030204" pitchFamily="18" charset="0"/>
                      </a:rPr>
                      <m:t> </m:t>
                    </m:r>
                  </m:oMath>
                </a14:m>
                <a:endParaRPr lang="en-US" altLang="en-US" sz="2000" dirty="0" smtClean="0">
                  <a:solidFill>
                    <a:srgbClr val="0070C0"/>
                  </a:solidFill>
                </a:endParaRPr>
              </a:p>
              <a:p>
                <a:pPr marL="457200" lvl="2" algn="l" rtl="0" eaLnBrk="1" hangingPunct="1">
                  <a:buFontTx/>
                  <a:buNone/>
                </a:pPr>
                <a:r>
                  <a:rPr lang="en-US" altLang="en-US" sz="2000" dirty="0" smtClean="0"/>
                  <a:t>  than between the </a:t>
                </a:r>
                <a:r>
                  <a:rPr lang="en-US" altLang="en-US" sz="2000" dirty="0" smtClean="0">
                    <a:solidFill>
                      <a:srgbClr val="FF0000"/>
                    </a:solidFill>
                  </a:rPr>
                  <a:t>probabilities</a:t>
                </a:r>
              </a:p>
              <a:p>
                <a:pPr lvl="2" algn="ctr" rtl="0" eaLnBrk="1" hangingPunct="1">
                  <a:buFontTx/>
                  <a:buNone/>
                </a:pPr>
                <a:r>
                  <a:rPr lang="en-US" altLang="en-US" sz="2000" dirty="0" smtClean="0"/>
                  <a:t> </a:t>
                </a:r>
                <a14:m>
                  <m:oMath xmlns:m="http://schemas.openxmlformats.org/officeDocument/2006/math">
                    <m:r>
                      <a:rPr lang="en-US" altLang="en-US" sz="2000" i="1" dirty="0">
                        <a:solidFill>
                          <a:srgbClr val="FF0000"/>
                        </a:solidFill>
                        <a:latin typeface="Cambria Math" panose="02040503050406030204" pitchFamily="18" charset="0"/>
                      </a:rPr>
                      <m:t>0</m:t>
                    </m:r>
                    <m:r>
                      <a:rPr lang="en-US" altLang="en-US" sz="2000" i="1" dirty="0">
                        <a:solidFill>
                          <a:srgbClr val="FF0000"/>
                        </a:solidFill>
                        <a:latin typeface="Cambria Math" panose="02040503050406030204" pitchFamily="18" charset="0"/>
                      </a:rPr>
                      <m:t>.</m:t>
                    </m:r>
                    <m:r>
                      <a:rPr lang="en-US" altLang="en-US" sz="2000" i="1" dirty="0">
                        <a:solidFill>
                          <a:srgbClr val="FF0000"/>
                        </a:solidFill>
                        <a:latin typeface="Cambria Math" panose="02040503050406030204" pitchFamily="18" charset="0"/>
                      </a:rPr>
                      <m:t>0008</m:t>
                    </m:r>
                    <m:r>
                      <a:rPr lang="en-US" altLang="en-US" sz="2000" b="0" i="0" dirty="0" smtClean="0">
                        <a:solidFill>
                          <a:srgbClr val="FF0000"/>
                        </a:solidFill>
                        <a:latin typeface="Cambria Math" panose="02040503050406030204" pitchFamily="18" charset="0"/>
                      </a:rPr>
                      <m:t>  </m:t>
                    </m:r>
                  </m:oMath>
                </a14:m>
                <a:r>
                  <a:rPr lang="en-US" altLang="en-US" sz="2000" b="0" i="0" dirty="0" smtClean="0">
                    <a:solidFill>
                      <a:schemeClr val="tx2"/>
                    </a:solidFill>
                    <a:latin typeface="+mj-lt"/>
                  </a:rPr>
                  <a:t>   and</a:t>
                </a:r>
                <a14:m>
                  <m:oMath xmlns:m="http://schemas.openxmlformats.org/officeDocument/2006/math">
                    <m:r>
                      <a:rPr lang="en-US" altLang="en-US" sz="2000" b="0" i="0" dirty="0" smtClean="0">
                        <a:solidFill>
                          <a:srgbClr val="FF0000"/>
                        </a:solidFill>
                        <a:latin typeface="Cambria Math" panose="02040503050406030204" pitchFamily="18" charset="0"/>
                      </a:rPr>
                      <m:t>   </m:t>
                    </m:r>
                    <m:r>
                      <a:rPr lang="en-US" altLang="en-US" sz="2000" b="0" i="1" dirty="0" smtClean="0">
                        <a:solidFill>
                          <a:srgbClr val="FF0000"/>
                        </a:solidFill>
                        <a:latin typeface="Cambria Math" panose="02040503050406030204" pitchFamily="18" charset="0"/>
                      </a:rPr>
                      <m:t>  </m:t>
                    </m:r>
                    <m:r>
                      <a:rPr lang="en-US" altLang="en-US" sz="2000" i="1" dirty="0">
                        <a:solidFill>
                          <a:srgbClr val="FF0000"/>
                        </a:solidFill>
                        <a:latin typeface="Cambria Math" panose="02040503050406030204" pitchFamily="18" charset="0"/>
                      </a:rPr>
                      <m:t>0</m:t>
                    </m:r>
                    <m:r>
                      <a:rPr lang="en-US" altLang="en-US" sz="2000" i="1" dirty="0">
                        <a:solidFill>
                          <a:srgbClr val="FF0000"/>
                        </a:solidFill>
                        <a:latin typeface="Cambria Math" panose="02040503050406030204" pitchFamily="18" charset="0"/>
                      </a:rPr>
                      <m:t>.</m:t>
                    </m:r>
                    <m:r>
                      <a:rPr lang="en-US" altLang="en-US" sz="2000" i="1" dirty="0">
                        <a:solidFill>
                          <a:srgbClr val="FF0000"/>
                        </a:solidFill>
                        <a:latin typeface="Cambria Math" panose="02040503050406030204" pitchFamily="18" charset="0"/>
                      </a:rPr>
                      <m:t>0004</m:t>
                    </m:r>
                    <m:r>
                      <a:rPr lang="en-US" altLang="en-US" sz="2000" i="1" dirty="0">
                        <a:latin typeface="Cambria Math" panose="02040503050406030204" pitchFamily="18" charset="0"/>
                      </a:rPr>
                      <m:t> </m:t>
                    </m:r>
                  </m:oMath>
                </a14:m>
                <a:endParaRPr lang="en-US" altLang="en-US" sz="2000" dirty="0">
                  <a:solidFill>
                    <a:schemeClr val="tx2"/>
                  </a:solidFill>
                </a:endParaRPr>
              </a:p>
            </p:txBody>
          </p:sp>
        </mc:Choice>
        <mc:Fallback xmlns="">
          <p:sp>
            <p:nvSpPr>
              <p:cNvPr id="130052" name="Rectangle 3"/>
              <p:cNvSpPr>
                <a:spLocks noGrp="1" noRot="1" noChangeAspect="1" noMove="1" noResize="1" noEditPoints="1" noAdjustHandles="1" noChangeArrowheads="1" noChangeShapeType="1" noTextEdit="1"/>
              </p:cNvSpPr>
              <p:nvPr>
                <p:ph type="body" idx="1"/>
              </p:nvPr>
            </p:nvSpPr>
            <p:spPr>
              <a:xfrm>
                <a:off x="539552" y="1484784"/>
                <a:ext cx="8229600" cy="4824536"/>
              </a:xfrm>
              <a:blipFill>
                <a:blip r:embed="rId2"/>
                <a:stretch>
                  <a:fillRect l="-1037"/>
                </a:stretch>
              </a:blipFill>
            </p:spPr>
            <p:txBody>
              <a:bodyPr/>
              <a:lstStyle/>
              <a:p>
                <a:r>
                  <a:rPr lang="en-US">
                    <a:noFill/>
                  </a:rPr>
                  <a:t> </a:t>
                </a:r>
              </a:p>
            </p:txBody>
          </p:sp>
        </mc:Fallback>
      </mc:AlternateContent>
    </p:spTree>
    <p:extLst>
      <p:ext uri="{BB962C8B-B14F-4D97-AF65-F5344CB8AC3E}">
        <p14:creationId xmlns:p14="http://schemas.microsoft.com/office/powerpoint/2010/main" val="3710903053"/>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1D36ED7-0395-4F6A-9BA6-CC55A3B26094}" type="slidenum">
              <a:rPr lang="ar-SA" altLang="en-US" sz="1400"/>
              <a:pPr algn="l">
                <a:spcBef>
                  <a:spcPct val="0"/>
                </a:spcBef>
                <a:buFontTx/>
                <a:buNone/>
              </a:pPr>
              <a:t>312</a:t>
            </a:fld>
            <a:endParaRPr lang="en-US" altLang="en-US" sz="1400"/>
          </a:p>
        </p:txBody>
      </p:sp>
      <p:sp>
        <p:nvSpPr>
          <p:cNvPr id="130051" name="Rectangle 2"/>
          <p:cNvSpPr>
            <a:spLocks noGrp="1" noChangeArrowheads="1"/>
          </p:cNvSpPr>
          <p:nvPr>
            <p:ph type="title"/>
          </p:nvPr>
        </p:nvSpPr>
        <p:spPr/>
        <p:txBody>
          <a:bodyPr/>
          <a:lstStyle/>
          <a:p>
            <a:pPr eaLnBrk="1" hangingPunct="1"/>
            <a:r>
              <a:rPr lang="en-US" altLang="en-US" sz="3600" dirty="0" smtClean="0">
                <a:solidFill>
                  <a:schemeClr val="accent2"/>
                </a:solidFill>
              </a:rPr>
              <a:t>Rational excuses</a:t>
            </a:r>
          </a:p>
        </p:txBody>
      </p:sp>
      <mc:AlternateContent xmlns:mc="http://schemas.openxmlformats.org/markup-compatibility/2006" xmlns:a14="http://schemas.microsoft.com/office/drawing/2010/main">
        <mc:Choice Requires="a14">
          <p:sp>
            <p:nvSpPr>
              <p:cNvPr id="130052" name="Rectangle 3"/>
              <p:cNvSpPr>
                <a:spLocks noGrp="1" noChangeArrowheads="1"/>
              </p:cNvSpPr>
              <p:nvPr>
                <p:ph type="body" idx="1"/>
              </p:nvPr>
            </p:nvSpPr>
            <p:spPr>
              <a:xfrm>
                <a:off x="467544" y="1556792"/>
                <a:ext cx="8229600" cy="4248471"/>
              </a:xfrm>
            </p:spPr>
            <p:txBody>
              <a:bodyPr/>
              <a:lstStyle/>
              <a:p>
                <a:pPr marL="0" indent="0" algn="ctr" rtl="0" eaLnBrk="1" hangingPunct="1">
                  <a:lnSpc>
                    <a:spcPct val="150000"/>
                  </a:lnSpc>
                  <a:buNone/>
                </a:pPr>
                <a14:m>
                  <m:oMathPara xmlns:m="http://schemas.openxmlformats.org/officeDocument/2006/math">
                    <m:oMathParaPr>
                      <m:jc m:val="centerGroup"/>
                    </m:oMathParaPr>
                    <m:oMath xmlns:m="http://schemas.openxmlformats.org/officeDocument/2006/math">
                      <m:sSup>
                        <m:sSupPr>
                          <m:ctrlPr>
                            <a:rPr lang="en-US" altLang="en-US" sz="240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9</m:t>
                          </m:r>
                        </m:sup>
                      </m:sSup>
                      <m:r>
                        <a:rPr lang="en-US" altLang="en-US" sz="2400" b="0" i="1" smtClean="0">
                          <a:solidFill>
                            <a:schemeClr val="tx1"/>
                          </a:solidFill>
                          <a:latin typeface="Cambria Math" panose="02040503050406030204" pitchFamily="18" charset="0"/>
                        </a:rPr>
                        <m:t>=</m:t>
                      </m:r>
                      <m:sSup>
                        <m:sSupPr>
                          <m:ctrlPr>
                            <a:rPr lang="en-US" altLang="en-US" sz="2400" b="0" i="1" smtClean="0">
                              <a:solidFill>
                                <a:srgbClr val="FF0000"/>
                              </a:solidFill>
                              <a:latin typeface="Cambria Math" panose="02040503050406030204" pitchFamily="18" charset="0"/>
                            </a:rPr>
                          </m:ctrlPr>
                        </m:sSupPr>
                        <m:e>
                          <m:r>
                            <a:rPr lang="en-US" altLang="en-US" sz="2400" b="0" i="1" smtClean="0">
                              <a:solidFill>
                                <a:srgbClr val="7030A0"/>
                              </a:solidFill>
                              <a:latin typeface="Cambria Math" panose="02040503050406030204" pitchFamily="18" charset="0"/>
                            </a:rPr>
                            <m:t>10</m:t>
                          </m:r>
                        </m:e>
                        <m:sup>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12</m:t>
                          </m:r>
                        </m:sup>
                      </m:sSup>
                    </m:oMath>
                  </m:oMathPara>
                </a14:m>
                <a:endParaRPr lang="en-US" altLang="en-US" sz="2400" dirty="0" smtClean="0">
                  <a:solidFill>
                    <a:schemeClr val="tx2"/>
                  </a:solidFill>
                </a:endParaRPr>
              </a:p>
              <a:p>
                <a:pPr algn="l" rtl="0" eaLnBrk="1" hangingPunct="1">
                  <a:lnSpc>
                    <a:spcPct val="150000"/>
                  </a:lnSpc>
                </a:pPr>
                <a:r>
                  <a:rPr lang="en-US" altLang="en-US" sz="2400" dirty="0" smtClean="0">
                    <a:solidFill>
                      <a:schemeClr val="tx2"/>
                    </a:solidFill>
                  </a:rPr>
                  <a:t>What’s the probability that whoever gave me these numbers actually knew what they were talking about?</a:t>
                </a:r>
              </a:p>
              <a:p>
                <a:pPr algn="l" rtl="0" eaLnBrk="1" hangingPunct="1">
                  <a:lnSpc>
                    <a:spcPct val="150000"/>
                  </a:lnSpc>
                </a:pPr>
                <a:r>
                  <a:rPr lang="en-US" altLang="en-US" sz="2400" dirty="0" smtClean="0">
                    <a:solidFill>
                      <a:schemeClr val="tx2"/>
                    </a:solidFill>
                  </a:rPr>
                  <a:t>Shouldn’t I have a healthy doubt about the reliability of these numbers?</a:t>
                </a:r>
              </a:p>
              <a:p>
                <a:pPr algn="l" rtl="0" eaLnBrk="1" hangingPunct="1">
                  <a:lnSpc>
                    <a:spcPct val="150000"/>
                  </a:lnSpc>
                </a:pPr>
                <a:r>
                  <a:rPr lang="en-US" altLang="en-US" sz="2400" dirty="0" smtClean="0">
                    <a:solidFill>
                      <a:schemeClr val="tx2"/>
                    </a:solidFill>
                  </a:rPr>
                  <a:t>A similar point to some rationalizations of the compromise effect, the default effect…</a:t>
                </a:r>
                <a:endParaRPr lang="en-US" altLang="en-US" sz="2400" dirty="0">
                  <a:solidFill>
                    <a:schemeClr val="tx2"/>
                  </a:solidFill>
                </a:endParaRPr>
              </a:p>
            </p:txBody>
          </p:sp>
        </mc:Choice>
        <mc:Fallback xmlns="">
          <p:sp>
            <p:nvSpPr>
              <p:cNvPr id="130052" name="Rectangle 3"/>
              <p:cNvSpPr>
                <a:spLocks noGrp="1" noRot="1" noChangeAspect="1" noMove="1" noResize="1" noEditPoints="1" noAdjustHandles="1" noChangeArrowheads="1" noChangeShapeType="1" noTextEdit="1"/>
              </p:cNvSpPr>
              <p:nvPr>
                <p:ph type="body" idx="1"/>
              </p:nvPr>
            </p:nvSpPr>
            <p:spPr>
              <a:xfrm>
                <a:off x="467544" y="1556792"/>
                <a:ext cx="8229600" cy="4248471"/>
              </a:xfrm>
              <a:blipFill>
                <a:blip r:embed="rId2"/>
                <a:stretch>
                  <a:fillRect l="-1037"/>
                </a:stretch>
              </a:blipFill>
            </p:spPr>
            <p:txBody>
              <a:bodyPr/>
              <a:lstStyle/>
              <a:p>
                <a:r>
                  <a:rPr lang="en-US">
                    <a:noFill/>
                  </a:rPr>
                  <a:t> </a:t>
                </a:r>
              </a:p>
            </p:txBody>
          </p:sp>
        </mc:Fallback>
      </mc:AlternateContent>
    </p:spTree>
    <p:extLst>
      <p:ext uri="{BB962C8B-B14F-4D97-AF65-F5344CB8AC3E}">
        <p14:creationId xmlns:p14="http://schemas.microsoft.com/office/powerpoint/2010/main" val="3623179812"/>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5546196-1B2B-44D5-8F49-BB4697D40F8D}" type="slidenum">
              <a:rPr lang="ar-SA" altLang="en-US" sz="1400"/>
              <a:pPr algn="l">
                <a:spcBef>
                  <a:spcPct val="0"/>
                </a:spcBef>
                <a:buFontTx/>
                <a:buNone/>
              </a:pPr>
              <a:t>313</a:t>
            </a:fld>
            <a:endParaRPr lang="en-US" altLang="en-US" sz="1400"/>
          </a:p>
        </p:txBody>
      </p:sp>
      <p:sp>
        <p:nvSpPr>
          <p:cNvPr id="133123" name="Rectangle 2"/>
          <p:cNvSpPr>
            <a:spLocks noGrp="1" noChangeArrowheads="1"/>
          </p:cNvSpPr>
          <p:nvPr>
            <p:ph type="title"/>
          </p:nvPr>
        </p:nvSpPr>
        <p:spPr/>
        <p:txBody>
          <a:bodyPr/>
          <a:lstStyle/>
          <a:p>
            <a:pPr eaLnBrk="1" hangingPunct="1"/>
            <a:r>
              <a:rPr lang="en-US" altLang="en-US" sz="3600" dirty="0" smtClean="0">
                <a:solidFill>
                  <a:schemeClr val="accent2"/>
                </a:solidFill>
              </a:rPr>
              <a:t>Prospect Theory</a:t>
            </a:r>
          </a:p>
        </p:txBody>
      </p:sp>
      <p:sp>
        <p:nvSpPr>
          <p:cNvPr id="133124" name="Rectangle 3"/>
          <p:cNvSpPr>
            <a:spLocks noGrp="1" noChangeArrowheads="1"/>
          </p:cNvSpPr>
          <p:nvPr>
            <p:ph type="body" idx="1"/>
          </p:nvPr>
        </p:nvSpPr>
        <p:spPr>
          <a:xfrm>
            <a:off x="755576" y="1628800"/>
            <a:ext cx="7643192" cy="4525963"/>
          </a:xfrm>
        </p:spPr>
        <p:txBody>
          <a:bodyPr/>
          <a:lstStyle/>
          <a:p>
            <a:pPr marL="0" algn="l" rtl="0" eaLnBrk="1" hangingPunct="1">
              <a:lnSpc>
                <a:spcPct val="150000"/>
              </a:lnSpc>
              <a:buFontTx/>
              <a:buNone/>
            </a:pPr>
            <a:r>
              <a:rPr lang="en-US" altLang="en-US" sz="2400" dirty="0" smtClean="0"/>
              <a:t>In any event, Kahneman and Tversky suggested an alternative theory for decision under risk</a:t>
            </a:r>
          </a:p>
          <a:p>
            <a:pPr marL="0" algn="l" rtl="0" eaLnBrk="1" hangingPunct="1">
              <a:lnSpc>
                <a:spcPct val="150000"/>
              </a:lnSpc>
              <a:buFontTx/>
              <a:buNone/>
            </a:pPr>
            <a:r>
              <a:rPr lang="en-US" altLang="en-US" sz="2400" dirty="0" smtClean="0">
                <a:solidFill>
                  <a:srgbClr val="0070C0"/>
                </a:solidFill>
              </a:rPr>
              <a:t>Two main components:</a:t>
            </a:r>
          </a:p>
          <a:p>
            <a:pPr marL="0" algn="l" rtl="0" eaLnBrk="1" hangingPunct="1">
              <a:lnSpc>
                <a:spcPct val="150000"/>
              </a:lnSpc>
            </a:pPr>
            <a:r>
              <a:rPr lang="en-US" altLang="en-US" sz="2400" dirty="0" smtClean="0"/>
              <a:t>People exhibit </a:t>
            </a:r>
            <a:r>
              <a:rPr lang="en-US" altLang="en-US" sz="2400" dirty="0" smtClean="0">
                <a:solidFill>
                  <a:srgbClr val="FF0000"/>
                </a:solidFill>
              </a:rPr>
              <a:t>gain-loss asymmetry</a:t>
            </a:r>
          </a:p>
          <a:p>
            <a:pPr marL="0" algn="l" rtl="0" eaLnBrk="1" hangingPunct="1">
              <a:lnSpc>
                <a:spcPct val="150000"/>
              </a:lnSpc>
            </a:pPr>
            <a:r>
              <a:rPr lang="en-US" altLang="en-US" sz="2400" dirty="0" smtClean="0"/>
              <a:t>People “</a:t>
            </a:r>
            <a:r>
              <a:rPr lang="en-US" altLang="en-US" sz="2400" dirty="0" smtClean="0">
                <a:solidFill>
                  <a:srgbClr val="FF0000"/>
                </a:solidFill>
              </a:rPr>
              <a:t>distort</a:t>
            </a:r>
            <a:r>
              <a:rPr lang="en-US" altLang="en-US" sz="2400" dirty="0" smtClean="0"/>
              <a:t>” probabilities</a:t>
            </a:r>
          </a:p>
          <a:p>
            <a:pPr marL="0" indent="0" algn="l" rtl="0" eaLnBrk="1" hangingPunct="1">
              <a:buNone/>
            </a:pPr>
            <a:endParaRPr lang="en-US" altLang="en-US" dirty="0" smtClean="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314</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Gain-Loss Asymmetry</a:t>
            </a:r>
          </a:p>
        </p:txBody>
      </p:sp>
      <p:sp>
        <p:nvSpPr>
          <p:cNvPr id="136196" name="Rectangle 3"/>
          <p:cNvSpPr>
            <a:spLocks noGrp="1" noChangeArrowheads="1"/>
          </p:cNvSpPr>
          <p:nvPr>
            <p:ph type="body" idx="1"/>
          </p:nvPr>
        </p:nvSpPr>
        <p:spPr>
          <a:xfrm>
            <a:off x="457200" y="1600200"/>
            <a:ext cx="8363272" cy="4525963"/>
          </a:xfrm>
        </p:spPr>
        <p:txBody>
          <a:bodyPr/>
          <a:lstStyle/>
          <a:p>
            <a:pPr algn="l" rtl="0" eaLnBrk="1" hangingPunct="1">
              <a:lnSpc>
                <a:spcPct val="150000"/>
              </a:lnSpc>
            </a:pPr>
            <a:r>
              <a:rPr lang="en-US" altLang="en-US" sz="2400" dirty="0" smtClean="0">
                <a:solidFill>
                  <a:srgbClr val="7030A0"/>
                </a:solidFill>
              </a:rPr>
              <a:t>Positive-negative</a:t>
            </a:r>
            <a:r>
              <a:rPr lang="en-US" altLang="en-US" sz="2400" dirty="0" smtClean="0"/>
              <a:t> asymmetry in psychology</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A </a:t>
            </a:r>
            <a:r>
              <a:rPr lang="en-US" altLang="en-US" sz="2400" dirty="0" smtClean="0">
                <a:solidFill>
                  <a:srgbClr val="FF0000"/>
                </a:solidFill>
              </a:rPr>
              <a:t>“reference point” </a:t>
            </a:r>
            <a:r>
              <a:rPr lang="en-US" altLang="en-US" sz="2400" dirty="0" smtClean="0"/>
              <a:t>relative to which outcomes are defined</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a:t>
            </a:r>
            <a:r>
              <a:rPr lang="en-US" altLang="en-US" sz="2400" dirty="0" smtClean="0">
                <a:solidFill>
                  <a:srgbClr val="00B050"/>
                </a:solidFill>
              </a:rPr>
              <a:t>Prospects</a:t>
            </a:r>
            <a:r>
              <a:rPr lang="en-US" altLang="en-US" sz="2400" dirty="0" smtClean="0"/>
              <a:t>” as opposed to “</a:t>
            </a:r>
            <a:r>
              <a:rPr lang="en-US" altLang="en-US" sz="2400" dirty="0" smtClean="0">
                <a:solidFill>
                  <a:srgbClr val="00B050"/>
                </a:solidFill>
              </a:rPr>
              <a:t>lotteries</a:t>
            </a:r>
            <a:r>
              <a:rPr lang="en-US" altLang="en-US" sz="2400" dirty="0" smtClean="0"/>
              <a:t>”</a:t>
            </a:r>
          </a:p>
          <a:p>
            <a:pPr lvl="1" algn="l" rtl="0" eaLnBrk="1" hangingPunct="1">
              <a:lnSpc>
                <a:spcPct val="150000"/>
              </a:lnSpc>
            </a:pPr>
            <a:r>
              <a:rPr lang="en-US" altLang="en-US" sz="2000" dirty="0" smtClean="0"/>
              <a:t>Same mathematical entities</a:t>
            </a:r>
          </a:p>
          <a:p>
            <a:pPr lvl="1" algn="l" rtl="0" eaLnBrk="1" hangingPunct="1">
              <a:lnSpc>
                <a:spcPct val="150000"/>
              </a:lnSpc>
            </a:pPr>
            <a:r>
              <a:rPr lang="en-US" altLang="en-US" sz="2000" dirty="0" smtClean="0"/>
              <a:t>Only the monetary values are interpreted as </a:t>
            </a:r>
            <a:r>
              <a:rPr lang="en-US" altLang="en-US" sz="2000" dirty="0" smtClean="0">
                <a:solidFill>
                  <a:srgbClr val="7030A0"/>
                </a:solidFill>
              </a:rPr>
              <a:t>changes </a:t>
            </a:r>
            <a:r>
              <a:rPr lang="en-US" altLang="en-US" sz="2000" dirty="0" smtClean="0"/>
              <a:t>(relative to the reference point)</a:t>
            </a:r>
            <a:endParaRPr lang="en-US" altLang="en-US" sz="2000"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315</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Zero on the utility scale</a:t>
            </a:r>
          </a:p>
        </p:txBody>
      </p:sp>
      <mc:AlternateContent xmlns:mc="http://schemas.openxmlformats.org/markup-compatibility/2006" xmlns:a14="http://schemas.microsoft.com/office/drawing/2010/main">
        <mc:Choice Requires="a14">
          <p:sp>
            <p:nvSpPr>
              <p:cNvPr id="136196" name="Rectangle 3"/>
              <p:cNvSpPr>
                <a:spLocks noGrp="1" noChangeArrowheads="1"/>
              </p:cNvSpPr>
              <p:nvPr>
                <p:ph type="body" idx="1"/>
              </p:nvPr>
            </p:nvSpPr>
            <p:spPr>
              <a:xfrm>
                <a:off x="755576" y="1393669"/>
                <a:ext cx="7859216" cy="4525963"/>
              </a:xfrm>
            </p:spPr>
            <p:txBody>
              <a:bodyPr/>
              <a:lstStyle/>
              <a:p>
                <a:pPr marL="0" indent="0" algn="l" rtl="0" eaLnBrk="1" hangingPunct="1">
                  <a:lnSpc>
                    <a:spcPct val="150000"/>
                  </a:lnSpc>
                  <a:buNone/>
                </a:pPr>
                <a:r>
                  <a:rPr lang="en-US" altLang="en-US" sz="2400" dirty="0" smtClean="0"/>
                  <a:t>In the classical theory, we can “</a:t>
                </a:r>
                <a:r>
                  <a:rPr lang="en-US" altLang="en-US" sz="2400" dirty="0" smtClean="0">
                    <a:solidFill>
                      <a:srgbClr val="FF0000"/>
                    </a:solidFill>
                  </a:rPr>
                  <a:t>shift</a:t>
                </a:r>
                <a:r>
                  <a:rPr lang="en-US" altLang="en-US" sz="2400" dirty="0" smtClean="0"/>
                  <a:t>” the utility </a:t>
                </a:r>
              </a:p>
              <a:p>
                <a:pPr marL="0" indent="0"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400" b="0" i="1" smtClean="0">
                          <a:solidFill>
                            <a:srgbClr val="7030A0"/>
                          </a:solidFill>
                          <a:latin typeface="Cambria Math" panose="02040503050406030204" pitchFamily="18" charset="0"/>
                        </a:rPr>
                        <m:t>𝑣</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𝑢</m:t>
                      </m:r>
                      <m:d>
                        <m:dPr>
                          <m:ctrlPr>
                            <a:rPr lang="en-US" altLang="en-US" sz="2400" b="0" i="1" smtClean="0">
                              <a:solidFill>
                                <a:srgbClr val="7030A0"/>
                              </a:solidFill>
                              <a:latin typeface="Cambria Math" panose="02040503050406030204" pitchFamily="18" charset="0"/>
                            </a:rPr>
                          </m:ctrlPr>
                        </m:dPr>
                        <m:e>
                          <m:r>
                            <a:rPr lang="en-US" altLang="en-US" sz="2400" b="0" i="1" smtClean="0">
                              <a:solidFill>
                                <a:srgbClr val="7030A0"/>
                              </a:solidFill>
                              <a:latin typeface="Cambria Math" panose="02040503050406030204" pitchFamily="18" charset="0"/>
                            </a:rPr>
                            <m:t>𝑥</m:t>
                          </m:r>
                        </m:e>
                      </m:d>
                      <m:r>
                        <a:rPr lang="en-US" altLang="en-US" sz="2400" b="0" i="1" smtClean="0">
                          <a:solidFill>
                            <a:srgbClr val="7030A0"/>
                          </a:solidFill>
                          <a:latin typeface="Cambria Math" panose="02040503050406030204" pitchFamily="18" charset="0"/>
                        </a:rPr>
                        <m:t>+</m:t>
                      </m:r>
                      <m:r>
                        <a:rPr lang="en-US" altLang="en-US" sz="2400" b="0" i="1" smtClean="0">
                          <a:solidFill>
                            <a:srgbClr val="7030A0"/>
                          </a:solidFill>
                          <a:latin typeface="Cambria Math" panose="02040503050406030204" pitchFamily="18" charset="0"/>
                        </a:rPr>
                        <m:t>𝑏</m:t>
                      </m:r>
                    </m:oMath>
                  </m:oMathPara>
                </a14:m>
                <a:endParaRPr lang="en-US" altLang="en-US" sz="2400" dirty="0" smtClean="0">
                  <a:solidFill>
                    <a:srgbClr val="7030A0"/>
                  </a:solidFill>
                </a:endParaRPr>
              </a:p>
              <a:p>
                <a:pPr marL="0" indent="0" algn="l" rtl="0" eaLnBrk="1" hangingPunct="1">
                  <a:lnSpc>
                    <a:spcPct val="150000"/>
                  </a:lnSpc>
                  <a:buNone/>
                </a:pPr>
                <a:r>
                  <a:rPr lang="en-US" altLang="en-US" sz="2400" dirty="0" smtClean="0"/>
                  <a:t>For any </a:t>
                </a:r>
                <a14:m>
                  <m:oMath xmlns:m="http://schemas.openxmlformats.org/officeDocument/2006/math">
                    <m:r>
                      <a:rPr lang="en-US" altLang="en-US" sz="2400" b="0" i="1" smtClean="0">
                        <a:solidFill>
                          <a:srgbClr val="7030A0"/>
                        </a:solidFill>
                        <a:latin typeface="Cambria Math" panose="02040503050406030204" pitchFamily="18" charset="0"/>
                      </a:rPr>
                      <m:t>𝑏</m:t>
                    </m:r>
                    <m:r>
                      <a:rPr lang="en-US" altLang="en-US" sz="2400" b="0" i="1" smtClean="0">
                        <a:latin typeface="Cambria Math" panose="02040503050406030204" pitchFamily="18" charset="0"/>
                      </a:rPr>
                      <m:t> </m:t>
                    </m:r>
                  </m:oMath>
                </a14:m>
                <a:r>
                  <a:rPr lang="en-US" altLang="en-US" sz="2400" dirty="0" smtClean="0"/>
                  <a:t>without affecting anything.  For</a:t>
                </a:r>
              </a:p>
              <a:p>
                <a:pPr marL="0" indent="0" algn="l" rtl="0" eaLnBrk="1" hangingPunct="1">
                  <a:lnSpc>
                    <a:spcPct val="150000"/>
                  </a:lnSpc>
                  <a:buNone/>
                </a:pPr>
                <a:r>
                  <a:rPr lang="en-US" altLang="en-US" sz="2400" dirty="0"/>
                  <a:t>	</a:t>
                </a:r>
                <a:r>
                  <a:rPr lang="en-US" altLang="en-US" sz="2400" dirty="0" smtClean="0"/>
                  <a:t>utility maximization</a:t>
                </a:r>
              </a:p>
              <a:p>
                <a:pPr marL="0" indent="0" algn="l" rtl="0" eaLnBrk="1" hangingPunct="1">
                  <a:lnSpc>
                    <a:spcPct val="150000"/>
                  </a:lnSpc>
                  <a:buNone/>
                </a:pPr>
                <a:r>
                  <a:rPr lang="en-US" altLang="en-US" sz="2400" dirty="0"/>
                  <a:t>	</a:t>
                </a:r>
                <a:r>
                  <a:rPr lang="en-US" altLang="en-US" sz="2400" dirty="0" smtClean="0"/>
                  <a:t>expected utility maximization</a:t>
                </a:r>
              </a:p>
              <a:p>
                <a:pPr marL="0" indent="0" algn="l" rtl="0" eaLnBrk="1" hangingPunct="1">
                  <a:lnSpc>
                    <a:spcPct val="150000"/>
                  </a:lnSpc>
                  <a:buNone/>
                </a:pPr>
                <a:r>
                  <a:rPr lang="en-US" altLang="en-US" sz="2400" dirty="0"/>
                  <a:t>	</a:t>
                </a:r>
                <a:r>
                  <a:rPr lang="en-US" altLang="en-US" sz="2400" dirty="0" smtClean="0"/>
                  <a:t>discounted (expected) utility maximization…</a:t>
                </a:r>
              </a:p>
              <a:p>
                <a:pPr marL="0" indent="0" algn="l" rtl="0" eaLnBrk="1" hangingPunct="1">
                  <a:lnSpc>
                    <a:spcPct val="150000"/>
                  </a:lnSpc>
                  <a:buNone/>
                </a:pPr>
                <a:r>
                  <a:rPr lang="en-US" altLang="en-US" sz="2400" dirty="0" smtClean="0"/>
                  <a:t>the “zero” has no particular meaning</a:t>
                </a:r>
              </a:p>
            </p:txBody>
          </p:sp>
        </mc:Choice>
        <mc:Fallback xmlns="">
          <p:sp>
            <p:nvSpPr>
              <p:cNvPr id="136196" name="Rectangle 3"/>
              <p:cNvSpPr>
                <a:spLocks noGrp="1" noRot="1" noChangeAspect="1" noMove="1" noResize="1" noEditPoints="1" noAdjustHandles="1" noChangeArrowheads="1" noChangeShapeType="1" noTextEdit="1"/>
              </p:cNvSpPr>
              <p:nvPr>
                <p:ph type="body" idx="1"/>
              </p:nvPr>
            </p:nvSpPr>
            <p:spPr>
              <a:xfrm>
                <a:off x="755576" y="1393669"/>
                <a:ext cx="7859216" cy="4525963"/>
              </a:xfrm>
              <a:blipFill>
                <a:blip r:embed="rId2"/>
                <a:stretch>
                  <a:fillRect l="-1241"/>
                </a:stretch>
              </a:blipFill>
            </p:spPr>
            <p:txBody>
              <a:bodyPr/>
              <a:lstStyle/>
              <a:p>
                <a:r>
                  <a:rPr lang="en-US">
                    <a:noFill/>
                  </a:rPr>
                  <a:t> </a:t>
                </a:r>
              </a:p>
            </p:txBody>
          </p:sp>
        </mc:Fallback>
      </mc:AlternateContent>
    </p:spTree>
    <p:extLst>
      <p:ext uri="{BB962C8B-B14F-4D97-AF65-F5344CB8AC3E}">
        <p14:creationId xmlns:p14="http://schemas.microsoft.com/office/powerpoint/2010/main" val="403969759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316</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By contrast</a:t>
            </a:r>
          </a:p>
        </p:txBody>
      </p:sp>
      <p:sp>
        <p:nvSpPr>
          <p:cNvPr id="136196" name="Rectangle 3"/>
          <p:cNvSpPr>
            <a:spLocks noGrp="1" noChangeArrowheads="1"/>
          </p:cNvSpPr>
          <p:nvPr>
            <p:ph type="body" idx="1"/>
          </p:nvPr>
        </p:nvSpPr>
        <p:spPr>
          <a:xfrm>
            <a:off x="1043608" y="1600200"/>
            <a:ext cx="7056784" cy="4525963"/>
          </a:xfrm>
        </p:spPr>
        <p:txBody>
          <a:bodyPr/>
          <a:lstStyle/>
          <a:p>
            <a:pPr marL="0" indent="0" algn="l" rtl="0" eaLnBrk="1" hangingPunct="1">
              <a:lnSpc>
                <a:spcPct val="150000"/>
              </a:lnSpc>
              <a:buNone/>
            </a:pPr>
            <a:r>
              <a:rPr lang="en-US" altLang="en-US" sz="2400" dirty="0" smtClean="0"/>
              <a:t>Psychology suggests that there might be a </a:t>
            </a:r>
            <a:r>
              <a:rPr lang="en-US" altLang="en-US" sz="2400" dirty="0"/>
              <a:t>“special point” on the </a:t>
            </a:r>
            <a:r>
              <a:rPr lang="en-US" altLang="en-US" sz="2400" dirty="0" smtClean="0"/>
              <a:t>utility/payoff scale:</a:t>
            </a:r>
          </a:p>
          <a:p>
            <a:pPr marL="400050" lvl="1" indent="0" algn="l" rtl="0" eaLnBrk="1" hangingPunct="1">
              <a:lnSpc>
                <a:spcPct val="150000"/>
              </a:lnSpc>
              <a:buNone/>
            </a:pPr>
            <a:r>
              <a:rPr lang="en-US" altLang="en-US" sz="2400" dirty="0" err="1" smtClean="0"/>
              <a:t>Helson’s</a:t>
            </a:r>
            <a:r>
              <a:rPr lang="en-US" altLang="en-US" sz="2400" dirty="0" smtClean="0"/>
              <a:t> </a:t>
            </a:r>
            <a:r>
              <a:rPr lang="en-US" altLang="en-US" sz="2400" dirty="0" smtClean="0">
                <a:solidFill>
                  <a:srgbClr val="FF0000"/>
                </a:solidFill>
              </a:rPr>
              <a:t>adaptation level</a:t>
            </a:r>
          </a:p>
          <a:p>
            <a:pPr marL="400050" lvl="1" indent="0" algn="l" rtl="0" eaLnBrk="1" hangingPunct="1">
              <a:lnSpc>
                <a:spcPct val="150000"/>
              </a:lnSpc>
              <a:buNone/>
            </a:pPr>
            <a:r>
              <a:rPr lang="en-US" altLang="en-US" sz="2400" dirty="0" smtClean="0"/>
              <a:t>Simon’s </a:t>
            </a:r>
            <a:r>
              <a:rPr lang="en-US" altLang="en-US" sz="2400" dirty="0" smtClean="0">
                <a:solidFill>
                  <a:srgbClr val="FF0000"/>
                </a:solidFill>
              </a:rPr>
              <a:t>aspiration level</a:t>
            </a:r>
          </a:p>
          <a:p>
            <a:pPr marL="400050" lvl="1" indent="0" algn="l" rtl="0" eaLnBrk="1" hangingPunct="1">
              <a:lnSpc>
                <a:spcPct val="150000"/>
              </a:lnSpc>
              <a:buNone/>
            </a:pPr>
            <a:r>
              <a:rPr lang="en-US" altLang="en-US" sz="2400" dirty="0" smtClean="0"/>
              <a:t>Kahneman-Tversky’s </a:t>
            </a:r>
            <a:r>
              <a:rPr lang="en-US" altLang="en-US" sz="2400" dirty="0" smtClean="0">
                <a:solidFill>
                  <a:srgbClr val="FF0000"/>
                </a:solidFill>
              </a:rPr>
              <a:t>reference point</a:t>
            </a:r>
          </a:p>
        </p:txBody>
      </p:sp>
    </p:spTree>
    <p:extLst>
      <p:ext uri="{BB962C8B-B14F-4D97-AF65-F5344CB8AC3E}">
        <p14:creationId xmlns:p14="http://schemas.microsoft.com/office/powerpoint/2010/main" val="3185762287"/>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317</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Adaptation Level Theory</a:t>
            </a:r>
          </a:p>
        </p:txBody>
      </p:sp>
      <p:sp>
        <p:nvSpPr>
          <p:cNvPr id="136196" name="Rectangle 3"/>
          <p:cNvSpPr>
            <a:spLocks noGrp="1" noChangeArrowheads="1"/>
          </p:cNvSpPr>
          <p:nvPr>
            <p:ph type="body" idx="1"/>
          </p:nvPr>
        </p:nvSpPr>
        <p:spPr>
          <a:xfrm>
            <a:off x="457200" y="1600200"/>
            <a:ext cx="5987008" cy="4525963"/>
          </a:xfrm>
        </p:spPr>
        <p:txBody>
          <a:bodyPr/>
          <a:lstStyle/>
          <a:p>
            <a:pPr algn="l" rtl="0" eaLnBrk="1" hangingPunct="1">
              <a:lnSpc>
                <a:spcPct val="150000"/>
              </a:lnSpc>
            </a:pPr>
            <a:r>
              <a:rPr lang="en-US" altLang="en-US" sz="2400" dirty="0" smtClean="0"/>
              <a:t>A theory of </a:t>
            </a:r>
            <a:r>
              <a:rPr lang="en-US" altLang="en-US" sz="2400" dirty="0" smtClean="0">
                <a:solidFill>
                  <a:srgbClr val="00B050"/>
                </a:solidFill>
              </a:rPr>
              <a:t>perception</a:t>
            </a:r>
          </a:p>
          <a:p>
            <a:pPr lvl="1" algn="l" rtl="0" eaLnBrk="1" hangingPunct="1">
              <a:lnSpc>
                <a:spcPct val="150000"/>
              </a:lnSpc>
            </a:pPr>
            <a:r>
              <a:rPr lang="en-US" altLang="en-US" sz="2000" dirty="0" smtClean="0"/>
              <a:t>The brain responds mostly to </a:t>
            </a:r>
            <a:r>
              <a:rPr lang="en-US" altLang="en-US" sz="2000" dirty="0" smtClean="0">
                <a:solidFill>
                  <a:srgbClr val="7030A0"/>
                </a:solidFill>
              </a:rPr>
              <a:t>changes</a:t>
            </a:r>
          </a:p>
          <a:p>
            <a:pPr lvl="1" algn="l" rtl="0" eaLnBrk="1" hangingPunct="1">
              <a:lnSpc>
                <a:spcPct val="150000"/>
              </a:lnSpc>
            </a:pPr>
            <a:r>
              <a:rPr lang="en-US" altLang="en-US" sz="2000" dirty="0" smtClean="0"/>
              <a:t>It </a:t>
            </a:r>
            <a:r>
              <a:rPr lang="en-US" altLang="en-US" sz="2000" dirty="0" smtClean="0">
                <a:solidFill>
                  <a:srgbClr val="7030A0"/>
                </a:solidFill>
              </a:rPr>
              <a:t>adapts</a:t>
            </a:r>
            <a:r>
              <a:rPr lang="en-US" altLang="en-US" sz="2000" dirty="0" smtClean="0"/>
              <a:t> to a certain level of the stimulus</a:t>
            </a:r>
          </a:p>
          <a:p>
            <a:pPr lvl="1" algn="l" rtl="0" eaLnBrk="1" hangingPunct="1">
              <a:lnSpc>
                <a:spcPct val="150000"/>
              </a:lnSpc>
            </a:pPr>
            <a:r>
              <a:rPr lang="en-US" altLang="en-US" sz="2000" dirty="0" smtClean="0"/>
              <a:t>The </a:t>
            </a:r>
            <a:r>
              <a:rPr lang="en-US" altLang="en-US" sz="2000" dirty="0" smtClean="0">
                <a:solidFill>
                  <a:srgbClr val="FF0000"/>
                </a:solidFill>
              </a:rPr>
              <a:t>adaptation level </a:t>
            </a:r>
            <a:r>
              <a:rPr lang="en-US" altLang="en-US" sz="2000" dirty="0" smtClean="0"/>
              <a:t>determines what needs to be attended to</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Warning: we do not adapt to anything and everything</a:t>
            </a:r>
            <a:endParaRPr lang="en-US" altLang="en-US" sz="2400" dirty="0"/>
          </a:p>
          <a:p>
            <a:pPr marL="457200" lvl="1" indent="0" algn="l" rtl="0" eaLnBrk="1" hangingPunct="1">
              <a:lnSpc>
                <a:spcPct val="150000"/>
              </a:lnSpc>
              <a:buNone/>
            </a:pPr>
            <a:endParaRPr lang="en-US" altLang="en-US" sz="2000" dirty="0"/>
          </a:p>
        </p:txBody>
      </p:sp>
      <p:sp>
        <p:nvSpPr>
          <p:cNvPr id="3" name="TextBox 2"/>
          <p:cNvSpPr txBox="1"/>
          <p:nvPr/>
        </p:nvSpPr>
        <p:spPr>
          <a:xfrm>
            <a:off x="6012160" y="4293096"/>
            <a:ext cx="2880320" cy="646331"/>
          </a:xfrm>
          <a:prstGeom prst="rect">
            <a:avLst/>
          </a:prstGeom>
          <a:noFill/>
        </p:spPr>
        <p:txBody>
          <a:bodyPr wrap="square" rtlCol="0">
            <a:spAutoFit/>
          </a:bodyPr>
          <a:lstStyle/>
          <a:p>
            <a:r>
              <a:rPr lang="en-US" altLang="en-US" dirty="0"/>
              <a:t>Harry </a:t>
            </a:r>
            <a:r>
              <a:rPr lang="en-US" altLang="en-US" dirty="0" err="1"/>
              <a:t>Helson</a:t>
            </a:r>
            <a:r>
              <a:rPr lang="en-US" altLang="en-US" dirty="0"/>
              <a:t> (1898-1977)</a:t>
            </a:r>
          </a:p>
          <a:p>
            <a:endParaRPr lang="en-US" dirty="0"/>
          </a:p>
        </p:txBody>
      </p:sp>
    </p:spTree>
    <p:extLst>
      <p:ext uri="{BB962C8B-B14F-4D97-AF65-F5344CB8AC3E}">
        <p14:creationId xmlns:p14="http://schemas.microsoft.com/office/powerpoint/2010/main" val="381449020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318</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Satisficing </a:t>
            </a:r>
          </a:p>
        </p:txBody>
      </p:sp>
      <p:sp>
        <p:nvSpPr>
          <p:cNvPr id="136196" name="Rectangle 3"/>
          <p:cNvSpPr>
            <a:spLocks noGrp="1" noChangeArrowheads="1"/>
          </p:cNvSpPr>
          <p:nvPr>
            <p:ph type="body" idx="1"/>
          </p:nvPr>
        </p:nvSpPr>
        <p:spPr>
          <a:xfrm>
            <a:off x="457200" y="1600200"/>
            <a:ext cx="5626968" cy="4525963"/>
          </a:xfrm>
        </p:spPr>
        <p:txBody>
          <a:bodyPr/>
          <a:lstStyle/>
          <a:p>
            <a:pPr algn="l" rtl="0" eaLnBrk="1" hangingPunct="1">
              <a:lnSpc>
                <a:spcPct val="150000"/>
              </a:lnSpc>
            </a:pPr>
            <a:r>
              <a:rPr lang="en-US" altLang="en-US" sz="2400" dirty="0" smtClean="0"/>
              <a:t>A theory of </a:t>
            </a:r>
            <a:r>
              <a:rPr lang="en-US" altLang="en-US" sz="2400" dirty="0" smtClean="0">
                <a:solidFill>
                  <a:srgbClr val="00B050"/>
                </a:solidFill>
              </a:rPr>
              <a:t>decision making</a:t>
            </a:r>
          </a:p>
          <a:p>
            <a:pPr lvl="1" algn="l" rtl="0" eaLnBrk="1" hangingPunct="1">
              <a:lnSpc>
                <a:spcPct val="150000"/>
              </a:lnSpc>
            </a:pPr>
            <a:r>
              <a:rPr lang="en-US" altLang="en-US" sz="2000" dirty="0" smtClean="0"/>
              <a:t>Managers don’t optimize, they </a:t>
            </a:r>
            <a:r>
              <a:rPr lang="en-US" altLang="en-US" sz="2000" dirty="0" smtClean="0">
                <a:solidFill>
                  <a:srgbClr val="FF0000"/>
                </a:solidFill>
              </a:rPr>
              <a:t>satisfice</a:t>
            </a:r>
          </a:p>
          <a:p>
            <a:pPr lvl="1" algn="l" rtl="0" eaLnBrk="1" hangingPunct="1">
              <a:lnSpc>
                <a:spcPct val="150000"/>
              </a:lnSpc>
            </a:pPr>
            <a:r>
              <a:rPr lang="en-US" altLang="en-US" sz="2000" dirty="0" smtClean="0"/>
              <a:t>They put out fires</a:t>
            </a:r>
          </a:p>
          <a:p>
            <a:pPr lvl="1" algn="l" rtl="0" eaLnBrk="1" hangingPunct="1">
              <a:lnSpc>
                <a:spcPct val="150000"/>
              </a:lnSpc>
            </a:pPr>
            <a:r>
              <a:rPr lang="en-US" altLang="en-US" sz="2000" dirty="0" smtClean="0"/>
              <a:t>An </a:t>
            </a:r>
            <a:r>
              <a:rPr lang="en-US" altLang="en-US" sz="2000" dirty="0" smtClean="0">
                <a:solidFill>
                  <a:srgbClr val="FF0000"/>
                </a:solidFill>
              </a:rPr>
              <a:t>aspiration level </a:t>
            </a:r>
            <a:r>
              <a:rPr lang="en-US" altLang="en-US" sz="2000" dirty="0" smtClean="0"/>
              <a:t>is the level of performance below which there’s a problem</a:t>
            </a:r>
          </a:p>
          <a:p>
            <a:pPr algn="l" rtl="0" eaLnBrk="1" hangingPunct="1">
              <a:lnSpc>
                <a:spcPct val="150000"/>
              </a:lnSpc>
            </a:pPr>
            <a:r>
              <a:rPr lang="en-US" altLang="en-US" sz="2400" dirty="0" smtClean="0"/>
              <a:t>Suggested (and coined the term) </a:t>
            </a:r>
            <a:r>
              <a:rPr lang="en-US" altLang="en-US" sz="2400" dirty="0" smtClean="0">
                <a:solidFill>
                  <a:srgbClr val="FF0000"/>
                </a:solidFill>
              </a:rPr>
              <a:t>“Bounded Rationality”</a:t>
            </a:r>
            <a:endParaRPr lang="en-US" altLang="en-US" sz="2400" dirty="0">
              <a:solidFill>
                <a:srgbClr val="FF0000"/>
              </a:solidFill>
            </a:endParaRPr>
          </a:p>
          <a:p>
            <a:pPr marL="457200" lvl="1" indent="0" algn="l" rtl="0" eaLnBrk="1" hangingPunct="1">
              <a:lnSpc>
                <a:spcPct val="150000"/>
              </a:lnSpc>
              <a:buNone/>
            </a:pPr>
            <a:endParaRPr lang="en-US" altLang="en-US" sz="2000" dirty="0"/>
          </a:p>
        </p:txBody>
      </p:sp>
      <p:sp>
        <p:nvSpPr>
          <p:cNvPr id="3" name="TextBox 2"/>
          <p:cNvSpPr txBox="1"/>
          <p:nvPr/>
        </p:nvSpPr>
        <p:spPr>
          <a:xfrm>
            <a:off x="5508104" y="4581128"/>
            <a:ext cx="3312368" cy="646331"/>
          </a:xfrm>
          <a:prstGeom prst="rect">
            <a:avLst/>
          </a:prstGeom>
          <a:noFill/>
        </p:spPr>
        <p:txBody>
          <a:bodyPr wrap="square" rtlCol="0">
            <a:spAutoFit/>
          </a:bodyPr>
          <a:lstStyle/>
          <a:p>
            <a:r>
              <a:rPr lang="en-US" altLang="en-US" dirty="0" smtClean="0"/>
              <a:t>Herbert A. Simon (1916-2001)</a:t>
            </a:r>
            <a:endParaRPr lang="en-US" alt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417637"/>
            <a:ext cx="1800200" cy="2700301"/>
          </a:xfrm>
          <a:prstGeom prst="rect">
            <a:avLst/>
          </a:prstGeom>
        </p:spPr>
      </p:pic>
    </p:spTree>
    <p:extLst>
      <p:ext uri="{BB962C8B-B14F-4D97-AF65-F5344CB8AC3E}">
        <p14:creationId xmlns:p14="http://schemas.microsoft.com/office/powerpoint/2010/main" val="3766143992"/>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A0EFE8F-CC74-404A-8D99-27D428FDBC07}" type="slidenum">
              <a:rPr lang="ar-SA" altLang="en-US" sz="1400"/>
              <a:pPr algn="l">
                <a:spcBef>
                  <a:spcPct val="0"/>
                </a:spcBef>
                <a:buFontTx/>
                <a:buNone/>
              </a:pPr>
              <a:t>319</a:t>
            </a:fld>
            <a:endParaRPr lang="en-US" altLang="en-US" sz="1400"/>
          </a:p>
        </p:txBody>
      </p:sp>
      <p:sp>
        <p:nvSpPr>
          <p:cNvPr id="136195" name="Rectangle 2"/>
          <p:cNvSpPr>
            <a:spLocks noGrp="1" noChangeArrowheads="1"/>
          </p:cNvSpPr>
          <p:nvPr>
            <p:ph type="title"/>
          </p:nvPr>
        </p:nvSpPr>
        <p:spPr/>
        <p:txBody>
          <a:bodyPr/>
          <a:lstStyle/>
          <a:p>
            <a:pPr eaLnBrk="1" hangingPunct="1"/>
            <a:r>
              <a:rPr lang="en-US" altLang="en-US" sz="3600" dirty="0" smtClean="0">
                <a:solidFill>
                  <a:schemeClr val="accent2"/>
                </a:solidFill>
              </a:rPr>
              <a:t>What determines the reference point?</a:t>
            </a:r>
          </a:p>
        </p:txBody>
      </p:sp>
      <p:sp>
        <p:nvSpPr>
          <p:cNvPr id="136196" name="Rectangle 3"/>
          <p:cNvSpPr>
            <a:spLocks noGrp="1" noChangeArrowheads="1"/>
          </p:cNvSpPr>
          <p:nvPr>
            <p:ph type="body" idx="1"/>
          </p:nvPr>
        </p:nvSpPr>
        <p:spPr>
          <a:xfrm>
            <a:off x="1187624" y="4941168"/>
            <a:ext cx="7056784" cy="792088"/>
          </a:xfrm>
        </p:spPr>
        <p:txBody>
          <a:bodyPr/>
          <a:lstStyle/>
          <a:p>
            <a:pPr marL="0" indent="0" algn="l" rtl="0" eaLnBrk="1" hangingPunct="1">
              <a:lnSpc>
                <a:spcPct val="150000"/>
              </a:lnSpc>
              <a:buNone/>
            </a:pPr>
            <a:r>
              <a:rPr lang="en-GB" sz="2400" dirty="0" err="1" smtClean="0"/>
              <a:t>Kőszegi</a:t>
            </a:r>
            <a:r>
              <a:rPr lang="en-GB" sz="2400" dirty="0"/>
              <a:t> </a:t>
            </a:r>
            <a:r>
              <a:rPr lang="en-GB" sz="2400" dirty="0" smtClean="0"/>
              <a:t>and Rabin: the economic environment </a:t>
            </a: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517076"/>
            <a:ext cx="2053600" cy="2446643"/>
          </a:xfrm>
          <a:prstGeom prst="rect">
            <a:avLst/>
          </a:prstGeom>
        </p:spPr>
      </p:pic>
      <p:sp>
        <p:nvSpPr>
          <p:cNvPr id="3" name="TextBox 2"/>
          <p:cNvSpPr txBox="1"/>
          <p:nvPr/>
        </p:nvSpPr>
        <p:spPr>
          <a:xfrm>
            <a:off x="6012160" y="4149080"/>
            <a:ext cx="2808312" cy="369332"/>
          </a:xfrm>
          <a:prstGeom prst="rect">
            <a:avLst/>
          </a:prstGeom>
          <a:noFill/>
        </p:spPr>
        <p:txBody>
          <a:bodyPr wrap="square" rtlCol="0">
            <a:spAutoFit/>
          </a:bodyPr>
          <a:lstStyle/>
          <a:p>
            <a:r>
              <a:rPr lang="en-US" dirty="0" smtClean="0"/>
              <a:t>Matthew Rabin (b. 1963)</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63393"/>
            <a:ext cx="2232248" cy="2622257"/>
          </a:xfrm>
          <a:prstGeom prst="rect">
            <a:avLst/>
          </a:prstGeom>
        </p:spPr>
      </p:pic>
      <p:sp>
        <p:nvSpPr>
          <p:cNvPr id="5" name="TextBox 4"/>
          <p:cNvSpPr txBox="1"/>
          <p:nvPr/>
        </p:nvSpPr>
        <p:spPr>
          <a:xfrm>
            <a:off x="899592" y="4293096"/>
            <a:ext cx="3312368" cy="369332"/>
          </a:xfrm>
          <a:prstGeom prst="rect">
            <a:avLst/>
          </a:prstGeom>
          <a:noFill/>
        </p:spPr>
        <p:txBody>
          <a:bodyPr wrap="square" rtlCol="0">
            <a:spAutoFit/>
          </a:bodyPr>
          <a:lstStyle/>
          <a:p>
            <a:r>
              <a:rPr lang="en-GB" dirty="0" err="1"/>
              <a:t>Botond</a:t>
            </a:r>
            <a:r>
              <a:rPr lang="en-GB" dirty="0"/>
              <a:t> </a:t>
            </a:r>
            <a:r>
              <a:rPr lang="en-GB" dirty="0" err="1" smtClean="0"/>
              <a:t>Kőszegi</a:t>
            </a:r>
            <a:r>
              <a:rPr lang="en-GB" dirty="0" smtClean="0"/>
              <a:t> (b. 1973)</a:t>
            </a:r>
            <a:endParaRPr lang="en-GB" dirty="0"/>
          </a:p>
        </p:txBody>
      </p:sp>
    </p:spTree>
    <p:extLst>
      <p:ext uri="{BB962C8B-B14F-4D97-AF65-F5344CB8AC3E}">
        <p14:creationId xmlns:p14="http://schemas.microsoft.com/office/powerpoint/2010/main" val="2582119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Recent Survey </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Explanations of the endowment effect: an integrative view</a:t>
            </a:r>
            <a:endParaRPr lang="en-US" sz="2000" dirty="0">
              <a:solidFill>
                <a:srgbClr val="7030A0"/>
              </a:solidFill>
            </a:endParaRPr>
          </a:p>
          <a:p>
            <a:pPr marL="0" indent="0" algn="l" rtl="0">
              <a:buNone/>
            </a:pPr>
            <a:r>
              <a:rPr lang="en-US" sz="2000" dirty="0" smtClean="0">
                <a:solidFill>
                  <a:srgbClr val="FF0000"/>
                </a:solidFill>
              </a:rPr>
              <a:t>Carey K. </a:t>
            </a:r>
            <a:r>
              <a:rPr lang="en-US" sz="2000" dirty="0" err="1" smtClean="0">
                <a:solidFill>
                  <a:srgbClr val="FF0000"/>
                </a:solidFill>
              </a:rPr>
              <a:t>Morewedge</a:t>
            </a:r>
            <a:r>
              <a:rPr lang="en-US" sz="2000" dirty="0" smtClean="0">
                <a:solidFill>
                  <a:srgbClr val="FF0000"/>
                </a:solidFill>
              </a:rPr>
              <a:t>, Colleen E. </a:t>
            </a:r>
            <a:r>
              <a:rPr lang="en-US" sz="2000" dirty="0" err="1" smtClean="0">
                <a:solidFill>
                  <a:srgbClr val="FF0000"/>
                </a:solidFill>
              </a:rPr>
              <a:t>Giblin</a:t>
            </a:r>
            <a:endParaRPr lang="en-US" sz="2000" dirty="0" smtClean="0">
              <a:solidFill>
                <a:srgbClr val="FF0000"/>
              </a:solidFill>
            </a:endParaRPr>
          </a:p>
          <a:p>
            <a:pPr marL="0" indent="0" algn="l" rtl="0">
              <a:buNone/>
            </a:pPr>
            <a:r>
              <a:rPr lang="en-US" sz="1600" i="1" dirty="0" smtClean="0"/>
              <a:t>Trends in Cognitive Science </a:t>
            </a:r>
            <a:r>
              <a:rPr lang="en-US" sz="1600" dirty="0" smtClean="0"/>
              <a:t>Vol. 19 No. 6 (June 2015) pp. 339-348</a:t>
            </a:r>
            <a:endParaRPr lang="en-US" sz="1600" dirty="0"/>
          </a:p>
          <a:p>
            <a:pPr marL="0" indent="0" algn="l" rtl="0">
              <a:buNone/>
            </a:pPr>
            <a:r>
              <a:rPr lang="en-US" sz="1600" dirty="0">
                <a:solidFill>
                  <a:srgbClr val="009900"/>
                </a:solidFill>
              </a:rPr>
              <a:t>Abstract</a:t>
            </a:r>
          </a:p>
          <a:p>
            <a:pPr marL="0" indent="0" algn="l" rtl="0">
              <a:buNone/>
            </a:pPr>
            <a:r>
              <a:rPr lang="en-US" sz="1800" dirty="0"/>
              <a:t>The endowment effect is the tendency for people who own a good to value it more than people who do not. Its economic impact is consequential. It creates market inefficiencies and irregularities in valuation such as differences between buyers and sellers, reluctance to trade, and mere ownership effects. Traditionally, the endowment effect has been attributed to loss aversion causing sellers of a good to value it more than buyers. New theories and findings – some inconsistent with loss aversion – suggest evolutionary, strategic, and more basic cognitive origins. In an integrative review, we propose that all three major instantiations of the endowment effect are attributable to exogenously and endogenously induced cognitive frames that bias which information is accessible during valuation.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32</a:t>
            </a:fld>
            <a:endParaRPr lang="en-US" altLang="en-US"/>
          </a:p>
        </p:txBody>
      </p:sp>
    </p:spTree>
    <p:extLst>
      <p:ext uri="{BB962C8B-B14F-4D97-AF65-F5344CB8AC3E}">
        <p14:creationId xmlns:p14="http://schemas.microsoft.com/office/powerpoint/2010/main" val="226515170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 model of reference-dependent preferences</a:t>
            </a:r>
            <a:endParaRPr lang="en-US" sz="2000" dirty="0">
              <a:solidFill>
                <a:srgbClr val="7030A0"/>
              </a:solidFill>
            </a:endParaRPr>
          </a:p>
          <a:p>
            <a:pPr marL="0" indent="0" algn="l" rtl="0">
              <a:buNone/>
            </a:pPr>
            <a:r>
              <a:rPr lang="en-GB" sz="2000" dirty="0" err="1">
                <a:solidFill>
                  <a:srgbClr val="FF0000"/>
                </a:solidFill>
              </a:rPr>
              <a:t>Botond</a:t>
            </a:r>
            <a:r>
              <a:rPr lang="en-GB" sz="2000" dirty="0">
                <a:solidFill>
                  <a:srgbClr val="FF0000"/>
                </a:solidFill>
              </a:rPr>
              <a:t> </a:t>
            </a:r>
            <a:r>
              <a:rPr lang="en-GB" sz="2000" dirty="0" err="1">
                <a:solidFill>
                  <a:srgbClr val="FF0000"/>
                </a:solidFill>
              </a:rPr>
              <a:t>Kőszegi</a:t>
            </a:r>
            <a:r>
              <a:rPr lang="en-GB" sz="2000" dirty="0">
                <a:solidFill>
                  <a:srgbClr val="FF0000"/>
                </a:solidFill>
              </a:rPr>
              <a:t>, Matthew </a:t>
            </a:r>
            <a:r>
              <a:rPr lang="en-GB" sz="2000" dirty="0" smtClean="0">
                <a:solidFill>
                  <a:srgbClr val="FF0000"/>
                </a:solidFill>
              </a:rPr>
              <a:t>Rabin</a:t>
            </a:r>
          </a:p>
          <a:p>
            <a:pPr marL="0" indent="0" algn="l" rtl="0">
              <a:buNone/>
            </a:pPr>
            <a:r>
              <a:rPr lang="en-GB" sz="1800" i="1" dirty="0" smtClean="0"/>
              <a:t>The </a:t>
            </a:r>
            <a:r>
              <a:rPr lang="en-GB" sz="1800" i="1" dirty="0"/>
              <a:t>Quarterly Journal of Economics</a:t>
            </a:r>
            <a:r>
              <a:rPr lang="en-GB" sz="1800" dirty="0"/>
              <a:t>, </a:t>
            </a:r>
            <a:r>
              <a:rPr lang="en-GB" sz="1800" dirty="0" smtClean="0"/>
              <a:t>Vol. </a:t>
            </a:r>
            <a:r>
              <a:rPr lang="en-GB" sz="1800" dirty="0"/>
              <a:t>121, </a:t>
            </a:r>
            <a:r>
              <a:rPr lang="en-GB" sz="1800" dirty="0" smtClean="0"/>
              <a:t>No. 4 (Nov. 2006), pp. 1133-1165</a:t>
            </a:r>
            <a:endParaRPr lang="en-US" sz="1800" dirty="0"/>
          </a:p>
          <a:p>
            <a:pPr marL="0" indent="0" algn="l" rtl="0">
              <a:buNone/>
            </a:pPr>
            <a:r>
              <a:rPr lang="en-US" sz="1800" dirty="0" smtClean="0">
                <a:solidFill>
                  <a:srgbClr val="00B050"/>
                </a:solidFill>
              </a:rPr>
              <a:t>Abstract</a:t>
            </a:r>
          </a:p>
          <a:p>
            <a:pPr marL="0" indent="0" algn="l" rtl="0">
              <a:buNone/>
            </a:pPr>
            <a:r>
              <a:rPr lang="en-GB" sz="1600" dirty="0"/>
              <a:t>We develop a model of reference-dependent preferences and loss aversion where “gain-loss utility” is derived from standard “consumption utility” and the reference point is determined endogenously by the economic environment. We assume that a person's reference point is her rational expectations held in the recent past about outcomes, which are determined in a </a:t>
            </a:r>
            <a:r>
              <a:rPr lang="en-GB" sz="1600" i="1" dirty="0"/>
              <a:t>personal equilibrium</a:t>
            </a:r>
            <a:r>
              <a:rPr lang="en-GB" sz="1600" dirty="0"/>
              <a:t> by the requirement that they must be consistent with optimal behavior given expectations. In deterministic environments, choices maximize consumption utility, but gain-loss utility influences behavior when there is uncertainty. Applying the model to consumer behavior, we show that willingness to pay for a good is increasing in the expected probability of purchase and in the expected prices conditional on purchase. In within-day </a:t>
            </a:r>
            <a:r>
              <a:rPr lang="en-GB" sz="1600" dirty="0" err="1"/>
              <a:t>labor</a:t>
            </a:r>
            <a:r>
              <a:rPr lang="en-GB" sz="1600" dirty="0"/>
              <a:t>-supply decisions, a worker is less likely to continue work if income earned thus far is unexpectedly high, but more likely to show up as well as continue work if expected income is high.</a:t>
            </a:r>
            <a:endParaRPr lang="en-US" sz="16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320</a:t>
            </a:fld>
            <a:endParaRPr lang="en-US" altLang="en-US"/>
          </a:p>
        </p:txBody>
      </p:sp>
    </p:spTree>
    <p:extLst>
      <p:ext uri="{BB962C8B-B14F-4D97-AF65-F5344CB8AC3E}">
        <p14:creationId xmlns:p14="http://schemas.microsoft.com/office/powerpoint/2010/main" val="423307214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B7F27F7-586B-4C08-B9B8-39A0BF3ED44B}" type="slidenum">
              <a:rPr lang="ar-SA" altLang="en-US" sz="1400"/>
              <a:pPr algn="l">
                <a:spcBef>
                  <a:spcPct val="0"/>
                </a:spcBef>
                <a:buFontTx/>
                <a:buNone/>
              </a:pPr>
              <a:t>321</a:t>
            </a:fld>
            <a:endParaRPr lang="en-US" altLang="en-US" sz="1400"/>
          </a:p>
        </p:txBody>
      </p:sp>
      <p:sp>
        <p:nvSpPr>
          <p:cNvPr id="137219" name="Rectangle 2"/>
          <p:cNvSpPr>
            <a:spLocks noGrp="1" noChangeArrowheads="1"/>
          </p:cNvSpPr>
          <p:nvPr>
            <p:ph type="title"/>
          </p:nvPr>
        </p:nvSpPr>
        <p:spPr/>
        <p:txBody>
          <a:bodyPr/>
          <a:lstStyle/>
          <a:p>
            <a:pPr eaLnBrk="1" hangingPunct="1"/>
            <a:r>
              <a:rPr lang="en-US" altLang="en-US" sz="3600" dirty="0" smtClean="0">
                <a:solidFill>
                  <a:schemeClr val="accent2"/>
                </a:solidFill>
              </a:rPr>
              <a:t>Probability distortion</a:t>
            </a:r>
          </a:p>
        </p:txBody>
      </p:sp>
      <p:sp>
        <p:nvSpPr>
          <p:cNvPr id="137220" name="Rectangle 3"/>
          <p:cNvSpPr>
            <a:spLocks noGrp="1" noChangeArrowheads="1"/>
          </p:cNvSpPr>
          <p:nvPr>
            <p:ph type="body" idx="1"/>
          </p:nvPr>
        </p:nvSpPr>
        <p:spPr/>
        <p:txBody>
          <a:bodyPr/>
          <a:lstStyle/>
          <a:p>
            <a:pPr algn="l" rtl="0" eaLnBrk="1" hangingPunct="1">
              <a:lnSpc>
                <a:spcPct val="150000"/>
              </a:lnSpc>
            </a:pPr>
            <a:r>
              <a:rPr lang="en-US" altLang="en-US" sz="2400" dirty="0" smtClean="0">
                <a:solidFill>
                  <a:srgbClr val="7030A0"/>
                </a:solidFill>
              </a:rPr>
              <a:t>Small</a:t>
            </a:r>
            <a:r>
              <a:rPr lang="en-US" altLang="en-US" sz="2400" dirty="0" smtClean="0"/>
              <a:t> probabilities are translated into </a:t>
            </a:r>
            <a:r>
              <a:rPr lang="en-US" altLang="en-US" sz="2400" dirty="0" smtClean="0">
                <a:solidFill>
                  <a:srgbClr val="7030A0"/>
                </a:solidFill>
              </a:rPr>
              <a:t>larger</a:t>
            </a:r>
            <a:r>
              <a:rPr lang="en-US" altLang="en-US" sz="2400" dirty="0" smtClean="0"/>
              <a:t> “decision weights”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As in the examples of State lotteries and insurance</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Indeed…</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Small probabilities</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322</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DC70A-CD92-8F4B-AA42-57CA389088E7}"/>
                  </a:ext>
                </a:extLst>
              </p:cNvPr>
              <p:cNvSpPr txBox="1"/>
              <p:nvPr/>
            </p:nvSpPr>
            <p:spPr>
              <a:xfrm>
                <a:off x="899592" y="1556792"/>
                <a:ext cx="7429500" cy="3685753"/>
              </a:xfrm>
              <a:prstGeom prst="rect">
                <a:avLst/>
              </a:prstGeom>
              <a:noFill/>
            </p:spPr>
            <p:txBody>
              <a:bodyPr wrap="square" rtlCol="0">
                <a:spAutoFit/>
              </a:bodyPr>
              <a:lstStyle/>
              <a:p>
                <a:pPr algn="l">
                  <a:lnSpc>
                    <a:spcPct val="150000"/>
                  </a:lnSpc>
                </a:pPr>
                <a:r>
                  <a:rPr lang="en-US" dirty="0" smtClean="0"/>
                  <a:t>People have a hard time understanding small probabilities</a:t>
                </a:r>
                <a:endParaRPr lang="en-US" dirty="0"/>
              </a:p>
              <a:p>
                <a:pPr algn="l">
                  <a:lnSpc>
                    <a:spcPct val="150000"/>
                  </a:lnSpc>
                </a:pPr>
                <a:r>
                  <a:rPr lang="en-US" dirty="0" smtClean="0"/>
                  <a:t>Imagine that every week a State lottery allows you to guess </a:t>
                </a:r>
                <a14:m>
                  <m:oMath xmlns:m="http://schemas.openxmlformats.org/officeDocument/2006/math">
                    <m:r>
                      <a:rPr lang="en-US" b="0" i="1" smtClean="0">
                        <a:solidFill>
                          <a:srgbClr val="FF0000"/>
                        </a:solidFill>
                        <a:latin typeface="Cambria Math" panose="02040503050406030204" pitchFamily="18" charset="0"/>
                      </a:rPr>
                      <m:t>6</m:t>
                    </m:r>
                  </m:oMath>
                </a14:m>
                <a:r>
                  <a:rPr lang="en-US" dirty="0" smtClean="0"/>
                  <a:t> numbers out of </a:t>
                </a:r>
                <a14:m>
                  <m:oMath xmlns:m="http://schemas.openxmlformats.org/officeDocument/2006/math">
                    <m:r>
                      <a:rPr lang="en-US" i="1" dirty="0" smtClean="0">
                        <a:solidFill>
                          <a:srgbClr val="FF0000"/>
                        </a:solidFill>
                        <a:latin typeface="Cambria Math" panose="02040503050406030204" pitchFamily="18" charset="0"/>
                      </a:rPr>
                      <m:t>47</m:t>
                    </m:r>
                  </m:oMath>
                </a14:m>
                <a:endParaRPr lang="he-IL" dirty="0"/>
              </a:p>
              <a:p>
                <a:pPr algn="l">
                  <a:lnSpc>
                    <a:spcPct val="150000"/>
                  </a:lnSpc>
                </a:pPr>
                <a:r>
                  <a:rPr lang="en-US" dirty="0" smtClean="0"/>
                  <a:t>The number of such choices is </a:t>
                </a:r>
                <a14:m>
                  <m:oMath xmlns:m="http://schemas.openxmlformats.org/officeDocument/2006/math">
                    <m:d>
                      <m:dPr>
                        <m:ctrlPr>
                          <a:rPr lang="en-US" i="1" smtClean="0">
                            <a:solidFill>
                              <a:srgbClr val="009900"/>
                            </a:solidFill>
                            <a:latin typeface="Cambria Math" panose="02040503050406030204" pitchFamily="18" charset="0"/>
                          </a:rPr>
                        </m:ctrlPr>
                      </m:dPr>
                      <m:e>
                        <m:m>
                          <m:mPr>
                            <m:mcs>
                              <m:mc>
                                <m:mcPr>
                                  <m:count m:val="1"/>
                                  <m:mcJc m:val="center"/>
                                </m:mcPr>
                              </m:mc>
                            </m:mcs>
                            <m:ctrlPr>
                              <a:rPr lang="en-US" i="1">
                                <a:solidFill>
                                  <a:srgbClr val="009900"/>
                                </a:solidFill>
                                <a:latin typeface="Cambria Math" panose="02040503050406030204" pitchFamily="18" charset="0"/>
                              </a:rPr>
                            </m:ctrlPr>
                          </m:mPr>
                          <m:mr>
                            <m:e>
                              <m:r>
                                <m:rPr>
                                  <m:brk m:alnAt="7"/>
                                </m:rPr>
                                <a:rPr lang="en-US" i="1">
                                  <a:solidFill>
                                    <a:srgbClr val="009900"/>
                                  </a:solidFill>
                                  <a:latin typeface="Cambria Math"/>
                                </a:rPr>
                                <m:t>4</m:t>
                              </m:r>
                              <m:r>
                                <a:rPr lang="en-US" i="1">
                                  <a:solidFill>
                                    <a:srgbClr val="009900"/>
                                  </a:solidFill>
                                  <a:latin typeface="Cambria Math"/>
                                </a:rPr>
                                <m:t>7</m:t>
                              </m:r>
                            </m:e>
                          </m:mr>
                          <m:mr>
                            <m:e>
                              <m:r>
                                <a:rPr lang="en-US" i="1">
                                  <a:solidFill>
                                    <a:srgbClr val="009900"/>
                                  </a:solidFill>
                                  <a:latin typeface="Cambria Math"/>
                                </a:rPr>
                                <m:t>6</m:t>
                              </m:r>
                            </m:e>
                          </m:mr>
                        </m:m>
                      </m:e>
                    </m:d>
                    <m:r>
                      <a:rPr lang="en-US" i="1">
                        <a:latin typeface="Cambria Math"/>
                      </a:rPr>
                      <m:t>=</m:t>
                    </m:r>
                    <m:r>
                      <a:rPr lang="en-US" i="1">
                        <a:solidFill>
                          <a:srgbClr val="FF0000"/>
                        </a:solidFill>
                        <a:latin typeface="Cambria Math"/>
                      </a:rPr>
                      <m:t>10</m:t>
                    </m:r>
                    <m:r>
                      <a:rPr lang="en-US" i="1">
                        <a:solidFill>
                          <a:srgbClr val="FF0000"/>
                        </a:solidFill>
                        <a:latin typeface="Cambria Math"/>
                      </a:rPr>
                      <m:t>,</m:t>
                    </m:r>
                    <m:r>
                      <a:rPr lang="en-US" i="1">
                        <a:solidFill>
                          <a:srgbClr val="FF0000"/>
                        </a:solidFill>
                        <a:latin typeface="Cambria Math"/>
                      </a:rPr>
                      <m:t>737</m:t>
                    </m:r>
                    <m:r>
                      <a:rPr lang="en-US" i="1">
                        <a:solidFill>
                          <a:srgbClr val="FF0000"/>
                        </a:solidFill>
                        <a:latin typeface="Cambria Math"/>
                      </a:rPr>
                      <m:t>,</m:t>
                    </m:r>
                    <m:r>
                      <a:rPr lang="en-US" i="1">
                        <a:solidFill>
                          <a:srgbClr val="FF0000"/>
                        </a:solidFill>
                        <a:latin typeface="Cambria Math"/>
                      </a:rPr>
                      <m:t>573</m:t>
                    </m:r>
                    <m:r>
                      <a:rPr lang="en-US" i="1">
                        <a:latin typeface="Cambria Math"/>
                      </a:rPr>
                      <m:t> </m:t>
                    </m:r>
                  </m:oMath>
                </a14:m>
                <a:endParaRPr lang="he-IL" dirty="0"/>
              </a:p>
              <a:p>
                <a:pPr algn="l">
                  <a:lnSpc>
                    <a:spcPct val="150000"/>
                  </a:lnSpc>
                </a:pPr>
                <a:r>
                  <a:rPr lang="en-US" dirty="0" smtClean="0"/>
                  <a:t>And the chance of winning (not necessarily alone) in a given week is</a:t>
                </a:r>
                <a:endParaRPr lang="he-IL" i="1" dirty="0">
                  <a:latin typeface="Cambria Math"/>
                </a:endParaRPr>
              </a:p>
              <a:p>
                <a:pPr algn="l">
                  <a:lnSpc>
                    <a:spcPct val="150000"/>
                  </a:lnSpc>
                </a:pPr>
                <a14:m>
                  <m:oMathPara xmlns:m="http://schemas.openxmlformats.org/officeDocument/2006/math">
                    <m:oMathParaPr>
                      <m:jc m:val="centerGroup"/>
                    </m:oMathParaPr>
                    <m:oMath xmlns:m="http://schemas.openxmlformats.org/officeDocument/2006/math">
                      <m:f>
                        <m:fPr>
                          <m:ctrlPr>
                            <a:rPr lang="en-US" i="1" smtClean="0">
                              <a:solidFill>
                                <a:srgbClr val="009900"/>
                              </a:solidFill>
                              <a:latin typeface="Cambria Math" panose="02040503050406030204" pitchFamily="18" charset="0"/>
                            </a:rPr>
                          </m:ctrlPr>
                        </m:fPr>
                        <m:num>
                          <m:r>
                            <a:rPr lang="en-US" i="1">
                              <a:solidFill>
                                <a:srgbClr val="009900"/>
                              </a:solidFill>
                              <a:latin typeface="Cambria Math"/>
                            </a:rPr>
                            <m:t>1</m:t>
                          </m:r>
                        </m:num>
                        <m:den>
                          <m:r>
                            <a:rPr lang="en-US" i="1">
                              <a:solidFill>
                                <a:srgbClr val="009900"/>
                              </a:solidFill>
                              <a:latin typeface="Cambria Math"/>
                            </a:rPr>
                            <m:t>10</m:t>
                          </m:r>
                          <m:r>
                            <a:rPr lang="en-US" i="1">
                              <a:solidFill>
                                <a:srgbClr val="009900"/>
                              </a:solidFill>
                              <a:latin typeface="Cambria Math"/>
                            </a:rPr>
                            <m:t>,</m:t>
                          </m:r>
                          <m:r>
                            <a:rPr lang="en-US" i="1">
                              <a:solidFill>
                                <a:srgbClr val="009900"/>
                              </a:solidFill>
                              <a:latin typeface="Cambria Math"/>
                            </a:rPr>
                            <m:t>737</m:t>
                          </m:r>
                          <m:r>
                            <a:rPr lang="en-US" i="1">
                              <a:solidFill>
                                <a:srgbClr val="009900"/>
                              </a:solidFill>
                              <a:latin typeface="Cambria Math"/>
                            </a:rPr>
                            <m:t>,</m:t>
                          </m:r>
                          <m:r>
                            <a:rPr lang="en-US" i="1">
                              <a:solidFill>
                                <a:srgbClr val="009900"/>
                              </a:solidFill>
                              <a:latin typeface="Cambria Math"/>
                            </a:rPr>
                            <m:t>573</m:t>
                          </m:r>
                        </m:den>
                      </m:f>
                      <m:r>
                        <a:rPr lang="en-US" i="1">
                          <a:solidFill>
                            <a:srgbClr val="009900"/>
                          </a:solidFill>
                          <a:latin typeface="Cambria Math"/>
                        </a:rPr>
                        <m:t>=</m:t>
                      </m:r>
                      <m:r>
                        <a:rPr lang="en-US" i="1">
                          <a:solidFill>
                            <a:srgbClr val="FF0000"/>
                          </a:solidFill>
                          <a:latin typeface="Cambria Math"/>
                        </a:rPr>
                        <m:t>0</m:t>
                      </m:r>
                      <m:r>
                        <a:rPr lang="en-US" i="1">
                          <a:solidFill>
                            <a:srgbClr val="FF0000"/>
                          </a:solidFill>
                          <a:latin typeface="Cambria Math"/>
                        </a:rPr>
                        <m:t>.</m:t>
                      </m:r>
                      <m:r>
                        <a:rPr lang="en-US" i="1">
                          <a:solidFill>
                            <a:srgbClr val="FF0000"/>
                          </a:solidFill>
                          <a:latin typeface="Cambria Math"/>
                        </a:rPr>
                        <m:t>000</m:t>
                      </m:r>
                      <m:r>
                        <a:rPr lang="en-US" i="1">
                          <a:solidFill>
                            <a:srgbClr val="FF0000"/>
                          </a:solidFill>
                          <a:latin typeface="Cambria Math"/>
                        </a:rPr>
                        <m:t>,</m:t>
                      </m:r>
                      <m:r>
                        <a:rPr lang="en-US" i="1">
                          <a:solidFill>
                            <a:srgbClr val="FF0000"/>
                          </a:solidFill>
                          <a:latin typeface="Cambria Math"/>
                        </a:rPr>
                        <m:t>000</m:t>
                      </m:r>
                      <m:r>
                        <a:rPr lang="en-US" i="1">
                          <a:solidFill>
                            <a:srgbClr val="FF0000"/>
                          </a:solidFill>
                          <a:latin typeface="Cambria Math"/>
                        </a:rPr>
                        <m:t>,</m:t>
                      </m:r>
                      <m:r>
                        <a:rPr lang="en-US" i="1">
                          <a:solidFill>
                            <a:srgbClr val="FF0000"/>
                          </a:solidFill>
                          <a:latin typeface="Cambria Math"/>
                        </a:rPr>
                        <m:t>0931</m:t>
                      </m:r>
                    </m:oMath>
                  </m:oMathPara>
                </a14:m>
                <a:endParaRPr lang="he-IL" dirty="0"/>
              </a:p>
              <a:p>
                <a:pPr algn="l">
                  <a:lnSpc>
                    <a:spcPct val="150000"/>
                  </a:lnSpc>
                </a:pPr>
                <a:r>
                  <a:rPr lang="en-US" dirty="0" smtClean="0">
                    <a:solidFill>
                      <a:srgbClr val="0070C0"/>
                    </a:solidFill>
                  </a:rPr>
                  <a:t>How long should you wait to obtain a probability of winning of </a:t>
                </a:r>
                <a14:m>
                  <m:oMath xmlns:m="http://schemas.openxmlformats.org/officeDocument/2006/math">
                    <m:r>
                      <a:rPr lang="en-US" i="1" dirty="0" smtClean="0">
                        <a:solidFill>
                          <a:srgbClr val="FF0000"/>
                        </a:solidFill>
                        <a:latin typeface="Cambria Math" panose="02040503050406030204" pitchFamily="18" charset="0"/>
                      </a:rPr>
                      <m:t>1</m:t>
                    </m:r>
                    <m:r>
                      <a:rPr lang="en-US" i="1" dirty="0" smtClean="0">
                        <a:solidFill>
                          <a:srgbClr val="FF0000"/>
                        </a:solidFill>
                        <a:latin typeface="Cambria Math" panose="02040503050406030204" pitchFamily="18" charset="0"/>
                      </a:rPr>
                      <m:t>%</m:t>
                    </m:r>
                  </m:oMath>
                </a14:m>
                <a:r>
                  <a:rPr lang="en-US" dirty="0" smtClean="0">
                    <a:solidFill>
                      <a:srgbClr val="0070C0"/>
                    </a:solidFill>
                  </a:rPr>
                  <a:t> ?</a:t>
                </a:r>
                <a:endParaRPr lang="he-IL" dirty="0">
                  <a:solidFill>
                    <a:srgbClr val="0070C0"/>
                  </a:solidFill>
                </a:endParaRPr>
              </a:p>
            </p:txBody>
          </p:sp>
        </mc:Choice>
        <mc:Fallback xmlns="">
          <p:sp>
            <p:nvSpPr>
              <p:cNvPr id="5" name="TextBox 4">
                <a:extLst>
                  <a:ext uri="{FF2B5EF4-FFF2-40B4-BE49-F238E27FC236}">
                    <a16:creationId xmlns:a16="http://schemas.microsoft.com/office/drawing/2014/main" id="{C60DC70A-CD92-8F4B-AA42-57CA389088E7}"/>
                  </a:ext>
                </a:extLst>
              </p:cNvPr>
              <p:cNvSpPr txBox="1">
                <a:spLocks noRot="1" noChangeAspect="1" noMove="1" noResize="1" noEditPoints="1" noAdjustHandles="1" noChangeArrowheads="1" noChangeShapeType="1" noTextEdit="1"/>
              </p:cNvSpPr>
              <p:nvPr/>
            </p:nvSpPr>
            <p:spPr>
              <a:xfrm>
                <a:off x="899592" y="1556792"/>
                <a:ext cx="7429500" cy="3685753"/>
              </a:xfrm>
              <a:prstGeom prst="rect">
                <a:avLst/>
              </a:prstGeom>
              <a:blipFill>
                <a:blip r:embed="rId2"/>
                <a:stretch>
                  <a:fillRect l="-739" r="-328" b="-331"/>
                </a:stretch>
              </a:blipFill>
            </p:spPr>
            <p:txBody>
              <a:bodyPr/>
              <a:lstStyle/>
              <a:p>
                <a:r>
                  <a:rPr lang="en-US">
                    <a:noFill/>
                  </a:rPr>
                  <a:t> </a:t>
                </a:r>
              </a:p>
            </p:txBody>
          </p:sp>
        </mc:Fallback>
      </mc:AlternateContent>
    </p:spTree>
    <p:extLst>
      <p:ext uri="{BB962C8B-B14F-4D97-AF65-F5344CB8AC3E}">
        <p14:creationId xmlns:p14="http://schemas.microsoft.com/office/powerpoint/2010/main" val="303850652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Calculation</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323</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0DC70A-CD92-8F4B-AA42-57CA389088E7}"/>
                  </a:ext>
                </a:extLst>
              </p:cNvPr>
              <p:cNvSpPr txBox="1"/>
              <p:nvPr/>
            </p:nvSpPr>
            <p:spPr>
              <a:xfrm>
                <a:off x="755576" y="1484784"/>
                <a:ext cx="7429500" cy="4179927"/>
              </a:xfrm>
              <a:prstGeom prst="rect">
                <a:avLst/>
              </a:prstGeom>
              <a:noFill/>
            </p:spPr>
            <p:txBody>
              <a:bodyPr wrap="square" rtlCol="0">
                <a:spAutoFit/>
              </a:bodyPr>
              <a:lstStyle/>
              <a:p>
                <a:pPr algn="l">
                  <a:lnSpc>
                    <a:spcPct val="150000"/>
                  </a:lnSpc>
                </a:pPr>
                <a:r>
                  <a:rPr lang="en-US" dirty="0" smtClean="0"/>
                  <a:t>What is </a:t>
                </a:r>
                <a14:m>
                  <m:oMath xmlns:m="http://schemas.openxmlformats.org/officeDocument/2006/math">
                    <m:r>
                      <a:rPr lang="en-US" i="1">
                        <a:solidFill>
                          <a:srgbClr val="FF0000"/>
                        </a:solidFill>
                        <a:latin typeface="Cambria Math"/>
                      </a:rPr>
                      <m:t>𝑛</m:t>
                    </m:r>
                    <m:r>
                      <a:rPr lang="he-IL" i="1">
                        <a:latin typeface="Cambria Math"/>
                      </a:rPr>
                      <m:t> </m:t>
                    </m:r>
                  </m:oMath>
                </a14:m>
                <a:r>
                  <a:rPr lang="he-IL" i="1" dirty="0">
                    <a:latin typeface="Cambria Math"/>
                  </a:rPr>
                  <a:t> </a:t>
                </a:r>
                <a:r>
                  <a:rPr lang="en-US" i="0" dirty="0" smtClean="0">
                    <a:latin typeface="+mj-lt"/>
                  </a:rPr>
                  <a:t>such that</a:t>
                </a:r>
                <a:r>
                  <a:rPr lang="he-IL" i="0" dirty="0" smtClean="0">
                    <a:latin typeface="+mj-lt"/>
                  </a:rPr>
                  <a:t> </a:t>
                </a:r>
                <a:endParaRPr lang="he-IL" dirty="0">
                  <a:latin typeface="Cambria Math"/>
                </a:endParaRPr>
              </a:p>
              <a:p>
                <a:pPr algn="l">
                  <a:lnSpc>
                    <a:spcPct val="150000"/>
                  </a:lnSpc>
                </a:pPr>
                <a14:m>
                  <m:oMathPara xmlns:m="http://schemas.openxmlformats.org/officeDocument/2006/math">
                    <m:oMathParaPr>
                      <m:jc m:val="centerGroup"/>
                    </m:oMathParaPr>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1</m:t>
                              </m:r>
                              <m:r>
                                <a:rPr lang="en-US" i="1">
                                  <a:latin typeface="Cambria Math"/>
                                </a:rPr>
                                <m:t>−</m:t>
                              </m:r>
                              <m:r>
                                <a:rPr lang="en-US" i="1" smtClean="0">
                                  <a:solidFill>
                                    <a:srgbClr val="002060"/>
                                  </a:solidFill>
                                  <a:latin typeface="Cambria Math"/>
                                </a:rPr>
                                <m:t>0</m:t>
                              </m:r>
                              <m:r>
                                <a:rPr lang="en-US" i="1" smtClean="0">
                                  <a:solidFill>
                                    <a:srgbClr val="002060"/>
                                  </a:solidFill>
                                  <a:latin typeface="Cambria Math"/>
                                </a:rPr>
                                <m:t>.</m:t>
                              </m:r>
                              <m:r>
                                <a:rPr lang="en-US" i="1" smtClean="0">
                                  <a:solidFill>
                                    <a:srgbClr val="002060"/>
                                  </a:solidFill>
                                  <a:latin typeface="Cambria Math"/>
                                </a:rPr>
                                <m:t>000</m:t>
                              </m:r>
                              <m:r>
                                <a:rPr lang="en-US" i="1" smtClean="0">
                                  <a:solidFill>
                                    <a:srgbClr val="002060"/>
                                  </a:solidFill>
                                  <a:latin typeface="Cambria Math"/>
                                </a:rPr>
                                <m:t>,</m:t>
                              </m:r>
                              <m:r>
                                <a:rPr lang="en-US" i="1" smtClean="0">
                                  <a:solidFill>
                                    <a:srgbClr val="002060"/>
                                  </a:solidFill>
                                  <a:latin typeface="Cambria Math"/>
                                </a:rPr>
                                <m:t>000</m:t>
                              </m:r>
                              <m:r>
                                <a:rPr lang="en-US" i="1" smtClean="0">
                                  <a:solidFill>
                                    <a:srgbClr val="002060"/>
                                  </a:solidFill>
                                  <a:latin typeface="Cambria Math"/>
                                </a:rPr>
                                <m:t>,</m:t>
                              </m:r>
                              <m:r>
                                <a:rPr lang="en-US" i="1" smtClean="0">
                                  <a:solidFill>
                                    <a:srgbClr val="002060"/>
                                  </a:solidFill>
                                  <a:latin typeface="Cambria Math"/>
                                </a:rPr>
                                <m:t>0931</m:t>
                              </m:r>
                            </m:e>
                          </m:d>
                        </m:e>
                        <m:sup>
                          <m:r>
                            <a:rPr lang="en-US" i="1">
                              <a:solidFill>
                                <a:srgbClr val="FF0000"/>
                              </a:solidFill>
                              <a:latin typeface="Cambria Math"/>
                            </a:rPr>
                            <m:t>𝑛</m:t>
                          </m:r>
                        </m:sup>
                      </m:sSup>
                      <m:r>
                        <a:rPr lang="en-US" i="1">
                          <a:latin typeface="Cambria Math"/>
                        </a:rPr>
                        <m:t>=</m:t>
                      </m:r>
                      <m:r>
                        <a:rPr lang="en-US" i="1">
                          <a:latin typeface="Cambria Math"/>
                        </a:rPr>
                        <m:t>0</m:t>
                      </m:r>
                      <m:r>
                        <a:rPr lang="en-US" i="1">
                          <a:latin typeface="Cambria Math"/>
                        </a:rPr>
                        <m:t>.</m:t>
                      </m:r>
                      <m:r>
                        <a:rPr lang="en-US" i="1">
                          <a:latin typeface="Cambria Math"/>
                        </a:rPr>
                        <m:t>99</m:t>
                      </m:r>
                    </m:oMath>
                  </m:oMathPara>
                </a14:m>
                <a:endParaRPr lang="en-US" dirty="0">
                  <a:solidFill>
                    <a:srgbClr val="FF0000"/>
                  </a:solidFill>
                </a:endParaRPr>
              </a:p>
              <a:p>
                <a:pPr algn="l">
                  <a:lnSpc>
                    <a:spcPct val="150000"/>
                  </a:lnSpc>
                </a:pPr>
                <a14:m>
                  <m:oMathPara xmlns:m="http://schemas.openxmlformats.org/officeDocument/2006/math">
                    <m:oMathParaPr>
                      <m:jc m:val="centerGroup"/>
                    </m:oMathParaPr>
                    <m:oMath xmlns:m="http://schemas.openxmlformats.org/officeDocument/2006/math">
                      <m:r>
                        <a:rPr lang="en-US" i="1">
                          <a:solidFill>
                            <a:srgbClr val="FF0000"/>
                          </a:solidFill>
                          <a:latin typeface="Cambria Math"/>
                        </a:rPr>
                        <m:t>𝑛</m:t>
                      </m:r>
                      <m:func>
                        <m:funcPr>
                          <m:ctrlPr>
                            <a:rPr lang="en-US" i="1">
                              <a:latin typeface="Cambria Math" panose="02040503050406030204" pitchFamily="18" charset="0"/>
                            </a:rPr>
                          </m:ctrlPr>
                        </m:funcPr>
                        <m:fName>
                          <m:r>
                            <m:rPr>
                              <m:sty m:val="p"/>
                            </m:rPr>
                            <a:rPr lang="en-US">
                              <a:latin typeface="Cambria Math"/>
                            </a:rPr>
                            <m:t>log</m:t>
                          </m:r>
                        </m:fName>
                        <m:e>
                          <m:r>
                            <a:rPr lang="en-US" b="0" i="1" smtClean="0">
                              <a:latin typeface="Cambria Math"/>
                            </a:rPr>
                            <m:t> </m:t>
                          </m:r>
                          <m:d>
                            <m:dPr>
                              <m:ctrlPr>
                                <a:rPr lang="en-US" i="1">
                                  <a:latin typeface="Cambria Math" panose="02040503050406030204" pitchFamily="18" charset="0"/>
                                </a:rPr>
                              </m:ctrlPr>
                            </m:dPr>
                            <m:e>
                              <m:r>
                                <a:rPr lang="en-US" i="1">
                                  <a:latin typeface="Cambria Math"/>
                                </a:rPr>
                                <m:t>1</m:t>
                              </m:r>
                              <m:r>
                                <a:rPr lang="en-US" i="1">
                                  <a:latin typeface="Cambria Math"/>
                                </a:rPr>
                                <m:t>−</m:t>
                              </m:r>
                              <m:r>
                                <a:rPr lang="en-US" i="1" smtClean="0">
                                  <a:solidFill>
                                    <a:srgbClr val="002060"/>
                                  </a:solidFill>
                                  <a:latin typeface="Cambria Math"/>
                                </a:rPr>
                                <m:t>0</m:t>
                              </m:r>
                              <m:r>
                                <a:rPr lang="en-US" i="1" smtClean="0">
                                  <a:solidFill>
                                    <a:srgbClr val="002060"/>
                                  </a:solidFill>
                                  <a:latin typeface="Cambria Math"/>
                                </a:rPr>
                                <m:t>.</m:t>
                              </m:r>
                              <m:r>
                                <a:rPr lang="en-US" i="1" smtClean="0">
                                  <a:solidFill>
                                    <a:srgbClr val="002060"/>
                                  </a:solidFill>
                                  <a:latin typeface="Cambria Math"/>
                                </a:rPr>
                                <m:t>000</m:t>
                              </m:r>
                              <m:r>
                                <a:rPr lang="en-US" i="1" smtClean="0">
                                  <a:solidFill>
                                    <a:srgbClr val="002060"/>
                                  </a:solidFill>
                                  <a:latin typeface="Cambria Math"/>
                                </a:rPr>
                                <m:t>,</m:t>
                              </m:r>
                              <m:r>
                                <a:rPr lang="en-US" i="1" smtClean="0">
                                  <a:solidFill>
                                    <a:srgbClr val="002060"/>
                                  </a:solidFill>
                                  <a:latin typeface="Cambria Math"/>
                                </a:rPr>
                                <m:t>000</m:t>
                              </m:r>
                              <m:r>
                                <a:rPr lang="en-US" i="1" smtClean="0">
                                  <a:solidFill>
                                    <a:srgbClr val="002060"/>
                                  </a:solidFill>
                                  <a:latin typeface="Cambria Math"/>
                                </a:rPr>
                                <m:t>,</m:t>
                              </m:r>
                              <m:r>
                                <a:rPr lang="en-US" i="1" smtClean="0">
                                  <a:solidFill>
                                    <a:srgbClr val="002060"/>
                                  </a:solidFill>
                                  <a:latin typeface="Cambria Math"/>
                                </a:rPr>
                                <m:t>0931</m:t>
                              </m:r>
                            </m:e>
                          </m:d>
                        </m:e>
                      </m:func>
                      <m:r>
                        <a:rPr lang="en-US" i="1">
                          <a:latin typeface="Cambria Math"/>
                        </a:rPr>
                        <m:t>=</m:t>
                      </m:r>
                      <m:r>
                        <m:rPr>
                          <m:sty m:val="p"/>
                        </m:rPr>
                        <a:rPr lang="en-US">
                          <a:latin typeface="Cambria Math"/>
                        </a:rPr>
                        <m:t>log</m:t>
                      </m:r>
                      <m:r>
                        <a:rPr lang="en-US" i="1">
                          <a:latin typeface="Cambria Math"/>
                        </a:rPr>
                        <m:t>⁡(</m:t>
                      </m:r>
                      <m:r>
                        <a:rPr lang="en-US" i="1">
                          <a:latin typeface="Cambria Math"/>
                        </a:rPr>
                        <m:t>0</m:t>
                      </m:r>
                      <m:r>
                        <a:rPr lang="en-US" i="1">
                          <a:latin typeface="Cambria Math"/>
                        </a:rPr>
                        <m:t>.</m:t>
                      </m:r>
                      <m:r>
                        <a:rPr lang="en-US" i="1">
                          <a:latin typeface="Cambria Math"/>
                        </a:rPr>
                        <m:t>99</m:t>
                      </m:r>
                      <m:r>
                        <a:rPr lang="en-US" i="1">
                          <a:latin typeface="Cambria Math"/>
                        </a:rPr>
                        <m:t>)</m:t>
                      </m:r>
                    </m:oMath>
                  </m:oMathPara>
                </a14:m>
                <a:endParaRPr lang="en-US" dirty="0">
                  <a:solidFill>
                    <a:srgbClr val="FF0000"/>
                  </a:solidFill>
                </a:endParaRPr>
              </a:p>
              <a:p>
                <a:pPr algn="l">
                  <a:lnSpc>
                    <a:spcPct val="150000"/>
                  </a:lnSpc>
                </a:pPr>
                <a14:m>
                  <m:oMathPara xmlns:m="http://schemas.openxmlformats.org/officeDocument/2006/math">
                    <m:oMathParaPr>
                      <m:jc m:val="centerGroup"/>
                    </m:oMathParaPr>
                    <m:oMath xmlns:m="http://schemas.openxmlformats.org/officeDocument/2006/math">
                      <m:r>
                        <a:rPr lang="en-US" i="1" dirty="0">
                          <a:solidFill>
                            <a:srgbClr val="FF0000"/>
                          </a:solidFill>
                          <a:latin typeface="Cambria Math"/>
                          <a:ea typeface="Cambria Math" panose="02040503050406030204" pitchFamily="18" charset="0"/>
                        </a:rPr>
                        <m:t>𝑛</m:t>
                      </m:r>
                      <m:r>
                        <a:rPr lang="en-US" i="1" dirty="0">
                          <a:latin typeface="Cambria Math"/>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m:rPr>
                              <m:sty m:val="p"/>
                            </m:rPr>
                            <a:rPr lang="en-US" dirty="0">
                              <a:latin typeface="Cambria Math"/>
                              <a:ea typeface="Cambria Math" panose="02040503050406030204" pitchFamily="18" charset="0"/>
                            </a:rPr>
                            <m:t>log</m:t>
                          </m:r>
                          <m:r>
                            <a:rPr lang="en-US" b="0" i="0" dirty="0" smtClean="0">
                              <a:latin typeface="Cambria Math"/>
                              <a:ea typeface="Cambria Math" panose="02040503050406030204" pitchFamily="18" charset="0"/>
                            </a:rPr>
                            <m:t> </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0</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99</m:t>
                          </m:r>
                          <m:r>
                            <a:rPr lang="en-US" i="1" dirty="0">
                              <a:latin typeface="Cambria Math"/>
                              <a:ea typeface="Cambria Math" panose="02040503050406030204" pitchFamily="18" charset="0"/>
                            </a:rPr>
                            <m:t>)</m:t>
                          </m:r>
                        </m:num>
                        <m:den>
                          <m:r>
                            <m:rPr>
                              <m:sty m:val="p"/>
                            </m:rPr>
                            <a:rPr lang="en-US" dirty="0">
                              <a:latin typeface="Cambria Math"/>
                              <a:ea typeface="Cambria Math" panose="02040503050406030204" pitchFamily="18" charset="0"/>
                            </a:rPr>
                            <m:t>log</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0</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999</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999</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9069</m:t>
                          </m:r>
                          <m:r>
                            <a:rPr lang="en-US" i="1" dirty="0">
                              <a:latin typeface="Cambria Math"/>
                              <a:ea typeface="Cambria Math" panose="02040503050406030204" pitchFamily="18" charset="0"/>
                            </a:rPr>
                            <m:t>)</m:t>
                          </m:r>
                        </m:den>
                      </m:f>
                      <m:r>
                        <a:rPr lang="en-US" i="1" dirty="0">
                          <a:latin typeface="Cambria Math"/>
                          <a:ea typeface="Cambria Math" panose="02040503050406030204" pitchFamily="18" charset="0"/>
                        </a:rPr>
                        <m:t>=</m:t>
                      </m:r>
                      <m:r>
                        <a:rPr lang="en-US" i="1" dirty="0">
                          <a:solidFill>
                            <a:srgbClr val="FF0000"/>
                          </a:solidFill>
                          <a:latin typeface="Cambria Math"/>
                          <a:ea typeface="Cambria Math" panose="02040503050406030204" pitchFamily="18" charset="0"/>
                        </a:rPr>
                        <m:t>107</m:t>
                      </m:r>
                      <m:r>
                        <a:rPr lang="en-US" i="1" dirty="0">
                          <a:solidFill>
                            <a:srgbClr val="FF0000"/>
                          </a:solidFill>
                          <a:latin typeface="Cambria Math"/>
                          <a:ea typeface="Cambria Math" panose="02040503050406030204" pitchFamily="18" charset="0"/>
                        </a:rPr>
                        <m:t>,</m:t>
                      </m:r>
                      <m:r>
                        <a:rPr lang="en-US" i="1" dirty="0">
                          <a:solidFill>
                            <a:srgbClr val="FF0000"/>
                          </a:solidFill>
                          <a:latin typeface="Cambria Math"/>
                          <a:ea typeface="Cambria Math" panose="02040503050406030204" pitchFamily="18" charset="0"/>
                        </a:rPr>
                        <m:t>916</m:t>
                      </m:r>
                    </m:oMath>
                  </m:oMathPara>
                </a14:m>
                <a:endParaRPr lang="en-US" dirty="0">
                  <a:solidFill>
                    <a:srgbClr val="FF0000"/>
                  </a:solidFill>
                </a:endParaRPr>
              </a:p>
              <a:p>
                <a:pPr algn="l">
                  <a:lnSpc>
                    <a:spcPct val="150000"/>
                  </a:lnSpc>
                </a:pPr>
                <a:r>
                  <a:rPr lang="en-US" dirty="0" smtClean="0"/>
                  <a:t>Or, in years </a:t>
                </a:r>
                <a:endParaRPr lang="en-US" dirty="0"/>
              </a:p>
              <a:p>
                <a:pPr algn="l">
                  <a:lnSpc>
                    <a:spcPct val="150000"/>
                  </a:lnSpc>
                </a:pPr>
                <a14:m>
                  <m:oMathPara xmlns:m="http://schemas.openxmlformats.org/officeDocument/2006/math">
                    <m:oMathParaPr>
                      <m:jc m:val="centerGroup"/>
                    </m:oMathParaPr>
                    <m:oMath xmlns:m="http://schemas.openxmlformats.org/officeDocument/2006/math">
                      <m:f>
                        <m:fPr>
                          <m:ctrlPr>
                            <a:rPr lang="en-US" i="1" dirty="0">
                              <a:latin typeface="Cambria Math" panose="02040503050406030204" pitchFamily="18" charset="0"/>
                              <a:ea typeface="Cambria Math" panose="02040503050406030204" pitchFamily="18" charset="0"/>
                            </a:rPr>
                          </m:ctrlPr>
                        </m:fPr>
                        <m:num>
                          <m:r>
                            <a:rPr lang="en-US" i="1" dirty="0">
                              <a:latin typeface="Cambria Math"/>
                              <a:ea typeface="Cambria Math" panose="02040503050406030204" pitchFamily="18" charset="0"/>
                            </a:rPr>
                            <m:t>107</m:t>
                          </m:r>
                          <m:r>
                            <a:rPr lang="en-US" i="1" dirty="0">
                              <a:latin typeface="Cambria Math"/>
                              <a:ea typeface="Cambria Math" panose="02040503050406030204" pitchFamily="18" charset="0"/>
                            </a:rPr>
                            <m:t>,</m:t>
                          </m:r>
                          <m:r>
                            <a:rPr lang="en-US" i="1" dirty="0">
                              <a:latin typeface="Cambria Math"/>
                              <a:ea typeface="Cambria Math" panose="02040503050406030204" pitchFamily="18" charset="0"/>
                            </a:rPr>
                            <m:t>916</m:t>
                          </m:r>
                          <m:r>
                            <m:rPr>
                              <m:nor/>
                            </m:rPr>
                            <a:rPr lang="en-US" dirty="0"/>
                            <m:t> </m:t>
                          </m:r>
                        </m:num>
                        <m:den>
                          <m:r>
                            <a:rPr lang="he-IL" i="1" dirty="0">
                              <a:latin typeface="Cambria Math"/>
                              <a:ea typeface="Cambria Math" panose="02040503050406030204" pitchFamily="18" charset="0"/>
                            </a:rPr>
                            <m:t>52</m:t>
                          </m:r>
                        </m:den>
                      </m:f>
                      <m:r>
                        <a:rPr lang="en-US" i="1" dirty="0">
                          <a:latin typeface="Cambria Math"/>
                          <a:ea typeface="Cambria Math" panose="02040503050406030204" pitchFamily="18" charset="0"/>
                        </a:rPr>
                        <m:t>=</m:t>
                      </m:r>
                      <m:r>
                        <a:rPr lang="he-IL" i="1" dirty="0">
                          <a:solidFill>
                            <a:srgbClr val="FF0000"/>
                          </a:solidFill>
                          <a:latin typeface="Cambria Math"/>
                          <a:ea typeface="Cambria Math" panose="02040503050406030204" pitchFamily="18" charset="0"/>
                        </a:rPr>
                        <m:t>2</m:t>
                      </m:r>
                      <m:r>
                        <a:rPr lang="en-US" i="1" dirty="0">
                          <a:solidFill>
                            <a:srgbClr val="FF0000"/>
                          </a:solidFill>
                          <a:latin typeface="Cambria Math"/>
                          <a:ea typeface="Cambria Math" panose="02040503050406030204" pitchFamily="18" charset="0"/>
                        </a:rPr>
                        <m:t>,</m:t>
                      </m:r>
                      <m:r>
                        <a:rPr lang="en-US" i="1" dirty="0">
                          <a:solidFill>
                            <a:srgbClr val="FF0000"/>
                          </a:solidFill>
                          <a:latin typeface="Cambria Math"/>
                          <a:ea typeface="Cambria Math" panose="02040503050406030204" pitchFamily="18" charset="0"/>
                        </a:rPr>
                        <m:t>075</m:t>
                      </m:r>
                    </m:oMath>
                  </m:oMathPara>
                </a14:m>
                <a:endParaRPr lang="en-US" dirty="0">
                  <a:solidFill>
                    <a:srgbClr val="FF0000"/>
                  </a:solidFill>
                </a:endParaRPr>
              </a:p>
              <a:p>
                <a:pPr algn="l">
                  <a:lnSpc>
                    <a:spcPct val="150000"/>
                  </a:lnSpc>
                </a:pPr>
                <a:r>
                  <a:rPr lang="en-US" dirty="0" smtClean="0"/>
                  <a:t>(And a linear approximation isn’t so bad in this case, yielding </a:t>
                </a:r>
                <a14:m>
                  <m:oMath xmlns:m="http://schemas.openxmlformats.org/officeDocument/2006/math">
                    <m:r>
                      <a:rPr lang="he-IL" i="1" dirty="0" smtClean="0">
                        <a:solidFill>
                          <a:srgbClr val="C00000"/>
                        </a:solidFill>
                        <a:latin typeface="Cambria Math"/>
                        <a:ea typeface="Cambria Math" panose="02040503050406030204" pitchFamily="18" charset="0"/>
                      </a:rPr>
                      <m:t>2</m:t>
                    </m:r>
                    <m:r>
                      <a:rPr lang="en-US" i="1" dirty="0">
                        <a:solidFill>
                          <a:srgbClr val="C00000"/>
                        </a:solidFill>
                        <a:latin typeface="Cambria Math"/>
                        <a:ea typeface="Cambria Math" panose="02040503050406030204" pitchFamily="18" charset="0"/>
                      </a:rPr>
                      <m:t>,</m:t>
                    </m:r>
                    <m:r>
                      <a:rPr lang="en-US" i="1" dirty="0">
                        <a:solidFill>
                          <a:srgbClr val="C00000"/>
                        </a:solidFill>
                        <a:latin typeface="Cambria Math"/>
                        <a:ea typeface="Cambria Math" panose="02040503050406030204" pitchFamily="18" charset="0"/>
                      </a:rPr>
                      <m:t>065</m:t>
                    </m:r>
                    <m:r>
                      <a:rPr lang="en-US" i="1" dirty="0">
                        <a:solidFill>
                          <a:srgbClr val="C00000"/>
                        </a:solidFill>
                        <a:latin typeface="Cambria Math"/>
                        <a:ea typeface="Cambria Math" panose="02040503050406030204" pitchFamily="18" charset="0"/>
                      </a:rPr>
                      <m:t> </m:t>
                    </m:r>
                  </m:oMath>
                </a14:m>
                <a:r>
                  <a:rPr lang="en-US" dirty="0" smtClean="0"/>
                  <a:t>years) </a:t>
                </a:r>
                <a:endParaRPr lang="he-IL" dirty="0"/>
              </a:p>
            </p:txBody>
          </p:sp>
        </mc:Choice>
        <mc:Fallback xmlns="">
          <p:sp>
            <p:nvSpPr>
              <p:cNvPr id="5" name="TextBox 4">
                <a:extLst>
                  <a:ext uri="{FF2B5EF4-FFF2-40B4-BE49-F238E27FC236}">
                    <a16:creationId xmlns:a16="http://schemas.microsoft.com/office/drawing/2014/main" xmlns:a14="http://schemas.microsoft.com/office/drawing/2010/main" xmlns="" id="{C60DC70A-CD92-8F4B-AA42-57CA389088E7}"/>
                  </a:ext>
                </a:extLst>
              </p:cNvPr>
              <p:cNvSpPr txBox="1">
                <a:spLocks noRot="1" noChangeAspect="1" noMove="1" noResize="1" noEditPoints="1" noAdjustHandles="1" noChangeArrowheads="1" noChangeShapeType="1" noTextEdit="1"/>
              </p:cNvSpPr>
              <p:nvPr/>
            </p:nvSpPr>
            <p:spPr>
              <a:xfrm>
                <a:off x="755576" y="1484784"/>
                <a:ext cx="7429500" cy="4179927"/>
              </a:xfrm>
              <a:prstGeom prst="rect">
                <a:avLst/>
              </a:prstGeom>
              <a:blipFill rotWithShape="1">
                <a:blip r:embed="rId2"/>
                <a:stretch>
                  <a:fillRect l="-738" b="-1606"/>
                </a:stretch>
              </a:blipFill>
            </p:spPr>
            <p:txBody>
              <a:bodyPr/>
              <a:lstStyle/>
              <a:p>
                <a:r>
                  <a:rPr lang="en-US">
                    <a:noFill/>
                  </a:rPr>
                  <a:t> </a:t>
                </a:r>
              </a:p>
            </p:txBody>
          </p:sp>
        </mc:Fallback>
      </mc:AlternateContent>
    </p:spTree>
    <p:extLst>
      <p:ext uri="{BB962C8B-B14F-4D97-AF65-F5344CB8AC3E}">
        <p14:creationId xmlns:p14="http://schemas.microsoft.com/office/powerpoint/2010/main" val="274598700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Psychologists have noticed that</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324</a:t>
            </a:fld>
            <a:endParaRPr lang="en-US"/>
          </a:p>
        </p:txBody>
      </p:sp>
      <p:sp>
        <p:nvSpPr>
          <p:cNvPr id="5" name="TextBox 4">
            <a:extLst>
              <a:ext uri="{FF2B5EF4-FFF2-40B4-BE49-F238E27FC236}">
                <a16:creationId xmlns:a16="http://schemas.microsoft.com/office/drawing/2014/main" id="{C60DC70A-CD92-8F4B-AA42-57CA389088E7}"/>
              </a:ext>
            </a:extLst>
          </p:cNvPr>
          <p:cNvSpPr txBox="1"/>
          <p:nvPr/>
        </p:nvSpPr>
        <p:spPr>
          <a:xfrm>
            <a:off x="755576" y="1484784"/>
            <a:ext cx="7429500" cy="3970318"/>
          </a:xfrm>
          <a:prstGeom prst="rect">
            <a:avLst/>
          </a:prstGeom>
          <a:noFill/>
        </p:spPr>
        <p:txBody>
          <a:bodyPr wrap="square" rtlCol="0">
            <a:spAutoFit/>
          </a:bodyPr>
          <a:lstStyle/>
          <a:p>
            <a:pPr algn="l">
              <a:lnSpc>
                <a:spcPct val="150000"/>
              </a:lnSpc>
            </a:pPr>
            <a:r>
              <a:rPr lang="en-US" sz="2400" dirty="0"/>
              <a:t>R</a:t>
            </a:r>
            <a:r>
              <a:rPr lang="en-US" sz="2400" dirty="0" smtClean="0"/>
              <a:t>oughly as soon as economists started to get excited about EU theory</a:t>
            </a:r>
            <a:endParaRPr lang="he-IL" sz="2400" dirty="0"/>
          </a:p>
          <a:p>
            <a:pPr marL="457200">
              <a:lnSpc>
                <a:spcPct val="150000"/>
              </a:lnSpc>
            </a:pPr>
            <a:r>
              <a:rPr lang="en-US" dirty="0" smtClean="0">
                <a:solidFill>
                  <a:schemeClr val="accent2"/>
                </a:solidFill>
              </a:rPr>
              <a:t>von </a:t>
            </a:r>
            <a:r>
              <a:rPr lang="en-US" dirty="0">
                <a:solidFill>
                  <a:schemeClr val="accent2"/>
                </a:solidFill>
              </a:rPr>
              <a:t>Neumann and Morgenstern (1944,1947)</a:t>
            </a:r>
          </a:p>
          <a:p>
            <a:pPr marL="457200">
              <a:lnSpc>
                <a:spcPct val="150000"/>
              </a:lnSpc>
            </a:pPr>
            <a:r>
              <a:rPr lang="en-US" dirty="0">
                <a:solidFill>
                  <a:schemeClr val="accent2"/>
                </a:solidFill>
              </a:rPr>
              <a:t>Friedman and Savage (1948)</a:t>
            </a:r>
          </a:p>
          <a:p>
            <a:pPr algn="l">
              <a:lnSpc>
                <a:spcPct val="150000"/>
              </a:lnSpc>
            </a:pPr>
            <a:r>
              <a:rPr lang="en-US" sz="2400" dirty="0" smtClean="0"/>
              <a:t>… there were findings that “psychological probability” isn’t “mathematical probability”</a:t>
            </a:r>
            <a:endParaRPr lang="he-IL" sz="2400" dirty="0"/>
          </a:p>
          <a:p>
            <a:pPr marL="457200" algn="l">
              <a:lnSpc>
                <a:spcPct val="150000"/>
              </a:lnSpc>
            </a:pPr>
            <a:r>
              <a:rPr lang="en-US" dirty="0">
                <a:solidFill>
                  <a:schemeClr val="accent2"/>
                </a:solidFill>
              </a:rPr>
              <a:t>Preston and </a:t>
            </a:r>
            <a:r>
              <a:rPr lang="en-US" dirty="0" err="1">
                <a:solidFill>
                  <a:schemeClr val="accent2"/>
                </a:solidFill>
              </a:rPr>
              <a:t>Baratta</a:t>
            </a:r>
            <a:r>
              <a:rPr lang="en-US" dirty="0">
                <a:solidFill>
                  <a:schemeClr val="accent2"/>
                </a:solidFill>
              </a:rPr>
              <a:t> (1948)</a:t>
            </a:r>
          </a:p>
          <a:p>
            <a:pPr marL="457200" algn="l">
              <a:lnSpc>
                <a:spcPct val="150000"/>
              </a:lnSpc>
            </a:pPr>
            <a:r>
              <a:rPr lang="en-US" dirty="0">
                <a:solidFill>
                  <a:schemeClr val="accent2"/>
                </a:solidFill>
              </a:rPr>
              <a:t>Edwards (1955)</a:t>
            </a:r>
          </a:p>
        </p:txBody>
      </p:sp>
    </p:spTree>
    <p:extLst>
      <p:ext uri="{BB962C8B-B14F-4D97-AF65-F5344CB8AC3E}">
        <p14:creationId xmlns:p14="http://schemas.microsoft.com/office/powerpoint/2010/main" val="283467143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An experimental study of the auction-value of an uncertain </a:t>
            </a:r>
            <a:r>
              <a:rPr lang="en-US" sz="2000" dirty="0" smtClean="0">
                <a:solidFill>
                  <a:srgbClr val="7030A0"/>
                </a:solidFill>
              </a:rPr>
              <a:t>outcome</a:t>
            </a:r>
            <a:endParaRPr lang="en-US" sz="2000" dirty="0">
              <a:solidFill>
                <a:srgbClr val="7030A0"/>
              </a:solidFill>
            </a:endParaRPr>
          </a:p>
          <a:p>
            <a:pPr marL="0" indent="0" algn="l" rtl="0">
              <a:buNone/>
            </a:pPr>
            <a:r>
              <a:rPr lang="en-US" sz="2000" dirty="0">
                <a:solidFill>
                  <a:srgbClr val="FF0000"/>
                </a:solidFill>
              </a:rPr>
              <a:t>Malcolm G. </a:t>
            </a:r>
            <a:r>
              <a:rPr lang="en-US" sz="2000" dirty="0" smtClean="0">
                <a:solidFill>
                  <a:srgbClr val="FF0000"/>
                </a:solidFill>
              </a:rPr>
              <a:t>Preston, Philip </a:t>
            </a:r>
            <a:r>
              <a:rPr lang="en-US" sz="2000" dirty="0" err="1" smtClean="0">
                <a:solidFill>
                  <a:srgbClr val="FF0000"/>
                </a:solidFill>
              </a:rPr>
              <a:t>Baratta</a:t>
            </a:r>
            <a:endParaRPr lang="en-US" sz="2000" dirty="0" smtClean="0">
              <a:solidFill>
                <a:srgbClr val="FF0000"/>
              </a:solidFill>
            </a:endParaRPr>
          </a:p>
          <a:p>
            <a:pPr marL="0" indent="0" algn="l" rtl="0">
              <a:buNone/>
            </a:pPr>
            <a:r>
              <a:rPr lang="en-US" sz="1800" i="1" dirty="0" smtClean="0"/>
              <a:t>American Journal of Psychology</a:t>
            </a:r>
            <a:r>
              <a:rPr lang="en-US" sz="1800" dirty="0" smtClean="0"/>
              <a:t>, Vol. 61, No. 2 (April, 1948), pp. 183-193</a:t>
            </a:r>
            <a:endParaRPr lang="en-US" sz="1800" dirty="0"/>
          </a:p>
          <a:p>
            <a:pPr marL="0" indent="0" algn="l" rtl="0">
              <a:buNone/>
            </a:pPr>
            <a:r>
              <a:rPr lang="en-US" sz="1800" dirty="0" smtClean="0">
                <a:solidFill>
                  <a:srgbClr val="009900"/>
                </a:solidFill>
              </a:rPr>
              <a:t>(No abstract.  An “</a:t>
            </a:r>
            <a:r>
              <a:rPr lang="en-US" sz="1800" dirty="0" err="1" smtClean="0">
                <a:solidFill>
                  <a:srgbClr val="009900"/>
                </a:solidFill>
              </a:rPr>
              <a:t>Baratta</a:t>
            </a:r>
            <a:r>
              <a:rPr lang="en-US" sz="1800" dirty="0" smtClean="0">
                <a:solidFill>
                  <a:srgbClr val="009900"/>
                </a:solidFill>
              </a:rPr>
              <a:t>” is the correct spelling)</a:t>
            </a:r>
          </a:p>
          <a:p>
            <a:pPr marL="0" indent="0" algn="l" rtl="0">
              <a:buNone/>
            </a:pP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325</a:t>
            </a:fld>
            <a:endParaRPr lang="en-US" altLang="en-US"/>
          </a:p>
        </p:txBody>
      </p:sp>
    </p:spTree>
    <p:extLst>
      <p:ext uri="{BB962C8B-B14F-4D97-AF65-F5344CB8AC3E}">
        <p14:creationId xmlns:p14="http://schemas.microsoft.com/office/powerpoint/2010/main" val="255674716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altLang="en-US" sz="3600" dirty="0">
                <a:solidFill>
                  <a:schemeClr val="accent2"/>
                </a:solidFill>
              </a:rPr>
              <a:t>Reference</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326</a:t>
            </a:fld>
            <a:endParaRPr lang="en-US"/>
          </a:p>
        </p:txBody>
      </p:sp>
      <p:sp>
        <p:nvSpPr>
          <p:cNvPr id="5" name="TextBox 4">
            <a:extLst>
              <a:ext uri="{FF2B5EF4-FFF2-40B4-BE49-F238E27FC236}">
                <a16:creationId xmlns:a16="http://schemas.microsoft.com/office/drawing/2014/main" id="{C60DC70A-CD92-8F4B-AA42-57CA389088E7}"/>
              </a:ext>
            </a:extLst>
          </p:cNvPr>
          <p:cNvSpPr txBox="1"/>
          <p:nvPr/>
        </p:nvSpPr>
        <p:spPr>
          <a:xfrm>
            <a:off x="755576" y="1268760"/>
            <a:ext cx="7560840" cy="5032147"/>
          </a:xfrm>
          <a:prstGeom prst="rect">
            <a:avLst/>
          </a:prstGeom>
          <a:noFill/>
        </p:spPr>
        <p:txBody>
          <a:bodyPr wrap="square" rtlCol="0">
            <a:spAutoFit/>
          </a:bodyPr>
          <a:lstStyle/>
          <a:p>
            <a:pPr>
              <a:lnSpc>
                <a:spcPct val="150000"/>
              </a:lnSpc>
            </a:pPr>
            <a:r>
              <a:rPr lang="en-US" sz="2000" dirty="0" smtClean="0">
                <a:solidFill>
                  <a:srgbClr val="7030A0"/>
                </a:solidFill>
              </a:rPr>
              <a:t>The </a:t>
            </a:r>
            <a:r>
              <a:rPr lang="en-US" sz="2000" dirty="0">
                <a:solidFill>
                  <a:srgbClr val="7030A0"/>
                </a:solidFill>
              </a:rPr>
              <a:t>prediction of decisions among </a:t>
            </a:r>
            <a:r>
              <a:rPr lang="en-US" sz="2000" dirty="0" smtClean="0">
                <a:solidFill>
                  <a:srgbClr val="7030A0"/>
                </a:solidFill>
              </a:rPr>
              <a:t>bets</a:t>
            </a:r>
          </a:p>
          <a:p>
            <a:pPr>
              <a:lnSpc>
                <a:spcPct val="150000"/>
              </a:lnSpc>
            </a:pPr>
            <a:r>
              <a:rPr lang="en-US" sz="2000" dirty="0" smtClean="0">
                <a:solidFill>
                  <a:srgbClr val="FF0000"/>
                </a:solidFill>
              </a:rPr>
              <a:t>Ward</a:t>
            </a:r>
            <a:r>
              <a:rPr lang="en-US" sz="2000" dirty="0" smtClean="0">
                <a:solidFill>
                  <a:schemeClr val="accent2"/>
                </a:solidFill>
              </a:rPr>
              <a:t> </a:t>
            </a:r>
            <a:r>
              <a:rPr lang="en-US" sz="2000" dirty="0" smtClean="0">
                <a:solidFill>
                  <a:srgbClr val="FF0000"/>
                </a:solidFill>
              </a:rPr>
              <a:t>Edwards</a:t>
            </a:r>
            <a:endParaRPr lang="en-US" sz="2000" dirty="0">
              <a:solidFill>
                <a:srgbClr val="FF0000"/>
              </a:solidFill>
            </a:endParaRPr>
          </a:p>
          <a:p>
            <a:pPr>
              <a:lnSpc>
                <a:spcPct val="150000"/>
              </a:lnSpc>
            </a:pPr>
            <a:r>
              <a:rPr lang="en-US" i="1" dirty="0" smtClean="0"/>
              <a:t>Journal </a:t>
            </a:r>
            <a:r>
              <a:rPr lang="en-US" i="1" dirty="0"/>
              <a:t>of Experimental Psychology</a:t>
            </a:r>
            <a:r>
              <a:rPr lang="en-US" i="1" dirty="0" smtClean="0"/>
              <a:t>,</a:t>
            </a:r>
            <a:r>
              <a:rPr lang="en-US" i="1" dirty="0"/>
              <a:t> 50</a:t>
            </a:r>
            <a:r>
              <a:rPr lang="en-US" dirty="0"/>
              <a:t>(3)</a:t>
            </a:r>
            <a:r>
              <a:rPr lang="en-US" dirty="0" smtClean="0"/>
              <a:t> </a:t>
            </a:r>
            <a:r>
              <a:rPr lang="en-US" dirty="0"/>
              <a:t>(1955</a:t>
            </a:r>
            <a:r>
              <a:rPr lang="en-US" dirty="0" smtClean="0"/>
              <a:t>)., 201-214</a:t>
            </a:r>
            <a:r>
              <a:rPr lang="en-US" dirty="0"/>
              <a:t>. </a:t>
            </a:r>
            <a:endParaRPr lang="en-US" dirty="0" smtClean="0"/>
          </a:p>
          <a:p>
            <a:pPr>
              <a:lnSpc>
                <a:spcPct val="150000"/>
              </a:lnSpc>
            </a:pPr>
            <a:r>
              <a:rPr lang="en-US" dirty="0" smtClean="0">
                <a:hlinkClick r:id="rId2"/>
              </a:rPr>
              <a:t>https</a:t>
            </a:r>
            <a:r>
              <a:rPr lang="en-US" dirty="0">
                <a:hlinkClick r:id="rId2"/>
              </a:rPr>
              <a:t>://</a:t>
            </a:r>
            <a:r>
              <a:rPr lang="en-US" dirty="0" smtClean="0">
                <a:hlinkClick r:id="rId2"/>
              </a:rPr>
              <a:t>doi.org/10.1037/h0041692</a:t>
            </a:r>
            <a:endParaRPr lang="en-US" dirty="0" smtClean="0"/>
          </a:p>
          <a:p>
            <a:pPr>
              <a:lnSpc>
                <a:spcPct val="150000"/>
              </a:lnSpc>
            </a:pPr>
            <a:r>
              <a:rPr lang="en-US" dirty="0" smtClean="0"/>
              <a:t>Abstract</a:t>
            </a:r>
          </a:p>
          <a:p>
            <a:r>
              <a:rPr lang="en-US" dirty="0"/>
              <a:t>A very simple mathematical model was developed for predicting choices among bets. This model, based on the concepts of subjective value or utility of money and subjective probability, asserts that </a:t>
            </a:r>
            <a:r>
              <a:rPr lang="en-US" dirty="0" err="1"/>
              <a:t>Ss</a:t>
            </a:r>
            <a:r>
              <a:rPr lang="en-US" dirty="0"/>
              <a:t> choose the bet with the maximum subjectively expected utility. An experiment was designed to test this model… . The model predicted substantially better than chance." The efficiency of other models is discussed and "it is concluded that the subjectively expected utility maximization model is adequate to account for the results of this experiment, and that subjective probabilities are much more important than utilities in determining choices among bets such as those used in this experiment</a:t>
            </a:r>
            <a:r>
              <a:rPr lang="en-US" dirty="0" smtClean="0"/>
              <a:t>.</a:t>
            </a:r>
          </a:p>
        </p:txBody>
      </p:sp>
    </p:spTree>
    <p:extLst>
      <p:ext uri="{BB962C8B-B14F-4D97-AF65-F5344CB8AC3E}">
        <p14:creationId xmlns:p14="http://schemas.microsoft.com/office/powerpoint/2010/main" val="210385243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cs typeface="+mn-cs"/>
              </a:rPr>
              <a:t>Decision weights</a:t>
            </a:r>
            <a:endParaRPr lang="en-US" sz="3600" dirty="0">
              <a:solidFill>
                <a:schemeClr val="accent2"/>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327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793" y="2431883"/>
            <a:ext cx="2453491" cy="26480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471431"/>
            <a:ext cx="2658603" cy="2568943"/>
          </a:xfrm>
          <a:prstGeom prst="rect">
            <a:avLst/>
          </a:prstGeom>
        </p:spPr>
      </p:pic>
    </p:spTree>
    <p:extLst>
      <p:ext uri="{BB962C8B-B14F-4D97-AF65-F5344CB8AC3E}">
        <p14:creationId xmlns:p14="http://schemas.microsoft.com/office/powerpoint/2010/main" val="95567099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How do we use decision weights?</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p:txBody>
              <a:bodyPr/>
              <a:lstStyle/>
              <a:p>
                <a:pPr marL="0" indent="0" algn="l" rtl="0">
                  <a:lnSpc>
                    <a:spcPct val="150000"/>
                  </a:lnSpc>
                  <a:buNone/>
                </a:pPr>
                <a:r>
                  <a:rPr lang="en-US" altLang="en-US" sz="2400" dirty="0" smtClean="0">
                    <a:solidFill>
                      <a:srgbClr val="0099FF"/>
                    </a:solidFill>
                  </a:rPr>
                  <a:t>One idea</a:t>
                </a:r>
                <a:r>
                  <a:rPr lang="en-US" altLang="en-US" sz="2400" dirty="0" smtClean="0"/>
                  <a:t>: just as D. Bernoulli suggested to switch from (</a:t>
                </a:r>
                <a:r>
                  <a:rPr lang="en-US" altLang="en-US" sz="2400" dirty="0" smtClean="0">
                    <a:solidFill>
                      <a:srgbClr val="7030A0"/>
                    </a:solidFill>
                  </a:rPr>
                  <a:t>expected value</a:t>
                </a:r>
                <a:r>
                  <a:rPr lang="en-US" altLang="en-US" sz="2400" dirty="0" smtClean="0"/>
                  <a:t>)</a:t>
                </a:r>
                <a:r>
                  <a:rPr lang="en-US" altLang="en-US" sz="2400" dirty="0" smtClean="0">
                    <a:solidFill>
                      <a:srgbClr val="7030A0"/>
                    </a:solidFill>
                  </a:rPr>
                  <a:t> </a:t>
                </a:r>
                <a:r>
                  <a:rPr lang="en-US" altLang="en-US" sz="2400" dirty="0" smtClean="0"/>
                  <a:t>:</a:t>
                </a:r>
                <a:endParaRPr lang="en-US" altLang="en-US" sz="2400" dirty="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sSub>
                        <m:sSubPr>
                          <m:ctrlPr>
                            <a:rPr lang="en-US" altLang="en-US" sz="2400" i="1" dirty="0" smtClean="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oMath>
                  </m:oMathPara>
                </a14:m>
                <a:endParaRPr lang="en-US" altLang="en-US" sz="2400" dirty="0" smtClean="0"/>
              </a:p>
              <a:p>
                <a:pPr algn="l" rtl="0" eaLnBrk="1" hangingPunct="1">
                  <a:lnSpc>
                    <a:spcPct val="150000"/>
                  </a:lnSpc>
                  <a:buFontTx/>
                  <a:buNone/>
                </a:pPr>
                <a:r>
                  <a:rPr lang="en-US" altLang="en-US" sz="2400" dirty="0"/>
                  <a:t>t</a:t>
                </a:r>
                <a:r>
                  <a:rPr lang="en-US" altLang="en-US" sz="2400" dirty="0" smtClean="0"/>
                  <a:t>o (</a:t>
                </a:r>
                <a:r>
                  <a:rPr lang="en-US" altLang="en-US" sz="2400" dirty="0" smtClean="0">
                    <a:solidFill>
                      <a:srgbClr val="7030A0"/>
                    </a:solidFill>
                  </a:rPr>
                  <a:t>expected utility</a:t>
                </a:r>
                <a:r>
                  <a:rPr lang="en-US" altLang="en-US" sz="2400" dirty="0" smtClean="0"/>
                  <a:t>)</a:t>
                </a:r>
                <a:endParaRPr lang="en-US" altLang="en-US" sz="2400" dirty="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smtClean="0">
                  <a:solidFill>
                    <a:srgbClr val="0070C0"/>
                  </a:solidFill>
                  <a:sym typeface="Wingdings" panose="05000000000000000000" pitchFamily="2" charset="2"/>
                </a:endParaRPr>
              </a:p>
              <a:p>
                <a:pPr algn="l" rtl="0" eaLnBrk="1" hangingPunct="1">
                  <a:lnSpc>
                    <a:spcPct val="150000"/>
                  </a:lnSpc>
                  <a:buFontTx/>
                  <a:buNone/>
                </a:pPr>
                <a:r>
                  <a:rPr lang="en-US" altLang="en-US" sz="2400" dirty="0" smtClean="0">
                    <a:sym typeface="Wingdings" panose="05000000000000000000" pitchFamily="2" charset="2"/>
                  </a:rPr>
                  <a:t>We can now have</a:t>
                </a:r>
                <a:endParaRPr lang="en-US" altLang="en-US" sz="2400" dirty="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b="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a:solidFill>
                    <a:srgbClr val="0070C0"/>
                  </a:solidFill>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blipFill>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328</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328</a:t>
            </a:fld>
            <a:endParaRPr lang="en-US" alt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Three problems</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p:txBody>
              <a:bodyPr/>
              <a:lstStyle/>
              <a:p>
                <a:pPr algn="l" rtl="0" eaLnBrk="1" hangingPunct="1">
                  <a:lnSpc>
                    <a:spcPct val="150000"/>
                  </a:lnSpc>
                  <a:buFontTx/>
                  <a:buNone/>
                </a:pPr>
                <a:r>
                  <a:rPr lang="en-US" altLang="en-US" sz="2400" dirty="0" smtClean="0">
                    <a:sym typeface="Wingdings" panose="05000000000000000000" pitchFamily="2" charset="2"/>
                  </a:rPr>
                  <a:t>The expression</a:t>
                </a:r>
                <a:endParaRPr lang="en-US" altLang="en-US" sz="2400" dirty="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b="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smtClean="0">
                  <a:solidFill>
                    <a:srgbClr val="0070C0"/>
                  </a:solidFill>
                  <a:sym typeface="Wingdings" panose="05000000000000000000" pitchFamily="2" charset="2"/>
                </a:endParaRPr>
              </a:p>
              <a:p>
                <a:pPr marL="0" algn="l" rtl="0" eaLnBrk="1" hangingPunct="1">
                  <a:lnSpc>
                    <a:spcPct val="150000"/>
                  </a:lnSpc>
                </a:pPr>
                <a:r>
                  <a:rPr lang="en-US" altLang="en-US" sz="2400" dirty="0" smtClean="0">
                    <a:sym typeface="Wingdings" panose="05000000000000000000" pitchFamily="2" charset="2"/>
                  </a:rPr>
                  <a:t>Depends on how we represent a lottery in case some outcomes appear more than once</a:t>
                </a:r>
              </a:p>
              <a:p>
                <a:pPr marL="0" algn="l" rtl="0" eaLnBrk="1" hangingPunct="1">
                  <a:lnSpc>
                    <a:spcPct val="150000"/>
                  </a:lnSpc>
                </a:pPr>
                <a:r>
                  <a:rPr lang="en-US" altLang="en-US" sz="2400" dirty="0" smtClean="0">
                    <a:sym typeface="Wingdings" panose="05000000000000000000" pitchFamily="2" charset="2"/>
                  </a:rPr>
                  <a:t>Will be discontinuous in the outcomes (outcome utilities)</a:t>
                </a:r>
              </a:p>
              <a:p>
                <a:pPr marL="0" algn="l" rtl="0" eaLnBrk="1" hangingPunct="1">
                  <a:lnSpc>
                    <a:spcPct val="150000"/>
                  </a:lnSpc>
                </a:pPr>
                <a:r>
                  <a:rPr lang="en-US" altLang="en-US" sz="2400" dirty="0" smtClean="0">
                    <a:sym typeface="Wingdings" panose="05000000000000000000" pitchFamily="2" charset="2"/>
                  </a:rPr>
                  <a:t>Will behave non-monotonically in the above</a:t>
                </a: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blipFill rotWithShape="1">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329</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329</a:t>
            </a:fld>
            <a:endParaRPr lang="en-US" altLang="en-US"/>
          </a:p>
        </p:txBody>
      </p:sp>
    </p:spTree>
    <p:extLst>
      <p:ext uri="{BB962C8B-B14F-4D97-AF65-F5344CB8AC3E}">
        <p14:creationId xmlns:p14="http://schemas.microsoft.com/office/powerpoint/2010/main" val="137080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1749C33-D4A1-41FC-A9CA-82DF28A331F0}" type="slidenum">
              <a:rPr lang="ar-SA" altLang="en-US" sz="1400"/>
              <a:pPr algn="l" eaLnBrk="1" hangingPunct="1">
                <a:spcBef>
                  <a:spcPct val="0"/>
                </a:spcBef>
                <a:buFontTx/>
                <a:buNone/>
              </a:pPr>
              <a:t>33</a:t>
            </a:fld>
            <a:endParaRPr lang="en-US" altLang="en-US" sz="1400"/>
          </a:p>
        </p:txBody>
      </p:sp>
      <p:sp>
        <p:nvSpPr>
          <p:cNvPr id="1536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Status Quo Bias</a:t>
            </a:r>
          </a:p>
        </p:txBody>
      </p:sp>
      <p:sp>
        <p:nvSpPr>
          <p:cNvPr id="15364" name="Rectangle 3"/>
          <p:cNvSpPr>
            <a:spLocks noGrp="1" noChangeArrowheads="1"/>
          </p:cNvSpPr>
          <p:nvPr>
            <p:ph type="body" idx="4294967295"/>
          </p:nvPr>
        </p:nvSpPr>
        <p:spPr>
          <a:xfrm>
            <a:off x="1524000" y="4647661"/>
            <a:ext cx="5770909" cy="1579567"/>
          </a:xfrm>
        </p:spPr>
        <p:txBody>
          <a:bodyPr/>
          <a:lstStyle/>
          <a:p>
            <a:pPr marL="0" indent="0" algn="l" rtl="0" eaLnBrk="1" hangingPunct="1">
              <a:lnSpc>
                <a:spcPct val="150000"/>
              </a:lnSpc>
              <a:buNone/>
            </a:pPr>
            <a:r>
              <a:rPr lang="en-US" altLang="en-US" sz="2400" dirty="0" smtClean="0"/>
              <a:t>“individuals disproportionately stick with the status quo”</a:t>
            </a:r>
          </a:p>
        </p:txBody>
      </p:sp>
      <p:sp>
        <p:nvSpPr>
          <p:cNvPr id="3" name="TextBox 2"/>
          <p:cNvSpPr txBox="1"/>
          <p:nvPr/>
        </p:nvSpPr>
        <p:spPr>
          <a:xfrm>
            <a:off x="1043608" y="3637767"/>
            <a:ext cx="3184748" cy="369332"/>
          </a:xfrm>
          <a:prstGeom prst="rect">
            <a:avLst/>
          </a:prstGeom>
          <a:noFill/>
        </p:spPr>
        <p:txBody>
          <a:bodyPr wrap="square" rtlCol="0">
            <a:spAutoFit/>
          </a:bodyPr>
          <a:lstStyle/>
          <a:p>
            <a:r>
              <a:rPr lang="en-US" dirty="0" smtClean="0"/>
              <a:t>William Samuelson (b. 1952)</a:t>
            </a:r>
            <a:endParaRPr lang="en-US" dirty="0"/>
          </a:p>
        </p:txBody>
      </p:sp>
      <p:sp>
        <p:nvSpPr>
          <p:cNvPr id="5" name="TextBox 4"/>
          <p:cNvSpPr txBox="1"/>
          <p:nvPr/>
        </p:nvSpPr>
        <p:spPr>
          <a:xfrm>
            <a:off x="5364088" y="3658238"/>
            <a:ext cx="3456384" cy="369332"/>
          </a:xfrm>
          <a:prstGeom prst="rect">
            <a:avLst/>
          </a:prstGeom>
          <a:noFill/>
        </p:spPr>
        <p:txBody>
          <a:bodyPr wrap="square" rtlCol="0">
            <a:spAutoFit/>
          </a:bodyPr>
          <a:lstStyle/>
          <a:p>
            <a:r>
              <a:rPr lang="en-US" dirty="0" smtClean="0"/>
              <a:t>Richard </a:t>
            </a:r>
            <a:r>
              <a:rPr lang="en-US" dirty="0" err="1" smtClean="0"/>
              <a:t>Zeckhauser</a:t>
            </a:r>
            <a:r>
              <a:rPr lang="en-US" dirty="0" smtClean="0"/>
              <a:t> (b. 1940) </a:t>
            </a:r>
            <a:endParaRPr lang="en-US" dirty="0"/>
          </a:p>
        </p:txBody>
      </p:sp>
      <p:sp>
        <p:nvSpPr>
          <p:cNvPr id="6" name="Slide Number Placeholder 5"/>
          <p:cNvSpPr>
            <a:spLocks noGrp="1"/>
          </p:cNvSpPr>
          <p:nvPr>
            <p:ph type="sldNum" sz="quarter" idx="12"/>
          </p:nvPr>
        </p:nvSpPr>
        <p:spPr/>
        <p:txBody>
          <a:bodyPr/>
          <a:lstStyle/>
          <a:p>
            <a:pPr>
              <a:defRPr/>
            </a:pPr>
            <a:fld id="{0CF6547E-1A99-404A-8CF9-4C96F251AFB9}" type="slidenum">
              <a:rPr lang="en-US" altLang="en-US" smtClean="0"/>
              <a:pPr>
                <a:defRPr/>
              </a:pPr>
              <a:t>33</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329736"/>
            <a:ext cx="1667818" cy="212039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350" y="1319792"/>
            <a:ext cx="1775280" cy="2130336"/>
          </a:xfrm>
          <a:prstGeom prst="rect">
            <a:avLst/>
          </a:prstGeom>
        </p:spPr>
      </p:pic>
    </p:spTree>
    <p:extLst>
      <p:ext uri="{BB962C8B-B14F-4D97-AF65-F5344CB8AC3E}">
        <p14:creationId xmlns:p14="http://schemas.microsoft.com/office/powerpoint/2010/main" val="71796268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First problem: definition</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l" rtl="0" eaLnBrk="1" hangingPunct="1">
                  <a:lnSpc>
                    <a:spcPct val="150000"/>
                  </a:lnSpc>
                  <a:buFontTx/>
                  <a:buNone/>
                </a:pPr>
                <a:r>
                  <a:rPr lang="en-US" altLang="en-US" sz="2400" dirty="0" smtClean="0">
                    <a:sym typeface="Wingdings" panose="05000000000000000000" pitchFamily="2" charset="2"/>
                  </a:rPr>
                  <a:t>Suppose that </a:t>
                </a:r>
                <a14:m>
                  <m:oMath xmlns:m="http://schemas.openxmlformats.org/officeDocument/2006/math">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r>
                      <a:rPr lang="en-US" altLang="en-US" sz="2400" b="0" i="1" dirty="0" smtClean="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a:sym typeface="Wingdings" panose="05000000000000000000" pitchFamily="2" charset="2"/>
                          </a:rPr>
                          <m:t>2</m:t>
                        </m:r>
                      </m:sub>
                    </m:sSub>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0070C0"/>
                        </a:solidFill>
                        <a:latin typeface="Cambria Math"/>
                        <a:sym typeface="Wingdings" panose="05000000000000000000" pitchFamily="2" charset="2"/>
                      </a:rPr>
                      <m:t>10</m:t>
                    </m:r>
                  </m:oMath>
                </a14:m>
                <a:r>
                  <a:rPr lang="en-US" altLang="en-US" sz="2400" dirty="0" smtClean="0"/>
                  <a:t> and </a:t>
                </a:r>
                <a14:m>
                  <m:oMath xmlns:m="http://schemas.openxmlformats.org/officeDocument/2006/math">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b="0" i="1" dirty="0" smtClean="0">
                        <a:solidFill>
                          <a:srgbClr val="C00000"/>
                        </a:solidFill>
                        <a:latin typeface="Cambria Math"/>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a:sym typeface="Wingdings" panose="05000000000000000000" pitchFamily="2" charset="2"/>
                          </a:rPr>
                          <m:t>2</m:t>
                        </m:r>
                      </m:sub>
                    </m:sSub>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0</m:t>
                    </m:r>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1</m:t>
                    </m:r>
                  </m:oMath>
                </a14:m>
                <a:endParaRPr lang="en-US" altLang="en-US" sz="2400" dirty="0" smtClean="0"/>
              </a:p>
              <a:p>
                <a:pPr algn="l" rtl="0" eaLnBrk="1" hangingPunct="1">
                  <a:lnSpc>
                    <a:spcPct val="150000"/>
                  </a:lnSpc>
                  <a:buFontTx/>
                  <a:buNone/>
                </a:pPr>
                <a:r>
                  <a:rPr lang="en-US" altLang="en-US" sz="2400" dirty="0" smtClean="0"/>
                  <a:t>Do we compute</a:t>
                </a:r>
                <a:endParaRPr lang="en-US" altLang="en-US" sz="2400" dirty="0"/>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b="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smtClean="0">
                              <a:solidFill>
                                <a:srgbClr val="C00000"/>
                              </a:solidFill>
                              <a:latin typeface="Cambria Math" panose="02040503050406030204" pitchFamily="18" charset="0"/>
                              <a:sym typeface="Wingdings" panose="05000000000000000000" pitchFamily="2" charset="2"/>
                            </a:rPr>
                          </m:ctrlPr>
                        </m:dPr>
                        <m:e>
                          <m:r>
                            <a:rPr lang="en-US" altLang="en-US" sz="2400" b="0" i="1" dirty="0" smtClean="0">
                              <a:solidFill>
                                <a:srgbClr val="C00000"/>
                              </a:solidFill>
                              <a:latin typeface="Cambria Math"/>
                              <a:sym typeface="Wingdings" panose="05000000000000000000" pitchFamily="2" charset="2"/>
                            </a:rPr>
                            <m:t>0</m:t>
                          </m:r>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1</m:t>
                          </m:r>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0070C0"/>
                              </a:solidFill>
                              <a:latin typeface="Cambria Math"/>
                              <a:sym typeface="Wingdings" panose="05000000000000000000" pitchFamily="2" charset="2"/>
                            </a:rPr>
                            <m:t>10</m:t>
                          </m:r>
                        </m:e>
                      </m:d>
                      <m:r>
                        <a:rPr lang="en-US" altLang="en-US" sz="2400" i="1" dirty="0">
                          <a:solidFill>
                            <a:srgbClr val="0070C0"/>
                          </a:solidFill>
                          <a:latin typeface="Cambria Math"/>
                          <a:sym typeface="Wingdings" panose="05000000000000000000" pitchFamily="2" charset="2"/>
                        </a:rPr>
                        <m:t>+</m:t>
                      </m:r>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b="0" i="1" dirty="0" smtClean="0">
                              <a:solidFill>
                                <a:srgbClr val="C00000"/>
                              </a:solidFill>
                              <a:latin typeface="Cambria Math"/>
                              <a:sym typeface="Wingdings" panose="05000000000000000000" pitchFamily="2" charset="2"/>
                            </a:rPr>
                            <m:t>0</m:t>
                          </m:r>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1</m:t>
                          </m:r>
                        </m:e>
                      </m:d>
                      <m:r>
                        <a:rPr lang="en-US" altLang="en-US" sz="2400" i="1" dirty="0">
                          <a:solidFill>
                            <a:srgbClr val="0070C0"/>
                          </a:solidFill>
                          <a:latin typeface="Cambria Math"/>
                          <a:sym typeface="Wingdings" panose="05000000000000000000" pitchFamily="2" charset="2"/>
                        </a:rPr>
                        <m:t>∗</m:t>
                      </m:r>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0070C0"/>
                              </a:solidFill>
                              <a:latin typeface="Cambria Math"/>
                              <a:sym typeface="Wingdings" panose="05000000000000000000" pitchFamily="2" charset="2"/>
                            </a:rPr>
                            <m:t>10</m:t>
                          </m:r>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smtClean="0">
                  <a:solidFill>
                    <a:srgbClr val="0070C0"/>
                  </a:solidFill>
                  <a:sym typeface="Wingdings" panose="05000000000000000000" pitchFamily="2" charset="2"/>
                </a:endParaRPr>
              </a:p>
              <a:p>
                <a:pPr algn="l" rtl="0" eaLnBrk="1" hangingPunct="1">
                  <a:lnSpc>
                    <a:spcPct val="150000"/>
                  </a:lnSpc>
                  <a:buFontTx/>
                  <a:buNone/>
                </a:pPr>
                <a:r>
                  <a:rPr lang="en-US" altLang="en-US" sz="2400" dirty="0">
                    <a:sym typeface="Wingdings" panose="05000000000000000000" pitchFamily="2" charset="2"/>
                  </a:rPr>
                  <a:t>o</a:t>
                </a:r>
                <a:r>
                  <a:rPr lang="en-US" altLang="en-US" sz="2400" dirty="0" smtClean="0">
                    <a:sym typeface="Wingdings" panose="05000000000000000000" pitchFamily="2" charset="2"/>
                  </a:rPr>
                  <a:t>r</a:t>
                </a:r>
                <a:endParaRPr lang="en-US" altLang="en-US" sz="2400" dirty="0"/>
              </a:p>
              <a:p>
                <a:pPr algn="ctr" rtl="0" eaLnBrk="1" hangingPunct="1">
                  <a:lnSpc>
                    <a:spcPct val="150000"/>
                  </a:lnSpc>
                  <a:buFontTx/>
                  <a:buNone/>
                </a:pP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0</m:t>
                        </m:r>
                        <m:r>
                          <a:rPr lang="en-US" altLang="en-US" sz="2400" i="1" dirty="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2</m:t>
                        </m:r>
                      </m:e>
                    </m:d>
                    <m:r>
                      <a:rPr lang="en-US" altLang="en-US" sz="2400" i="1" dirty="0">
                        <a:solidFill>
                          <a:srgbClr val="0070C0"/>
                        </a:solidFill>
                        <a:latin typeface="Cambria Math"/>
                        <a:sym typeface="Wingdings" panose="05000000000000000000" pitchFamily="2" charset="2"/>
                      </a:rPr>
                      <m:t>∗</m:t>
                    </m:r>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i="1" dirty="0">
                            <a:solidFill>
                              <a:srgbClr val="0070C0"/>
                            </a:solidFill>
                            <a:latin typeface="Cambria Math"/>
                            <a:sym typeface="Wingdings" panose="05000000000000000000" pitchFamily="2" charset="2"/>
                          </a:rPr>
                          <m:t>$</m:t>
                        </m:r>
                        <m:r>
                          <a:rPr lang="en-US" altLang="en-US" sz="2400" i="1" dirty="0">
                            <a:solidFill>
                              <a:srgbClr val="0070C0"/>
                            </a:solidFill>
                            <a:latin typeface="Cambria Math"/>
                            <a:sym typeface="Wingdings" panose="05000000000000000000" pitchFamily="2" charset="2"/>
                          </a:rPr>
                          <m:t>10</m:t>
                        </m:r>
                      </m:e>
                    </m:d>
                    <m:r>
                      <a:rPr lang="en-US" altLang="en-US" sz="2400" i="1" dirty="0">
                        <a:solidFill>
                          <a:srgbClr val="0070C0"/>
                        </a:solidFill>
                        <a:latin typeface="Cambria Math"/>
                        <a:sym typeface="Wingdings" panose="05000000000000000000" pitchFamily="2" charset="2"/>
                      </a:rPr>
                      <m:t>+…+</m:t>
                    </m:r>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a14:m>
                <a:r>
                  <a:rPr lang="en-US" altLang="en-US" sz="2400" dirty="0" smtClean="0">
                    <a:solidFill>
                      <a:srgbClr val="0070C0"/>
                    </a:solidFill>
                    <a:sym typeface="Wingdings" panose="05000000000000000000" pitchFamily="2" charset="2"/>
                  </a:rPr>
                  <a:t>  </a:t>
                </a:r>
                <a:r>
                  <a:rPr lang="en-US" altLang="en-US" sz="2400" dirty="0" smtClean="0">
                    <a:sym typeface="Wingdings" panose="05000000000000000000" pitchFamily="2" charset="2"/>
                  </a:rPr>
                  <a:t>?</a:t>
                </a:r>
                <a:endParaRPr lang="en-US" altLang="en-US" sz="2400" dirty="0">
                  <a:sym typeface="Wingdings" panose="05000000000000000000" pitchFamily="2" charset="2"/>
                </a:endParaRPr>
              </a:p>
              <a:p>
                <a:pPr algn="l" rtl="0" eaLnBrk="1" hangingPunct="1">
                  <a:lnSpc>
                    <a:spcPct val="150000"/>
                  </a:lnSpc>
                  <a:buFontTx/>
                  <a:buNone/>
                </a:pPr>
                <a:r>
                  <a:rPr lang="en-US" altLang="en-US" sz="2400" dirty="0" smtClean="0">
                    <a:sym typeface="Wingdings" panose="05000000000000000000" pitchFamily="2" charset="2"/>
                  </a:rPr>
                  <a:t>… unless </a:t>
                </a:r>
                <a:endParaRPr lang="en-US" altLang="en-US" sz="2400" b="0" i="0" dirty="0" smtClean="0">
                  <a:solidFill>
                    <a:schemeClr val="tx1"/>
                  </a:solidFill>
                  <a:latin typeface="Cambria Math"/>
                  <a:sym typeface="Wingdings" panose="05000000000000000000" pitchFamily="2" charset="2"/>
                </a:endParaRPr>
              </a:p>
              <a:p>
                <a:pPr algn="ctr" rtl="0" eaLnBrk="1" hangingPunct="1">
                  <a:lnSpc>
                    <a:spcPct val="150000"/>
                  </a:lnSpc>
                  <a:buFontTx/>
                  <a:buNone/>
                </a:pPr>
                <a14:m>
                  <m:oMath xmlns:m="http://schemas.openxmlformats.org/officeDocument/2006/math">
                    <m:r>
                      <a:rPr lang="en-US" altLang="en-US" sz="2400" b="0" i="0" dirty="0" smtClean="0">
                        <a:solidFill>
                          <a:schemeClr val="tx1"/>
                        </a:solidFill>
                        <a:latin typeface="Cambria Math"/>
                        <a:sym typeface="Wingdings" panose="05000000000000000000" pitchFamily="2" charset="2"/>
                      </a:rPr>
                      <m:t>2</m:t>
                    </m:r>
                    <m:r>
                      <a:rPr lang="en-US" altLang="en-US" sz="2400" b="0" i="0" dirty="0" smtClean="0">
                        <a:solidFill>
                          <a:schemeClr val="tx1"/>
                        </a:solidFill>
                        <a:latin typeface="Cambria Math"/>
                        <a:sym typeface="Wingdings" panose="05000000000000000000" pitchFamily="2" charset="2"/>
                      </a:rPr>
                      <m:t>∗</m:t>
                    </m:r>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0</m:t>
                        </m:r>
                        <m:r>
                          <a:rPr lang="en-US" altLang="en-US" sz="2400" i="1" dirty="0">
                            <a:solidFill>
                              <a:srgbClr val="C00000"/>
                            </a:solidFill>
                            <a:latin typeface="Cambria Math"/>
                            <a:sym typeface="Wingdings" panose="05000000000000000000" pitchFamily="2" charset="2"/>
                          </a:rPr>
                          <m:t>.</m:t>
                        </m:r>
                        <m:r>
                          <a:rPr lang="en-US" altLang="en-US" sz="2400" i="1" dirty="0">
                            <a:solidFill>
                              <a:srgbClr val="C00000"/>
                            </a:solidFill>
                            <a:latin typeface="Cambria Math"/>
                            <a:sym typeface="Wingdings" panose="05000000000000000000" pitchFamily="2" charset="2"/>
                          </a:rPr>
                          <m:t>1</m:t>
                        </m:r>
                      </m:e>
                    </m:d>
                    <m:r>
                      <a:rPr lang="en-US" altLang="en-US" sz="2400" b="0" i="0" dirty="0" smtClean="0">
                        <a:solidFill>
                          <a:schemeClr val="tx1"/>
                        </a:solidFill>
                        <a:latin typeface="Cambria Math"/>
                        <a:sym typeface="Wingdings" panose="05000000000000000000" pitchFamily="2" charset="2"/>
                      </a:rPr>
                      <m:t>=</m:t>
                    </m:r>
                  </m:oMath>
                </a14:m>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0</m:t>
                        </m:r>
                        <m:r>
                          <a:rPr lang="en-US" altLang="en-US" sz="2400" i="1" dirty="0">
                            <a:solidFill>
                              <a:srgbClr val="C00000"/>
                            </a:solidFill>
                            <a:latin typeface="Cambria Math"/>
                            <a:sym typeface="Wingdings" panose="05000000000000000000" pitchFamily="2" charset="2"/>
                          </a:rPr>
                          <m:t>.</m:t>
                        </m:r>
                        <m:r>
                          <a:rPr lang="en-US" altLang="en-US" sz="2400" i="1" dirty="0">
                            <a:solidFill>
                              <a:srgbClr val="C00000"/>
                            </a:solidFill>
                            <a:latin typeface="Cambria Math"/>
                            <a:sym typeface="Wingdings" panose="05000000000000000000" pitchFamily="2" charset="2"/>
                          </a:rPr>
                          <m:t>2</m:t>
                        </m:r>
                      </m:e>
                    </m:d>
                  </m:oMath>
                </a14:m>
                <a:endParaRPr lang="en-US" altLang="en-US" sz="2400" dirty="0" smtClean="0">
                  <a:solidFill>
                    <a:srgbClr val="C00000"/>
                  </a:solidFill>
                  <a:sym typeface="Wingdings" panose="05000000000000000000" pitchFamily="2" charset="2"/>
                </a:endParaRPr>
              </a:p>
              <a:p>
                <a:pPr algn="l" rtl="0" eaLnBrk="1" hangingPunct="1">
                  <a:lnSpc>
                    <a:spcPct val="150000"/>
                  </a:lnSpc>
                  <a:buFontTx/>
                  <a:buNone/>
                </a:pPr>
                <a:r>
                  <a:rPr lang="en-US" altLang="en-US" sz="2400" dirty="0" smtClean="0">
                    <a:sym typeface="Wingdings" panose="05000000000000000000" pitchFamily="2" charset="2"/>
                  </a:rPr>
                  <a:t>this will make a difference…</a:t>
                </a: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1111" b="-3535"/>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330</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330</a:t>
            </a:fld>
            <a:endParaRPr lang="en-US" altLang="en-US"/>
          </a:p>
        </p:txBody>
      </p:sp>
    </p:spTree>
    <p:extLst>
      <p:ext uri="{BB962C8B-B14F-4D97-AF65-F5344CB8AC3E}">
        <p14:creationId xmlns:p14="http://schemas.microsoft.com/office/powerpoint/2010/main" val="417113358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More generally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525963"/>
              </a:xfrm>
            </p:spPr>
            <p:txBody>
              <a:bodyPr/>
              <a:lstStyle/>
              <a:p>
                <a:pPr algn="l" rtl="0" eaLnBrk="1" hangingPunct="1">
                  <a:lnSpc>
                    <a:spcPct val="150000"/>
                  </a:lnSpc>
                  <a:buFontTx/>
                  <a:buNone/>
                </a:pPr>
                <a:r>
                  <a:rPr lang="en-US" altLang="en-US" sz="2400" dirty="0" smtClean="0">
                    <a:sym typeface="Wingdings" panose="05000000000000000000" pitchFamily="2" charset="2"/>
                  </a:rPr>
                  <a:t>If we have two probabilities </a:t>
                </a:r>
                <a14:m>
                  <m:oMath xmlns:m="http://schemas.openxmlformats.org/officeDocument/2006/math">
                    <m:r>
                      <a:rPr lang="en-US" altLang="en-US" sz="2400" b="0" i="1" dirty="0" smtClean="0">
                        <a:solidFill>
                          <a:srgbClr val="C00000"/>
                        </a:solidFill>
                        <a:latin typeface="Cambria Math"/>
                        <a:sym typeface="Wingdings" panose="05000000000000000000" pitchFamily="2" charset="2"/>
                      </a:rPr>
                      <m:t>𝑝</m:t>
                    </m:r>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𝑞</m:t>
                    </m:r>
                  </m:oMath>
                </a14:m>
                <a:r>
                  <a:rPr lang="en-US" altLang="en-US" sz="2400" b="0" i="1" dirty="0" smtClean="0">
                    <a:solidFill>
                      <a:srgbClr val="C00000"/>
                    </a:solidFill>
                    <a:latin typeface="Cambria Math"/>
                    <a:sym typeface="Wingdings" panose="05000000000000000000" pitchFamily="2" charset="2"/>
                  </a:rPr>
                  <a:t> </a:t>
                </a:r>
                <a:r>
                  <a:rPr lang="en-US" altLang="en-US" sz="2000" b="0" dirty="0" smtClean="0">
                    <a:sym typeface="Wingdings" panose="05000000000000000000" pitchFamily="2" charset="2"/>
                  </a:rPr>
                  <a:t>(</a:t>
                </a:r>
                <a14:m>
                  <m:oMath xmlns:m="http://schemas.openxmlformats.org/officeDocument/2006/math">
                    <m:r>
                      <a:rPr lang="en-US" altLang="en-US" sz="2000" i="1" dirty="0">
                        <a:solidFill>
                          <a:srgbClr val="C00000"/>
                        </a:solidFill>
                        <a:latin typeface="Cambria Math"/>
                        <a:sym typeface="Wingdings" panose="05000000000000000000" pitchFamily="2" charset="2"/>
                      </a:rPr>
                      <m:t>𝑝</m:t>
                    </m:r>
                    <m:r>
                      <a:rPr lang="en-US" altLang="en-US" sz="2000" i="1" dirty="0">
                        <a:solidFill>
                          <a:srgbClr val="C0000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𝑞</m:t>
                    </m:r>
                    <m:r>
                      <a:rPr lang="en-US" altLang="en-US" sz="2000" i="1" dirty="0" smtClean="0">
                        <a:solidFill>
                          <a:srgbClr val="C00000"/>
                        </a:solidFill>
                        <a:latin typeface="Cambria Math"/>
                        <a:sym typeface="Wingdings" panose="05000000000000000000" pitchFamily="2" charset="2"/>
                      </a:rPr>
                      <m:t>≤</m:t>
                    </m:r>
                    <m:r>
                      <a:rPr lang="en-US" altLang="en-US" sz="2000" b="0" i="1" dirty="0" smtClean="0">
                        <a:solidFill>
                          <a:srgbClr val="C00000"/>
                        </a:solidFill>
                        <a:latin typeface="Cambria Math" panose="02040503050406030204" pitchFamily="18" charset="0"/>
                        <a:sym typeface="Wingdings" panose="05000000000000000000" pitchFamily="2" charset="2"/>
                      </a:rPr>
                      <m:t>1</m:t>
                    </m:r>
                  </m:oMath>
                </a14:m>
                <a:r>
                  <a:rPr lang="en-US" altLang="en-US" sz="2000" b="0" dirty="0" smtClean="0">
                    <a:sym typeface="Wingdings" panose="05000000000000000000" pitchFamily="2" charset="2"/>
                  </a:rPr>
                  <a:t>)</a:t>
                </a:r>
                <a:r>
                  <a:rPr lang="en-US" altLang="en-US" sz="2400" b="0" i="1" dirty="0" smtClean="0">
                    <a:solidFill>
                      <a:srgbClr val="C00000"/>
                    </a:solidFill>
                    <a:latin typeface="Cambria Math"/>
                    <a:sym typeface="Wingdings" panose="05000000000000000000" pitchFamily="2" charset="2"/>
                  </a:rPr>
                  <a:t> </a:t>
                </a:r>
              </a:p>
              <a:p>
                <a:pPr algn="l" rtl="0" eaLnBrk="1" hangingPunct="1">
                  <a:lnSpc>
                    <a:spcPct val="150000"/>
                  </a:lnSpc>
                  <a:buFontTx/>
                  <a:buNone/>
                </a:pPr>
                <a:r>
                  <a:rPr lang="en-US" altLang="en-US" sz="2400" dirty="0"/>
                  <a:t>s</a:t>
                </a:r>
                <a:r>
                  <a:rPr lang="en-US" altLang="en-US" sz="2400" dirty="0" smtClean="0"/>
                  <a:t>uch that </a:t>
                </a:r>
                <a:endParaRPr lang="en-US" altLang="en-US" sz="2400" b="0" i="1" dirty="0" smtClean="0">
                  <a:solidFill>
                    <a:srgbClr val="C00000"/>
                  </a:solidFill>
                  <a:latin typeface="Cambria Math"/>
                  <a:sym typeface="Wingdings" panose="05000000000000000000" pitchFamily="2" charset="2"/>
                </a:endParaRPr>
              </a:p>
              <a:p>
                <a:pPr algn="ctr" rtl="0" eaLnBrk="1" hangingPunct="1">
                  <a:lnSpc>
                    <a:spcPct val="150000"/>
                  </a:lnSpc>
                  <a:buFontTx/>
                  <a:buNone/>
                </a:pP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b="0" i="1" dirty="0" smtClean="0">
                            <a:solidFill>
                              <a:srgbClr val="C00000"/>
                            </a:solidFill>
                            <a:latin typeface="Cambria Math"/>
                            <a:sym typeface="Wingdings" panose="05000000000000000000" pitchFamily="2" charset="2"/>
                          </a:rPr>
                          <m:t>𝑝</m:t>
                        </m:r>
                        <m:r>
                          <a:rPr lang="en-US" altLang="en-US" sz="2400" b="0" i="1" dirty="0" smtClean="0">
                            <a:solidFill>
                              <a:srgbClr val="C00000"/>
                            </a:solidFill>
                            <a:latin typeface="Cambria Math"/>
                            <a:sym typeface="Wingdings" panose="05000000000000000000" pitchFamily="2" charset="2"/>
                          </a:rPr>
                          <m:t>+</m:t>
                        </m:r>
                        <m:r>
                          <a:rPr lang="en-US" altLang="en-US" sz="2400" b="0" i="1" dirty="0" smtClean="0">
                            <a:solidFill>
                              <a:srgbClr val="C00000"/>
                            </a:solidFill>
                            <a:latin typeface="Cambria Math"/>
                            <a:sym typeface="Wingdings" panose="05000000000000000000" pitchFamily="2" charset="2"/>
                          </a:rPr>
                          <m:t>𝑞</m:t>
                        </m:r>
                      </m:e>
                    </m:d>
                    <m:r>
                      <a:rPr lang="en-US" altLang="en-US" sz="2400" i="1" dirty="0" smtClean="0">
                        <a:solidFill>
                          <a:schemeClr val="tx1"/>
                        </a:solidFill>
                        <a:latin typeface="Cambria Math"/>
                        <a:ea typeface="Cambria Math"/>
                        <a:sym typeface="Wingdings" panose="05000000000000000000" pitchFamily="2" charset="2"/>
                      </a:rPr>
                      <m:t>≠</m:t>
                    </m:r>
                  </m:oMath>
                </a14:m>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e>
                    </m:d>
                  </m:oMath>
                </a14:m>
                <a:r>
                  <a:rPr lang="en-US" altLang="en-US" sz="2400" dirty="0" smtClean="0">
                    <a:latin typeface="Cambria Math"/>
                    <a:sym typeface="Wingdings" panose="05000000000000000000" pitchFamily="2" charset="2"/>
                  </a:rPr>
                  <a:t>+</a:t>
                </a:r>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𝑞</m:t>
                        </m:r>
                      </m:e>
                    </m:d>
                  </m:oMath>
                </a14:m>
                <a:endParaRPr lang="en-US" altLang="en-US" sz="2400" dirty="0" smtClean="0">
                  <a:solidFill>
                    <a:srgbClr val="C00000"/>
                  </a:solidFill>
                  <a:sym typeface="Wingdings" panose="05000000000000000000" pitchFamily="2" charset="2"/>
                </a:endParaRPr>
              </a:p>
              <a:p>
                <a:pPr algn="l" rtl="0" eaLnBrk="1" hangingPunct="1">
                  <a:lnSpc>
                    <a:spcPct val="150000"/>
                  </a:lnSpc>
                  <a:buFontTx/>
                  <a:buNone/>
                </a:pPr>
                <a:r>
                  <a:rPr lang="en-US" altLang="en-US" sz="2400" dirty="0" smtClean="0">
                    <a:sym typeface="Wingdings" panose="05000000000000000000" pitchFamily="2" charset="2"/>
                  </a:rPr>
                  <a:t>we have a modeling decision to make</a:t>
                </a:r>
              </a:p>
              <a:p>
                <a:pPr algn="l" rtl="0" eaLnBrk="1" hangingPunct="1">
                  <a:lnSpc>
                    <a:spcPct val="150000"/>
                  </a:lnSpc>
                  <a:buFontTx/>
                  <a:buNone/>
                </a:pPr>
                <a:endParaRPr lang="en-US" altLang="en-US" sz="2400" dirty="0">
                  <a:sym typeface="Wingdings" panose="05000000000000000000" pitchFamily="2" charset="2"/>
                </a:endParaRPr>
              </a:p>
              <a:p>
                <a:pPr algn="l" rtl="0" eaLnBrk="1" hangingPunct="1">
                  <a:lnSpc>
                    <a:spcPct val="150000"/>
                  </a:lnSpc>
                  <a:buFontTx/>
                  <a:buNone/>
                </a:pPr>
                <a:r>
                  <a:rPr lang="en-US" altLang="en-US" sz="2400" dirty="0" smtClean="0">
                    <a:sym typeface="Wingdings" panose="05000000000000000000" pitchFamily="2" charset="2"/>
                  </a:rPr>
                  <a:t>Kahneman and Tversky suggested an “</a:t>
                </a:r>
                <a:r>
                  <a:rPr lang="en-US" altLang="en-US" sz="2400" dirty="0" smtClean="0">
                    <a:solidFill>
                      <a:srgbClr val="0070C0"/>
                    </a:solidFill>
                    <a:sym typeface="Wingdings" panose="05000000000000000000" pitchFamily="2" charset="2"/>
                  </a:rPr>
                  <a:t>editing phase</a:t>
                </a:r>
                <a:r>
                  <a:rPr lang="en-US" altLang="en-US" sz="2400" dirty="0" smtClean="0">
                    <a:sym typeface="Wingdings" panose="05000000000000000000" pitchFamily="2" charset="2"/>
                  </a:rPr>
                  <a:t>” in which these probabilities are lumped together.</a:t>
                </a: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525963"/>
              </a:xfrm>
              <a:blipFill>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331</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331</a:t>
            </a:fld>
            <a:endParaRPr lang="en-US" altLang="en-US"/>
          </a:p>
        </p:txBody>
      </p:sp>
    </p:spTree>
    <p:extLst>
      <p:ext uri="{BB962C8B-B14F-4D97-AF65-F5344CB8AC3E}">
        <p14:creationId xmlns:p14="http://schemas.microsoft.com/office/powerpoint/2010/main" val="3401082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Second problem: continuity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l" rtl="0" eaLnBrk="1" hangingPunct="1">
                  <a:lnSpc>
                    <a:spcPct val="150000"/>
                  </a:lnSpc>
                  <a:buNone/>
                </a:pPr>
                <a:r>
                  <a:rPr lang="en-US" altLang="en-US" sz="2400" dirty="0" smtClean="0">
                    <a:sym typeface="Wingdings" panose="05000000000000000000" pitchFamily="2" charset="2"/>
                  </a:rPr>
                  <a:t>Suppose that, for a small </a:t>
                </a:r>
                <a14:m>
                  <m:oMath xmlns:m="http://schemas.openxmlformats.org/officeDocument/2006/math">
                    <m:r>
                      <a:rPr lang="en-US" altLang="en-US" sz="2400" i="1" dirty="0">
                        <a:solidFill>
                          <a:srgbClr val="0070C0"/>
                        </a:solidFill>
                        <a:latin typeface="Cambria Math"/>
                        <a:ea typeface="Cambria Math"/>
                        <a:sym typeface="Wingdings" panose="05000000000000000000" pitchFamily="2" charset="2"/>
                      </a:rPr>
                      <m:t>𝜀</m:t>
                    </m:r>
                  </m:oMath>
                </a14:m>
                <a:r>
                  <a:rPr lang="en-US" altLang="en-US" sz="2400" dirty="0" smtClean="0">
                    <a:sym typeface="Wingdings" panose="05000000000000000000" pitchFamily="2" charset="2"/>
                  </a:rPr>
                  <a:t> </a:t>
                </a:r>
                <a:r>
                  <a:rPr lang="en-US" altLang="en-US" sz="2000" dirty="0" smtClean="0">
                    <a:sym typeface="Wingdings" panose="05000000000000000000" pitchFamily="2" charset="2"/>
                  </a:rPr>
                  <a:t>(positive or negative)</a:t>
                </a:r>
                <a:r>
                  <a:rPr lang="en-US" altLang="en-US" sz="2400" dirty="0" smtClean="0">
                    <a:sym typeface="Wingdings" panose="05000000000000000000" pitchFamily="2" charset="2"/>
                  </a:rPr>
                  <a:t>,</a:t>
                </a:r>
              </a:p>
              <a:p>
                <a:pPr algn="ctr" rtl="0" eaLnBrk="1" hangingPunct="1">
                  <a:lnSpc>
                    <a:spcPct val="150000"/>
                  </a:lnSpc>
                  <a:buFontTx/>
                  <a:buNone/>
                </a:pPr>
                <a14:m>
                  <m:oMath xmlns:m="http://schemas.openxmlformats.org/officeDocument/2006/math">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1</m:t>
                            </m:r>
                          </m:sub>
                        </m:sSub>
                      </m:e>
                    </m:d>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0070C0"/>
                        </a:solidFill>
                        <a:latin typeface="Cambria Math"/>
                        <a:sym typeface="Wingdings" panose="05000000000000000000" pitchFamily="2" charset="2"/>
                      </a:rPr>
                      <m:t>5</m:t>
                    </m:r>
                  </m:oMath>
                </a14:m>
                <a:r>
                  <a:rPr lang="en-US" altLang="en-US" sz="2400" b="0" i="0" dirty="0" smtClean="0">
                    <a:solidFill>
                      <a:srgbClr val="0070C0"/>
                    </a:solidFill>
                    <a:latin typeface="+mj-lt"/>
                    <a:sym typeface="Wingdings" panose="05000000000000000000" pitchFamily="2" charset="2"/>
                  </a:rPr>
                  <a:t>	 </a:t>
                </a:r>
                <a14:m>
                  <m:oMath xmlns:m="http://schemas.openxmlformats.org/officeDocument/2006/math">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b="0" i="1" dirty="0" smtClean="0">
                                <a:solidFill>
                                  <a:srgbClr val="0070C0"/>
                                </a:solidFill>
                                <a:latin typeface="Cambria Math"/>
                                <a:sym typeface="Wingdings" panose="05000000000000000000" pitchFamily="2" charset="2"/>
                              </a:rPr>
                              <m:t>2</m:t>
                            </m:r>
                          </m:sub>
                        </m:sSub>
                      </m:e>
                    </m:d>
                    <m:r>
                      <a:rPr lang="en-US" altLang="en-US" sz="2400" i="1" dirty="0">
                        <a:solidFill>
                          <a:srgbClr val="0070C0"/>
                        </a:solidFill>
                        <a:latin typeface="Cambria Math"/>
                        <a:sym typeface="Wingdings" panose="05000000000000000000" pitchFamily="2" charset="2"/>
                      </a:rPr>
                      <m:t>=</m:t>
                    </m:r>
                    <m:r>
                      <a:rPr lang="en-US" altLang="en-US" sz="2400" i="1" dirty="0">
                        <a:solidFill>
                          <a:srgbClr val="0070C0"/>
                        </a:solidFill>
                        <a:latin typeface="Cambria Math"/>
                        <a:sym typeface="Wingdings" panose="05000000000000000000" pitchFamily="2" charset="2"/>
                      </a:rPr>
                      <m:t>5</m:t>
                    </m:r>
                    <m:r>
                      <a:rPr lang="en-US" altLang="en-US" sz="2400" b="0" i="1" dirty="0" smtClean="0">
                        <a:solidFill>
                          <a:srgbClr val="0070C0"/>
                        </a:solidFill>
                        <a:latin typeface="Cambria Math"/>
                        <a:sym typeface="Wingdings" panose="05000000000000000000" pitchFamily="2" charset="2"/>
                      </a:rPr>
                      <m:t>+</m:t>
                    </m:r>
                    <m:r>
                      <a:rPr lang="en-US" altLang="en-US" sz="2400" b="0" i="1" dirty="0" smtClean="0">
                        <a:solidFill>
                          <a:srgbClr val="0070C0"/>
                        </a:solidFill>
                        <a:latin typeface="Cambria Math"/>
                        <a:ea typeface="Cambria Math"/>
                        <a:sym typeface="Wingdings" panose="05000000000000000000" pitchFamily="2" charset="2"/>
                      </a:rPr>
                      <m:t>𝜀</m:t>
                    </m:r>
                  </m:oMath>
                </a14:m>
                <a:r>
                  <a:rPr lang="en-US" altLang="en-US" sz="2400" dirty="0">
                    <a:solidFill>
                      <a:srgbClr val="0070C0"/>
                    </a:solidFill>
                    <a:sym typeface="Wingdings" panose="05000000000000000000" pitchFamily="2" charset="2"/>
                  </a:rPr>
                  <a:t> </a:t>
                </a:r>
                <a:endParaRPr lang="en-US" altLang="en-US" sz="2400" dirty="0" smtClean="0">
                  <a:solidFill>
                    <a:srgbClr val="0070C0"/>
                  </a:solidFill>
                  <a:sym typeface="Wingdings" panose="05000000000000000000" pitchFamily="2" charset="2"/>
                </a:endParaRPr>
              </a:p>
              <a:p>
                <a:pPr algn="l" rtl="0" eaLnBrk="1" hangingPunct="1">
                  <a:lnSpc>
                    <a:spcPct val="150000"/>
                  </a:lnSpc>
                  <a:buFontTx/>
                  <a:buNone/>
                </a:pPr>
                <a:r>
                  <a:rPr lang="en-US" altLang="en-US" sz="2400" dirty="0" smtClean="0"/>
                  <a:t>As long as </a:t>
                </a:r>
                <a14:m>
                  <m:oMath xmlns:m="http://schemas.openxmlformats.org/officeDocument/2006/math">
                    <m:r>
                      <a:rPr lang="en-US" altLang="en-US" sz="2400" i="1" dirty="0">
                        <a:solidFill>
                          <a:srgbClr val="0070C0"/>
                        </a:solidFill>
                        <a:latin typeface="Cambria Math"/>
                        <a:ea typeface="Cambria Math"/>
                        <a:sym typeface="Wingdings" panose="05000000000000000000" pitchFamily="2" charset="2"/>
                      </a:rPr>
                      <m:t>𝜀</m:t>
                    </m:r>
                    <m:r>
                      <a:rPr lang="en-US" altLang="en-US" sz="2400" i="1" dirty="0" smtClean="0">
                        <a:solidFill>
                          <a:srgbClr val="0070C0"/>
                        </a:solidFill>
                        <a:latin typeface="Cambria Math"/>
                        <a:ea typeface="Cambria Math"/>
                        <a:sym typeface="Wingdings" panose="05000000000000000000" pitchFamily="2" charset="2"/>
                      </a:rPr>
                      <m:t>≠</m:t>
                    </m:r>
                    <m:r>
                      <a:rPr lang="en-US" altLang="en-US" sz="2400" b="0" i="1" dirty="0" smtClean="0">
                        <a:solidFill>
                          <a:srgbClr val="0070C0"/>
                        </a:solidFill>
                        <a:latin typeface="Cambria Math"/>
                        <a:ea typeface="Cambria Math"/>
                        <a:sym typeface="Wingdings" panose="05000000000000000000" pitchFamily="2" charset="2"/>
                      </a:rPr>
                      <m:t>0</m:t>
                    </m:r>
                  </m:oMath>
                </a14:m>
                <a:r>
                  <a:rPr lang="en-US" altLang="en-US" sz="2400" dirty="0" smtClean="0"/>
                  <a:t> we use</a:t>
                </a:r>
                <a:endParaRPr lang="en-US" altLang="en-US" sz="2400" dirty="0"/>
              </a:p>
              <a:p>
                <a:pPr algn="ctr" rtl="0" eaLnBrk="1" hangingPunct="1">
                  <a:lnSpc>
                    <a:spcPct val="150000"/>
                  </a:lnSpc>
                  <a:buFontTx/>
                  <a:buNone/>
                </a:pP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70C0"/>
                        </a:solidFill>
                        <a:latin typeface="Cambria Math"/>
                        <a:sym typeface="Wingdings" panose="05000000000000000000" pitchFamily="2" charset="2"/>
                      </a:rPr>
                      <m:t>5</m:t>
                    </m:r>
                    <m:r>
                      <a:rPr lang="en-US" altLang="en-US" sz="2400" i="1" dirty="0">
                        <a:solidFill>
                          <a:srgbClr val="0070C0"/>
                        </a:solidFill>
                        <a:latin typeface="Cambria Math"/>
                        <a:sym typeface="Wingdings" panose="05000000000000000000" pitchFamily="2" charset="2"/>
                      </a:rPr>
                      <m:t>+</m:t>
                    </m:r>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a:sym typeface="Wingdings" panose="05000000000000000000" pitchFamily="2" charset="2"/>
                              </a:rPr>
                              <m:t>2</m:t>
                            </m:r>
                          </m:sub>
                        </m:sSub>
                      </m:e>
                    </m:d>
                    <m:r>
                      <a:rPr lang="en-US" altLang="en-US" sz="2400" i="1" dirty="0">
                        <a:solidFill>
                          <a:srgbClr val="0070C0"/>
                        </a:solidFill>
                        <a:latin typeface="Cambria Math"/>
                        <a:sym typeface="Wingdings" panose="05000000000000000000" pitchFamily="2" charset="2"/>
                      </a:rPr>
                      <m:t>∗</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i="1" dirty="0">
                            <a:solidFill>
                              <a:srgbClr val="0070C0"/>
                            </a:solidFill>
                            <a:latin typeface="Cambria Math"/>
                            <a:sym typeface="Wingdings" panose="05000000000000000000" pitchFamily="2" charset="2"/>
                          </a:rPr>
                          <m:t>5</m:t>
                        </m:r>
                        <m:r>
                          <a:rPr lang="en-US" altLang="en-US" sz="2400" i="1" dirty="0">
                            <a:solidFill>
                              <a:srgbClr val="0070C0"/>
                            </a:solidFill>
                            <a:latin typeface="Cambria Math"/>
                            <a:sym typeface="Wingdings" panose="05000000000000000000" pitchFamily="2" charset="2"/>
                          </a:rPr>
                          <m:t>+</m:t>
                        </m:r>
                        <m:r>
                          <a:rPr lang="en-US" altLang="en-US" sz="2400" i="1" dirty="0">
                            <a:solidFill>
                              <a:srgbClr val="0070C0"/>
                            </a:solidFill>
                            <a:latin typeface="Cambria Math"/>
                            <a:ea typeface="Cambria Math"/>
                            <a:sym typeface="Wingdings" panose="05000000000000000000" pitchFamily="2" charset="2"/>
                          </a:rPr>
                          <m:t>𝜀</m:t>
                        </m:r>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b="0" i="1" dirty="0" smtClean="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smtClean="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e>
                    </m:d>
                    <m:r>
                      <a:rPr lang="en-US" altLang="en-US" sz="2400" b="0" i="1" dirty="0">
                        <a:solidFill>
                          <a:srgbClr val="0070C0"/>
                        </a:solidFill>
                        <a:latin typeface="Cambria Math" panose="02040503050406030204" pitchFamily="18" charset="0"/>
                        <a:sym typeface="Wingdings" panose="05000000000000000000" pitchFamily="2" charset="2"/>
                      </a:rPr>
                      <m:t>     </m:t>
                    </m:r>
                    <m:d>
                      <m:dPr>
                        <m:ctrlPr>
                          <a:rPr lang="en-US" altLang="en-US" sz="2400" b="0" i="1" dirty="0" smtClean="0">
                            <a:solidFill>
                              <a:srgbClr val="9933FF"/>
                            </a:solidFill>
                            <a:latin typeface="Cambria Math" panose="02040503050406030204" pitchFamily="18" charset="0"/>
                            <a:sym typeface="Wingdings" panose="05000000000000000000" pitchFamily="2" charset="2"/>
                          </a:rPr>
                        </m:ctrlPr>
                      </m:dPr>
                      <m:e>
                        <m:r>
                          <a:rPr lang="en-US" altLang="en-US" sz="2400" b="0" i="1" dirty="0" smtClean="0">
                            <a:solidFill>
                              <a:srgbClr val="9933FF"/>
                            </a:solidFill>
                            <a:latin typeface="Cambria Math" panose="02040503050406030204" pitchFamily="18" charset="0"/>
                            <a:sym typeface="Wingdings" panose="05000000000000000000" pitchFamily="2" charset="2"/>
                          </a:rPr>
                          <m:t>∗∗</m:t>
                        </m:r>
                      </m:e>
                    </m:d>
                  </m:oMath>
                </a14:m>
                <a:r>
                  <a:rPr lang="en-US" altLang="en-US" sz="2400" dirty="0" smtClean="0">
                    <a:solidFill>
                      <a:srgbClr val="0070C0"/>
                    </a:solidFill>
                    <a:sym typeface="Wingdings" panose="05000000000000000000" pitchFamily="2" charset="2"/>
                  </a:rPr>
                  <a:t>  </a:t>
                </a:r>
              </a:p>
              <a:p>
                <a:pPr algn="l" rtl="0" eaLnBrk="1" hangingPunct="1">
                  <a:lnSpc>
                    <a:spcPct val="150000"/>
                  </a:lnSpc>
                  <a:buFontTx/>
                  <a:buNone/>
                </a:pPr>
                <a:r>
                  <a:rPr lang="en-US" altLang="en-US" sz="2400" dirty="0" smtClean="0">
                    <a:sym typeface="Wingdings" panose="05000000000000000000" pitchFamily="2" charset="2"/>
                  </a:rPr>
                  <a:t>but when</a:t>
                </a:r>
                <a:r>
                  <a:rPr lang="en-US" altLang="en-US" sz="2400" dirty="0" smtClean="0"/>
                  <a:t> </a:t>
                </a:r>
                <a14:m>
                  <m:oMath xmlns:m="http://schemas.openxmlformats.org/officeDocument/2006/math">
                    <m:r>
                      <a:rPr lang="en-US" altLang="en-US" sz="2400" i="1" dirty="0">
                        <a:solidFill>
                          <a:srgbClr val="0070C0"/>
                        </a:solidFill>
                        <a:latin typeface="Cambria Math"/>
                        <a:ea typeface="Cambria Math"/>
                        <a:sym typeface="Wingdings" panose="05000000000000000000" pitchFamily="2" charset="2"/>
                      </a:rPr>
                      <m:t>𝜀</m:t>
                    </m:r>
                    <m:r>
                      <a:rPr lang="en-US" altLang="en-US" sz="2400" b="0" i="1" dirty="0" smtClean="0">
                        <a:solidFill>
                          <a:srgbClr val="0070C0"/>
                        </a:solidFill>
                        <a:latin typeface="Cambria Math"/>
                        <a:ea typeface="Cambria Math"/>
                        <a:sym typeface="Wingdings" panose="05000000000000000000" pitchFamily="2" charset="2"/>
                      </a:rPr>
                      <m:t>=</m:t>
                    </m:r>
                    <m:r>
                      <a:rPr lang="en-US" altLang="en-US" sz="2400" i="1" dirty="0">
                        <a:solidFill>
                          <a:srgbClr val="0070C0"/>
                        </a:solidFill>
                        <a:latin typeface="Cambria Math"/>
                        <a:ea typeface="Cambria Math"/>
                        <a:sym typeface="Wingdings" panose="05000000000000000000" pitchFamily="2" charset="2"/>
                      </a:rPr>
                      <m:t>0</m:t>
                    </m:r>
                  </m:oMath>
                </a14:m>
                <a:r>
                  <a:rPr lang="en-US" altLang="en-US" sz="2400" dirty="0"/>
                  <a:t> we use</a:t>
                </a:r>
              </a:p>
              <a:p>
                <a:pPr algn="ctr"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1</m:t>
                              </m:r>
                            </m:sub>
                          </m:sSub>
                          <m:r>
                            <a:rPr lang="en-US" altLang="en-US" sz="2400" b="0" i="1" dirty="0" smtClean="0">
                              <a:solidFill>
                                <a:srgbClr val="C00000"/>
                              </a:solidFill>
                              <a:latin typeface="Cambria Math"/>
                              <a:sym typeface="Wingdings" panose="05000000000000000000" pitchFamily="2" charset="2"/>
                            </a:rPr>
                            <m:t>+</m:t>
                          </m:r>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a:sym typeface="Wingdings" panose="05000000000000000000" pitchFamily="2" charset="2"/>
                                </a:rPr>
                                <m:t>2</m:t>
                              </m:r>
                            </m:sub>
                          </m:sSub>
                        </m:e>
                      </m:d>
                      <m:r>
                        <a:rPr lang="en-US" altLang="en-US" sz="2400" i="1" dirty="0">
                          <a:solidFill>
                            <a:srgbClr val="0070C0"/>
                          </a:solidFill>
                          <a:latin typeface="Cambria Math"/>
                          <a:sym typeface="Wingdings" panose="05000000000000000000" pitchFamily="2" charset="2"/>
                        </a:rPr>
                        <m:t>∗</m:t>
                      </m:r>
                      <m:r>
                        <a:rPr lang="en-US" altLang="en-US" sz="2400" i="1" dirty="0">
                          <a:solidFill>
                            <a:srgbClr val="0070C0"/>
                          </a:solidFill>
                          <a:latin typeface="Cambria Math"/>
                          <a:sym typeface="Wingdings" panose="05000000000000000000" pitchFamily="2" charset="2"/>
                        </a:rPr>
                        <m:t>5</m:t>
                      </m:r>
                      <m:r>
                        <a:rPr lang="en-US" altLang="en-US" sz="2400" i="1" dirty="0">
                          <a:solidFill>
                            <a:srgbClr val="0070C0"/>
                          </a:solidFill>
                          <a:latin typeface="Cambria Math"/>
                          <a:sym typeface="Wingdings" panose="05000000000000000000" pitchFamily="2" charset="2"/>
                        </a:rPr>
                        <m:t>+…+</m:t>
                      </m:r>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sSub>
                            <m:sSubPr>
                              <m:ctrlPr>
                                <a:rPr lang="en-US" altLang="en-US" sz="2400" i="1" dirty="0">
                                  <a:solidFill>
                                    <a:srgbClr val="C00000"/>
                                  </a:solidFill>
                                  <a:latin typeface="Cambria Math" panose="02040503050406030204" pitchFamily="18" charset="0"/>
                                  <a:sym typeface="Wingdings" panose="05000000000000000000" pitchFamily="2" charset="2"/>
                                </a:rPr>
                              </m:ctrlPr>
                            </m:sSubPr>
                            <m:e>
                              <m:r>
                                <a:rPr lang="en-US" altLang="en-US" sz="2400" i="1" dirty="0">
                                  <a:solidFill>
                                    <a:srgbClr val="C00000"/>
                                  </a:solidFill>
                                  <a:latin typeface="Cambria Math"/>
                                  <a:sym typeface="Wingdings" panose="05000000000000000000" pitchFamily="2" charset="2"/>
                                </a:rPr>
                                <m:t>𝑝</m:t>
                              </m:r>
                            </m:e>
                            <m:sub>
                              <m:r>
                                <a:rPr lang="en-US" altLang="en-US" sz="2400" i="1" dirty="0">
                                  <a:solidFill>
                                    <a:srgbClr val="C00000"/>
                                  </a:solidFill>
                                  <a:latin typeface="Cambria Math" panose="02040503050406030204" pitchFamily="18" charset="0"/>
                                  <a:sym typeface="Wingdings" panose="05000000000000000000" pitchFamily="2" charset="2"/>
                                </a:rPr>
                                <m:t>𝑛</m:t>
                              </m:r>
                            </m:sub>
                          </m:sSub>
                        </m:e>
                      </m:d>
                      <m:r>
                        <a:rPr lang="en-US" altLang="en-US" sz="2400" i="1" dirty="0">
                          <a:solidFill>
                            <a:srgbClr val="0070C0"/>
                          </a:solidFill>
                          <a:latin typeface="Cambria Math"/>
                          <a:sym typeface="Wingdings" panose="05000000000000000000" pitchFamily="2" charset="2"/>
                        </a:rPr>
                        <m:t>∗</m:t>
                      </m:r>
                      <m:r>
                        <a:rPr lang="en-US" altLang="en-US" sz="2400" i="1" dirty="0">
                          <a:solidFill>
                            <a:srgbClr val="7030A0"/>
                          </a:solidFill>
                          <a:latin typeface="Cambria Math"/>
                          <a:sym typeface="Wingdings" panose="05000000000000000000" pitchFamily="2" charset="2"/>
                        </a:rPr>
                        <m:t>𝑢</m:t>
                      </m:r>
                      <m:r>
                        <a:rPr lang="en-US" altLang="en-US" sz="2400" i="1" dirty="0">
                          <a:solidFill>
                            <a:srgbClr val="0070C0"/>
                          </a:solidFill>
                          <a:latin typeface="Cambria Math"/>
                          <a:sym typeface="Wingdings" panose="05000000000000000000" pitchFamily="2" charset="2"/>
                        </a:rPr>
                        <m:t>(</m:t>
                      </m:r>
                      <m:sSub>
                        <m:sSubPr>
                          <m:ctrlPr>
                            <a:rPr lang="en-US" altLang="en-US" sz="2400" i="1" dirty="0">
                              <a:solidFill>
                                <a:srgbClr val="0070C0"/>
                              </a:solidFill>
                              <a:latin typeface="Cambria Math" panose="02040503050406030204" pitchFamily="18" charset="0"/>
                              <a:sym typeface="Wingdings" panose="05000000000000000000" pitchFamily="2" charset="2"/>
                            </a:rPr>
                          </m:ctrlPr>
                        </m:sSubPr>
                        <m:e>
                          <m:r>
                            <a:rPr lang="en-US" altLang="en-US" sz="2400" i="1" dirty="0">
                              <a:solidFill>
                                <a:srgbClr val="0070C0"/>
                              </a:solidFill>
                              <a:latin typeface="Cambria Math"/>
                              <a:sym typeface="Wingdings" panose="05000000000000000000" pitchFamily="2" charset="2"/>
                            </a:rPr>
                            <m:t>𝑥</m:t>
                          </m:r>
                        </m:e>
                        <m:sub>
                          <m:r>
                            <a:rPr lang="en-US" altLang="en-US" sz="2400" i="1" dirty="0">
                              <a:solidFill>
                                <a:srgbClr val="0070C0"/>
                              </a:solidFill>
                              <a:latin typeface="Cambria Math"/>
                              <a:sym typeface="Wingdings" panose="05000000000000000000" pitchFamily="2" charset="2"/>
                            </a:rPr>
                            <m:t>𝑛</m:t>
                          </m:r>
                        </m:sub>
                      </m:sSub>
                      <m:r>
                        <a:rPr lang="en-US" altLang="en-US" sz="2400" i="1" dirty="0">
                          <a:solidFill>
                            <a:srgbClr val="0070C0"/>
                          </a:solidFill>
                          <a:latin typeface="Cambria Math"/>
                          <a:sym typeface="Wingdings" panose="05000000000000000000" pitchFamily="2" charset="2"/>
                        </a:rPr>
                        <m:t>)</m:t>
                      </m:r>
                    </m:oMath>
                  </m:oMathPara>
                </a14:m>
                <a:endParaRPr lang="en-US" altLang="en-US" sz="2400" dirty="0" smtClean="0">
                  <a:solidFill>
                    <a:srgbClr val="C00000"/>
                  </a:solidFill>
                  <a:sym typeface="Wingdings" panose="05000000000000000000" pitchFamily="2" charset="2"/>
                </a:endParaRPr>
              </a:p>
              <a:p>
                <a:pPr algn="l" rtl="0" eaLnBrk="1" hangingPunct="1">
                  <a:lnSpc>
                    <a:spcPct val="150000"/>
                  </a:lnSpc>
                  <a:buNone/>
                </a:pPr>
                <a:r>
                  <a:rPr lang="en-US" altLang="en-US" sz="2400" dirty="0">
                    <a:sym typeface="Wingdings" panose="05000000000000000000" pitchFamily="2" charset="2"/>
                  </a:rPr>
                  <a:t>w</a:t>
                </a:r>
                <a:r>
                  <a:rPr lang="en-US" altLang="en-US" sz="2400" dirty="0" smtClean="0">
                    <a:sym typeface="Wingdings" panose="05000000000000000000" pitchFamily="2" charset="2"/>
                  </a:rPr>
                  <a:t>hich isn’t the limit of </a:t>
                </a:r>
                <a14:m>
                  <m:oMath xmlns:m="http://schemas.openxmlformats.org/officeDocument/2006/math">
                    <m:d>
                      <m:dPr>
                        <m:ctrlPr>
                          <a:rPr lang="en-US" altLang="en-US" sz="2400" i="1" dirty="0">
                            <a:solidFill>
                              <a:srgbClr val="9933FF"/>
                            </a:solidFill>
                            <a:latin typeface="Cambria Math" panose="02040503050406030204" pitchFamily="18" charset="0"/>
                            <a:sym typeface="Wingdings" panose="05000000000000000000" pitchFamily="2" charset="2"/>
                          </a:rPr>
                        </m:ctrlPr>
                      </m:dPr>
                      <m:e>
                        <m:r>
                          <a:rPr lang="en-US" altLang="en-US" sz="2400" i="1" dirty="0">
                            <a:solidFill>
                              <a:srgbClr val="9933FF"/>
                            </a:solidFill>
                            <a:latin typeface="Cambria Math" panose="02040503050406030204" pitchFamily="18" charset="0"/>
                            <a:sym typeface="Wingdings" panose="05000000000000000000" pitchFamily="2" charset="2"/>
                          </a:rPr>
                          <m:t>∗∗</m:t>
                        </m:r>
                      </m:e>
                    </m:d>
                  </m:oMath>
                </a14:m>
                <a:endParaRPr lang="en-US" altLang="en-US" sz="2400" dirty="0" smtClean="0">
                  <a:sym typeface="Wingdings" panose="05000000000000000000" pitchFamily="2" charset="2"/>
                </a:endParaRPr>
              </a:p>
              <a:p>
                <a:pPr algn="l" rtl="0" eaLnBrk="1" hangingPunct="1">
                  <a:lnSpc>
                    <a:spcPct val="150000"/>
                  </a:lnSpc>
                  <a:buNone/>
                </a:pPr>
                <a:r>
                  <a:rPr lang="en-US" altLang="en-US" sz="2400" dirty="0" smtClean="0">
                    <a:sym typeface="Wingdings" panose="05000000000000000000" pitchFamily="2" charset="2"/>
                  </a:rPr>
                  <a:t>[… unless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r>
                          <a:rPr lang="en-US" altLang="en-US" sz="2400" i="1" dirty="0">
                            <a:solidFill>
                              <a:srgbClr val="C00000"/>
                            </a:solidFill>
                            <a:latin typeface="Cambria Math"/>
                            <a:sym typeface="Wingdings" panose="05000000000000000000" pitchFamily="2" charset="2"/>
                          </a:rPr>
                          <m:t>+</m:t>
                        </m:r>
                        <m:r>
                          <a:rPr lang="en-US" altLang="en-US" sz="2400" i="1" dirty="0">
                            <a:solidFill>
                              <a:srgbClr val="C00000"/>
                            </a:solidFill>
                            <a:latin typeface="Cambria Math"/>
                            <a:sym typeface="Wingdings" panose="05000000000000000000" pitchFamily="2" charset="2"/>
                          </a:rPr>
                          <m:t>𝑞</m:t>
                        </m:r>
                      </m:e>
                    </m:d>
                    <m:r>
                      <a:rPr lang="en-US" altLang="en-US" sz="2400" b="0" i="1" dirty="0" smtClean="0">
                        <a:solidFill>
                          <a:schemeClr val="tx1"/>
                        </a:solidFill>
                        <a:latin typeface="Cambria Math" panose="02040503050406030204" pitchFamily="18" charset="0"/>
                        <a:ea typeface="Cambria Math"/>
                        <a:sym typeface="Wingdings" panose="05000000000000000000" pitchFamily="2" charset="2"/>
                      </a:rPr>
                      <m:t>=</m:t>
                    </m:r>
                  </m:oMath>
                </a14:m>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e>
                    </m:d>
                  </m:oMath>
                </a14:m>
                <a:r>
                  <a:rPr lang="en-US" altLang="en-US" sz="2400" dirty="0">
                    <a:latin typeface="Cambria Math"/>
                    <a:sym typeface="Wingdings" panose="05000000000000000000" pitchFamily="2" charset="2"/>
                  </a:rPr>
                  <a:t>+</a:t>
                </a:r>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𝑞</m:t>
                        </m:r>
                      </m:e>
                    </m:d>
                  </m:oMath>
                </a14:m>
                <a:r>
                  <a:rPr lang="en-US" altLang="en-US" sz="2400" dirty="0" smtClean="0">
                    <a:sym typeface="Wingdings" panose="05000000000000000000" pitchFamily="2" charset="2"/>
                  </a:rPr>
                  <a:t> ]</a:t>
                </a:r>
                <a:endParaRPr lang="en-US" altLang="en-US" sz="2400" dirty="0">
                  <a:sym typeface="Wingdings" panose="05000000000000000000" pitchFamily="2" charset="2"/>
                </a:endParaRPr>
              </a:p>
              <a:p>
                <a:pPr algn="l" rtl="0" eaLnBrk="1" hangingPunct="1">
                  <a:lnSpc>
                    <a:spcPct val="150000"/>
                  </a:lnSpc>
                  <a:buFontTx/>
                  <a:buNone/>
                </a:pPr>
                <a:endParaRPr lang="en-US" altLang="en-US" sz="2400" dirty="0" smtClean="0">
                  <a:sym typeface="Wingdings" panose="05000000000000000000" pitchFamily="2" charset="2"/>
                </a:endParaRP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1111" b="-3535"/>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332</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332</a:t>
            </a:fld>
            <a:endParaRPr lang="en-US" altLang="en-US"/>
          </a:p>
        </p:txBody>
      </p:sp>
    </p:spTree>
    <p:extLst>
      <p:ext uri="{BB962C8B-B14F-4D97-AF65-F5344CB8AC3E}">
        <p14:creationId xmlns:p14="http://schemas.microsoft.com/office/powerpoint/2010/main" val="367241850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Third problem: monotonicity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l" rtl="0" eaLnBrk="1" hangingPunct="1">
                  <a:lnSpc>
                    <a:spcPct val="150000"/>
                  </a:lnSpc>
                  <a:buNone/>
                </a:pPr>
                <a:r>
                  <a:rPr lang="en-US" altLang="en-US" sz="2400" dirty="0" smtClean="0">
                    <a:sym typeface="Wingdings" panose="05000000000000000000" pitchFamily="2" charset="2"/>
                  </a:rPr>
                  <a:t>Suppose that, for some </a:t>
                </a:r>
                <a14:m>
                  <m:oMath xmlns:m="http://schemas.openxmlformats.org/officeDocument/2006/math">
                    <m:r>
                      <a:rPr lang="en-US" altLang="en-US" sz="2400" i="1">
                        <a:solidFill>
                          <a:srgbClr val="C00000"/>
                        </a:solidFill>
                        <a:latin typeface="Cambria Math"/>
                        <a:sym typeface="Wingdings" panose="05000000000000000000" pitchFamily="2" charset="2"/>
                      </a:rPr>
                      <m:t>𝑝</m:t>
                    </m:r>
                    <m:r>
                      <a:rPr lang="en-US" altLang="en-US" sz="2400" i="1">
                        <a:solidFill>
                          <a:srgbClr val="C00000"/>
                        </a:solidFill>
                        <a:latin typeface="Cambria Math"/>
                        <a:sym typeface="Wingdings" panose="05000000000000000000" pitchFamily="2" charset="2"/>
                      </a:rPr>
                      <m:t>,</m:t>
                    </m:r>
                    <m:r>
                      <a:rPr lang="en-US" altLang="en-US" sz="2400" i="1">
                        <a:solidFill>
                          <a:srgbClr val="C00000"/>
                        </a:solidFill>
                        <a:latin typeface="Cambria Math"/>
                        <a:sym typeface="Wingdings" panose="05000000000000000000" pitchFamily="2" charset="2"/>
                      </a:rPr>
                      <m:t>𝑞</m:t>
                    </m:r>
                  </m:oMath>
                </a14:m>
                <a:r>
                  <a:rPr lang="en-US" altLang="en-US" sz="2400" dirty="0" smtClean="0">
                    <a:sym typeface="Wingdings" panose="05000000000000000000" pitchFamily="2" charset="2"/>
                  </a:rPr>
                  <a:t> </a:t>
                </a:r>
                <a:r>
                  <a:rPr lang="en-US" altLang="en-US" sz="1800" dirty="0">
                    <a:sym typeface="Wingdings" panose="05000000000000000000" pitchFamily="2" charset="2"/>
                  </a:rPr>
                  <a:t>(</a:t>
                </a:r>
                <a:r>
                  <a:rPr lang="en-US" altLang="en-US" sz="1800" dirty="0" smtClean="0">
                    <a:sym typeface="Wingdings" panose="05000000000000000000" pitchFamily="2" charset="2"/>
                  </a:rPr>
                  <a:t>with </a:t>
                </a:r>
                <a14:m>
                  <m:oMath xmlns:m="http://schemas.openxmlformats.org/officeDocument/2006/math">
                    <m:r>
                      <a:rPr lang="en-US" altLang="en-US" sz="1800" i="1" dirty="0">
                        <a:solidFill>
                          <a:srgbClr val="C00000"/>
                        </a:solidFill>
                        <a:latin typeface="Cambria Math"/>
                        <a:sym typeface="Wingdings" panose="05000000000000000000" pitchFamily="2" charset="2"/>
                      </a:rPr>
                      <m:t>𝑝</m:t>
                    </m:r>
                    <m:r>
                      <a:rPr lang="en-US" altLang="en-US" sz="1800" i="1" dirty="0">
                        <a:solidFill>
                          <a:srgbClr val="C00000"/>
                        </a:solidFill>
                        <a:latin typeface="Cambria Math"/>
                        <a:sym typeface="Wingdings" panose="05000000000000000000" pitchFamily="2" charset="2"/>
                      </a:rPr>
                      <m:t>+</m:t>
                    </m:r>
                    <m:r>
                      <a:rPr lang="en-US" altLang="en-US" sz="1800" i="1" dirty="0">
                        <a:solidFill>
                          <a:srgbClr val="C00000"/>
                        </a:solidFill>
                        <a:latin typeface="Cambria Math"/>
                        <a:sym typeface="Wingdings" panose="05000000000000000000" pitchFamily="2" charset="2"/>
                      </a:rPr>
                      <m:t>𝑞</m:t>
                    </m:r>
                    <m:r>
                      <a:rPr lang="en-US" altLang="en-US" sz="1800" i="1" dirty="0">
                        <a:solidFill>
                          <a:srgbClr val="C0000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1</m:t>
                    </m:r>
                  </m:oMath>
                </a14:m>
                <a:r>
                  <a:rPr lang="en-US" altLang="en-US" sz="1800" dirty="0">
                    <a:sym typeface="Wingdings" panose="05000000000000000000" pitchFamily="2" charset="2"/>
                  </a:rPr>
                  <a:t>)</a:t>
                </a:r>
                <a:endParaRPr lang="en-US" altLang="en-US" sz="1800" dirty="0" smtClean="0">
                  <a:sym typeface="Wingdings" panose="05000000000000000000" pitchFamily="2" charset="2"/>
                </a:endParaRPr>
              </a:p>
              <a:p>
                <a:pPr algn="ctr" rtl="0" eaLnBrk="1" hangingPunct="1">
                  <a:lnSpc>
                    <a:spcPct val="150000"/>
                  </a:lnSpc>
                  <a:buNone/>
                </a:pP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r>
                          <a:rPr lang="en-US" altLang="en-US" sz="2400" i="1" dirty="0">
                            <a:solidFill>
                              <a:srgbClr val="C00000"/>
                            </a:solidFill>
                            <a:latin typeface="Cambria Math"/>
                            <a:sym typeface="Wingdings" panose="05000000000000000000" pitchFamily="2" charset="2"/>
                          </a:rPr>
                          <m:t>+</m:t>
                        </m:r>
                        <m:r>
                          <a:rPr lang="en-US" altLang="en-US" sz="2400" i="1" dirty="0">
                            <a:solidFill>
                              <a:srgbClr val="C00000"/>
                            </a:solidFill>
                            <a:latin typeface="Cambria Math"/>
                            <a:sym typeface="Wingdings" panose="05000000000000000000" pitchFamily="2" charset="2"/>
                          </a:rPr>
                          <m:t>𝑞</m:t>
                        </m:r>
                      </m:e>
                    </m:d>
                    <m:r>
                      <a:rPr lang="en-US" altLang="en-US" sz="2400" b="0" i="1" dirty="0" smtClean="0">
                        <a:solidFill>
                          <a:schemeClr val="tx2"/>
                        </a:solidFill>
                        <a:latin typeface="Cambria Math" panose="02040503050406030204" pitchFamily="18" charset="0"/>
                        <a:sym typeface="Wingdings" panose="05000000000000000000" pitchFamily="2" charset="2"/>
                      </a:rPr>
                      <m:t>&gt;</m:t>
                    </m:r>
                  </m:oMath>
                </a14:m>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e>
                    </m:d>
                  </m:oMath>
                </a14:m>
                <a:r>
                  <a:rPr lang="en-US" altLang="en-US" sz="2400" dirty="0">
                    <a:latin typeface="Cambria Math"/>
                    <a:sym typeface="Wingdings" panose="05000000000000000000" pitchFamily="2" charset="2"/>
                  </a:rPr>
                  <a:t>+</a:t>
                </a:r>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𝑞</m:t>
                        </m:r>
                      </m:e>
                    </m:d>
                  </m:oMath>
                </a14:m>
                <a:endParaRPr lang="en-US" altLang="en-US" sz="2400" dirty="0">
                  <a:sym typeface="Wingdings" panose="05000000000000000000" pitchFamily="2" charset="2"/>
                </a:endParaRPr>
              </a:p>
              <a:p>
                <a:pPr algn="l" rtl="0" eaLnBrk="1" hangingPunct="1">
                  <a:lnSpc>
                    <a:spcPct val="150000"/>
                  </a:lnSpc>
                  <a:buNone/>
                </a:pPr>
                <a:r>
                  <a:rPr lang="en-US" altLang="en-US" sz="2400" dirty="0" smtClean="0">
                    <a:sym typeface="Wingdings" panose="05000000000000000000" pitchFamily="2" charset="2"/>
                  </a:rPr>
                  <a:t>And pick a point at which </a:t>
                </a:r>
                <a14:m>
                  <m:oMath xmlns:m="http://schemas.openxmlformats.org/officeDocument/2006/math">
                    <m:r>
                      <a:rPr lang="en-US" altLang="en-US" sz="2400" i="1" dirty="0">
                        <a:solidFill>
                          <a:srgbClr val="7030A0"/>
                        </a:solidFill>
                        <a:latin typeface="Cambria Math"/>
                        <a:sym typeface="Wingdings" panose="05000000000000000000" pitchFamily="2" charset="2"/>
                      </a:rPr>
                      <m:t>𝑢</m:t>
                    </m:r>
                  </m:oMath>
                </a14:m>
                <a:r>
                  <a:rPr lang="en-US" altLang="en-US" sz="2400" dirty="0" smtClean="0">
                    <a:sym typeface="Wingdings" panose="05000000000000000000" pitchFamily="2" charset="2"/>
                  </a:rPr>
                  <a:t> is continuous. </a:t>
                </a:r>
              </a:p>
              <a:p>
                <a:pPr indent="0" algn="l" rtl="0" eaLnBrk="1" hangingPunct="1">
                  <a:lnSpc>
                    <a:spcPct val="150000"/>
                  </a:lnSpc>
                  <a:buNone/>
                </a:pPr>
                <a:r>
                  <a:rPr lang="en-US" altLang="en-US" sz="2000" dirty="0" smtClean="0">
                    <a:sym typeface="Wingdings" panose="05000000000000000000" pitchFamily="2" charset="2"/>
                  </a:rPr>
                  <a:t>(If it’s monotone, most points are points of continuity, but we anyway don’t want to rule out the continuous case)</a:t>
                </a:r>
              </a:p>
              <a:p>
                <a:pPr algn="l" rtl="0" eaLnBrk="1" hangingPunct="1">
                  <a:lnSpc>
                    <a:spcPct val="150000"/>
                  </a:lnSpc>
                  <a:buNone/>
                </a:pPr>
                <a:r>
                  <a:rPr lang="en-US" altLang="en-US" sz="2400" dirty="0" smtClean="0">
                    <a:sym typeface="Wingdings" panose="05000000000000000000" pitchFamily="2" charset="2"/>
                  </a:rPr>
                  <a:t>Say we picked </a:t>
                </a:r>
                <a14:m>
                  <m:oMath xmlns:m="http://schemas.openxmlformats.org/officeDocument/2006/math">
                    <m:r>
                      <a:rPr lang="en-US" altLang="en-US" sz="2400" i="1" dirty="0">
                        <a:solidFill>
                          <a:srgbClr val="0070C0"/>
                        </a:solidFill>
                        <a:latin typeface="Cambria Math"/>
                        <a:sym typeface="Wingdings" panose="05000000000000000000" pitchFamily="2" charset="2"/>
                      </a:rPr>
                      <m:t>𝑥</m:t>
                    </m:r>
                    <m:r>
                      <a:rPr lang="en-US" altLang="en-US" sz="2400" i="1" dirty="0">
                        <a:solidFill>
                          <a:srgbClr val="0070C0"/>
                        </a:solidFill>
                        <a:latin typeface="Cambria Math"/>
                        <a:sym typeface="Wingdings" panose="05000000000000000000" pitchFamily="2" charset="2"/>
                      </a:rPr>
                      <m:t> </m:t>
                    </m:r>
                  </m:oMath>
                </a14:m>
                <a:r>
                  <a:rPr lang="en-US" altLang="en-US" sz="2400" dirty="0" smtClean="0">
                    <a:sym typeface="Wingdings" panose="05000000000000000000" pitchFamily="2" charset="2"/>
                  </a:rPr>
                  <a:t> so that</a:t>
                </a:r>
              </a:p>
              <a:p>
                <a:pPr algn="ctr" rtl="0" eaLnBrk="1" hangingPunct="1">
                  <a:lnSpc>
                    <a:spcPct val="150000"/>
                  </a:lnSpc>
                  <a:buFontTx/>
                  <a:buNone/>
                </a:pPr>
                <a:r>
                  <a:rPr lang="en-US" altLang="en-US" sz="2400" b="0" i="0" dirty="0" smtClean="0">
                    <a:solidFill>
                      <a:srgbClr val="0070C0"/>
                    </a:solidFill>
                    <a:latin typeface="+mj-lt"/>
                    <a:sym typeface="Wingdings" panose="05000000000000000000" pitchFamily="2" charset="2"/>
                  </a:rPr>
                  <a:t>	 </a:t>
                </a:r>
                <a14:m>
                  <m:oMath xmlns:m="http://schemas.openxmlformats.org/officeDocument/2006/math">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i="1" dirty="0" smtClean="0">
                            <a:solidFill>
                              <a:srgbClr val="0070C0"/>
                            </a:solidFill>
                            <a:latin typeface="Cambria Math" panose="02040503050406030204" pitchFamily="18" charset="0"/>
                            <a:sym typeface="Wingdings" panose="05000000000000000000" pitchFamily="2" charset="2"/>
                          </a:rPr>
                          <m:t>𝑥</m:t>
                        </m:r>
                        <m:r>
                          <a:rPr lang="en-US" altLang="en-US" sz="2400" i="1" dirty="0">
                            <a:solidFill>
                              <a:srgbClr val="0070C0"/>
                            </a:solidFill>
                            <a:latin typeface="Cambria Math"/>
                            <a:sym typeface="Wingdings" panose="05000000000000000000" pitchFamily="2" charset="2"/>
                          </a:rPr>
                          <m:t>+</m:t>
                        </m:r>
                        <m:r>
                          <a:rPr lang="en-US" altLang="en-US" sz="2400" i="1" dirty="0">
                            <a:solidFill>
                              <a:srgbClr val="0070C0"/>
                            </a:solidFill>
                            <a:latin typeface="Cambria Math"/>
                            <a:ea typeface="Cambria Math"/>
                            <a:sym typeface="Wingdings" panose="05000000000000000000" pitchFamily="2" charset="2"/>
                          </a:rPr>
                          <m:t>𝜀</m:t>
                        </m:r>
                      </m:e>
                    </m:d>
                    <m:groupChr>
                      <m:groupChrPr>
                        <m:chr m:val="→"/>
                        <m:pos m:val="top"/>
                        <m:ctrlPr>
                          <a:rPr lang="en-US" altLang="en-US" sz="2400" b="0" i="1" dirty="0" smtClean="0">
                            <a:solidFill>
                              <a:srgbClr val="7030A0"/>
                            </a:solidFill>
                            <a:latin typeface="Cambria Math" panose="02040503050406030204" pitchFamily="18" charset="0"/>
                            <a:sym typeface="Wingdings" panose="05000000000000000000" pitchFamily="2" charset="2"/>
                          </a:rPr>
                        </m:ctrlPr>
                      </m:groupChrPr>
                      <m:e>
                        <m:r>
                          <a:rPr lang="en-US" altLang="en-US" sz="2400" i="1" dirty="0">
                            <a:solidFill>
                              <a:srgbClr val="7030A0"/>
                            </a:solidFill>
                            <a:latin typeface="Cambria Math"/>
                            <a:ea typeface="Cambria Math"/>
                            <a:sym typeface="Wingdings" panose="05000000000000000000" pitchFamily="2" charset="2"/>
                          </a:rPr>
                          <m:t>𝜀</m:t>
                        </m:r>
                        <m:r>
                          <a:rPr lang="en-US" altLang="en-US" sz="2400" i="1" dirty="0"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400" b="0" i="1" dirty="0"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0</m:t>
                        </m:r>
                      </m:e>
                    </m:groupChr>
                    <m:r>
                      <a:rPr lang="en-US" altLang="en-US" sz="2400" i="1" dirty="0">
                        <a:solidFill>
                          <a:srgbClr val="7030A0"/>
                        </a:solidFill>
                        <a:latin typeface="Cambria Math"/>
                        <a:sym typeface="Wingdings" panose="05000000000000000000" pitchFamily="2" charset="2"/>
                      </a:rPr>
                      <m:t>𝑢</m:t>
                    </m:r>
                    <m:d>
                      <m:dPr>
                        <m:ctrlPr>
                          <a:rPr lang="en-US" altLang="en-US" sz="2400" i="1" dirty="0">
                            <a:solidFill>
                              <a:srgbClr val="0070C0"/>
                            </a:solidFill>
                            <a:latin typeface="Cambria Math" panose="02040503050406030204" pitchFamily="18" charset="0"/>
                            <a:sym typeface="Wingdings" panose="05000000000000000000" pitchFamily="2" charset="2"/>
                          </a:rPr>
                        </m:ctrlPr>
                      </m:dPr>
                      <m:e>
                        <m:r>
                          <a:rPr lang="en-US" altLang="en-US" sz="2400" i="1" dirty="0">
                            <a:solidFill>
                              <a:srgbClr val="0070C0"/>
                            </a:solidFill>
                            <a:latin typeface="Cambria Math" panose="02040503050406030204" pitchFamily="18" charset="0"/>
                            <a:sym typeface="Wingdings" panose="05000000000000000000" pitchFamily="2" charset="2"/>
                          </a:rPr>
                          <m:t>𝑥</m:t>
                        </m:r>
                      </m:e>
                    </m:d>
                  </m:oMath>
                </a14:m>
                <a:endParaRPr lang="en-US" altLang="en-US" sz="2400" dirty="0" smtClean="0">
                  <a:solidFill>
                    <a:srgbClr val="0070C0"/>
                  </a:solidFill>
                  <a:sym typeface="Wingdings" panose="05000000000000000000" pitchFamily="2" charset="2"/>
                </a:endParaRPr>
              </a:p>
              <a:p>
                <a:pPr algn="l" rtl="0" eaLnBrk="1" hangingPunct="1">
                  <a:lnSpc>
                    <a:spcPct val="150000"/>
                  </a:lnSpc>
                  <a:buFontTx/>
                  <a:buNone/>
                </a:pPr>
                <a:endParaRPr lang="en-US" altLang="en-US" sz="2400" dirty="0" smtClean="0">
                  <a:sym typeface="Wingdings" panose="05000000000000000000" pitchFamily="2" charset="2"/>
                </a:endParaRP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1111" r="-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333</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333</a:t>
            </a:fld>
            <a:endParaRPr lang="en-US" altLang="en-US"/>
          </a:p>
        </p:txBody>
      </p:sp>
    </p:spTree>
    <p:extLst>
      <p:ext uri="{BB962C8B-B14F-4D97-AF65-F5344CB8AC3E}">
        <p14:creationId xmlns:p14="http://schemas.microsoft.com/office/powerpoint/2010/main" val="149215617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Third problem: monotonicity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l" rtl="0" eaLnBrk="1" hangingPunct="1">
                  <a:lnSpc>
                    <a:spcPct val="150000"/>
                  </a:lnSpc>
                  <a:buNone/>
                </a:pPr>
                <a:r>
                  <a:rPr lang="en-US" altLang="en-US" sz="2000" dirty="0" smtClean="0">
                    <a:sym typeface="Wingdings" panose="05000000000000000000" pitchFamily="2" charset="2"/>
                  </a:rPr>
                  <a:t>Compare		</a:t>
                </a:r>
                <a14:m>
                  <m:oMath xmlns:m="http://schemas.openxmlformats.org/officeDocument/2006/math">
                    <m:r>
                      <a:rPr lang="en-US" altLang="en-US" sz="2000" i="1" dirty="0">
                        <a:solidFill>
                          <a:srgbClr val="0070C0"/>
                        </a:solidFill>
                        <a:latin typeface="Cambria Math"/>
                        <a:sym typeface="Wingdings" panose="05000000000000000000" pitchFamily="2" charset="2"/>
                      </a:rPr>
                      <m:t>(</m:t>
                    </m:r>
                    <m:r>
                      <a:rPr lang="en-US" altLang="en-US" sz="2000" b="0" i="1" dirty="0" smtClean="0">
                        <a:solidFill>
                          <a:srgbClr val="C00000"/>
                        </a:solidFill>
                        <a:latin typeface="Cambria Math" panose="02040503050406030204" pitchFamily="18" charset="0"/>
                        <a:sym typeface="Wingdings" panose="05000000000000000000" pitchFamily="2" charset="2"/>
                      </a:rPr>
                      <m:t>𝑝</m:t>
                    </m:r>
                    <m:r>
                      <a:rPr lang="en-US" altLang="en-US" sz="2000" i="1" dirty="0">
                        <a:solidFill>
                          <a:srgbClr val="0070C0"/>
                        </a:solidFill>
                        <a:latin typeface="Cambria Math"/>
                        <a:sym typeface="Wingdings" panose="05000000000000000000" pitchFamily="2" charset="2"/>
                      </a:rPr>
                      <m:t>,</m:t>
                    </m:r>
                    <m:r>
                      <a:rPr lang="en-US" altLang="en-US" sz="2000" b="0" i="1" dirty="0" smtClean="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m:t>
                    </m:r>
                    <m:r>
                      <a:rPr lang="en-US" altLang="en-US" sz="2000" b="0" i="1" dirty="0" smtClean="0">
                        <a:solidFill>
                          <a:srgbClr val="C00000"/>
                        </a:solidFill>
                        <a:latin typeface="Cambria Math" panose="02040503050406030204" pitchFamily="18" charset="0"/>
                        <a:sym typeface="Wingdings" panose="05000000000000000000" pitchFamily="2" charset="2"/>
                      </a:rPr>
                      <m:t>𝑞</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a:ea typeface="Cambria Math"/>
                        <a:sym typeface="Wingdings" panose="05000000000000000000" pitchFamily="2" charset="2"/>
                      </a:rPr>
                      <m:t>𝜀</m:t>
                    </m:r>
                    <m:r>
                      <a:rPr lang="en-US" altLang="en-US" sz="2000" i="1" dirty="0">
                        <a:solidFill>
                          <a:srgbClr val="0070C0"/>
                        </a:solidFill>
                        <a:latin typeface="Cambria Math"/>
                        <a:sym typeface="Wingdings" panose="05000000000000000000" pitchFamily="2" charset="2"/>
                      </a:rPr>
                      <m:t>… ;</m:t>
                    </m:r>
                    <m:sSub>
                      <m:sSubPr>
                        <m:ctrlPr>
                          <a:rPr lang="en-US" altLang="en-US" sz="2000" i="1" dirty="0">
                            <a:solidFill>
                              <a:srgbClr val="C00000"/>
                            </a:solidFill>
                            <a:latin typeface="Cambria Math" panose="02040503050406030204" pitchFamily="18" charset="0"/>
                            <a:sym typeface="Wingdings" panose="05000000000000000000" pitchFamily="2" charset="2"/>
                          </a:rPr>
                        </m:ctrlPr>
                      </m:sSubPr>
                      <m:e>
                        <m:r>
                          <a:rPr lang="en-US" altLang="en-US" sz="2000" i="1" dirty="0">
                            <a:solidFill>
                              <a:srgbClr val="C00000"/>
                            </a:solidFill>
                            <a:latin typeface="Cambria Math"/>
                            <a:sym typeface="Wingdings" panose="05000000000000000000" pitchFamily="2" charset="2"/>
                          </a:rPr>
                          <m:t>𝑝</m:t>
                        </m:r>
                      </m:e>
                      <m:sub>
                        <m:r>
                          <a:rPr lang="en-US" altLang="en-US" sz="2000" i="1" dirty="0">
                            <a:solidFill>
                              <a:srgbClr val="C00000"/>
                            </a:solidFill>
                            <a:latin typeface="Cambria Math"/>
                            <a:sym typeface="Wingdings" panose="05000000000000000000" pitchFamily="2" charset="2"/>
                          </a:rPr>
                          <m:t>𝑛</m:t>
                        </m:r>
                      </m:sub>
                    </m:sSub>
                    <m:r>
                      <a:rPr lang="en-US" altLang="en-US" sz="2000" i="1" dirty="0">
                        <a:solidFill>
                          <a:srgbClr val="0070C0"/>
                        </a:solidFill>
                        <a:latin typeface="Cambria Math"/>
                        <a:sym typeface="Wingdings" panose="05000000000000000000" pitchFamily="2" charset="2"/>
                      </a:rPr>
                      <m:t>,</m:t>
                    </m:r>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𝑛</m:t>
                        </m:r>
                      </m:sub>
                    </m:sSub>
                    <m:r>
                      <a:rPr lang="en-US" altLang="en-US" sz="2000" i="1" dirty="0">
                        <a:solidFill>
                          <a:srgbClr val="0070C0"/>
                        </a:solidFill>
                        <a:latin typeface="Cambria Math"/>
                        <a:sym typeface="Wingdings" panose="05000000000000000000" pitchFamily="2" charset="2"/>
                      </a:rPr>
                      <m:t>)</m:t>
                    </m:r>
                  </m:oMath>
                </a14:m>
                <a:endParaRPr lang="en-US" altLang="en-US" sz="2000" dirty="0">
                  <a:solidFill>
                    <a:srgbClr val="0070C0"/>
                  </a:solidFill>
                  <a:sym typeface="Wingdings" panose="05000000000000000000" pitchFamily="2" charset="2"/>
                </a:endParaRPr>
              </a:p>
              <a:p>
                <a:pPr algn="l" rtl="0" eaLnBrk="1" hangingPunct="1">
                  <a:lnSpc>
                    <a:spcPct val="150000"/>
                  </a:lnSpc>
                  <a:buNone/>
                </a:pPr>
                <a:r>
                  <a:rPr lang="en-US" altLang="en-US" sz="2000" dirty="0">
                    <a:sym typeface="Wingdings" panose="05000000000000000000" pitchFamily="2" charset="2"/>
                  </a:rPr>
                  <a:t>w</a:t>
                </a:r>
                <a:r>
                  <a:rPr lang="en-US" altLang="en-US" sz="2000" dirty="0" smtClean="0">
                    <a:sym typeface="Wingdings" panose="05000000000000000000" pitchFamily="2" charset="2"/>
                  </a:rPr>
                  <a:t>ith 			</a:t>
                </a:r>
                <a14:m>
                  <m:oMath xmlns:m="http://schemas.openxmlformats.org/officeDocument/2006/math">
                    <m:r>
                      <a:rPr lang="en-US" altLang="en-US" sz="2000" i="1" dirty="0" smtClean="0">
                        <a:solidFill>
                          <a:srgbClr val="7030A0"/>
                        </a:solidFill>
                        <a:latin typeface="Cambria Math"/>
                        <a:sym typeface="Wingdings" panose="05000000000000000000" pitchFamily="2" charset="2"/>
                      </a:rPr>
                      <m:t> </m:t>
                    </m:r>
                    <m:r>
                      <a:rPr lang="en-US" altLang="en-US" sz="2000" i="1" dirty="0">
                        <a:solidFill>
                          <a:srgbClr val="0070C0"/>
                        </a:solidFill>
                        <a:latin typeface="Cambria Math"/>
                        <a:sym typeface="Wingdings" panose="05000000000000000000" pitchFamily="2" charset="2"/>
                      </a:rPr>
                      <m:t>(</m:t>
                    </m:r>
                    <m:r>
                      <a:rPr lang="en-US" altLang="en-US" sz="2000" i="1" dirty="0">
                        <a:solidFill>
                          <a:srgbClr val="C00000"/>
                        </a:solidFill>
                        <a:latin typeface="Cambria Math" panose="02040503050406030204" pitchFamily="18" charset="0"/>
                        <a:sym typeface="Wingdings" panose="05000000000000000000" pitchFamily="2" charset="2"/>
                      </a:rPr>
                      <m:t>𝑝</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m:t>
                    </m:r>
                    <m:r>
                      <a:rPr lang="en-US" altLang="en-US" sz="2000" i="1" dirty="0">
                        <a:solidFill>
                          <a:srgbClr val="C00000"/>
                        </a:solidFill>
                        <a:latin typeface="Cambria Math" panose="02040503050406030204" pitchFamily="18" charset="0"/>
                        <a:sym typeface="Wingdings" panose="05000000000000000000" pitchFamily="2" charset="2"/>
                      </a:rPr>
                      <m:t>𝑞</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 ;</m:t>
                    </m:r>
                    <m:sSub>
                      <m:sSubPr>
                        <m:ctrlPr>
                          <a:rPr lang="en-US" altLang="en-US" sz="2000" i="1" dirty="0">
                            <a:solidFill>
                              <a:srgbClr val="C00000"/>
                            </a:solidFill>
                            <a:latin typeface="Cambria Math" panose="02040503050406030204" pitchFamily="18" charset="0"/>
                            <a:sym typeface="Wingdings" panose="05000000000000000000" pitchFamily="2" charset="2"/>
                          </a:rPr>
                        </m:ctrlPr>
                      </m:sSubPr>
                      <m:e>
                        <m:r>
                          <a:rPr lang="en-US" altLang="en-US" sz="2000" i="1" dirty="0">
                            <a:solidFill>
                              <a:srgbClr val="C00000"/>
                            </a:solidFill>
                            <a:latin typeface="Cambria Math"/>
                            <a:sym typeface="Wingdings" panose="05000000000000000000" pitchFamily="2" charset="2"/>
                          </a:rPr>
                          <m:t>𝑝</m:t>
                        </m:r>
                      </m:e>
                      <m:sub>
                        <m:r>
                          <a:rPr lang="en-US" altLang="en-US" sz="2000" i="1" dirty="0">
                            <a:solidFill>
                              <a:srgbClr val="C00000"/>
                            </a:solidFill>
                            <a:latin typeface="Cambria Math"/>
                            <a:sym typeface="Wingdings" panose="05000000000000000000" pitchFamily="2" charset="2"/>
                          </a:rPr>
                          <m:t>𝑛</m:t>
                        </m:r>
                      </m:sub>
                    </m:sSub>
                    <m:r>
                      <a:rPr lang="en-US" altLang="en-US" sz="2000" i="1" dirty="0">
                        <a:solidFill>
                          <a:srgbClr val="0070C0"/>
                        </a:solidFill>
                        <a:latin typeface="Cambria Math"/>
                        <a:sym typeface="Wingdings" panose="05000000000000000000" pitchFamily="2" charset="2"/>
                      </a:rPr>
                      <m:t>,</m:t>
                    </m:r>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𝑛</m:t>
                        </m:r>
                      </m:sub>
                    </m:sSub>
                    <m:r>
                      <a:rPr lang="en-US" altLang="en-US" sz="2000" i="1" dirty="0">
                        <a:solidFill>
                          <a:srgbClr val="0070C0"/>
                        </a:solidFill>
                        <a:latin typeface="Cambria Math"/>
                        <a:sym typeface="Wingdings" panose="05000000000000000000" pitchFamily="2" charset="2"/>
                      </a:rPr>
                      <m:t>)</m:t>
                    </m:r>
                  </m:oMath>
                </a14:m>
                <a:endParaRPr lang="en-US" altLang="en-US" sz="2000" dirty="0">
                  <a:solidFill>
                    <a:srgbClr val="0070C0"/>
                  </a:solidFill>
                  <a:sym typeface="Wingdings" panose="05000000000000000000" pitchFamily="2" charset="2"/>
                </a:endParaRPr>
              </a:p>
              <a:p>
                <a:pPr algn="l" rtl="0" eaLnBrk="1" hangingPunct="1">
                  <a:lnSpc>
                    <a:spcPct val="150000"/>
                  </a:lnSpc>
                  <a:buNone/>
                </a:pPr>
                <a:r>
                  <a:rPr lang="en-US" altLang="en-US" sz="2000" dirty="0" smtClean="0">
                    <a:sym typeface="Wingdings" panose="05000000000000000000" pitchFamily="2" charset="2"/>
                  </a:rPr>
                  <a:t>The first is evaluated by 		</a:t>
                </a:r>
                <a:endParaRPr lang="en-US" altLang="en-US" sz="2000" i="1" dirty="0" smtClean="0">
                  <a:solidFill>
                    <a:srgbClr val="009900"/>
                  </a:solidFill>
                  <a:latin typeface="Cambria Math" panose="02040503050406030204" pitchFamily="18" charset="0"/>
                  <a:sym typeface="Wingdings" panose="05000000000000000000" pitchFamily="2" charset="2"/>
                </a:endParaRP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panose="02040503050406030204" pitchFamily="18" charset="0"/>
                              <a:sym typeface="Wingdings" panose="05000000000000000000" pitchFamily="2" charset="2"/>
                            </a:rPr>
                            <m:t>𝑝</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b="0" i="1" dirty="0" smtClean="0">
                              <a:solidFill>
                                <a:srgbClr val="C00000"/>
                              </a:solidFill>
                              <a:latin typeface="Cambria Math" panose="02040503050406030204" pitchFamily="18" charset="0"/>
                              <a:sym typeface="Wingdings" panose="05000000000000000000" pitchFamily="2" charset="2"/>
                            </a:rPr>
                            <m:t>𝑞</m:t>
                          </m:r>
                        </m:e>
                      </m:d>
                      <m:r>
                        <a:rPr lang="en-US" altLang="en-US" sz="2000" i="1" dirty="0">
                          <a:solidFill>
                            <a:srgbClr val="0070C0"/>
                          </a:solidFill>
                          <a:latin typeface="Cambria Math"/>
                          <a:sym typeface="Wingdings" panose="05000000000000000000" pitchFamily="2" charset="2"/>
                        </a:rPr>
                        <m:t>∗</m:t>
                      </m:r>
                      <m:r>
                        <a:rPr lang="en-US" altLang="en-US" sz="2000" b="0" i="1" dirty="0" smtClean="0">
                          <a:solidFill>
                            <a:srgbClr val="7030A0"/>
                          </a:solidFill>
                          <a:latin typeface="Cambria Math" panose="02040503050406030204" pitchFamily="18" charset="0"/>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b="0" i="1" dirty="0" smtClean="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a:ea typeface="Cambria Math"/>
                              <a:sym typeface="Wingdings" panose="05000000000000000000" pitchFamily="2" charset="2"/>
                            </a:rPr>
                            <m:t>𝜀</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sSub>
                            <m:sSubPr>
                              <m:ctrlPr>
                                <a:rPr lang="en-US" altLang="en-US" sz="2000" i="1" dirty="0">
                                  <a:solidFill>
                                    <a:srgbClr val="C00000"/>
                                  </a:solidFill>
                                  <a:latin typeface="Cambria Math" panose="02040503050406030204" pitchFamily="18" charset="0"/>
                                  <a:sym typeface="Wingdings" panose="05000000000000000000" pitchFamily="2" charset="2"/>
                                </a:rPr>
                              </m:ctrlPr>
                            </m:sSubPr>
                            <m:e>
                              <m:r>
                                <a:rPr lang="en-US" altLang="en-US" sz="2000" i="1" dirty="0">
                                  <a:solidFill>
                                    <a:srgbClr val="C00000"/>
                                  </a:solidFill>
                                  <a:latin typeface="Cambria Math"/>
                                  <a:sym typeface="Wingdings" panose="05000000000000000000" pitchFamily="2" charset="2"/>
                                </a:rPr>
                                <m:t>𝑝</m:t>
                              </m:r>
                            </m:e>
                            <m:sub>
                              <m:r>
                                <a:rPr lang="en-US" altLang="en-US" sz="2000" i="1" dirty="0">
                                  <a:solidFill>
                                    <a:srgbClr val="C00000"/>
                                  </a:solidFill>
                                  <a:latin typeface="Cambria Math" panose="02040503050406030204" pitchFamily="18" charset="0"/>
                                  <a:sym typeface="Wingdings" panose="05000000000000000000" pitchFamily="2" charset="2"/>
                                </a:rPr>
                                <m:t>𝑛</m:t>
                              </m:r>
                            </m:sub>
                          </m:sSub>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𝑛</m:t>
                              </m:r>
                            </m:sub>
                          </m:sSub>
                        </m:e>
                      </m:d>
                    </m:oMath>
                  </m:oMathPara>
                </a14:m>
                <a:endParaRPr lang="en-US" altLang="en-US" sz="2000" dirty="0" smtClean="0">
                  <a:sym typeface="Wingdings" panose="05000000000000000000" pitchFamily="2" charset="2"/>
                </a:endParaRPr>
              </a:p>
              <a:p>
                <a:pPr algn="l" rtl="0" eaLnBrk="1" hangingPunct="1">
                  <a:lnSpc>
                    <a:spcPct val="150000"/>
                  </a:lnSpc>
                  <a:buNone/>
                </a:pPr>
                <a:r>
                  <a:rPr lang="en-US" altLang="en-US" sz="2000" dirty="0" smtClean="0">
                    <a:sym typeface="Wingdings" panose="05000000000000000000" pitchFamily="2" charset="2"/>
                  </a:rPr>
                  <a:t>whereas the second – by </a:t>
                </a:r>
                <a:r>
                  <a:rPr lang="en-US" altLang="en-US" sz="2000" dirty="0">
                    <a:sym typeface="Wingdings" panose="05000000000000000000" pitchFamily="2" charset="2"/>
                  </a:rPr>
                  <a:t>		</a:t>
                </a:r>
                <a:endParaRPr lang="en-US" altLang="en-US" sz="2000" i="1" dirty="0">
                  <a:solidFill>
                    <a:srgbClr val="009900"/>
                  </a:solidFill>
                  <a:latin typeface="Cambria Math" panose="02040503050406030204" pitchFamily="18" charset="0"/>
                  <a:sym typeface="Wingdings" panose="05000000000000000000" pitchFamily="2" charset="2"/>
                </a:endParaRP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panose="02040503050406030204" pitchFamily="18" charset="0"/>
                              <a:sym typeface="Wingdings" panose="05000000000000000000" pitchFamily="2" charset="2"/>
                            </a:rPr>
                            <m:t>𝑝</m:t>
                          </m:r>
                          <m:r>
                            <a:rPr lang="en-US" altLang="en-US" sz="2000" b="0" i="1" dirty="0" smtClean="0">
                              <a:solidFill>
                                <a:srgbClr val="C00000"/>
                              </a:solidFill>
                              <a:latin typeface="Cambria Math" panose="02040503050406030204" pitchFamily="18" charset="0"/>
                              <a:sym typeface="Wingdings" panose="05000000000000000000" pitchFamily="2" charset="2"/>
                            </a:rPr>
                            <m:t>+</m:t>
                          </m:r>
                          <m:r>
                            <a:rPr lang="en-US" altLang="en-US" sz="2000" b="0" i="1" dirty="0" smtClean="0">
                              <a:solidFill>
                                <a:srgbClr val="C00000"/>
                              </a:solidFill>
                              <a:latin typeface="Cambria Math" panose="02040503050406030204" pitchFamily="18" charset="0"/>
                              <a:sym typeface="Wingdings" panose="05000000000000000000" pitchFamily="2" charset="2"/>
                            </a:rPr>
                            <m:t>𝑞</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e>
                      </m:d>
                      <m:r>
                        <a:rPr lang="en-US" altLang="en-US" sz="2000" i="1" dirty="0">
                          <a:solidFill>
                            <a:srgbClr val="0070C0"/>
                          </a:solidFill>
                          <a:latin typeface="Cambria Math"/>
                          <a:sym typeface="Wingdings" panose="05000000000000000000" pitchFamily="2" charset="2"/>
                        </a:rPr>
                        <m:t>+…+</m:t>
                      </m:r>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sSub>
                            <m:sSubPr>
                              <m:ctrlPr>
                                <a:rPr lang="en-US" altLang="en-US" sz="2000" i="1" dirty="0">
                                  <a:solidFill>
                                    <a:srgbClr val="C00000"/>
                                  </a:solidFill>
                                  <a:latin typeface="Cambria Math" panose="02040503050406030204" pitchFamily="18" charset="0"/>
                                  <a:sym typeface="Wingdings" panose="05000000000000000000" pitchFamily="2" charset="2"/>
                                </a:rPr>
                              </m:ctrlPr>
                            </m:sSubPr>
                            <m:e>
                              <m:r>
                                <a:rPr lang="en-US" altLang="en-US" sz="2000" i="1" dirty="0">
                                  <a:solidFill>
                                    <a:srgbClr val="C00000"/>
                                  </a:solidFill>
                                  <a:latin typeface="Cambria Math"/>
                                  <a:sym typeface="Wingdings" panose="05000000000000000000" pitchFamily="2" charset="2"/>
                                </a:rPr>
                                <m:t>𝑝</m:t>
                              </m:r>
                            </m:e>
                            <m:sub>
                              <m:r>
                                <a:rPr lang="en-US" altLang="en-US" sz="2000" i="1" dirty="0">
                                  <a:solidFill>
                                    <a:srgbClr val="C00000"/>
                                  </a:solidFill>
                                  <a:latin typeface="Cambria Math" panose="02040503050406030204" pitchFamily="18" charset="0"/>
                                  <a:sym typeface="Wingdings" panose="05000000000000000000" pitchFamily="2" charset="2"/>
                                </a:rPr>
                                <m:t>𝑛</m:t>
                              </m:r>
                            </m:sub>
                          </m:sSub>
                        </m:e>
                      </m:d>
                      <m:r>
                        <a:rPr lang="en-US" altLang="en-US" sz="2000" i="1" dirty="0">
                          <a:solidFill>
                            <a:srgbClr val="0070C0"/>
                          </a:solidFill>
                          <a:latin typeface="Cambria Math"/>
                          <a:sym typeface="Wingdings" panose="05000000000000000000" pitchFamily="2" charset="2"/>
                        </a:rPr>
                        <m:t>∗</m:t>
                      </m: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sSub>
                            <m:sSubPr>
                              <m:ctrlPr>
                                <a:rPr lang="en-US" altLang="en-US" sz="2000" i="1" dirty="0">
                                  <a:solidFill>
                                    <a:srgbClr val="0070C0"/>
                                  </a:solidFill>
                                  <a:latin typeface="Cambria Math" panose="02040503050406030204" pitchFamily="18" charset="0"/>
                                  <a:sym typeface="Wingdings" panose="05000000000000000000" pitchFamily="2" charset="2"/>
                                </a:rPr>
                              </m:ctrlPr>
                            </m:sSubPr>
                            <m:e>
                              <m:r>
                                <a:rPr lang="en-US" altLang="en-US" sz="2000" i="1" dirty="0">
                                  <a:solidFill>
                                    <a:srgbClr val="0070C0"/>
                                  </a:solidFill>
                                  <a:latin typeface="Cambria Math"/>
                                  <a:sym typeface="Wingdings" panose="05000000000000000000" pitchFamily="2" charset="2"/>
                                </a:rPr>
                                <m:t>𝑥</m:t>
                              </m:r>
                            </m:e>
                            <m:sub>
                              <m:r>
                                <a:rPr lang="en-US" altLang="en-US" sz="2000" i="1" dirty="0">
                                  <a:solidFill>
                                    <a:srgbClr val="0070C0"/>
                                  </a:solidFill>
                                  <a:latin typeface="Cambria Math"/>
                                  <a:sym typeface="Wingdings" panose="05000000000000000000" pitchFamily="2" charset="2"/>
                                </a:rPr>
                                <m:t>𝑛</m:t>
                              </m:r>
                            </m:sub>
                          </m:sSub>
                        </m:e>
                      </m:d>
                    </m:oMath>
                  </m:oMathPara>
                </a14:m>
                <a:endParaRPr lang="en-US" altLang="en-US" sz="2000" dirty="0" smtClean="0">
                  <a:sym typeface="Wingdings" panose="05000000000000000000" pitchFamily="2" charset="2"/>
                </a:endParaRPr>
              </a:p>
              <a:p>
                <a:pPr algn="l" rtl="0" eaLnBrk="1" hangingPunct="1">
                  <a:lnSpc>
                    <a:spcPct val="150000"/>
                  </a:lnSpc>
                  <a:buFontTx/>
                  <a:buNone/>
                </a:pPr>
                <a:r>
                  <a:rPr lang="en-US" altLang="en-US" sz="2000" dirty="0" smtClean="0">
                    <a:sym typeface="Wingdings" panose="05000000000000000000" pitchFamily="2" charset="2"/>
                  </a:rPr>
                  <a:t>But because 		</a:t>
                </a:r>
                <a:r>
                  <a:rPr lang="en-US" altLang="en-US" sz="2000" dirty="0">
                    <a:solidFill>
                      <a:srgbClr val="0070C0"/>
                    </a:solidFill>
                    <a:sym typeface="Wingdings" panose="05000000000000000000" pitchFamily="2" charset="2"/>
                  </a:rPr>
                  <a:t>	 </a:t>
                </a:r>
                <a14:m>
                  <m:oMath xmlns:m="http://schemas.openxmlformats.org/officeDocument/2006/math">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r>
                          <a:rPr lang="en-US" altLang="en-US" sz="2000" i="1" dirty="0">
                            <a:solidFill>
                              <a:srgbClr val="0070C0"/>
                            </a:solidFill>
                            <a:latin typeface="Cambria Math"/>
                            <a:sym typeface="Wingdings" panose="05000000000000000000" pitchFamily="2" charset="2"/>
                          </a:rPr>
                          <m:t>+</m:t>
                        </m:r>
                        <m:r>
                          <a:rPr lang="en-US" altLang="en-US" sz="2000" i="1" dirty="0">
                            <a:solidFill>
                              <a:srgbClr val="0070C0"/>
                            </a:solidFill>
                            <a:latin typeface="Cambria Math"/>
                            <a:ea typeface="Cambria Math"/>
                            <a:sym typeface="Wingdings" panose="05000000000000000000" pitchFamily="2" charset="2"/>
                          </a:rPr>
                          <m:t>𝜀</m:t>
                        </m:r>
                      </m:e>
                    </m:d>
                    <m:groupChr>
                      <m:groupChrPr>
                        <m:chr m:val="→"/>
                        <m:pos m:val="top"/>
                        <m:ctrlPr>
                          <a:rPr lang="en-US" altLang="en-US" sz="2000" i="1" dirty="0">
                            <a:solidFill>
                              <a:srgbClr val="7030A0"/>
                            </a:solidFill>
                            <a:latin typeface="Cambria Math" panose="02040503050406030204" pitchFamily="18" charset="0"/>
                            <a:sym typeface="Wingdings" panose="05000000000000000000" pitchFamily="2" charset="2"/>
                          </a:rPr>
                        </m:ctrlPr>
                      </m:groupChrPr>
                      <m:e>
                        <m:r>
                          <a:rPr lang="en-US" altLang="en-US" sz="2000" i="1" dirty="0">
                            <a:solidFill>
                              <a:srgbClr val="7030A0"/>
                            </a:solidFill>
                            <a:latin typeface="Cambria Math"/>
                            <a:ea typeface="Cambria Math"/>
                            <a:sym typeface="Wingdings" panose="05000000000000000000" pitchFamily="2" charset="2"/>
                          </a:rPr>
                          <m:t>𝜀</m:t>
                        </m:r>
                        <m:r>
                          <a:rPr lang="en-US" altLang="en-US" sz="2000" i="1" dirty="0">
                            <a:solidFill>
                              <a:srgbClr val="7030A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dirty="0">
                            <a:solidFill>
                              <a:srgbClr val="7030A0"/>
                            </a:solidFill>
                            <a:latin typeface="Cambria Math" panose="02040503050406030204" pitchFamily="18" charset="0"/>
                            <a:ea typeface="Cambria Math" panose="02040503050406030204" pitchFamily="18" charset="0"/>
                            <a:sym typeface="Wingdings" panose="05000000000000000000" pitchFamily="2" charset="2"/>
                          </a:rPr>
                          <m:t>0</m:t>
                        </m:r>
                      </m:e>
                    </m:groupChr>
                    <m:r>
                      <a:rPr lang="en-US" altLang="en-US" sz="2000" i="1" dirty="0">
                        <a:solidFill>
                          <a:srgbClr val="7030A0"/>
                        </a:solidFill>
                        <a:latin typeface="Cambria Math"/>
                        <a:sym typeface="Wingdings" panose="05000000000000000000" pitchFamily="2" charset="2"/>
                      </a:rPr>
                      <m:t>𝑢</m:t>
                    </m:r>
                    <m:d>
                      <m:dPr>
                        <m:ctrlPr>
                          <a:rPr lang="en-US" altLang="en-US" sz="2000" i="1" dirty="0">
                            <a:solidFill>
                              <a:srgbClr val="0070C0"/>
                            </a:solidFill>
                            <a:latin typeface="Cambria Math" panose="02040503050406030204" pitchFamily="18" charset="0"/>
                            <a:sym typeface="Wingdings" panose="05000000000000000000" pitchFamily="2" charset="2"/>
                          </a:rPr>
                        </m:ctrlPr>
                      </m:dPr>
                      <m:e>
                        <m:r>
                          <a:rPr lang="en-US" altLang="en-US" sz="2000" i="1" dirty="0">
                            <a:solidFill>
                              <a:srgbClr val="0070C0"/>
                            </a:solidFill>
                            <a:latin typeface="Cambria Math" panose="02040503050406030204" pitchFamily="18" charset="0"/>
                            <a:sym typeface="Wingdings" panose="05000000000000000000" pitchFamily="2" charset="2"/>
                          </a:rPr>
                          <m:t>𝑥</m:t>
                        </m:r>
                      </m:e>
                    </m:d>
                  </m:oMath>
                </a14:m>
                <a:endParaRPr lang="en-US" altLang="en-US" sz="2000" dirty="0">
                  <a:solidFill>
                    <a:srgbClr val="0070C0"/>
                  </a:solidFill>
                  <a:sym typeface="Wingdings" panose="05000000000000000000" pitchFamily="2" charset="2"/>
                </a:endParaRPr>
              </a:p>
              <a:p>
                <a:pPr algn="l" rtl="0" eaLnBrk="1" hangingPunct="1">
                  <a:lnSpc>
                    <a:spcPct val="150000"/>
                  </a:lnSpc>
                  <a:buNone/>
                </a:pPr>
                <a:r>
                  <a:rPr lang="en-US" altLang="en-US" sz="2000" dirty="0" smtClean="0">
                    <a:sym typeface="Wingdings" panose="05000000000000000000" pitchFamily="2" charset="2"/>
                  </a:rPr>
                  <a:t>and</a:t>
                </a:r>
                <a:r>
                  <a:rPr lang="en-US" altLang="en-US" sz="2000" dirty="0" smtClean="0">
                    <a:solidFill>
                      <a:srgbClr val="009900"/>
                    </a:solidFill>
                    <a:sym typeface="Wingdings" panose="05000000000000000000" pitchFamily="2" charset="2"/>
                  </a:rPr>
                  <a:t>				 </a:t>
                </a:r>
                <a14:m>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𝑝</m:t>
                        </m:r>
                        <m:r>
                          <a:rPr lang="en-US" altLang="en-US" sz="2000" i="1" dirty="0">
                            <a:solidFill>
                              <a:srgbClr val="C00000"/>
                            </a:solidFill>
                            <a:latin typeface="Cambria Math"/>
                            <a:sym typeface="Wingdings" panose="05000000000000000000" pitchFamily="2" charset="2"/>
                          </a:rPr>
                          <m:t>+</m:t>
                        </m:r>
                        <m:r>
                          <a:rPr lang="en-US" altLang="en-US" sz="2000" i="1" dirty="0">
                            <a:solidFill>
                              <a:srgbClr val="C00000"/>
                            </a:solidFill>
                            <a:latin typeface="Cambria Math"/>
                            <a:sym typeface="Wingdings" panose="05000000000000000000" pitchFamily="2" charset="2"/>
                          </a:rPr>
                          <m:t>𝑞</m:t>
                        </m:r>
                      </m:e>
                    </m:d>
                    <m:r>
                      <a:rPr lang="en-US" altLang="en-US" sz="2000" b="0" i="1" dirty="0" smtClean="0">
                        <a:solidFill>
                          <a:srgbClr val="C00000"/>
                        </a:solidFill>
                        <a:latin typeface="Cambria Math" panose="02040503050406030204" pitchFamily="18" charset="0"/>
                        <a:sym typeface="Wingdings" panose="05000000000000000000" pitchFamily="2" charset="2"/>
                      </a:rPr>
                      <m:t>&gt;</m:t>
                    </m:r>
                  </m:oMath>
                </a14:m>
                <a:r>
                  <a:rPr lang="en-US" altLang="en-US" sz="2000" dirty="0">
                    <a:solidFill>
                      <a:srgbClr val="009900"/>
                    </a:solidFill>
                    <a:sym typeface="Wingdings" panose="05000000000000000000" pitchFamily="2" charset="2"/>
                  </a:rPr>
                  <a:t> </a:t>
                </a:r>
                <a14:m>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𝑝</m:t>
                        </m:r>
                      </m:e>
                    </m:d>
                  </m:oMath>
                </a14:m>
                <a:r>
                  <a:rPr lang="en-US" altLang="en-US" sz="2000" dirty="0">
                    <a:latin typeface="Cambria Math"/>
                    <a:sym typeface="Wingdings" panose="05000000000000000000" pitchFamily="2" charset="2"/>
                  </a:rPr>
                  <a:t>+</a:t>
                </a:r>
                <a:r>
                  <a:rPr lang="en-US" altLang="en-US" sz="2000" dirty="0">
                    <a:solidFill>
                      <a:srgbClr val="009900"/>
                    </a:solidFill>
                    <a:sym typeface="Wingdings" panose="05000000000000000000" pitchFamily="2" charset="2"/>
                  </a:rPr>
                  <a:t> </a:t>
                </a:r>
                <a14:m>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r>
                          <a:rPr lang="en-US" altLang="en-US" sz="2000" i="1" dirty="0">
                            <a:solidFill>
                              <a:srgbClr val="C00000"/>
                            </a:solidFill>
                            <a:latin typeface="Cambria Math"/>
                            <a:sym typeface="Wingdings" panose="05000000000000000000" pitchFamily="2" charset="2"/>
                          </a:rPr>
                          <m:t>𝑞</m:t>
                        </m:r>
                      </m:e>
                    </m:d>
                  </m:oMath>
                </a14:m>
                <a:endParaRPr lang="en-US" altLang="en-US" sz="2000" dirty="0">
                  <a:sym typeface="Wingdings" panose="05000000000000000000" pitchFamily="2" charset="2"/>
                </a:endParaRPr>
              </a:p>
              <a:p>
                <a:pPr algn="l" rtl="0" eaLnBrk="1" hangingPunct="1">
                  <a:lnSpc>
                    <a:spcPct val="150000"/>
                  </a:lnSpc>
                  <a:buFontTx/>
                  <a:buNone/>
                </a:pPr>
                <a:r>
                  <a:rPr lang="en-US" altLang="en-US" sz="2000" dirty="0" smtClean="0">
                    <a:sym typeface="Wingdings" panose="05000000000000000000" pitchFamily="2" charset="2"/>
                  </a:rPr>
                  <a:t>For a small </a:t>
                </a:r>
                <a14:m>
                  <m:oMath xmlns:m="http://schemas.openxmlformats.org/officeDocument/2006/math">
                    <m:r>
                      <a:rPr lang="en-US" altLang="en-US" sz="2000" i="1" dirty="0" smtClean="0">
                        <a:solidFill>
                          <a:srgbClr val="0070C0"/>
                        </a:solidFill>
                        <a:latin typeface="Cambria Math"/>
                        <a:ea typeface="Cambria Math"/>
                        <a:sym typeface="Wingdings" panose="05000000000000000000" pitchFamily="2" charset="2"/>
                      </a:rPr>
                      <m:t>𝜀</m:t>
                    </m:r>
                    <m:r>
                      <a:rPr lang="en-US" altLang="en-US" sz="2000" b="0" i="0" dirty="0" smtClean="0">
                        <a:solidFill>
                          <a:srgbClr val="0070C0"/>
                        </a:solidFill>
                        <a:latin typeface="Cambria Math" panose="02040503050406030204" pitchFamily="18" charset="0"/>
                        <a:ea typeface="Cambria Math"/>
                        <a:sym typeface="Wingdings" panose="05000000000000000000" pitchFamily="2" charset="2"/>
                      </a:rPr>
                      <m:t>&gt;</m:t>
                    </m:r>
                    <m:r>
                      <a:rPr lang="en-US" altLang="en-US" sz="2000" b="0" i="0" dirty="0" smtClean="0">
                        <a:solidFill>
                          <a:srgbClr val="0070C0"/>
                        </a:solidFill>
                        <a:latin typeface="Cambria Math" panose="02040503050406030204" pitchFamily="18" charset="0"/>
                        <a:ea typeface="Cambria Math"/>
                        <a:sym typeface="Wingdings" panose="05000000000000000000" pitchFamily="2" charset="2"/>
                      </a:rPr>
                      <m:t>0</m:t>
                    </m:r>
                  </m:oMath>
                </a14:m>
                <a:r>
                  <a:rPr lang="en-US" altLang="en-US" sz="2000" dirty="0" smtClean="0">
                    <a:sym typeface="Wingdings" panose="05000000000000000000" pitchFamily="2" charset="2"/>
                  </a:rPr>
                  <a:t> we get a </a:t>
                </a:r>
                <a:r>
                  <a:rPr lang="en-US" altLang="en-US" sz="2000" dirty="0" smtClean="0">
                    <a:solidFill>
                      <a:srgbClr val="FF0000"/>
                    </a:solidFill>
                    <a:sym typeface="Wingdings" panose="05000000000000000000" pitchFamily="2" charset="2"/>
                  </a:rPr>
                  <a:t>violation of monotonicity</a:t>
                </a: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74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334</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334</a:t>
            </a:fld>
            <a:endParaRPr lang="en-US" altLang="en-US" dirty="0"/>
          </a:p>
        </p:txBody>
      </p:sp>
    </p:spTree>
    <p:extLst>
      <p:ext uri="{BB962C8B-B14F-4D97-AF65-F5344CB8AC3E}">
        <p14:creationId xmlns:p14="http://schemas.microsoft.com/office/powerpoint/2010/main" val="277139095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And if</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ctr" rtl="0" eaLnBrk="1" hangingPunct="1">
                  <a:lnSpc>
                    <a:spcPct val="150000"/>
                  </a:lnSpc>
                  <a:buNone/>
                </a:pPr>
                <a14:m>
                  <m:oMath xmlns:m="http://schemas.openxmlformats.org/officeDocument/2006/math">
                    <m:r>
                      <a:rPr lang="en-US" altLang="en-US" sz="1800" i="1" dirty="0" smtClean="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a:sym typeface="Wingdings" panose="05000000000000000000" pitchFamily="2" charset="2"/>
                          </a:rPr>
                          <m:t>𝑝</m:t>
                        </m:r>
                        <m:r>
                          <a:rPr lang="en-US" altLang="en-US" sz="1800" i="1" dirty="0">
                            <a:solidFill>
                              <a:srgbClr val="C00000"/>
                            </a:solidFill>
                            <a:latin typeface="Cambria Math"/>
                            <a:sym typeface="Wingdings" panose="05000000000000000000" pitchFamily="2" charset="2"/>
                          </a:rPr>
                          <m:t>+</m:t>
                        </m:r>
                        <m:r>
                          <a:rPr lang="en-US" altLang="en-US" sz="1800" i="1" dirty="0">
                            <a:solidFill>
                              <a:srgbClr val="C00000"/>
                            </a:solidFill>
                            <a:latin typeface="Cambria Math"/>
                            <a:sym typeface="Wingdings" panose="05000000000000000000" pitchFamily="2" charset="2"/>
                          </a:rPr>
                          <m:t>𝑞</m:t>
                        </m:r>
                      </m:e>
                    </m:d>
                    <m:r>
                      <a:rPr lang="en-US" altLang="en-US" sz="1800" b="0" i="1" dirty="0" smtClean="0">
                        <a:solidFill>
                          <a:schemeClr val="tx1"/>
                        </a:solidFill>
                        <a:latin typeface="Cambria Math" panose="02040503050406030204" pitchFamily="18" charset="0"/>
                        <a:sym typeface="Wingdings" panose="05000000000000000000" pitchFamily="2" charset="2"/>
                      </a:rPr>
                      <m:t>&lt;</m:t>
                    </m:r>
                  </m:oMath>
                </a14:m>
                <a:r>
                  <a:rPr lang="en-US" altLang="en-US" sz="1800" dirty="0">
                    <a:solidFill>
                      <a:srgbClr val="009900"/>
                    </a:solidFill>
                    <a:sym typeface="Wingdings" panose="05000000000000000000" pitchFamily="2" charset="2"/>
                  </a:rPr>
                  <a:t> </a:t>
                </a:r>
                <a14:m>
                  <m:oMath xmlns:m="http://schemas.openxmlformats.org/officeDocument/2006/math">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a:sym typeface="Wingdings" panose="05000000000000000000" pitchFamily="2" charset="2"/>
                          </a:rPr>
                          <m:t>𝑝</m:t>
                        </m:r>
                      </m:e>
                    </m:d>
                  </m:oMath>
                </a14:m>
                <a:r>
                  <a:rPr lang="en-US" altLang="en-US" sz="1800" dirty="0">
                    <a:latin typeface="Cambria Math"/>
                    <a:sym typeface="Wingdings" panose="05000000000000000000" pitchFamily="2" charset="2"/>
                  </a:rPr>
                  <a:t>+</a:t>
                </a:r>
                <a:r>
                  <a:rPr lang="en-US" altLang="en-US" sz="1800" dirty="0">
                    <a:solidFill>
                      <a:srgbClr val="009900"/>
                    </a:solidFill>
                    <a:sym typeface="Wingdings" panose="05000000000000000000" pitchFamily="2" charset="2"/>
                  </a:rPr>
                  <a:t> </a:t>
                </a:r>
                <a14:m>
                  <m:oMath xmlns:m="http://schemas.openxmlformats.org/officeDocument/2006/math">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a:sym typeface="Wingdings" panose="05000000000000000000" pitchFamily="2" charset="2"/>
                          </a:rPr>
                          <m:t>𝑞</m:t>
                        </m:r>
                      </m:e>
                    </m:d>
                  </m:oMath>
                </a14:m>
                <a:endParaRPr lang="en-US" altLang="en-US" sz="1800" dirty="0">
                  <a:sym typeface="Wingdings" panose="05000000000000000000" pitchFamily="2" charset="2"/>
                </a:endParaRPr>
              </a:p>
              <a:p>
                <a:pPr algn="l" rtl="0" eaLnBrk="1" hangingPunct="1">
                  <a:lnSpc>
                    <a:spcPct val="150000"/>
                  </a:lnSpc>
                  <a:buNone/>
                </a:pPr>
                <a:r>
                  <a:rPr lang="en-US" altLang="en-US" sz="1800" dirty="0" smtClean="0">
                    <a:sym typeface="Wingdings" panose="05000000000000000000" pitchFamily="2" charset="2"/>
                  </a:rPr>
                  <a:t>With</a:t>
                </a:r>
              </a:p>
              <a:p>
                <a:pPr algn="ctr" rtl="0" eaLnBrk="1" hangingPunct="1">
                  <a:lnSpc>
                    <a:spcPct val="150000"/>
                  </a:lnSpc>
                  <a:buNone/>
                </a:pPr>
                <a:r>
                  <a:rPr lang="en-US" altLang="en-US" sz="1800" b="0" i="0" dirty="0" smtClean="0">
                    <a:solidFill>
                      <a:srgbClr val="0070C0"/>
                    </a:solidFill>
                    <a:latin typeface="+mj-lt"/>
                    <a:sym typeface="Wingdings" panose="05000000000000000000" pitchFamily="2" charset="2"/>
                  </a:rPr>
                  <a:t>	 </a:t>
                </a:r>
                <a14:m>
                  <m:oMath xmlns:m="http://schemas.openxmlformats.org/officeDocument/2006/math">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r>
                          <a:rPr lang="en-US" altLang="en-US" sz="1800" i="1" dirty="0" smtClean="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a:ea typeface="Cambria Math"/>
                            <a:sym typeface="Wingdings" panose="05000000000000000000" pitchFamily="2" charset="2"/>
                          </a:rPr>
                          <m:t>𝜀</m:t>
                        </m:r>
                      </m:e>
                    </m:d>
                    <m:groupChr>
                      <m:groupChrPr>
                        <m:chr m:val="→"/>
                        <m:pos m:val="top"/>
                        <m:ctrlPr>
                          <a:rPr lang="en-US" altLang="en-US" sz="1800" b="0" i="1" dirty="0" smtClean="0">
                            <a:solidFill>
                              <a:srgbClr val="7030A0"/>
                            </a:solidFill>
                            <a:latin typeface="Cambria Math" panose="02040503050406030204" pitchFamily="18" charset="0"/>
                            <a:sym typeface="Wingdings" panose="05000000000000000000" pitchFamily="2" charset="2"/>
                          </a:rPr>
                        </m:ctrlPr>
                      </m:groupChrPr>
                      <m:e>
                        <m:r>
                          <a:rPr lang="en-US" altLang="en-US" sz="1800" i="1" dirty="0">
                            <a:solidFill>
                              <a:srgbClr val="7030A0"/>
                            </a:solidFill>
                            <a:latin typeface="Cambria Math"/>
                            <a:ea typeface="Cambria Math"/>
                            <a:sym typeface="Wingdings" panose="05000000000000000000" pitchFamily="2" charset="2"/>
                          </a:rPr>
                          <m:t>𝜀</m:t>
                        </m:r>
                        <m:r>
                          <a:rPr lang="en-US" altLang="en-US" sz="1800" i="1" dirty="0"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1800" b="0" i="1" dirty="0"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0</m:t>
                        </m:r>
                      </m:e>
                    </m:groupChr>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r>
                          <a:rPr lang="en-US" altLang="en-US" sz="1800" i="1" dirty="0">
                            <a:solidFill>
                              <a:srgbClr val="0070C0"/>
                            </a:solidFill>
                            <a:latin typeface="Cambria Math" panose="02040503050406030204" pitchFamily="18" charset="0"/>
                            <a:sym typeface="Wingdings" panose="05000000000000000000" pitchFamily="2" charset="2"/>
                          </a:rPr>
                          <m:t>𝑥</m:t>
                        </m:r>
                      </m:e>
                    </m:d>
                  </m:oMath>
                </a14:m>
                <a:endParaRPr lang="en-US" altLang="en-US" sz="1800" dirty="0" smtClean="0">
                  <a:solidFill>
                    <a:srgbClr val="0070C0"/>
                  </a:solidFill>
                  <a:sym typeface="Wingdings" panose="05000000000000000000" pitchFamily="2" charset="2"/>
                </a:endParaRPr>
              </a:p>
              <a:p>
                <a:pPr algn="l" rtl="0" eaLnBrk="1" hangingPunct="1">
                  <a:lnSpc>
                    <a:spcPct val="150000"/>
                  </a:lnSpc>
                  <a:buNone/>
                </a:pPr>
                <a:r>
                  <a:rPr lang="en-US" altLang="en-US" sz="1800" dirty="0" smtClean="0">
                    <a:sym typeface="Wingdings" panose="05000000000000000000" pitchFamily="2" charset="2"/>
                  </a:rPr>
                  <a:t>We again compare</a:t>
                </a:r>
                <a:r>
                  <a:rPr lang="en-US" altLang="en-US" sz="1800" dirty="0">
                    <a:sym typeface="Wingdings" panose="05000000000000000000" pitchFamily="2" charset="2"/>
                  </a:rPr>
                  <a:t>	</a:t>
                </a:r>
                <a14:m>
                  <m:oMath xmlns:m="http://schemas.openxmlformats.org/officeDocument/2006/math">
                    <m:r>
                      <a:rPr lang="en-US" altLang="en-US" sz="1800" i="1" dirty="0">
                        <a:solidFill>
                          <a:srgbClr val="0070C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𝑝</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𝑞</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a:ea typeface="Cambria Math"/>
                        <a:sym typeface="Wingdings" panose="05000000000000000000" pitchFamily="2" charset="2"/>
                      </a:rPr>
                      <m:t>𝜀</m:t>
                    </m:r>
                    <m:r>
                      <a:rPr lang="en-US" altLang="en-US" sz="1800" i="1" dirty="0">
                        <a:solidFill>
                          <a:srgbClr val="0070C0"/>
                        </a:solidFill>
                        <a:latin typeface="Cambria Math"/>
                        <a:sym typeface="Wingdings" panose="05000000000000000000" pitchFamily="2" charset="2"/>
                      </a:rPr>
                      <m:t>… ;</m:t>
                    </m:r>
                    <m:sSub>
                      <m:sSubPr>
                        <m:ctrlPr>
                          <a:rPr lang="en-US" altLang="en-US" sz="1800" i="1" dirty="0">
                            <a:solidFill>
                              <a:srgbClr val="C00000"/>
                            </a:solidFill>
                            <a:latin typeface="Cambria Math" panose="02040503050406030204" pitchFamily="18" charset="0"/>
                            <a:sym typeface="Wingdings" panose="05000000000000000000" pitchFamily="2" charset="2"/>
                          </a:rPr>
                        </m:ctrlPr>
                      </m:sSubPr>
                      <m:e>
                        <m:r>
                          <a:rPr lang="en-US" altLang="en-US" sz="1800" i="1" dirty="0">
                            <a:solidFill>
                              <a:srgbClr val="C00000"/>
                            </a:solidFill>
                            <a:latin typeface="Cambria Math"/>
                            <a:sym typeface="Wingdings" panose="05000000000000000000" pitchFamily="2" charset="2"/>
                          </a:rPr>
                          <m:t>𝑝</m:t>
                        </m:r>
                      </m:e>
                      <m:sub>
                        <m:r>
                          <a:rPr lang="en-US" altLang="en-US" sz="1800" i="1" dirty="0">
                            <a:solidFill>
                              <a:srgbClr val="C00000"/>
                            </a:solidFill>
                            <a:latin typeface="Cambria Math"/>
                            <a:sym typeface="Wingdings" panose="05000000000000000000" pitchFamily="2" charset="2"/>
                          </a:rPr>
                          <m:t>𝑛</m:t>
                        </m:r>
                      </m:sub>
                    </m:sSub>
                    <m:r>
                      <a:rPr lang="en-US" altLang="en-US" sz="1800" i="1" dirty="0">
                        <a:solidFill>
                          <a:srgbClr val="0070C0"/>
                        </a:solidFill>
                        <a:latin typeface="Cambria Math"/>
                        <a:sym typeface="Wingdings" panose="05000000000000000000" pitchFamily="2" charset="2"/>
                      </a:rPr>
                      <m:t>,</m:t>
                    </m:r>
                    <m:sSub>
                      <m:sSubPr>
                        <m:ctrlPr>
                          <a:rPr lang="en-US" altLang="en-US" sz="1800" i="1" dirty="0">
                            <a:solidFill>
                              <a:srgbClr val="0070C0"/>
                            </a:solidFill>
                            <a:latin typeface="Cambria Math" panose="02040503050406030204" pitchFamily="18" charset="0"/>
                            <a:sym typeface="Wingdings" panose="05000000000000000000" pitchFamily="2" charset="2"/>
                          </a:rPr>
                        </m:ctrlPr>
                      </m:sSubPr>
                      <m:e>
                        <m:r>
                          <a:rPr lang="en-US" altLang="en-US" sz="1800" i="1" dirty="0">
                            <a:solidFill>
                              <a:srgbClr val="0070C0"/>
                            </a:solidFill>
                            <a:latin typeface="Cambria Math"/>
                            <a:sym typeface="Wingdings" panose="05000000000000000000" pitchFamily="2" charset="2"/>
                          </a:rPr>
                          <m:t>𝑥</m:t>
                        </m:r>
                      </m:e>
                      <m:sub>
                        <m:r>
                          <a:rPr lang="en-US" altLang="en-US" sz="1800" i="1" dirty="0">
                            <a:solidFill>
                              <a:srgbClr val="0070C0"/>
                            </a:solidFill>
                            <a:latin typeface="Cambria Math"/>
                            <a:sym typeface="Wingdings" panose="05000000000000000000" pitchFamily="2" charset="2"/>
                          </a:rPr>
                          <m:t>𝑛</m:t>
                        </m:r>
                      </m:sub>
                    </m:sSub>
                    <m:r>
                      <a:rPr lang="en-US" altLang="en-US" sz="1800" i="1" dirty="0">
                        <a:solidFill>
                          <a:srgbClr val="0070C0"/>
                        </a:solidFill>
                        <a:latin typeface="Cambria Math"/>
                        <a:sym typeface="Wingdings" panose="05000000000000000000" pitchFamily="2" charset="2"/>
                      </a:rPr>
                      <m:t>)</m:t>
                    </m:r>
                  </m:oMath>
                </a14:m>
                <a:endParaRPr lang="en-US" altLang="en-US" sz="1800" dirty="0">
                  <a:solidFill>
                    <a:srgbClr val="0070C0"/>
                  </a:solidFill>
                  <a:sym typeface="Wingdings" panose="05000000000000000000" pitchFamily="2" charset="2"/>
                </a:endParaRPr>
              </a:p>
              <a:p>
                <a:pPr algn="l" rtl="0" eaLnBrk="1" hangingPunct="1">
                  <a:lnSpc>
                    <a:spcPct val="150000"/>
                  </a:lnSpc>
                  <a:buNone/>
                </a:pPr>
                <a:r>
                  <a:rPr lang="en-US" altLang="en-US" sz="1800" dirty="0">
                    <a:sym typeface="Wingdings" panose="05000000000000000000" pitchFamily="2" charset="2"/>
                  </a:rPr>
                  <a:t>with 			</a:t>
                </a:r>
                <a14:m>
                  <m:oMath xmlns:m="http://schemas.openxmlformats.org/officeDocument/2006/math">
                    <m:r>
                      <a:rPr lang="en-US" altLang="en-US" sz="1800" i="1" dirty="0">
                        <a:solidFill>
                          <a:srgbClr val="7030A0"/>
                        </a:solidFill>
                        <a:latin typeface="Cambria Math"/>
                        <a:sym typeface="Wingdings" panose="05000000000000000000" pitchFamily="2" charset="2"/>
                      </a:rPr>
                      <m:t> </m:t>
                    </m:r>
                    <m:r>
                      <a:rPr lang="en-US" altLang="en-US" sz="1800" i="1" dirty="0">
                        <a:solidFill>
                          <a:srgbClr val="0070C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𝑝</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𝑞</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 ;</m:t>
                    </m:r>
                    <m:sSub>
                      <m:sSubPr>
                        <m:ctrlPr>
                          <a:rPr lang="en-US" altLang="en-US" sz="1800" i="1" dirty="0">
                            <a:solidFill>
                              <a:srgbClr val="C00000"/>
                            </a:solidFill>
                            <a:latin typeface="Cambria Math" panose="02040503050406030204" pitchFamily="18" charset="0"/>
                            <a:sym typeface="Wingdings" panose="05000000000000000000" pitchFamily="2" charset="2"/>
                          </a:rPr>
                        </m:ctrlPr>
                      </m:sSubPr>
                      <m:e>
                        <m:r>
                          <a:rPr lang="en-US" altLang="en-US" sz="1800" i="1" dirty="0">
                            <a:solidFill>
                              <a:srgbClr val="C00000"/>
                            </a:solidFill>
                            <a:latin typeface="Cambria Math"/>
                            <a:sym typeface="Wingdings" panose="05000000000000000000" pitchFamily="2" charset="2"/>
                          </a:rPr>
                          <m:t>𝑝</m:t>
                        </m:r>
                      </m:e>
                      <m:sub>
                        <m:r>
                          <a:rPr lang="en-US" altLang="en-US" sz="1800" i="1" dirty="0">
                            <a:solidFill>
                              <a:srgbClr val="C00000"/>
                            </a:solidFill>
                            <a:latin typeface="Cambria Math"/>
                            <a:sym typeface="Wingdings" panose="05000000000000000000" pitchFamily="2" charset="2"/>
                          </a:rPr>
                          <m:t>𝑛</m:t>
                        </m:r>
                      </m:sub>
                    </m:sSub>
                    <m:r>
                      <a:rPr lang="en-US" altLang="en-US" sz="1800" i="1" dirty="0">
                        <a:solidFill>
                          <a:srgbClr val="0070C0"/>
                        </a:solidFill>
                        <a:latin typeface="Cambria Math"/>
                        <a:sym typeface="Wingdings" panose="05000000000000000000" pitchFamily="2" charset="2"/>
                      </a:rPr>
                      <m:t>,</m:t>
                    </m:r>
                    <m:sSub>
                      <m:sSubPr>
                        <m:ctrlPr>
                          <a:rPr lang="en-US" altLang="en-US" sz="1800" i="1" dirty="0">
                            <a:solidFill>
                              <a:srgbClr val="0070C0"/>
                            </a:solidFill>
                            <a:latin typeface="Cambria Math" panose="02040503050406030204" pitchFamily="18" charset="0"/>
                            <a:sym typeface="Wingdings" panose="05000000000000000000" pitchFamily="2" charset="2"/>
                          </a:rPr>
                        </m:ctrlPr>
                      </m:sSubPr>
                      <m:e>
                        <m:r>
                          <a:rPr lang="en-US" altLang="en-US" sz="1800" i="1" dirty="0">
                            <a:solidFill>
                              <a:srgbClr val="0070C0"/>
                            </a:solidFill>
                            <a:latin typeface="Cambria Math"/>
                            <a:sym typeface="Wingdings" panose="05000000000000000000" pitchFamily="2" charset="2"/>
                          </a:rPr>
                          <m:t>𝑥</m:t>
                        </m:r>
                      </m:e>
                      <m:sub>
                        <m:r>
                          <a:rPr lang="en-US" altLang="en-US" sz="1800" i="1" dirty="0">
                            <a:solidFill>
                              <a:srgbClr val="0070C0"/>
                            </a:solidFill>
                            <a:latin typeface="Cambria Math"/>
                            <a:sym typeface="Wingdings" panose="05000000000000000000" pitchFamily="2" charset="2"/>
                          </a:rPr>
                          <m:t>𝑛</m:t>
                        </m:r>
                      </m:sub>
                    </m:sSub>
                    <m:r>
                      <a:rPr lang="en-US" altLang="en-US" sz="1800" i="1" dirty="0">
                        <a:solidFill>
                          <a:srgbClr val="0070C0"/>
                        </a:solidFill>
                        <a:latin typeface="Cambria Math"/>
                        <a:sym typeface="Wingdings" panose="05000000000000000000" pitchFamily="2" charset="2"/>
                      </a:rPr>
                      <m:t>)</m:t>
                    </m:r>
                  </m:oMath>
                </a14:m>
                <a:endParaRPr lang="en-US" altLang="en-US" sz="1800" dirty="0">
                  <a:solidFill>
                    <a:srgbClr val="0070C0"/>
                  </a:solidFill>
                  <a:sym typeface="Wingdings" panose="05000000000000000000" pitchFamily="2" charset="2"/>
                </a:endParaRPr>
              </a:p>
              <a:p>
                <a:pPr algn="l" rtl="0" eaLnBrk="1" hangingPunct="1">
                  <a:lnSpc>
                    <a:spcPct val="150000"/>
                  </a:lnSpc>
                  <a:buNone/>
                </a:pPr>
                <a:r>
                  <a:rPr lang="en-US" altLang="en-US" sz="1800" dirty="0" smtClean="0">
                    <a:sym typeface="Wingdings" panose="05000000000000000000" pitchFamily="2" charset="2"/>
                  </a:rPr>
                  <a:t>And this time for a small </a:t>
                </a:r>
                <a14:m>
                  <m:oMath xmlns:m="http://schemas.openxmlformats.org/officeDocument/2006/math">
                    <m:r>
                      <a:rPr lang="en-US" altLang="en-US" sz="1800" i="1" dirty="0">
                        <a:solidFill>
                          <a:srgbClr val="0070C0"/>
                        </a:solidFill>
                        <a:latin typeface="Cambria Math"/>
                        <a:ea typeface="Cambria Math"/>
                        <a:sym typeface="Wingdings" panose="05000000000000000000" pitchFamily="2" charset="2"/>
                      </a:rPr>
                      <m:t>𝜀</m:t>
                    </m:r>
                    <m:r>
                      <a:rPr lang="en-US" altLang="en-US" sz="1800" b="0" i="1" dirty="0" smtClean="0">
                        <a:solidFill>
                          <a:srgbClr val="0070C0"/>
                        </a:solidFill>
                        <a:latin typeface="Cambria Math" panose="02040503050406030204" pitchFamily="18" charset="0"/>
                        <a:ea typeface="Cambria Math"/>
                        <a:sym typeface="Wingdings" panose="05000000000000000000" pitchFamily="2" charset="2"/>
                      </a:rPr>
                      <m:t>&lt;</m:t>
                    </m:r>
                    <m:r>
                      <a:rPr lang="en-US" altLang="en-US" sz="1800" b="0" i="1" dirty="0" smtClean="0">
                        <a:solidFill>
                          <a:srgbClr val="0070C0"/>
                        </a:solidFill>
                        <a:latin typeface="Cambria Math" panose="02040503050406030204" pitchFamily="18" charset="0"/>
                        <a:ea typeface="Cambria Math"/>
                        <a:sym typeface="Wingdings" panose="05000000000000000000" pitchFamily="2" charset="2"/>
                      </a:rPr>
                      <m:t>0</m:t>
                    </m:r>
                  </m:oMath>
                </a14:m>
                <a:r>
                  <a:rPr lang="en-US" altLang="en-US" sz="1800" dirty="0" smtClean="0">
                    <a:sym typeface="Wingdings" panose="05000000000000000000" pitchFamily="2" charset="2"/>
                  </a:rPr>
                  <a:t> </a:t>
                </a:r>
                <a:r>
                  <a:rPr lang="en-US" altLang="en-US" sz="1800" dirty="0">
                    <a:sym typeface="Wingdings" panose="05000000000000000000" pitchFamily="2" charset="2"/>
                  </a:rPr>
                  <a:t>		</a:t>
                </a:r>
                <a:endParaRPr lang="en-US" altLang="en-US" sz="1800" i="1" dirty="0">
                  <a:solidFill>
                    <a:srgbClr val="009900"/>
                  </a:solidFill>
                  <a:latin typeface="Cambria Math" panose="02040503050406030204" pitchFamily="18" charset="0"/>
                  <a:sym typeface="Wingdings" panose="05000000000000000000" pitchFamily="2" charset="2"/>
                </a:endParaRP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panose="02040503050406030204" pitchFamily="18" charset="0"/>
                              <a:sym typeface="Wingdings" panose="05000000000000000000" pitchFamily="2" charset="2"/>
                            </a:rPr>
                            <m:t>𝑝</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r>
                            <a:rPr lang="en-US" altLang="en-US" sz="1800" i="1" dirty="0">
                              <a:solidFill>
                                <a:srgbClr val="0070C0"/>
                              </a:solidFill>
                              <a:latin typeface="Cambria Math" panose="02040503050406030204" pitchFamily="18" charset="0"/>
                              <a:sym typeface="Wingdings" panose="05000000000000000000" pitchFamily="2" charset="2"/>
                            </a:rPr>
                            <m:t>𝑥</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panose="02040503050406030204" pitchFamily="18" charset="0"/>
                              <a:sym typeface="Wingdings" panose="05000000000000000000" pitchFamily="2" charset="2"/>
                            </a:rPr>
                            <m:t>𝑞</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7030A0"/>
                          </a:solidFill>
                          <a:latin typeface="Cambria Math" panose="02040503050406030204" pitchFamily="18" charset="0"/>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r>
                            <a:rPr lang="en-US" altLang="en-US" sz="1800" i="1" dirty="0">
                              <a:solidFill>
                                <a:srgbClr val="0070C0"/>
                              </a:solidFill>
                              <a:latin typeface="Cambria Math" panose="02040503050406030204" pitchFamily="18" charset="0"/>
                              <a:sym typeface="Wingdings" panose="05000000000000000000" pitchFamily="2" charset="2"/>
                            </a:rPr>
                            <m:t>𝑥</m:t>
                          </m:r>
                          <m:r>
                            <a:rPr lang="en-US" altLang="en-US" sz="1800" i="1" dirty="0">
                              <a:solidFill>
                                <a:srgbClr val="0070C0"/>
                              </a:solidFill>
                              <a:latin typeface="Cambria Math"/>
                              <a:sym typeface="Wingdings" panose="05000000000000000000" pitchFamily="2" charset="2"/>
                            </a:rPr>
                            <m:t>+</m:t>
                          </m:r>
                          <m:r>
                            <a:rPr lang="en-US" altLang="en-US" sz="1800" i="1" dirty="0">
                              <a:solidFill>
                                <a:srgbClr val="0070C0"/>
                              </a:solidFill>
                              <a:latin typeface="Cambria Math"/>
                              <a:ea typeface="Cambria Math"/>
                              <a:sym typeface="Wingdings" panose="05000000000000000000" pitchFamily="2" charset="2"/>
                            </a:rPr>
                            <m:t>𝜀</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sSub>
                            <m:sSubPr>
                              <m:ctrlPr>
                                <a:rPr lang="en-US" altLang="en-US" sz="1800" i="1" dirty="0">
                                  <a:solidFill>
                                    <a:srgbClr val="C00000"/>
                                  </a:solidFill>
                                  <a:latin typeface="Cambria Math" panose="02040503050406030204" pitchFamily="18" charset="0"/>
                                  <a:sym typeface="Wingdings" panose="05000000000000000000" pitchFamily="2" charset="2"/>
                                </a:rPr>
                              </m:ctrlPr>
                            </m:sSubPr>
                            <m:e>
                              <m:r>
                                <a:rPr lang="en-US" altLang="en-US" sz="1800" i="1" dirty="0">
                                  <a:solidFill>
                                    <a:srgbClr val="C00000"/>
                                  </a:solidFill>
                                  <a:latin typeface="Cambria Math"/>
                                  <a:sym typeface="Wingdings" panose="05000000000000000000" pitchFamily="2" charset="2"/>
                                </a:rPr>
                                <m:t>𝑝</m:t>
                              </m:r>
                            </m:e>
                            <m:sub>
                              <m:r>
                                <a:rPr lang="en-US" altLang="en-US" sz="1800" i="1" dirty="0">
                                  <a:solidFill>
                                    <a:srgbClr val="C00000"/>
                                  </a:solidFill>
                                  <a:latin typeface="Cambria Math" panose="02040503050406030204" pitchFamily="18" charset="0"/>
                                  <a:sym typeface="Wingdings" panose="05000000000000000000" pitchFamily="2" charset="2"/>
                                </a:rPr>
                                <m:t>𝑛</m:t>
                              </m:r>
                            </m:sub>
                          </m:sSub>
                        </m:e>
                      </m:d>
                      <m:r>
                        <a:rPr lang="en-US" altLang="en-US" sz="1800" i="1" dirty="0">
                          <a:solidFill>
                            <a:srgbClr val="0070C0"/>
                          </a:solidFill>
                          <a:latin typeface="Cambria Math"/>
                          <a:sym typeface="Wingdings" panose="05000000000000000000" pitchFamily="2" charset="2"/>
                        </a:rPr>
                        <m:t>∗</m:t>
                      </m:r>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sSub>
                            <m:sSubPr>
                              <m:ctrlPr>
                                <a:rPr lang="en-US" altLang="en-US" sz="1800" i="1" dirty="0">
                                  <a:solidFill>
                                    <a:srgbClr val="0070C0"/>
                                  </a:solidFill>
                                  <a:latin typeface="Cambria Math" panose="02040503050406030204" pitchFamily="18" charset="0"/>
                                  <a:sym typeface="Wingdings" panose="05000000000000000000" pitchFamily="2" charset="2"/>
                                </a:rPr>
                              </m:ctrlPr>
                            </m:sSubPr>
                            <m:e>
                              <m:r>
                                <a:rPr lang="en-US" altLang="en-US" sz="1800" i="1" dirty="0">
                                  <a:solidFill>
                                    <a:srgbClr val="0070C0"/>
                                  </a:solidFill>
                                  <a:latin typeface="Cambria Math"/>
                                  <a:sym typeface="Wingdings" panose="05000000000000000000" pitchFamily="2" charset="2"/>
                                </a:rPr>
                                <m:t>𝑥</m:t>
                              </m:r>
                            </m:e>
                            <m:sub>
                              <m:r>
                                <a:rPr lang="en-US" altLang="en-US" sz="1800" i="1" dirty="0">
                                  <a:solidFill>
                                    <a:srgbClr val="0070C0"/>
                                  </a:solidFill>
                                  <a:latin typeface="Cambria Math"/>
                                  <a:sym typeface="Wingdings" panose="05000000000000000000" pitchFamily="2" charset="2"/>
                                </a:rPr>
                                <m:t>𝑛</m:t>
                              </m:r>
                            </m:sub>
                          </m:sSub>
                        </m:e>
                      </m:d>
                    </m:oMath>
                  </m:oMathPara>
                </a14:m>
                <a:endParaRPr lang="en-US" altLang="en-US" sz="1800" dirty="0">
                  <a:sym typeface="Wingdings" panose="05000000000000000000" pitchFamily="2" charset="2"/>
                </a:endParaRPr>
              </a:p>
              <a:p>
                <a:pPr algn="l" rtl="0" eaLnBrk="1" hangingPunct="1">
                  <a:lnSpc>
                    <a:spcPct val="150000"/>
                  </a:lnSpc>
                  <a:buNone/>
                </a:pPr>
                <a:r>
                  <a:rPr lang="en-US" altLang="en-US" sz="1800" dirty="0">
                    <a:sym typeface="Wingdings" panose="05000000000000000000" pitchFamily="2" charset="2"/>
                  </a:rPr>
                  <a:t>i</a:t>
                </a:r>
                <a:r>
                  <a:rPr lang="en-US" altLang="en-US" sz="1800" dirty="0" smtClean="0">
                    <a:sym typeface="Wingdings" panose="05000000000000000000" pitchFamily="2" charset="2"/>
                  </a:rPr>
                  <a:t>s ranked above</a:t>
                </a:r>
                <a:r>
                  <a:rPr lang="en-US" altLang="en-US" sz="1800" dirty="0">
                    <a:sym typeface="Wingdings" panose="05000000000000000000" pitchFamily="2" charset="2"/>
                  </a:rPr>
                  <a:t>	</a:t>
                </a:r>
                <a:endParaRPr lang="en-US" altLang="en-US" sz="1800" i="1" dirty="0">
                  <a:solidFill>
                    <a:srgbClr val="009900"/>
                  </a:solidFill>
                  <a:latin typeface="Cambria Math" panose="02040503050406030204" pitchFamily="18" charset="0"/>
                  <a:sym typeface="Wingdings" panose="05000000000000000000" pitchFamily="2" charset="2"/>
                </a:endParaRP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r>
                            <a:rPr lang="en-US" altLang="en-US" sz="1800" i="1" dirty="0">
                              <a:solidFill>
                                <a:srgbClr val="C00000"/>
                              </a:solidFill>
                              <a:latin typeface="Cambria Math" panose="02040503050406030204" pitchFamily="18" charset="0"/>
                              <a:sym typeface="Wingdings" panose="05000000000000000000" pitchFamily="2" charset="2"/>
                            </a:rPr>
                            <m:t>𝑝</m:t>
                          </m:r>
                          <m:r>
                            <a:rPr lang="en-US" altLang="en-US" sz="1800" i="1" dirty="0">
                              <a:solidFill>
                                <a:srgbClr val="C00000"/>
                              </a:solidFill>
                              <a:latin typeface="Cambria Math" panose="02040503050406030204" pitchFamily="18" charset="0"/>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𝑞</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r>
                            <a:rPr lang="en-US" altLang="en-US" sz="1800" i="1" dirty="0">
                              <a:solidFill>
                                <a:srgbClr val="0070C0"/>
                              </a:solidFill>
                              <a:latin typeface="Cambria Math" panose="02040503050406030204" pitchFamily="18" charset="0"/>
                              <a:sym typeface="Wingdings" panose="05000000000000000000" pitchFamily="2" charset="2"/>
                            </a:rPr>
                            <m:t>𝑥</m:t>
                          </m:r>
                        </m:e>
                      </m:d>
                      <m:r>
                        <a:rPr lang="en-US" altLang="en-US" sz="1800" i="1" dirty="0">
                          <a:solidFill>
                            <a:srgbClr val="0070C0"/>
                          </a:solidFill>
                          <a:latin typeface="Cambria Math"/>
                          <a:sym typeface="Wingdings" panose="05000000000000000000" pitchFamily="2" charset="2"/>
                        </a:rPr>
                        <m:t>+…+</m:t>
                      </m:r>
                      <m:r>
                        <a:rPr lang="en-US" altLang="en-US" sz="1800" i="1" dirty="0">
                          <a:solidFill>
                            <a:srgbClr val="009900"/>
                          </a:solidFill>
                          <a:latin typeface="Cambria Math" panose="02040503050406030204" pitchFamily="18" charset="0"/>
                          <a:sym typeface="Wingdings" panose="05000000000000000000" pitchFamily="2" charset="2"/>
                        </a:rPr>
                        <m:t>𝑓</m:t>
                      </m:r>
                      <m:d>
                        <m:dPr>
                          <m:ctrlPr>
                            <a:rPr lang="en-US" altLang="en-US" sz="1800" i="1" dirty="0">
                              <a:solidFill>
                                <a:srgbClr val="C00000"/>
                              </a:solidFill>
                              <a:latin typeface="Cambria Math" panose="02040503050406030204" pitchFamily="18" charset="0"/>
                              <a:sym typeface="Wingdings" panose="05000000000000000000" pitchFamily="2" charset="2"/>
                            </a:rPr>
                          </m:ctrlPr>
                        </m:dPr>
                        <m:e>
                          <m:sSub>
                            <m:sSubPr>
                              <m:ctrlPr>
                                <a:rPr lang="en-US" altLang="en-US" sz="1800" i="1" dirty="0">
                                  <a:solidFill>
                                    <a:srgbClr val="C00000"/>
                                  </a:solidFill>
                                  <a:latin typeface="Cambria Math" panose="02040503050406030204" pitchFamily="18" charset="0"/>
                                  <a:sym typeface="Wingdings" panose="05000000000000000000" pitchFamily="2" charset="2"/>
                                </a:rPr>
                              </m:ctrlPr>
                            </m:sSubPr>
                            <m:e>
                              <m:r>
                                <a:rPr lang="en-US" altLang="en-US" sz="1800" i="1" dirty="0">
                                  <a:solidFill>
                                    <a:srgbClr val="C00000"/>
                                  </a:solidFill>
                                  <a:latin typeface="Cambria Math"/>
                                  <a:sym typeface="Wingdings" panose="05000000000000000000" pitchFamily="2" charset="2"/>
                                </a:rPr>
                                <m:t>𝑝</m:t>
                              </m:r>
                            </m:e>
                            <m:sub>
                              <m:r>
                                <a:rPr lang="en-US" altLang="en-US" sz="1800" i="1" dirty="0">
                                  <a:solidFill>
                                    <a:srgbClr val="C00000"/>
                                  </a:solidFill>
                                  <a:latin typeface="Cambria Math" panose="02040503050406030204" pitchFamily="18" charset="0"/>
                                  <a:sym typeface="Wingdings" panose="05000000000000000000" pitchFamily="2" charset="2"/>
                                </a:rPr>
                                <m:t>𝑛</m:t>
                              </m:r>
                            </m:sub>
                          </m:sSub>
                        </m:e>
                      </m:d>
                      <m:r>
                        <a:rPr lang="en-US" altLang="en-US" sz="1800" i="1" dirty="0">
                          <a:solidFill>
                            <a:srgbClr val="0070C0"/>
                          </a:solidFill>
                          <a:latin typeface="Cambria Math"/>
                          <a:sym typeface="Wingdings" panose="05000000000000000000" pitchFamily="2" charset="2"/>
                        </a:rPr>
                        <m:t>∗</m:t>
                      </m:r>
                      <m:r>
                        <a:rPr lang="en-US" altLang="en-US" sz="1800" i="1" dirty="0">
                          <a:solidFill>
                            <a:srgbClr val="7030A0"/>
                          </a:solidFill>
                          <a:latin typeface="Cambria Math"/>
                          <a:sym typeface="Wingdings" panose="05000000000000000000" pitchFamily="2" charset="2"/>
                        </a:rPr>
                        <m:t>𝑢</m:t>
                      </m:r>
                      <m:d>
                        <m:dPr>
                          <m:ctrlPr>
                            <a:rPr lang="en-US" altLang="en-US" sz="1800" i="1" dirty="0">
                              <a:solidFill>
                                <a:srgbClr val="0070C0"/>
                              </a:solidFill>
                              <a:latin typeface="Cambria Math" panose="02040503050406030204" pitchFamily="18" charset="0"/>
                              <a:sym typeface="Wingdings" panose="05000000000000000000" pitchFamily="2" charset="2"/>
                            </a:rPr>
                          </m:ctrlPr>
                        </m:dPr>
                        <m:e>
                          <m:sSub>
                            <m:sSubPr>
                              <m:ctrlPr>
                                <a:rPr lang="en-US" altLang="en-US" sz="1800" i="1" dirty="0">
                                  <a:solidFill>
                                    <a:srgbClr val="0070C0"/>
                                  </a:solidFill>
                                  <a:latin typeface="Cambria Math" panose="02040503050406030204" pitchFamily="18" charset="0"/>
                                  <a:sym typeface="Wingdings" panose="05000000000000000000" pitchFamily="2" charset="2"/>
                                </a:rPr>
                              </m:ctrlPr>
                            </m:sSubPr>
                            <m:e>
                              <m:r>
                                <a:rPr lang="en-US" altLang="en-US" sz="1800" i="1" dirty="0">
                                  <a:solidFill>
                                    <a:srgbClr val="0070C0"/>
                                  </a:solidFill>
                                  <a:latin typeface="Cambria Math"/>
                                  <a:sym typeface="Wingdings" panose="05000000000000000000" pitchFamily="2" charset="2"/>
                                </a:rPr>
                                <m:t>𝑥</m:t>
                              </m:r>
                            </m:e>
                            <m:sub>
                              <m:r>
                                <a:rPr lang="en-US" altLang="en-US" sz="1800" i="1" dirty="0">
                                  <a:solidFill>
                                    <a:srgbClr val="0070C0"/>
                                  </a:solidFill>
                                  <a:latin typeface="Cambria Math"/>
                                  <a:sym typeface="Wingdings" panose="05000000000000000000" pitchFamily="2" charset="2"/>
                                </a:rPr>
                                <m:t>𝑛</m:t>
                              </m:r>
                            </m:sub>
                          </m:sSub>
                        </m:e>
                      </m:d>
                    </m:oMath>
                  </m:oMathPara>
                </a14:m>
                <a:endParaRPr lang="en-US" altLang="en-US" sz="1800" dirty="0" smtClean="0">
                  <a:solidFill>
                    <a:srgbClr val="0070C0"/>
                  </a:solidFill>
                  <a:sym typeface="Wingdings" panose="05000000000000000000" pitchFamily="2" charset="2"/>
                </a:endParaRPr>
              </a:p>
              <a:p>
                <a:pPr algn="l" rtl="0" eaLnBrk="1" hangingPunct="1">
                  <a:lnSpc>
                    <a:spcPct val="150000"/>
                  </a:lnSpc>
                  <a:buNone/>
                </a:pPr>
                <a:r>
                  <a:rPr lang="en-US" altLang="en-US" sz="1800" dirty="0" smtClean="0">
                    <a:sym typeface="Wingdings" panose="05000000000000000000" pitchFamily="2" charset="2"/>
                  </a:rPr>
                  <a:t>– again a </a:t>
                </a:r>
                <a:r>
                  <a:rPr lang="en-US" altLang="en-US" sz="1800" dirty="0">
                    <a:solidFill>
                      <a:srgbClr val="FF0000"/>
                    </a:solidFill>
                    <a:sym typeface="Wingdings" panose="05000000000000000000" pitchFamily="2" charset="2"/>
                  </a:rPr>
                  <a:t>violation of monotonicity</a:t>
                </a:r>
              </a:p>
              <a:p>
                <a:pPr algn="l" rtl="0" eaLnBrk="1" hangingPunct="1">
                  <a:lnSpc>
                    <a:spcPct val="150000"/>
                  </a:lnSpc>
                  <a:buFontTx/>
                  <a:buNone/>
                </a:pPr>
                <a:endParaRPr lang="en-US" altLang="en-US" sz="2400" dirty="0" smtClean="0">
                  <a:sym typeface="Wingdings" panose="05000000000000000000" pitchFamily="2" charset="2"/>
                </a:endParaRP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593"/>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335</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335</a:t>
            </a:fld>
            <a:endParaRPr lang="en-US" altLang="en-US"/>
          </a:p>
        </p:txBody>
      </p:sp>
    </p:spTree>
    <p:extLst>
      <p:ext uri="{BB962C8B-B14F-4D97-AF65-F5344CB8AC3E}">
        <p14:creationId xmlns:p14="http://schemas.microsoft.com/office/powerpoint/2010/main" val="20846681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pPr rtl="0"/>
            <a:r>
              <a:rPr lang="en-US" altLang="en-US" sz="3600" dirty="0" smtClean="0">
                <a:solidFill>
                  <a:schemeClr val="accent2"/>
                </a:solidFill>
              </a:rPr>
              <a:t>So, to preserve monotonicity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268760"/>
                <a:ext cx="8229600" cy="4824536"/>
              </a:xfrm>
            </p:spPr>
            <p:txBody>
              <a:bodyPr/>
              <a:lstStyle/>
              <a:p>
                <a:pPr algn="l" rtl="0" eaLnBrk="1" hangingPunct="1">
                  <a:lnSpc>
                    <a:spcPct val="150000"/>
                  </a:lnSpc>
                  <a:buNone/>
                </a:pPr>
                <a:r>
                  <a:rPr lang="en-US" altLang="en-US" sz="2400" dirty="0" smtClean="0">
                    <a:sym typeface="Wingdings" panose="05000000000000000000" pitchFamily="2" charset="2"/>
                  </a:rPr>
                  <a:t>We need to have, for all </a:t>
                </a:r>
                <a14:m>
                  <m:oMath xmlns:m="http://schemas.openxmlformats.org/officeDocument/2006/math">
                    <m:r>
                      <a:rPr lang="en-US" altLang="en-US" sz="2400" i="1">
                        <a:solidFill>
                          <a:srgbClr val="C00000"/>
                        </a:solidFill>
                        <a:latin typeface="Cambria Math"/>
                        <a:sym typeface="Wingdings" panose="05000000000000000000" pitchFamily="2" charset="2"/>
                      </a:rPr>
                      <m:t>𝑝</m:t>
                    </m:r>
                    <m:r>
                      <a:rPr lang="en-US" altLang="en-US" sz="2400" i="1">
                        <a:solidFill>
                          <a:srgbClr val="C00000"/>
                        </a:solidFill>
                        <a:latin typeface="Cambria Math"/>
                        <a:sym typeface="Wingdings" panose="05000000000000000000" pitchFamily="2" charset="2"/>
                      </a:rPr>
                      <m:t>,</m:t>
                    </m:r>
                    <m:r>
                      <a:rPr lang="en-US" altLang="en-US" sz="2400" i="1">
                        <a:solidFill>
                          <a:srgbClr val="C00000"/>
                        </a:solidFill>
                        <a:latin typeface="Cambria Math"/>
                        <a:sym typeface="Wingdings" panose="05000000000000000000" pitchFamily="2" charset="2"/>
                      </a:rPr>
                      <m:t>𝑞</m:t>
                    </m:r>
                  </m:oMath>
                </a14:m>
                <a:r>
                  <a:rPr lang="en-US" altLang="en-US" sz="2400" dirty="0" smtClean="0">
                    <a:sym typeface="Wingdings" panose="05000000000000000000" pitchFamily="2" charset="2"/>
                  </a:rPr>
                  <a:t> </a:t>
                </a:r>
                <a:r>
                  <a:rPr lang="en-US" altLang="en-US" sz="1800" dirty="0">
                    <a:sym typeface="Wingdings" panose="05000000000000000000" pitchFamily="2" charset="2"/>
                  </a:rPr>
                  <a:t>(</a:t>
                </a:r>
                <a:r>
                  <a:rPr lang="en-US" altLang="en-US" sz="1800" dirty="0" smtClean="0">
                    <a:sym typeface="Wingdings" panose="05000000000000000000" pitchFamily="2" charset="2"/>
                  </a:rPr>
                  <a:t>with </a:t>
                </a:r>
                <a14:m>
                  <m:oMath xmlns:m="http://schemas.openxmlformats.org/officeDocument/2006/math">
                    <m:r>
                      <a:rPr lang="en-US" altLang="en-US" sz="1800" i="1" dirty="0">
                        <a:solidFill>
                          <a:srgbClr val="C00000"/>
                        </a:solidFill>
                        <a:latin typeface="Cambria Math"/>
                        <a:sym typeface="Wingdings" panose="05000000000000000000" pitchFamily="2" charset="2"/>
                      </a:rPr>
                      <m:t>𝑝</m:t>
                    </m:r>
                    <m:r>
                      <a:rPr lang="en-US" altLang="en-US" sz="1800" i="1" dirty="0">
                        <a:solidFill>
                          <a:srgbClr val="C00000"/>
                        </a:solidFill>
                        <a:latin typeface="Cambria Math"/>
                        <a:sym typeface="Wingdings" panose="05000000000000000000" pitchFamily="2" charset="2"/>
                      </a:rPr>
                      <m:t>+</m:t>
                    </m:r>
                    <m:r>
                      <a:rPr lang="en-US" altLang="en-US" sz="1800" i="1" dirty="0">
                        <a:solidFill>
                          <a:srgbClr val="C00000"/>
                        </a:solidFill>
                        <a:latin typeface="Cambria Math"/>
                        <a:sym typeface="Wingdings" panose="05000000000000000000" pitchFamily="2" charset="2"/>
                      </a:rPr>
                      <m:t>𝑞</m:t>
                    </m:r>
                    <m:r>
                      <a:rPr lang="en-US" altLang="en-US" sz="1800" i="1" dirty="0">
                        <a:solidFill>
                          <a:srgbClr val="C00000"/>
                        </a:solidFill>
                        <a:latin typeface="Cambria Math"/>
                        <a:sym typeface="Wingdings" panose="05000000000000000000" pitchFamily="2" charset="2"/>
                      </a:rPr>
                      <m:t>≤</m:t>
                    </m:r>
                    <m:r>
                      <a:rPr lang="en-US" altLang="en-US" sz="1800" i="1" dirty="0">
                        <a:solidFill>
                          <a:srgbClr val="C00000"/>
                        </a:solidFill>
                        <a:latin typeface="Cambria Math" panose="02040503050406030204" pitchFamily="18" charset="0"/>
                        <a:sym typeface="Wingdings" panose="05000000000000000000" pitchFamily="2" charset="2"/>
                      </a:rPr>
                      <m:t>1</m:t>
                    </m:r>
                  </m:oMath>
                </a14:m>
                <a:r>
                  <a:rPr lang="en-US" altLang="en-US" sz="1800" dirty="0">
                    <a:sym typeface="Wingdings" panose="05000000000000000000" pitchFamily="2" charset="2"/>
                  </a:rPr>
                  <a:t>)</a:t>
                </a:r>
                <a:endParaRPr lang="en-US" altLang="en-US" sz="1800" dirty="0" smtClean="0">
                  <a:sym typeface="Wingdings" panose="05000000000000000000" pitchFamily="2" charset="2"/>
                </a:endParaRPr>
              </a:p>
              <a:p>
                <a:pPr algn="ctr" rtl="0" eaLnBrk="1" hangingPunct="1">
                  <a:lnSpc>
                    <a:spcPct val="150000"/>
                  </a:lnSpc>
                  <a:buNone/>
                </a:pP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r>
                          <a:rPr lang="en-US" altLang="en-US" sz="2400" i="1" dirty="0">
                            <a:solidFill>
                              <a:srgbClr val="C00000"/>
                            </a:solidFill>
                            <a:latin typeface="Cambria Math"/>
                            <a:sym typeface="Wingdings" panose="05000000000000000000" pitchFamily="2" charset="2"/>
                          </a:rPr>
                          <m:t>+</m:t>
                        </m:r>
                        <m:r>
                          <a:rPr lang="en-US" altLang="en-US" sz="2400" i="1" dirty="0">
                            <a:solidFill>
                              <a:srgbClr val="C00000"/>
                            </a:solidFill>
                            <a:latin typeface="Cambria Math"/>
                            <a:sym typeface="Wingdings" panose="05000000000000000000" pitchFamily="2" charset="2"/>
                          </a:rPr>
                          <m:t>𝑞</m:t>
                        </m:r>
                      </m:e>
                    </m:d>
                    <m:r>
                      <a:rPr lang="en-US" altLang="en-US" sz="2400" b="0" i="1" dirty="0" smtClean="0">
                        <a:solidFill>
                          <a:schemeClr val="tx2"/>
                        </a:solidFill>
                        <a:latin typeface="Cambria Math" panose="02040503050406030204" pitchFamily="18" charset="0"/>
                        <a:sym typeface="Wingdings" panose="05000000000000000000" pitchFamily="2" charset="2"/>
                      </a:rPr>
                      <m:t>=</m:t>
                    </m:r>
                  </m:oMath>
                </a14:m>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𝑝</m:t>
                        </m:r>
                      </m:e>
                    </m:d>
                  </m:oMath>
                </a14:m>
                <a:r>
                  <a:rPr lang="en-US" altLang="en-US" sz="2400" dirty="0">
                    <a:latin typeface="Cambria Math"/>
                    <a:sym typeface="Wingdings" panose="05000000000000000000" pitchFamily="2" charset="2"/>
                  </a:rPr>
                  <a:t>+</a:t>
                </a:r>
                <a:r>
                  <a:rPr lang="en-US" altLang="en-US" sz="2400" dirty="0">
                    <a:solidFill>
                      <a:srgbClr val="009900"/>
                    </a:solidFill>
                    <a:sym typeface="Wingdings" panose="05000000000000000000" pitchFamily="2" charset="2"/>
                  </a:rPr>
                  <a:t>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i="1" dirty="0">
                            <a:solidFill>
                              <a:srgbClr val="C00000"/>
                            </a:solidFill>
                            <a:latin typeface="Cambria Math"/>
                            <a:sym typeface="Wingdings" panose="05000000000000000000" pitchFamily="2" charset="2"/>
                          </a:rPr>
                          <m:t>𝑞</m:t>
                        </m:r>
                      </m:e>
                    </m:d>
                  </m:oMath>
                </a14:m>
                <a:endParaRPr lang="en-US" altLang="en-US" sz="2400" dirty="0">
                  <a:sym typeface="Wingdings" panose="05000000000000000000" pitchFamily="2" charset="2"/>
                </a:endParaRPr>
              </a:p>
              <a:p>
                <a:pPr algn="l" rtl="0" eaLnBrk="1" hangingPunct="1">
                  <a:lnSpc>
                    <a:spcPct val="150000"/>
                  </a:lnSpc>
                  <a:buNone/>
                </a:pPr>
                <a:r>
                  <a:rPr lang="en-US" altLang="en-US" sz="2400" dirty="0" smtClean="0">
                    <a:sym typeface="Wingdings" panose="05000000000000000000" pitchFamily="2" charset="2"/>
                  </a:rPr>
                  <a:t>But, with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d>
                      <m:dPr>
                        <m:ctrlPr>
                          <a:rPr lang="en-US" altLang="en-US" sz="2400" i="1" dirty="0">
                            <a:solidFill>
                              <a:srgbClr val="C00000"/>
                            </a:solidFill>
                            <a:latin typeface="Cambria Math" panose="02040503050406030204" pitchFamily="18" charset="0"/>
                            <a:sym typeface="Wingdings" panose="05000000000000000000" pitchFamily="2" charset="2"/>
                          </a:rPr>
                        </m:ctrlPr>
                      </m:dPr>
                      <m:e>
                        <m:r>
                          <a:rPr lang="en-US" altLang="en-US" sz="2400" b="0" i="1" dirty="0" smtClean="0">
                            <a:solidFill>
                              <a:srgbClr val="C00000"/>
                            </a:solidFill>
                            <a:latin typeface="Cambria Math" panose="02040503050406030204" pitchFamily="18" charset="0"/>
                            <a:sym typeface="Wingdings" panose="05000000000000000000" pitchFamily="2" charset="2"/>
                          </a:rPr>
                          <m:t>1</m:t>
                        </m:r>
                      </m:e>
                    </m:d>
                    <m:r>
                      <a:rPr lang="en-US" altLang="en-US" sz="2400" b="0" i="0" dirty="0" smtClean="0">
                        <a:solidFill>
                          <a:schemeClr val="tx1"/>
                        </a:solidFill>
                        <a:latin typeface="Cambria Math" panose="02040503050406030204" pitchFamily="18" charset="0"/>
                        <a:sym typeface="Wingdings" panose="05000000000000000000" pitchFamily="2" charset="2"/>
                      </a:rPr>
                      <m:t>=</m:t>
                    </m:r>
                    <m:r>
                      <a:rPr lang="en-US" altLang="en-US" sz="2400" b="0" i="0" dirty="0" smtClean="0">
                        <a:solidFill>
                          <a:schemeClr val="tx1"/>
                        </a:solidFill>
                        <a:latin typeface="Cambria Math" panose="02040503050406030204" pitchFamily="18" charset="0"/>
                        <a:sym typeface="Wingdings" panose="05000000000000000000" pitchFamily="2" charset="2"/>
                      </a:rPr>
                      <m:t>1</m:t>
                    </m:r>
                  </m:oMath>
                </a14:m>
                <a:r>
                  <a:rPr lang="en-US" altLang="en-US" sz="2400" dirty="0" smtClean="0">
                    <a:solidFill>
                      <a:schemeClr val="tx1"/>
                    </a:solidFill>
                    <a:sym typeface="Wingdings" panose="05000000000000000000" pitchFamily="2" charset="2"/>
                  </a:rPr>
                  <a:t> </a:t>
                </a:r>
                <a:r>
                  <a:rPr lang="en-US" altLang="en-US" sz="2400" dirty="0" smtClean="0">
                    <a:sym typeface="Wingdings" panose="05000000000000000000" pitchFamily="2" charset="2"/>
                  </a:rPr>
                  <a:t>this means</a:t>
                </a: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smtClean="0">
                              <a:solidFill>
                                <a:srgbClr val="C00000"/>
                              </a:solidFill>
                              <a:latin typeface="Cambria Math" panose="02040503050406030204" pitchFamily="18" charset="0"/>
                              <a:sym typeface="Wingdings" panose="05000000000000000000" pitchFamily="2" charset="2"/>
                            </a:rPr>
                          </m:ctrlPr>
                        </m:dPr>
                        <m:e>
                          <m:f>
                            <m:fPr>
                              <m:ctrlPr>
                                <a:rPr lang="en-US" altLang="en-US" sz="2000" i="1" dirty="0" smtClean="0">
                                  <a:solidFill>
                                    <a:srgbClr val="C00000"/>
                                  </a:solidFill>
                                  <a:latin typeface="Cambria Math" panose="02040503050406030204" pitchFamily="18" charset="0"/>
                                  <a:sym typeface="Wingdings" panose="05000000000000000000" pitchFamily="2" charset="2"/>
                                </a:rPr>
                              </m:ctrlPr>
                            </m:fPr>
                            <m:num>
                              <m:r>
                                <a:rPr lang="en-US" altLang="en-US" sz="2000" b="0" i="1" dirty="0" smtClean="0">
                                  <a:solidFill>
                                    <a:srgbClr val="C00000"/>
                                  </a:solidFill>
                                  <a:latin typeface="Cambria Math" panose="02040503050406030204" pitchFamily="18" charset="0"/>
                                  <a:sym typeface="Wingdings" panose="05000000000000000000" pitchFamily="2" charset="2"/>
                                </a:rPr>
                                <m:t>1</m:t>
                              </m:r>
                            </m:num>
                            <m:den>
                              <m:r>
                                <a:rPr lang="en-US" altLang="en-US" sz="2000" b="0" i="1" dirty="0" smtClean="0">
                                  <a:solidFill>
                                    <a:srgbClr val="C00000"/>
                                  </a:solidFill>
                                  <a:latin typeface="Cambria Math" panose="02040503050406030204" pitchFamily="18" charset="0"/>
                                  <a:sym typeface="Wingdings" panose="05000000000000000000" pitchFamily="2" charset="2"/>
                                </a:rPr>
                                <m:t>2</m:t>
                              </m:r>
                            </m:den>
                          </m:f>
                        </m:e>
                      </m:d>
                      <m:r>
                        <a:rPr lang="en-US" altLang="en-US" sz="2000" dirty="0" smtClean="0">
                          <a:solidFill>
                            <a:schemeClr val="tx1"/>
                          </a:solidFill>
                          <a:latin typeface="Cambria Math" panose="02040503050406030204" pitchFamily="18" charset="0"/>
                          <a:sym typeface="Wingdings" panose="05000000000000000000" pitchFamily="2" charset="2"/>
                        </a:rPr>
                        <m:t>=</m:t>
                      </m:r>
                      <m:f>
                        <m:fPr>
                          <m:ctrlPr>
                            <a:rPr lang="en-US" altLang="en-US" sz="2000" i="1" dirty="0">
                              <a:solidFill>
                                <a:schemeClr val="tx1"/>
                              </a:solidFill>
                              <a:latin typeface="Cambria Math" panose="02040503050406030204" pitchFamily="18" charset="0"/>
                              <a:sym typeface="Wingdings" panose="05000000000000000000" pitchFamily="2" charset="2"/>
                            </a:rPr>
                          </m:ctrlPr>
                        </m:fPr>
                        <m:num>
                          <m:r>
                            <a:rPr lang="en-US" altLang="en-US" sz="2000" i="1" dirty="0">
                              <a:solidFill>
                                <a:schemeClr val="tx1"/>
                              </a:solidFill>
                              <a:latin typeface="Cambria Math" panose="02040503050406030204" pitchFamily="18" charset="0"/>
                              <a:sym typeface="Wingdings" panose="05000000000000000000" pitchFamily="2" charset="2"/>
                            </a:rPr>
                            <m:t>1</m:t>
                          </m:r>
                        </m:num>
                        <m:den>
                          <m:r>
                            <a:rPr lang="en-US" altLang="en-US" sz="2000" i="1" dirty="0">
                              <a:solidFill>
                                <a:schemeClr val="tx1"/>
                              </a:solidFill>
                              <a:latin typeface="Cambria Math" panose="02040503050406030204" pitchFamily="18" charset="0"/>
                              <a:sym typeface="Wingdings" panose="05000000000000000000" pitchFamily="2" charset="2"/>
                            </a:rPr>
                            <m:t>2</m:t>
                          </m:r>
                        </m:den>
                      </m:f>
                      <m:r>
                        <a:rPr lang="en-US" altLang="en-US" sz="2000" b="0" i="0" dirty="0" smtClean="0">
                          <a:solidFill>
                            <a:schemeClr val="tx1"/>
                          </a:solidFill>
                          <a:latin typeface="Cambria Math" panose="02040503050406030204" pitchFamily="18" charset="0"/>
                          <a:sym typeface="Wingdings" panose="05000000000000000000" pitchFamily="2" charset="2"/>
                        </a:rPr>
                        <m:t>;  </m:t>
                      </m:r>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f>
                            <m:fPr>
                              <m:ctrlPr>
                                <a:rPr lang="en-US" altLang="en-US" sz="2000" i="1" dirty="0">
                                  <a:solidFill>
                                    <a:srgbClr val="C00000"/>
                                  </a:solidFill>
                                  <a:latin typeface="Cambria Math" panose="02040503050406030204" pitchFamily="18" charset="0"/>
                                  <a:sym typeface="Wingdings" panose="05000000000000000000" pitchFamily="2" charset="2"/>
                                </a:rPr>
                              </m:ctrlPr>
                            </m:fPr>
                            <m:num>
                              <m:r>
                                <a:rPr lang="en-US" altLang="en-US" sz="2000" i="1" dirty="0">
                                  <a:solidFill>
                                    <a:srgbClr val="C00000"/>
                                  </a:solidFill>
                                  <a:latin typeface="Cambria Math" panose="02040503050406030204" pitchFamily="18" charset="0"/>
                                  <a:sym typeface="Wingdings" panose="05000000000000000000" pitchFamily="2" charset="2"/>
                                </a:rPr>
                                <m:t>1</m:t>
                              </m:r>
                            </m:num>
                            <m:den>
                              <m:r>
                                <a:rPr lang="en-US" altLang="en-US" sz="2000" b="0" i="1" dirty="0" smtClean="0">
                                  <a:solidFill>
                                    <a:srgbClr val="C00000"/>
                                  </a:solidFill>
                                  <a:latin typeface="Cambria Math" panose="02040503050406030204" pitchFamily="18" charset="0"/>
                                  <a:sym typeface="Wingdings" panose="05000000000000000000" pitchFamily="2" charset="2"/>
                                </a:rPr>
                                <m:t>𝑛</m:t>
                              </m:r>
                            </m:den>
                          </m:f>
                        </m:e>
                      </m:d>
                      <m:r>
                        <a:rPr lang="en-US" altLang="en-US" sz="2000" dirty="0">
                          <a:latin typeface="Cambria Math" panose="02040503050406030204" pitchFamily="18" charset="0"/>
                          <a:sym typeface="Wingdings" panose="05000000000000000000" pitchFamily="2" charset="2"/>
                        </a:rPr>
                        <m:t>=</m:t>
                      </m:r>
                      <m:f>
                        <m:fPr>
                          <m:ctrlPr>
                            <a:rPr lang="en-US" altLang="en-US" sz="2000" i="1" dirty="0">
                              <a:latin typeface="Cambria Math" panose="02040503050406030204" pitchFamily="18" charset="0"/>
                              <a:sym typeface="Wingdings" panose="05000000000000000000" pitchFamily="2" charset="2"/>
                            </a:rPr>
                          </m:ctrlPr>
                        </m:fPr>
                        <m:num>
                          <m:r>
                            <a:rPr lang="en-US" altLang="en-US" sz="2000" i="1" dirty="0">
                              <a:latin typeface="Cambria Math" panose="02040503050406030204" pitchFamily="18" charset="0"/>
                              <a:sym typeface="Wingdings" panose="05000000000000000000" pitchFamily="2" charset="2"/>
                            </a:rPr>
                            <m:t>1</m:t>
                          </m:r>
                        </m:num>
                        <m:den>
                          <m:r>
                            <a:rPr lang="en-US" altLang="en-US" sz="2000" b="0" i="1" dirty="0" smtClean="0">
                              <a:latin typeface="Cambria Math" panose="02040503050406030204" pitchFamily="18" charset="0"/>
                              <a:sym typeface="Wingdings" panose="05000000000000000000" pitchFamily="2" charset="2"/>
                            </a:rPr>
                            <m:t>𝑛</m:t>
                          </m:r>
                        </m:den>
                      </m:f>
                      <m:r>
                        <a:rPr lang="en-US" altLang="en-US" sz="2000" b="0" i="0" dirty="0" smtClean="0">
                          <a:latin typeface="Cambria Math" panose="02040503050406030204" pitchFamily="18" charset="0"/>
                          <a:sym typeface="Wingdings" panose="05000000000000000000" pitchFamily="2" charset="2"/>
                        </a:rPr>
                        <m:t>;  </m:t>
                      </m:r>
                      <m:r>
                        <a:rPr lang="en-US" altLang="en-US" sz="2000" i="1" dirty="0">
                          <a:solidFill>
                            <a:srgbClr val="009900"/>
                          </a:solidFill>
                          <a:latin typeface="Cambria Math" panose="02040503050406030204" pitchFamily="18" charset="0"/>
                          <a:sym typeface="Wingdings" panose="05000000000000000000" pitchFamily="2" charset="2"/>
                        </a:rPr>
                        <m:t>𝑓</m:t>
                      </m:r>
                      <m:d>
                        <m:dPr>
                          <m:ctrlPr>
                            <a:rPr lang="en-US" altLang="en-US" sz="2000" i="1" dirty="0">
                              <a:solidFill>
                                <a:srgbClr val="C00000"/>
                              </a:solidFill>
                              <a:latin typeface="Cambria Math" panose="02040503050406030204" pitchFamily="18" charset="0"/>
                              <a:sym typeface="Wingdings" panose="05000000000000000000" pitchFamily="2" charset="2"/>
                            </a:rPr>
                          </m:ctrlPr>
                        </m:dPr>
                        <m:e>
                          <m:f>
                            <m:fPr>
                              <m:ctrlPr>
                                <a:rPr lang="en-US" altLang="en-US" sz="2000" i="1" dirty="0">
                                  <a:solidFill>
                                    <a:srgbClr val="C00000"/>
                                  </a:solidFill>
                                  <a:latin typeface="Cambria Math" panose="02040503050406030204" pitchFamily="18" charset="0"/>
                                  <a:sym typeface="Wingdings" panose="05000000000000000000" pitchFamily="2" charset="2"/>
                                </a:rPr>
                              </m:ctrlPr>
                            </m:fPr>
                            <m:num>
                              <m:r>
                                <a:rPr lang="en-US" altLang="en-US" sz="2000" b="0" i="1" dirty="0" smtClean="0">
                                  <a:solidFill>
                                    <a:srgbClr val="C00000"/>
                                  </a:solidFill>
                                  <a:latin typeface="Cambria Math" panose="02040503050406030204" pitchFamily="18" charset="0"/>
                                  <a:sym typeface="Wingdings" panose="05000000000000000000" pitchFamily="2" charset="2"/>
                                </a:rPr>
                                <m:t>𝑘</m:t>
                              </m:r>
                            </m:num>
                            <m:den>
                              <m:r>
                                <a:rPr lang="en-US" altLang="en-US" sz="2000" i="1" dirty="0">
                                  <a:solidFill>
                                    <a:srgbClr val="C00000"/>
                                  </a:solidFill>
                                  <a:latin typeface="Cambria Math" panose="02040503050406030204" pitchFamily="18" charset="0"/>
                                  <a:sym typeface="Wingdings" panose="05000000000000000000" pitchFamily="2" charset="2"/>
                                </a:rPr>
                                <m:t>𝑛</m:t>
                              </m:r>
                            </m:den>
                          </m:f>
                        </m:e>
                      </m:d>
                      <m:r>
                        <a:rPr lang="en-US" altLang="en-US" sz="2000" dirty="0">
                          <a:latin typeface="Cambria Math" panose="02040503050406030204" pitchFamily="18" charset="0"/>
                          <a:sym typeface="Wingdings" panose="05000000000000000000" pitchFamily="2" charset="2"/>
                        </a:rPr>
                        <m:t>=</m:t>
                      </m:r>
                      <m:f>
                        <m:fPr>
                          <m:ctrlPr>
                            <a:rPr lang="en-US" altLang="en-US" sz="2000" i="1" dirty="0">
                              <a:latin typeface="Cambria Math" panose="02040503050406030204" pitchFamily="18" charset="0"/>
                              <a:sym typeface="Wingdings" panose="05000000000000000000" pitchFamily="2" charset="2"/>
                            </a:rPr>
                          </m:ctrlPr>
                        </m:fPr>
                        <m:num>
                          <m:r>
                            <a:rPr lang="en-US" altLang="en-US" sz="2000" b="0" i="1" dirty="0" smtClean="0">
                              <a:latin typeface="Cambria Math" panose="02040503050406030204" pitchFamily="18" charset="0"/>
                              <a:sym typeface="Wingdings" panose="05000000000000000000" pitchFamily="2" charset="2"/>
                            </a:rPr>
                            <m:t>𝑘</m:t>
                          </m:r>
                        </m:num>
                        <m:den>
                          <m:r>
                            <a:rPr lang="en-US" altLang="en-US" sz="2000" i="1" dirty="0">
                              <a:latin typeface="Cambria Math" panose="02040503050406030204" pitchFamily="18" charset="0"/>
                              <a:sym typeface="Wingdings" panose="05000000000000000000" pitchFamily="2" charset="2"/>
                            </a:rPr>
                            <m:t>𝑛</m:t>
                          </m:r>
                        </m:den>
                      </m:f>
                    </m:oMath>
                  </m:oMathPara>
                </a14:m>
                <a:endParaRPr lang="en-US" altLang="en-US" sz="2000" dirty="0" smtClean="0">
                  <a:sym typeface="Wingdings" panose="05000000000000000000" pitchFamily="2" charset="2"/>
                </a:endParaRPr>
              </a:p>
              <a:p>
                <a:pPr algn="l" rtl="0" eaLnBrk="1" hangingPunct="1">
                  <a:lnSpc>
                    <a:spcPct val="150000"/>
                  </a:lnSpc>
                  <a:buNone/>
                </a:pPr>
                <a:r>
                  <a:rPr lang="en-US" altLang="en-US" sz="2400" dirty="0" smtClean="0">
                    <a:sym typeface="Wingdings" panose="05000000000000000000" pitchFamily="2" charset="2"/>
                  </a:rPr>
                  <a:t>And a monotone such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oMath>
                </a14:m>
                <a:r>
                  <a:rPr lang="en-US" altLang="en-US" sz="2400" dirty="0" smtClean="0">
                    <a:sym typeface="Wingdings" panose="05000000000000000000" pitchFamily="2" charset="2"/>
                  </a:rPr>
                  <a:t> is simply the identity</a:t>
                </a:r>
              </a:p>
              <a:p>
                <a:pPr algn="l" rtl="0" eaLnBrk="1" hangingPunct="1">
                  <a:lnSpc>
                    <a:spcPct val="150000"/>
                  </a:lnSpc>
                  <a:buNone/>
                </a:pPr>
                <a:r>
                  <a:rPr lang="en-US" altLang="en-US" sz="2400" dirty="0" smtClean="0">
                    <a:sym typeface="Wingdings" panose="05000000000000000000" pitchFamily="2" charset="2"/>
                  </a:rPr>
                  <a:t>In other words, we’re </a:t>
                </a:r>
                <a:r>
                  <a:rPr lang="en-US" altLang="en-US" sz="2400" dirty="0" smtClean="0">
                    <a:solidFill>
                      <a:srgbClr val="FF0000"/>
                    </a:solidFill>
                    <a:sym typeface="Wingdings" panose="05000000000000000000" pitchFamily="2" charset="2"/>
                  </a:rPr>
                  <a:t>back to </a:t>
                </a:r>
                <a:r>
                  <a:rPr lang="en-US" altLang="en-US" sz="2400" dirty="0" err="1" smtClean="0">
                    <a:solidFill>
                      <a:srgbClr val="FF0000"/>
                    </a:solidFill>
                    <a:sym typeface="Wingdings" panose="05000000000000000000" pitchFamily="2" charset="2"/>
                  </a:rPr>
                  <a:t>vNM’s</a:t>
                </a:r>
                <a:r>
                  <a:rPr lang="en-US" altLang="en-US" sz="2400" dirty="0" smtClean="0">
                    <a:solidFill>
                      <a:srgbClr val="FF0000"/>
                    </a:solidFill>
                    <a:sym typeface="Wingdings" panose="05000000000000000000" pitchFamily="2" charset="2"/>
                  </a:rPr>
                  <a:t> EUT</a:t>
                </a:r>
              </a:p>
              <a:p>
                <a:pPr algn="l" rtl="0" eaLnBrk="1" hangingPunct="1">
                  <a:lnSpc>
                    <a:spcPct val="150000"/>
                  </a:lnSpc>
                  <a:buFontTx/>
                  <a:buNone/>
                </a:pPr>
                <a:endParaRPr lang="en-US" altLang="en-US" sz="2400" dirty="0" smtClean="0">
                  <a:sym typeface="Wingdings" panose="05000000000000000000" pitchFamily="2" charset="2"/>
                </a:endParaRPr>
              </a:p>
              <a:p>
                <a:pPr algn="ctr" rtl="0" eaLnBrk="1" hangingPunct="1">
                  <a:lnSpc>
                    <a:spcPct val="150000"/>
                  </a:lnSpc>
                  <a:buFontTx/>
                  <a:buNone/>
                </a:pPr>
                <a:endParaRPr lang="en-US" altLang="en-US" sz="2400" dirty="0" smtClean="0">
                  <a:solidFill>
                    <a:srgbClr val="0070C0"/>
                  </a:solidFill>
                  <a:sym typeface="Wingdings" panose="05000000000000000000" pitchFamily="2" charset="2"/>
                </a:endParaRPr>
              </a:p>
              <a:p>
                <a:pPr marL="0"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268760"/>
                <a:ext cx="8229600" cy="4824536"/>
              </a:xfrm>
              <a:blipFill>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336</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336</a:t>
            </a:fld>
            <a:endParaRPr lang="en-US" altLang="en-US"/>
          </a:p>
        </p:txBody>
      </p:sp>
    </p:spTree>
    <p:extLst>
      <p:ext uri="{BB962C8B-B14F-4D97-AF65-F5344CB8AC3E}">
        <p14:creationId xmlns:p14="http://schemas.microsoft.com/office/powerpoint/2010/main" val="320476358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Rank Dependent Utility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p:txBody>
              <a:bodyPr/>
              <a:lstStyle/>
              <a:p>
                <a:pPr marL="0" algn="l" rtl="0" eaLnBrk="1" hangingPunct="1">
                  <a:lnSpc>
                    <a:spcPct val="150000"/>
                  </a:lnSpc>
                  <a:buFontTx/>
                  <a:buNone/>
                </a:pPr>
                <a:r>
                  <a:rPr lang="en-US" altLang="en-US" sz="2400" dirty="0" smtClean="0">
                    <a:sym typeface="Wingdings" panose="05000000000000000000" pitchFamily="2" charset="2"/>
                  </a:rPr>
                  <a:t>Use </a:t>
                </a:r>
                <a14:m>
                  <m:oMath xmlns:m="http://schemas.openxmlformats.org/officeDocument/2006/math">
                    <m:r>
                      <a:rPr lang="en-US" altLang="en-US" sz="2400" i="1" dirty="0">
                        <a:solidFill>
                          <a:srgbClr val="009900"/>
                        </a:solidFill>
                        <a:latin typeface="Cambria Math" panose="02040503050406030204" pitchFamily="18" charset="0"/>
                        <a:sym typeface="Wingdings" panose="05000000000000000000" pitchFamily="2" charset="2"/>
                      </a:rPr>
                      <m:t>𝑓</m:t>
                    </m:r>
                  </m:oMath>
                </a14:m>
                <a:r>
                  <a:rPr lang="en-US" altLang="en-US" sz="2400" dirty="0" smtClean="0"/>
                  <a:t> not for the probability to obtain </a:t>
                </a:r>
                <a:r>
                  <a:rPr lang="en-US" altLang="en-US" sz="2400" dirty="0" smtClean="0">
                    <a:solidFill>
                      <a:srgbClr val="FF0000"/>
                    </a:solidFill>
                  </a:rPr>
                  <a:t>an</a:t>
                </a:r>
                <a:r>
                  <a:rPr lang="en-US" altLang="en-US" sz="2400" dirty="0" smtClean="0"/>
                  <a:t> outcome, but for the probability to obtain </a:t>
                </a:r>
                <a:r>
                  <a:rPr lang="en-US" altLang="en-US" sz="2400" dirty="0" smtClean="0">
                    <a:solidFill>
                      <a:srgbClr val="FF0000"/>
                    </a:solidFill>
                  </a:rPr>
                  <a:t>an</a:t>
                </a:r>
                <a:r>
                  <a:rPr lang="en-US" altLang="en-US" sz="2400" dirty="0" smtClean="0"/>
                  <a:t> outcome </a:t>
                </a:r>
                <a:r>
                  <a:rPr lang="en-US" altLang="en-US" sz="2400" dirty="0" smtClean="0">
                    <a:solidFill>
                      <a:srgbClr val="FF0000"/>
                    </a:solidFill>
                  </a:rPr>
                  <a:t>or more</a:t>
                </a: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blipFill>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337</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337</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842964"/>
            <a:ext cx="1652173" cy="2040434"/>
          </a:xfrm>
          <a:prstGeom prst="rect">
            <a:avLst/>
          </a:prstGeom>
        </p:spPr>
      </p:pic>
      <p:sp>
        <p:nvSpPr>
          <p:cNvPr id="4" name="TextBox 3"/>
          <p:cNvSpPr txBox="1"/>
          <p:nvPr/>
        </p:nvSpPr>
        <p:spPr>
          <a:xfrm>
            <a:off x="457200" y="5157192"/>
            <a:ext cx="2602632" cy="369332"/>
          </a:xfrm>
          <a:prstGeom prst="rect">
            <a:avLst/>
          </a:prstGeom>
          <a:noFill/>
        </p:spPr>
        <p:txBody>
          <a:bodyPr wrap="square" rtlCol="0">
            <a:spAutoFit/>
          </a:bodyPr>
          <a:lstStyle/>
          <a:p>
            <a:r>
              <a:rPr lang="en-US" dirty="0" smtClean="0"/>
              <a:t>John Quiggin (b. 1956)</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549" y="2842964"/>
            <a:ext cx="1413251" cy="2040434"/>
          </a:xfrm>
          <a:prstGeom prst="rect">
            <a:avLst/>
          </a:prstGeom>
        </p:spPr>
      </p:pic>
      <p:sp>
        <p:nvSpPr>
          <p:cNvPr id="6" name="TextBox 5"/>
          <p:cNvSpPr txBox="1"/>
          <p:nvPr/>
        </p:nvSpPr>
        <p:spPr>
          <a:xfrm>
            <a:off x="3275856" y="5526524"/>
            <a:ext cx="2880320" cy="369332"/>
          </a:xfrm>
          <a:prstGeom prst="rect">
            <a:avLst/>
          </a:prstGeom>
          <a:noFill/>
        </p:spPr>
        <p:txBody>
          <a:bodyPr wrap="square" rtlCol="0">
            <a:spAutoFit/>
          </a:bodyPr>
          <a:lstStyle/>
          <a:p>
            <a:r>
              <a:rPr lang="en-US" dirty="0" smtClean="0"/>
              <a:t>Chew Soo Hong (b. 1954)</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2842964"/>
            <a:ext cx="1702448" cy="2040434"/>
          </a:xfrm>
          <a:prstGeom prst="rect">
            <a:avLst/>
          </a:prstGeom>
        </p:spPr>
      </p:pic>
      <p:sp>
        <p:nvSpPr>
          <p:cNvPr id="8" name="TextBox 7"/>
          <p:cNvSpPr txBox="1"/>
          <p:nvPr/>
        </p:nvSpPr>
        <p:spPr>
          <a:xfrm>
            <a:off x="5986500" y="5135448"/>
            <a:ext cx="2808312" cy="369332"/>
          </a:xfrm>
          <a:prstGeom prst="rect">
            <a:avLst/>
          </a:prstGeom>
          <a:noFill/>
        </p:spPr>
        <p:txBody>
          <a:bodyPr wrap="square" rtlCol="0">
            <a:spAutoFit/>
          </a:bodyPr>
          <a:lstStyle/>
          <a:p>
            <a:r>
              <a:rPr lang="en-US" dirty="0" err="1" smtClean="0"/>
              <a:t>Menahem</a:t>
            </a:r>
            <a:r>
              <a:rPr lang="en-US" dirty="0" smtClean="0"/>
              <a:t> Yaari (b. 1935)</a:t>
            </a:r>
            <a:endParaRPr lang="en-US" dirty="0"/>
          </a:p>
        </p:txBody>
      </p:sp>
    </p:spTree>
    <p:extLst>
      <p:ext uri="{BB962C8B-B14F-4D97-AF65-F5344CB8AC3E}">
        <p14:creationId xmlns:p14="http://schemas.microsoft.com/office/powerpoint/2010/main" val="51809149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The cumulative idea</a:t>
            </a:r>
            <a:endParaRPr lang="he-IL" altLang="en-US" sz="3600" dirty="0" smtClean="0"/>
          </a:p>
        </p:txBody>
      </p:sp>
      <p:sp>
        <p:nvSpPr>
          <p:cNvPr id="139267" name="Content Placeholder 2"/>
          <p:cNvSpPr>
            <a:spLocks noGrp="1"/>
          </p:cNvSpPr>
          <p:nvPr>
            <p:ph idx="4294967295"/>
          </p:nvPr>
        </p:nvSpPr>
        <p:spPr>
          <a:xfrm>
            <a:off x="457200" y="1600201"/>
            <a:ext cx="8229600" cy="748680"/>
          </a:xfrm>
        </p:spPr>
        <p:txBody>
          <a:bodyPr/>
          <a:lstStyle/>
          <a:p>
            <a:pPr algn="l" rtl="0" eaLnBrk="1" hangingPunct="1">
              <a:lnSpc>
                <a:spcPct val="150000"/>
              </a:lnSpc>
              <a:buFontTx/>
              <a:buNone/>
            </a:pPr>
            <a:r>
              <a:rPr lang="en-US" altLang="en-US" sz="2400" dirty="0" smtClean="0">
                <a:sym typeface="Wingdings" panose="05000000000000000000" pitchFamily="2" charset="2"/>
              </a:rPr>
              <a:t>Standard expected utility can be written as</a:t>
            </a:r>
            <a:endParaRPr lang="en-US" altLang="en-US" sz="2400" dirty="0">
              <a:sym typeface="Wingdings" panose="05000000000000000000" pitchFamily="2" charset="2"/>
            </a:endParaRPr>
          </a:p>
          <a:p>
            <a:pPr marL="0" indent="0" algn="l" rtl="0">
              <a:lnSpc>
                <a:spcPct val="150000"/>
              </a:lnSpc>
              <a:buNone/>
            </a:pPr>
            <a:endParaRPr lang="en-US" altLang="en-US" sz="1800" dirty="0" smtClean="0"/>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338</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338</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1259632" y="2676317"/>
                <a:ext cx="3096344" cy="170303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59632" y="2676317"/>
                <a:ext cx="3096344" cy="17030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32040" y="2625021"/>
                <a:ext cx="3701334" cy="175432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32040" y="2625021"/>
                <a:ext cx="3701334" cy="1754326"/>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4234426" y="2654701"/>
            <a:ext cx="389850" cy="369332"/>
          </a:xfrm>
          <a:prstGeom prst="rect">
            <a:avLst/>
          </a:prstGeom>
          <a:noFill/>
        </p:spPr>
        <p:txBody>
          <a:bodyPr wrap="none" rtlCol="0">
            <a:spAutoFit/>
          </a:bodyPr>
          <a:lstStyle/>
          <a:p>
            <a:r>
              <a:rPr lang="en-US" dirty="0" smtClean="0"/>
              <a:t>or</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152987" y="4573008"/>
                <a:ext cx="6552728" cy="1338828"/>
              </a:xfrm>
              <a:prstGeom prst="rect">
                <a:avLst/>
              </a:prstGeom>
              <a:noFill/>
            </p:spPr>
            <p:txBody>
              <a:bodyPr wrap="square" rtlCol="0">
                <a:spAutoFit/>
              </a:bodyPr>
              <a:lstStyle/>
              <a:p>
                <a:pPr>
                  <a:lnSpc>
                    <a:spcPct val="150000"/>
                  </a:lnSpc>
                </a:pPr>
                <a:r>
                  <a:rPr lang="en-US" dirty="0" smtClean="0"/>
                  <a:t>Which is always true but makes more sense if the outcomes are </a:t>
                </a:r>
                <a:r>
                  <a:rPr lang="en-US" dirty="0" smtClean="0">
                    <a:solidFill>
                      <a:srgbClr val="FF0000"/>
                    </a:solidFill>
                  </a:rPr>
                  <a:t>ranked</a:t>
                </a:r>
                <a:r>
                  <a:rPr lang="en-US" dirty="0" smtClean="0"/>
                  <a:t> so that </a:t>
                </a: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b="0" i="0" dirty="0" smtClean="0">
                          <a:solidFill>
                            <a:srgbClr val="0070C0"/>
                          </a:solidFill>
                          <a:latin typeface="Cambria Math" panose="02040503050406030204" pitchFamily="18" charset="0"/>
                          <a:sym typeface="Wingdings" panose="05000000000000000000" pitchFamily="2" charset="2"/>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52987" y="4573008"/>
                <a:ext cx="6552728" cy="1338828"/>
              </a:xfrm>
              <a:prstGeom prst="rect">
                <a:avLst/>
              </a:prstGeom>
              <a:blipFill>
                <a:blip r:embed="rId4"/>
                <a:stretch>
                  <a:fillRect l="-744"/>
                </a:stretch>
              </a:blipFill>
            </p:spPr>
            <p:txBody>
              <a:bodyPr/>
              <a:lstStyle/>
              <a:p>
                <a:r>
                  <a:rPr lang="en-US">
                    <a:noFill/>
                  </a:rPr>
                  <a:t> </a:t>
                </a:r>
              </a:p>
            </p:txBody>
          </p:sp>
        </mc:Fallback>
      </mc:AlternateContent>
    </p:spTree>
    <p:extLst>
      <p:ext uri="{BB962C8B-B14F-4D97-AF65-F5344CB8AC3E}">
        <p14:creationId xmlns:p14="http://schemas.microsoft.com/office/powerpoint/2010/main" val="328402657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Graphically</a:t>
            </a:r>
            <a:endParaRPr lang="he-IL" altLang="en-US" sz="36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339</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339</a:t>
            </a:fld>
            <a:endParaRPr lang="en-US" altLang="en-US"/>
          </a:p>
        </p:txBody>
      </p:sp>
      <mc:AlternateContent xmlns:mc="http://schemas.openxmlformats.org/markup-compatibility/2006" xmlns:a14="http://schemas.microsoft.com/office/drawing/2010/main">
        <mc:Choice Requires="a14">
          <p:sp>
            <p:nvSpPr>
              <p:cNvPr id="4" name="TextBox 3"/>
              <p:cNvSpPr txBox="1"/>
              <p:nvPr/>
            </p:nvSpPr>
            <p:spPr>
              <a:xfrm>
                <a:off x="1308198" y="4517491"/>
                <a:ext cx="3096344" cy="170303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08198" y="4517491"/>
                <a:ext cx="3096344" cy="17030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60032" y="4293096"/>
                <a:ext cx="3701334" cy="175432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60032" y="4293096"/>
                <a:ext cx="3701334" cy="1754326"/>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3995693" y="2651262"/>
            <a:ext cx="864339" cy="369332"/>
          </a:xfrm>
          <a:prstGeom prst="rect">
            <a:avLst/>
          </a:prstGeom>
          <a:noFill/>
        </p:spPr>
        <p:txBody>
          <a:bodyPr wrap="none" rtlCol="0">
            <a:spAutoFit/>
          </a:bodyPr>
          <a:lstStyle/>
          <a:p>
            <a:r>
              <a:rPr lang="en-US" dirty="0" smtClean="0"/>
              <a:t>equals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899592" y="1362175"/>
                <a:ext cx="6552728" cy="456535"/>
              </a:xfrm>
              <a:prstGeom prst="rect">
                <a:avLst/>
              </a:prstGeom>
              <a:noFill/>
            </p:spPr>
            <p:txBody>
              <a:bodyPr wrap="square" rtlCol="0">
                <a:spAutoFit/>
              </a:bodyPr>
              <a:lstStyle/>
              <a:p>
                <a:pPr>
                  <a:lnSpc>
                    <a:spcPct val="150000"/>
                  </a:lnSpc>
                </a:pPr>
                <a:r>
                  <a:rPr lang="en-US" altLang="en-US" dirty="0" smtClean="0">
                    <a:sym typeface="Wingdings" panose="05000000000000000000" pitchFamily="2" charset="2"/>
                  </a:rPr>
                  <a:t>With</a:t>
                </a:r>
                <a:r>
                  <a:rPr lang="en-US" altLang="en-US" dirty="0" smtClean="0">
                    <a:solidFill>
                      <a:srgbClr val="7030A0"/>
                    </a:solidFill>
                    <a:sym typeface="Wingdings" panose="05000000000000000000" pitchFamily="2" charset="2"/>
                  </a:rPr>
                  <a:t> 		</a:t>
                </a:r>
                <a14:m>
                  <m:oMath xmlns:m="http://schemas.openxmlformats.org/officeDocument/2006/math">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b="0" i="0" dirty="0" smtClean="0">
                        <a:solidFill>
                          <a:srgbClr val="0070C0"/>
                        </a:solidFill>
                        <a:latin typeface="Cambria Math" panose="02040503050406030204" pitchFamily="18" charset="0"/>
                        <a:sym typeface="Wingdings" panose="05000000000000000000" pitchFamily="2" charset="2"/>
                      </a:rPr>
                      <m:t>…</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1362175"/>
                <a:ext cx="6552728" cy="456535"/>
              </a:xfrm>
              <a:prstGeom prst="rect">
                <a:avLst/>
              </a:prstGeom>
              <a:blipFill>
                <a:blip r:embed="rId4"/>
                <a:stretch>
                  <a:fillRect l="-838" b="-21333"/>
                </a:stretch>
              </a:blipFill>
            </p:spPr>
            <p:txBody>
              <a:bodyPr/>
              <a:lstStyle/>
              <a:p>
                <a:r>
                  <a:rPr lang="en-US">
                    <a:noFill/>
                  </a:rPr>
                  <a:t> </a:t>
                </a:r>
              </a:p>
            </p:txBody>
          </p:sp>
        </mc:Fallback>
      </mc:AlternateContent>
      <p:cxnSp>
        <p:nvCxnSpPr>
          <p:cNvPr id="7" name="Straight Arrow Connector 6"/>
          <p:cNvCxnSpPr/>
          <p:nvPr/>
        </p:nvCxnSpPr>
        <p:spPr bwMode="auto">
          <a:xfrm>
            <a:off x="1331640" y="4077072"/>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flipV="1">
            <a:off x="1475656"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Rectangle 9"/>
          <p:cNvSpPr/>
          <p:nvPr/>
        </p:nvSpPr>
        <p:spPr bwMode="auto">
          <a:xfrm>
            <a:off x="1484040" y="2654701"/>
            <a:ext cx="711696" cy="1422371"/>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2195736" y="3057132"/>
            <a:ext cx="504056" cy="1019940"/>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bwMode="auto">
          <a:xfrm>
            <a:off x="2698791" y="3611796"/>
            <a:ext cx="712697"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7" name="Straight Arrow Connector 16"/>
          <p:cNvCxnSpPr/>
          <p:nvPr/>
        </p:nvCxnSpPr>
        <p:spPr bwMode="auto">
          <a:xfrm flipH="1" flipV="1">
            <a:off x="5652120" y="2276872"/>
            <a:ext cx="8384" cy="1952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5450559" y="4006250"/>
            <a:ext cx="252028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9" name="Rectangle 18"/>
          <p:cNvSpPr/>
          <p:nvPr/>
        </p:nvSpPr>
        <p:spPr bwMode="auto">
          <a:xfrm>
            <a:off x="5646402" y="2651263"/>
            <a:ext cx="711696" cy="39642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5660505" y="3548088"/>
            <a:ext cx="1563716" cy="4392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rot="5400000">
            <a:off x="5979847" y="2723687"/>
            <a:ext cx="490956" cy="1157846"/>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2" name="TextBox 21"/>
              <p:cNvSpPr txBox="1"/>
              <p:nvPr/>
            </p:nvSpPr>
            <p:spPr>
              <a:xfrm>
                <a:off x="4860032" y="2157946"/>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860032" y="2157946"/>
                <a:ext cx="70968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65975" y="2179629"/>
                <a:ext cx="709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smtClean="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b="0" i="1" dirty="0" smtClean="0">
                              <a:solidFill>
                                <a:srgbClr val="0070C0"/>
                              </a:solidFill>
                              <a:latin typeface="Cambria Math" panose="02040503050406030204" pitchFamily="18" charset="0"/>
                              <a:sym typeface="Wingdings" panose="05000000000000000000" pitchFamily="2" charset="2"/>
                            </a:rPr>
                            <m:t>𝑥</m:t>
                          </m:r>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975" y="2179629"/>
                <a:ext cx="70968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210438" y="4112616"/>
                <a:ext cx="37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a:solidFill>
                            <a:srgbClr val="C00000"/>
                          </a:solidFill>
                          <a:latin typeface="Cambria Math"/>
                          <a:sym typeface="Wingdings" panose="05000000000000000000" pitchFamily="2" charset="2"/>
                        </a:rPr>
                        <m:t>𝑝</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210438" y="4112616"/>
                <a:ext cx="379848" cy="369332"/>
              </a:xfrm>
              <a:prstGeom prst="rect">
                <a:avLst/>
              </a:prstGeom>
              <a:blipFill>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177315" y="4044806"/>
                <a:ext cx="37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i="1" dirty="0">
                          <a:solidFill>
                            <a:srgbClr val="C00000"/>
                          </a:solidFill>
                          <a:latin typeface="Cambria Math"/>
                          <a:sym typeface="Wingdings" panose="05000000000000000000" pitchFamily="2" charset="2"/>
                        </a:rPr>
                        <m:t>𝑝</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7177315" y="4044806"/>
                <a:ext cx="379848" cy="369332"/>
              </a:xfrm>
              <a:prstGeom prst="rect">
                <a:avLst/>
              </a:prstGeom>
              <a:blipFill>
                <a:blip r:embed="rId8"/>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50786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Status quo bias in decision making</a:t>
            </a:r>
            <a:endParaRPr lang="en-US" sz="2000" dirty="0">
              <a:solidFill>
                <a:srgbClr val="7030A0"/>
              </a:solidFill>
            </a:endParaRPr>
          </a:p>
          <a:p>
            <a:pPr marL="0" indent="0" algn="l" rtl="0">
              <a:buNone/>
            </a:pPr>
            <a:r>
              <a:rPr lang="en-US" sz="2000" dirty="0" smtClean="0">
                <a:solidFill>
                  <a:srgbClr val="FF0000"/>
                </a:solidFill>
              </a:rPr>
              <a:t>William Samuelson, Richard </a:t>
            </a:r>
            <a:r>
              <a:rPr lang="en-US" sz="2000" dirty="0" err="1" smtClean="0">
                <a:solidFill>
                  <a:srgbClr val="FF0000"/>
                </a:solidFill>
              </a:rPr>
              <a:t>Zeckhauser</a:t>
            </a:r>
            <a:endParaRPr lang="en-US" sz="2000" dirty="0" smtClean="0">
              <a:solidFill>
                <a:srgbClr val="FF0000"/>
              </a:solidFill>
            </a:endParaRPr>
          </a:p>
          <a:p>
            <a:pPr marL="0" indent="0" algn="l" rtl="0">
              <a:buNone/>
            </a:pPr>
            <a:r>
              <a:rPr lang="en-US" sz="1600" i="1" dirty="0"/>
              <a:t>Journal of </a:t>
            </a:r>
            <a:r>
              <a:rPr lang="en-US" sz="1600" i="1" dirty="0" smtClean="0"/>
              <a:t>Risk and Uncertainty </a:t>
            </a:r>
            <a:r>
              <a:rPr lang="en-US" sz="1600" dirty="0" smtClean="0"/>
              <a:t>Vol. 1 (1988) pp. 7-59</a:t>
            </a:r>
          </a:p>
          <a:p>
            <a:pPr marL="0" indent="0" algn="l" rtl="0">
              <a:buNone/>
            </a:pPr>
            <a:r>
              <a:rPr lang="en-US" sz="1600" dirty="0" smtClean="0">
                <a:solidFill>
                  <a:srgbClr val="009900"/>
                </a:solidFill>
              </a:rPr>
              <a:t>Abstract</a:t>
            </a:r>
            <a:endParaRPr lang="en-US" sz="1600" dirty="0">
              <a:solidFill>
                <a:srgbClr val="009900"/>
              </a:solidFill>
            </a:endParaRPr>
          </a:p>
          <a:p>
            <a:pPr marL="0" indent="0" algn="l" rtl="0">
              <a:buNone/>
            </a:pPr>
            <a:r>
              <a:rPr lang="en-US" sz="1800" dirty="0"/>
              <a:t>Most real decisions, unlike those of economics texts, have a status quo alternative—that is, doing nothing or maintaining one's current or previous decision. A series of decision-making experiments shows that individuals disproportionately stick with the status quo. Data on the selections of health plans and retirement programs by faculty members reveal that the status quo bias is substantial in important real decisions. Economics, psychology, and decision theory provide possible explanations for this bias. Applications are discussed ranging from marketing techniques, to industrial organization, to the advance of science.</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34</a:t>
            </a:fld>
            <a:endParaRPr lang="en-US" altLang="en-US"/>
          </a:p>
        </p:txBody>
      </p:sp>
    </p:spTree>
    <p:extLst>
      <p:ext uri="{BB962C8B-B14F-4D97-AF65-F5344CB8AC3E}">
        <p14:creationId xmlns:p14="http://schemas.microsoft.com/office/powerpoint/2010/main" val="177718216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This is just re-writing</a:t>
            </a:r>
            <a:endParaRPr lang="he-IL" altLang="en-US" sz="3600" dirty="0" smtClean="0"/>
          </a:p>
        </p:txBody>
      </p:sp>
      <p:sp>
        <p:nvSpPr>
          <p:cNvPr id="139267" name="Content Placeholder 2"/>
          <p:cNvSpPr>
            <a:spLocks noGrp="1"/>
          </p:cNvSpPr>
          <p:nvPr>
            <p:ph idx="4294967295"/>
          </p:nvPr>
        </p:nvSpPr>
        <p:spPr>
          <a:xfrm>
            <a:off x="457200" y="1600201"/>
            <a:ext cx="8229600" cy="748680"/>
          </a:xfrm>
        </p:spPr>
        <p:txBody>
          <a:bodyPr/>
          <a:lstStyle/>
          <a:p>
            <a:pPr algn="l" rtl="0" eaLnBrk="1" hangingPunct="1">
              <a:lnSpc>
                <a:spcPct val="150000"/>
              </a:lnSpc>
              <a:buFontTx/>
              <a:buNone/>
            </a:pPr>
            <a:r>
              <a:rPr lang="en-US" altLang="en-US" sz="2400" dirty="0" smtClean="0">
                <a:sym typeface="Wingdings" panose="05000000000000000000" pitchFamily="2" charset="2"/>
              </a:rPr>
              <a:t>Both</a:t>
            </a:r>
            <a:endParaRPr lang="en-US" altLang="en-US" sz="2400" dirty="0">
              <a:sym typeface="Wingdings" panose="05000000000000000000" pitchFamily="2" charset="2"/>
            </a:endParaRPr>
          </a:p>
          <a:p>
            <a:pPr marL="0" indent="0" algn="l" rtl="0">
              <a:lnSpc>
                <a:spcPct val="150000"/>
              </a:lnSpc>
              <a:buNone/>
            </a:pPr>
            <a:endParaRPr lang="en-US" altLang="en-US" sz="1800" dirty="0" smtClean="0"/>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340</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340</a:t>
            </a:fld>
            <a:endParaRPr lang="en-US" altLang="en-US"/>
          </a:p>
        </p:txBody>
      </p:sp>
      <p:sp>
        <p:nvSpPr>
          <p:cNvPr id="3" name="TextBox 2"/>
          <p:cNvSpPr txBox="1"/>
          <p:nvPr/>
        </p:nvSpPr>
        <p:spPr>
          <a:xfrm>
            <a:off x="611560" y="4149080"/>
            <a:ext cx="7128792" cy="1938992"/>
          </a:xfrm>
          <a:prstGeom prst="rect">
            <a:avLst/>
          </a:prstGeom>
          <a:noFill/>
        </p:spPr>
        <p:txBody>
          <a:bodyPr wrap="square" rtlCol="0">
            <a:spAutoFit/>
          </a:bodyPr>
          <a:lstStyle/>
          <a:p>
            <a:r>
              <a:rPr lang="en-US" sz="2400" dirty="0" smtClean="0"/>
              <a:t>Are evidently </a:t>
            </a:r>
            <a:r>
              <a:rPr lang="en-US" sz="2400" dirty="0" smtClean="0">
                <a:solidFill>
                  <a:srgbClr val="C00000"/>
                </a:solidFill>
              </a:rPr>
              <a:t>linear</a:t>
            </a:r>
            <a:r>
              <a:rPr lang="en-US" sz="2400" dirty="0" smtClean="0"/>
              <a:t> in probabilities</a:t>
            </a:r>
          </a:p>
          <a:p>
            <a:endParaRPr lang="en-US" sz="2400" dirty="0"/>
          </a:p>
          <a:p>
            <a:pPr>
              <a:lnSpc>
                <a:spcPct val="150000"/>
              </a:lnSpc>
            </a:pPr>
            <a:r>
              <a:rPr lang="en-US" sz="2400" dirty="0" smtClean="0"/>
              <a:t>We need some </a:t>
            </a:r>
            <a:r>
              <a:rPr lang="en-US" sz="2400" dirty="0" smtClean="0">
                <a:solidFill>
                  <a:srgbClr val="00B0F0"/>
                </a:solidFill>
              </a:rPr>
              <a:t>non-linearity</a:t>
            </a:r>
            <a:r>
              <a:rPr lang="en-US" sz="2400" dirty="0" smtClean="0"/>
              <a:t> to deal with violations of Independence</a:t>
            </a:r>
            <a:endParaRPr lang="en-US" sz="2400" dirty="0"/>
          </a:p>
        </p:txBody>
      </p:sp>
      <mc:AlternateContent xmlns:mc="http://schemas.openxmlformats.org/markup-compatibility/2006" xmlns:a14="http://schemas.microsoft.com/office/drawing/2010/main">
        <mc:Choice Requires="a14">
          <p:sp>
            <p:nvSpPr>
              <p:cNvPr id="11" name="TextBox 10"/>
              <p:cNvSpPr txBox="1"/>
              <p:nvPr/>
            </p:nvSpPr>
            <p:spPr>
              <a:xfrm>
                <a:off x="1146448" y="2336490"/>
                <a:ext cx="3096344" cy="170303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146448" y="2336490"/>
                <a:ext cx="3096344" cy="17030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60877" y="2296249"/>
                <a:ext cx="3701334" cy="175432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60877" y="2296249"/>
                <a:ext cx="3701334" cy="17543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614054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But</a:t>
            </a:r>
            <a:endParaRPr lang="he-IL" altLang="en-US" sz="3600" dirty="0" smtClean="0"/>
          </a:p>
        </p:txBody>
      </p:sp>
      <p:sp>
        <p:nvSpPr>
          <p:cNvPr id="139267" name="Content Placeholder 2"/>
          <p:cNvSpPr>
            <a:spLocks noGrp="1"/>
          </p:cNvSpPr>
          <p:nvPr>
            <p:ph idx="4294967295"/>
          </p:nvPr>
        </p:nvSpPr>
        <p:spPr>
          <a:xfrm>
            <a:off x="457200" y="1600200"/>
            <a:ext cx="8229600" cy="2048823"/>
          </a:xfrm>
        </p:spPr>
        <p:txBody>
          <a:bodyPr/>
          <a:lstStyle/>
          <a:p>
            <a:pPr marL="0" indent="0" algn="l" rtl="0" eaLnBrk="1" hangingPunct="1">
              <a:lnSpc>
                <a:spcPct val="150000"/>
              </a:lnSpc>
              <a:buFontTx/>
              <a:buNone/>
            </a:pPr>
            <a:r>
              <a:rPr lang="en-US" altLang="en-US" sz="2000" dirty="0" smtClean="0">
                <a:sym typeface="Wingdings" panose="05000000000000000000" pitchFamily="2" charset="2"/>
              </a:rPr>
              <a:t>Why introduce the non-linearity on the probability to get </a:t>
            </a:r>
            <a:r>
              <a:rPr lang="en-US" altLang="en-US" sz="2000" dirty="0" smtClean="0">
                <a:solidFill>
                  <a:srgbClr val="FF0000"/>
                </a:solidFill>
                <a:sym typeface="Wingdings" panose="05000000000000000000" pitchFamily="2" charset="2"/>
              </a:rPr>
              <a:t>exactly</a:t>
            </a:r>
            <a:r>
              <a:rPr lang="en-US" altLang="en-US" sz="2000" dirty="0" smtClean="0">
                <a:sym typeface="Wingdings" panose="05000000000000000000" pitchFamily="2" charset="2"/>
              </a:rPr>
              <a:t> a certain utility level as opposed to a certain level </a:t>
            </a:r>
            <a:r>
              <a:rPr lang="en-US" altLang="en-US" sz="2000" dirty="0" smtClean="0">
                <a:solidFill>
                  <a:srgbClr val="FF0000"/>
                </a:solidFill>
                <a:sym typeface="Wingdings" panose="05000000000000000000" pitchFamily="2" charset="2"/>
              </a:rPr>
              <a:t>or more</a:t>
            </a:r>
            <a:r>
              <a:rPr lang="en-US" altLang="en-US" sz="2000" dirty="0" smtClean="0">
                <a:sym typeface="Wingdings" panose="05000000000000000000" pitchFamily="2" charset="2"/>
              </a:rPr>
              <a:t>?</a:t>
            </a:r>
            <a:endParaRPr lang="en-US" altLang="en-US" sz="2000" dirty="0">
              <a:sym typeface="Wingdings" panose="05000000000000000000" pitchFamily="2" charset="2"/>
            </a:endParaRPr>
          </a:p>
          <a:p>
            <a:pPr marL="0" indent="0" algn="l" rtl="0">
              <a:lnSpc>
                <a:spcPct val="150000"/>
              </a:lnSpc>
              <a:buNone/>
            </a:pPr>
            <a:endParaRPr lang="en-US" altLang="en-US" sz="1800" dirty="0"/>
          </a:p>
          <a:p>
            <a:pPr marL="0" indent="0" algn="l" rtl="0">
              <a:lnSpc>
                <a:spcPct val="150000"/>
              </a:lnSpc>
              <a:buNone/>
            </a:pPr>
            <a:r>
              <a:rPr lang="en-US" altLang="en-US" sz="1800" dirty="0" smtClean="0"/>
              <a:t>Why…					Rather than…</a:t>
            </a:r>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341</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341</a:t>
            </a:fld>
            <a:endParaRPr lang="en-US" altLang="en-US"/>
          </a:p>
        </p:txBody>
      </p:sp>
      <mc:AlternateContent xmlns:mc="http://schemas.openxmlformats.org/markup-compatibility/2006" xmlns:a14="http://schemas.microsoft.com/office/drawing/2010/main">
        <mc:Choice Requires="a14">
          <p:sp>
            <p:nvSpPr>
              <p:cNvPr id="9" name="TextBox 8"/>
              <p:cNvSpPr txBox="1"/>
              <p:nvPr/>
            </p:nvSpPr>
            <p:spPr>
              <a:xfrm>
                <a:off x="1042628" y="3562666"/>
                <a:ext cx="3096344" cy="170303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42628" y="3562666"/>
                <a:ext cx="3096344" cy="17030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27984" y="3562666"/>
                <a:ext cx="3796104" cy="1762662"/>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009900"/>
                          </a:solidFill>
                          <a:latin typeface="Cambria Math" panose="02040503050406030204" pitchFamily="18" charset="0"/>
                          <a:sym typeface="Wingdings" panose="05000000000000000000" pitchFamily="2" charset="2"/>
                        </a:rPr>
                        <m:t>𝑓</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009900"/>
                          </a:solidFill>
                          <a:latin typeface="Cambria Math" panose="02040503050406030204" pitchFamily="18" charset="0"/>
                          <a:sym typeface="Wingdings" panose="05000000000000000000" pitchFamily="2" charset="2"/>
                        </a:rPr>
                        <m:t>𝑓</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27984" y="3562666"/>
                <a:ext cx="3796104" cy="17626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093939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“Distorting” cumulative probabilities</a:t>
            </a:r>
            <a:endParaRPr lang="he-IL" altLang="en-US" sz="3600" dirty="0" smtClean="0"/>
          </a:p>
        </p:txBody>
      </p:sp>
      <p:sp>
        <p:nvSpPr>
          <p:cNvPr id="139267" name="Content Placeholder 2"/>
          <p:cNvSpPr>
            <a:spLocks noGrp="1"/>
          </p:cNvSpPr>
          <p:nvPr>
            <p:ph idx="4294967295"/>
          </p:nvPr>
        </p:nvSpPr>
        <p:spPr/>
        <p:txBody>
          <a:bodyPr/>
          <a:lstStyle/>
          <a:p>
            <a:pPr marL="0" algn="l" rtl="0" eaLnBrk="1" hangingPunct="1">
              <a:lnSpc>
                <a:spcPct val="150000"/>
              </a:lnSpc>
              <a:buFontTx/>
              <a:buNone/>
            </a:pPr>
            <a:r>
              <a:rPr lang="en-US" altLang="en-US" sz="2400" dirty="0" smtClean="0">
                <a:sym typeface="Wingdings" panose="05000000000000000000" pitchFamily="2" charset="2"/>
              </a:rPr>
              <a:t>Might make sense</a:t>
            </a:r>
            <a:endParaRPr lang="en-US" altLang="en-US" sz="2400" dirty="0">
              <a:sym typeface="Wingdings" panose="05000000000000000000" pitchFamily="2" charset="2"/>
            </a:endParaRPr>
          </a:p>
          <a:p>
            <a:pPr marL="0" algn="l" rtl="0" eaLnBrk="1" hangingPunct="1">
              <a:lnSpc>
                <a:spcPct val="150000"/>
              </a:lnSpc>
              <a:buFontTx/>
              <a:buNone/>
            </a:pPr>
            <a:r>
              <a:rPr lang="en-US" altLang="en-US" sz="2400" dirty="0" smtClean="0">
                <a:sym typeface="Wingdings" panose="05000000000000000000" pitchFamily="2" charset="2"/>
              </a:rPr>
              <a:t>How does the decision maker think about the lottery?</a:t>
            </a:r>
          </a:p>
          <a:p>
            <a:pPr marL="0" algn="l" rtl="0" eaLnBrk="1" hangingPunct="1">
              <a:lnSpc>
                <a:spcPct val="150000"/>
              </a:lnSpc>
              <a:buFontTx/>
              <a:buNone/>
            </a:pPr>
            <a:r>
              <a:rPr lang="en-US" altLang="en-US" sz="2400" dirty="0" smtClean="0">
                <a:sym typeface="Wingdings" panose="05000000000000000000" pitchFamily="2" charset="2"/>
              </a:rPr>
              <a:t>It might depend on the way it’s </a:t>
            </a:r>
            <a:r>
              <a:rPr lang="en-US" altLang="en-US" sz="2400" dirty="0" smtClean="0">
                <a:solidFill>
                  <a:srgbClr val="FF0000"/>
                </a:solidFill>
                <a:sym typeface="Wingdings" panose="05000000000000000000" pitchFamily="2" charset="2"/>
              </a:rPr>
              <a:t>represented</a:t>
            </a:r>
          </a:p>
          <a:p>
            <a:pPr marL="0" algn="l" rtl="0" eaLnBrk="1" hangingPunct="1">
              <a:lnSpc>
                <a:spcPct val="150000"/>
              </a:lnSpc>
              <a:buFontTx/>
              <a:buNone/>
            </a:pPr>
            <a:r>
              <a:rPr lang="en-US" altLang="en-US" sz="2400" dirty="0" smtClean="0">
                <a:sym typeface="Wingdings" panose="05000000000000000000" pitchFamily="2" charset="2"/>
              </a:rPr>
              <a:t>But for many real-life applications, lotteries are not given as </a:t>
            </a:r>
            <a:r>
              <a:rPr lang="en-US" altLang="en-US" sz="2400" dirty="0" smtClean="0">
                <a:solidFill>
                  <a:srgbClr val="7030A0"/>
                </a:solidFill>
                <a:sym typeface="Wingdings" panose="05000000000000000000" pitchFamily="2" charset="2"/>
              </a:rPr>
              <a:t>stated probabilities</a:t>
            </a:r>
          </a:p>
          <a:p>
            <a:pPr marL="0" algn="l" rtl="0" eaLnBrk="1" hangingPunct="1">
              <a:lnSpc>
                <a:spcPct val="150000"/>
              </a:lnSpc>
              <a:buFontTx/>
              <a:buNone/>
            </a:pPr>
            <a:r>
              <a:rPr lang="en-US" altLang="en-US" sz="2400" dirty="0" smtClean="0">
                <a:sym typeface="Wingdings" panose="05000000000000000000" pitchFamily="2" charset="2"/>
              </a:rPr>
              <a:t>If the lottery is a description of risk in, say, an insurance problem, the cumulative might make more sense</a:t>
            </a: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342</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342</a:t>
            </a:fld>
            <a:endParaRPr lang="en-US" altLang="en-US"/>
          </a:p>
        </p:txBody>
      </p:sp>
    </p:spTree>
    <p:extLst>
      <p:ext uri="{BB962C8B-B14F-4D97-AF65-F5344CB8AC3E}">
        <p14:creationId xmlns:p14="http://schemas.microsoft.com/office/powerpoint/2010/main" val="23561746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Notice that </a:t>
            </a:r>
            <a:endParaRPr lang="he-IL" altLang="en-US" sz="3600" dirty="0" smtClean="0"/>
          </a:p>
        </p:txBody>
      </p:sp>
      <p:sp>
        <p:nvSpPr>
          <p:cNvPr id="139267" name="Content Placeholder 2"/>
          <p:cNvSpPr>
            <a:spLocks noGrp="1"/>
          </p:cNvSpPr>
          <p:nvPr>
            <p:ph idx="4294967295"/>
          </p:nvPr>
        </p:nvSpPr>
        <p:spPr>
          <a:xfrm>
            <a:off x="457200" y="1600201"/>
            <a:ext cx="8229600" cy="1324744"/>
          </a:xfrm>
        </p:spPr>
        <p:txBody>
          <a:bodyPr/>
          <a:lstStyle/>
          <a:p>
            <a:pPr marL="0" indent="0" algn="l" rtl="0" eaLnBrk="1" hangingPunct="1">
              <a:lnSpc>
                <a:spcPct val="150000"/>
              </a:lnSpc>
              <a:buFontTx/>
              <a:buNone/>
            </a:pPr>
            <a:r>
              <a:rPr lang="en-US" altLang="en-US" sz="2000" dirty="0" smtClean="0">
                <a:sym typeface="Wingdings" panose="05000000000000000000" pitchFamily="2" charset="2"/>
              </a:rPr>
              <a:t>We can also re-arrange the terms to look at specific outcomes again</a:t>
            </a:r>
            <a:endParaRPr lang="en-US" altLang="en-US" sz="2000" dirty="0">
              <a:sym typeface="Wingdings" panose="05000000000000000000" pitchFamily="2" charset="2"/>
            </a:endParaRPr>
          </a:p>
          <a:p>
            <a:pPr marL="0" indent="0" algn="l" rtl="0">
              <a:lnSpc>
                <a:spcPct val="150000"/>
              </a:lnSpc>
              <a:buNone/>
            </a:pPr>
            <a:r>
              <a:rPr lang="en-US" altLang="en-US" sz="1800" dirty="0" smtClean="0"/>
              <a:t>So that 					can be written as</a:t>
            </a:r>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343</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343</a:t>
            </a:fld>
            <a:endParaRPr lang="en-US" altLang="en-US"/>
          </a:p>
        </p:txBody>
      </p:sp>
      <mc:AlternateContent xmlns:mc="http://schemas.openxmlformats.org/markup-compatibility/2006" xmlns:a14="http://schemas.microsoft.com/office/drawing/2010/main">
        <mc:Choice Requires="a14">
          <p:sp>
            <p:nvSpPr>
              <p:cNvPr id="9" name="TextBox 8"/>
              <p:cNvSpPr txBox="1"/>
              <p:nvPr/>
            </p:nvSpPr>
            <p:spPr>
              <a:xfrm>
                <a:off x="4644008" y="3068960"/>
                <a:ext cx="4258816" cy="216982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b="0" i="1" dirty="0" smtClean="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oMath>
                  </m:oMathPara>
                </a14:m>
                <a:endParaRPr lang="en-US" altLang="en-US"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b="0" i="1" dirty="0" smtClean="0">
                          <a:solidFill>
                            <a:srgbClr val="0070C0"/>
                          </a:solidFill>
                          <a:latin typeface="Cambria Math" panose="02040503050406030204" pitchFamily="18" charset="0"/>
                          <a:sym typeface="Wingdings" panose="05000000000000000000" pitchFamily="2" charset="2"/>
                        </a:rPr>
                        <m:t> </m:t>
                      </m:r>
                      <m:r>
                        <a:rPr lang="en-US" altLang="en-US" b="0" i="1" dirty="0" smtClean="0">
                          <a:solidFill>
                            <a:schemeClr val="tx1"/>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b="0" i="1" dirty="0" smtClean="0">
                          <a:solidFill>
                            <a:schemeClr val="tx1"/>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left"/>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0070C0"/>
                          </a:solidFill>
                          <a:latin typeface="Cambria Math" panose="02040503050406030204" pitchFamily="18" charset="0"/>
                          <a:sym typeface="Wingdings" panose="05000000000000000000" pitchFamily="2" charset="2"/>
                        </a:rPr>
                        <m:t> </m:t>
                      </m:r>
                      <m:d>
                        <m:dPr>
                          <m:begChr m:val="["/>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panose="02040503050406030204" pitchFamily="18" charset="0"/>
                              <a:sym typeface="Wingdings" panose="05000000000000000000" pitchFamily="2" charset="2"/>
                            </a:rPr>
                            <m:t> </m:t>
                          </m:r>
                          <m:r>
                            <a:rPr lang="en-US" altLang="en-US" i="1" dirty="0">
                              <a:solidFill>
                                <a:srgbClr val="009900"/>
                              </a:solidFill>
                              <a:latin typeface="Cambria Math" panose="02040503050406030204" pitchFamily="18" charset="0"/>
                              <a:sym typeface="Wingdings" panose="05000000000000000000" pitchFamily="2" charset="2"/>
                            </a:rPr>
                            <m:t>𝑓</m:t>
                          </m:r>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i="1" dirty="0">
                          <a:solidFill>
                            <a:srgbClr val="C00000"/>
                          </a:solidFill>
                          <a:latin typeface="Cambria Math" panose="02040503050406030204" pitchFamily="18" charset="0"/>
                          <a:sym typeface="Wingdings" panose="05000000000000000000" pitchFamily="2" charset="2"/>
                        </a:rPr>
                        <m:t>)</m:t>
                      </m:r>
                      <m:r>
                        <a:rPr lang="en-US" altLang="en-US" i="1" dirty="0">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a:p>
                <a:pPr>
                  <a:lnSpc>
                    <a:spcPct val="150000"/>
                  </a:lnSpc>
                </a:pP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4008" y="3068960"/>
                <a:ext cx="4258816" cy="21698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9512" y="3107508"/>
                <a:ext cx="3796104" cy="1762662"/>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en-US" i="1" dirty="0" smtClean="0">
                              <a:solidFill>
                                <a:srgbClr val="C00000"/>
                              </a:solidFill>
                              <a:latin typeface="Cambria Math" panose="02040503050406030204" pitchFamily="18" charset="0"/>
                              <a:sym typeface="Wingdings" panose="05000000000000000000" pitchFamily="2" charset="2"/>
                            </a:rPr>
                          </m:ctrlPr>
                        </m:sSubPr>
                        <m:e>
                          <m:r>
                            <a:rPr lang="en-US" altLang="en-US" i="1" dirty="0">
                              <a:solidFill>
                                <a:srgbClr val="009900"/>
                              </a:solidFill>
                              <a:latin typeface="Cambria Math" panose="02040503050406030204" pitchFamily="18" charset="0"/>
                              <a:sym typeface="Wingdings" panose="05000000000000000000" pitchFamily="2" charset="2"/>
                            </a:rPr>
                            <m:t>𝑓</m:t>
                          </m:r>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r>
                        <a:rPr lang="en-US" altLang="en-US" i="1" dirty="0">
                          <a:solidFill>
                            <a:srgbClr val="0070C0"/>
                          </a:solidFill>
                          <a:latin typeface="Cambria Math"/>
                          <a:sym typeface="Wingdings" panose="05000000000000000000" pitchFamily="2" charset="2"/>
                        </a:rPr>
                        <m:t>∗</m:t>
                      </m:r>
                      <m:d>
                        <m:dPr>
                          <m:begChr m:val="["/>
                          <m:endChr m:val="]"/>
                          <m:ctrlPr>
                            <a:rPr lang="en-US" altLang="en-US" b="0" i="1" dirty="0" smtClean="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i="1" dirty="0">
                                      <a:solidFill>
                                        <a:srgbClr val="0070C0"/>
                                      </a:solidFill>
                                      <a:latin typeface="Cambria Math"/>
                                      <a:sym typeface="Wingdings" panose="05000000000000000000" pitchFamily="2" charset="2"/>
                                    </a:rPr>
                                    <m:t>1</m:t>
                                  </m:r>
                                </m:sub>
                              </m:sSub>
                            </m:e>
                          </m:d>
                          <m:r>
                            <a:rPr lang="en-US" altLang="en-US" b="0" i="1" dirty="0" smtClean="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e>
                      </m:d>
                    </m:oMath>
                  </m:oMathPara>
                </a14:m>
                <a:endParaRPr lang="en-US" altLang="en-US" b="0" i="1" dirty="0" smtClean="0">
                  <a:solidFill>
                    <a:srgbClr val="0070C0"/>
                  </a:solidFill>
                  <a:latin typeface="Cambria Math" panose="02040503050406030204" pitchFamily="18" charset="0"/>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009900"/>
                          </a:solidFill>
                          <a:latin typeface="Cambria Math" panose="02040503050406030204" pitchFamily="18" charset="0"/>
                          <a:sym typeface="Wingdings" panose="05000000000000000000" pitchFamily="2" charset="2"/>
                        </a:rPr>
                        <m:t>𝑓</m:t>
                      </m:r>
                      <m:d>
                        <m:dPr>
                          <m:ctrlPr>
                            <a:rPr lang="en-US" altLang="en-US" b="0" i="1" dirty="0" smtClean="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2</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e>
                      </m:d>
                    </m:oMath>
                  </m:oMathPara>
                </a14:m>
                <a:endParaRPr lang="en-US" altLang="en-US" i="1" dirty="0" smtClean="0">
                  <a:solidFill>
                    <a:srgbClr val="0070C0"/>
                  </a:solidFill>
                  <a:latin typeface="Cambria Math"/>
                  <a:sym typeface="Wingdings" panose="05000000000000000000" pitchFamily="2" charset="2"/>
                </a:endParaRPr>
              </a:p>
              <a:p>
                <a:pPr>
                  <a:lnSpc>
                    <a:spcPct val="150000"/>
                  </a:lnSpc>
                </a:pPr>
                <a14:m>
                  <m:oMathPara xmlns:m="http://schemas.openxmlformats.org/officeDocument/2006/math">
                    <m:oMathParaPr>
                      <m:jc m:val="centerGroup"/>
                    </m:oMathParaPr>
                    <m:oMath xmlns:m="http://schemas.openxmlformats.org/officeDocument/2006/math">
                      <m:r>
                        <a:rPr lang="en-US" altLang="en-US" i="1" dirty="0">
                          <a:solidFill>
                            <a:srgbClr val="0070C0"/>
                          </a:solidFill>
                          <a:latin typeface="Cambria Math"/>
                          <a:sym typeface="Wingdings" panose="05000000000000000000" pitchFamily="2" charset="2"/>
                        </a:rPr>
                        <m:t>+</m:t>
                      </m:r>
                      <m:r>
                        <a:rPr lang="en-US" altLang="en-US" i="1" dirty="0">
                          <a:solidFill>
                            <a:srgbClr val="009900"/>
                          </a:solidFill>
                          <a:latin typeface="Cambria Math" panose="02040503050406030204" pitchFamily="18" charset="0"/>
                          <a:sym typeface="Wingdings" panose="05000000000000000000" pitchFamily="2" charset="2"/>
                        </a:rPr>
                        <m:t>𝑓</m:t>
                      </m:r>
                      <m:d>
                        <m:dPr>
                          <m:ctrlPr>
                            <a:rPr lang="en-US" altLang="en-US" i="1" dirty="0">
                              <a:solidFill>
                                <a:srgbClr val="C00000"/>
                              </a:solidFill>
                              <a:latin typeface="Cambria Math" panose="02040503050406030204" pitchFamily="18" charset="0"/>
                              <a:sym typeface="Wingdings" panose="05000000000000000000" pitchFamily="2" charset="2"/>
                            </a:rPr>
                          </m:ctrlPr>
                        </m:dPr>
                        <m:e>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a:sym typeface="Wingdings" panose="05000000000000000000" pitchFamily="2" charset="2"/>
                                </a:rPr>
                                <m:t>1</m:t>
                              </m:r>
                            </m:sub>
                          </m:sSub>
                          <m:r>
                            <a:rPr lang="en-US" altLang="en-US" i="1" dirty="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i="1" dirty="0">
                                  <a:solidFill>
                                    <a:srgbClr val="C00000"/>
                                  </a:solidFill>
                                  <a:latin typeface="Cambria Math" panose="02040503050406030204" pitchFamily="18" charset="0"/>
                                  <a:sym typeface="Wingdings" panose="05000000000000000000" pitchFamily="2" charset="2"/>
                                </a:rPr>
                                <m:t>2</m:t>
                              </m:r>
                            </m:sub>
                          </m:sSub>
                          <m:r>
                            <a:rPr lang="en-US" altLang="en-US" b="0" i="1" dirty="0" smtClean="0">
                              <a:solidFill>
                                <a:srgbClr val="C00000"/>
                              </a:solidFill>
                              <a:latin typeface="Cambria Math" panose="02040503050406030204" pitchFamily="18" charset="0"/>
                              <a:sym typeface="Wingdings" panose="05000000000000000000" pitchFamily="2" charset="2"/>
                            </a:rPr>
                            <m:t>+</m:t>
                          </m:r>
                          <m:sSub>
                            <m:sSubPr>
                              <m:ctrlPr>
                                <a:rPr lang="en-US" altLang="en-US" i="1" dirty="0">
                                  <a:solidFill>
                                    <a:srgbClr val="C00000"/>
                                  </a:solidFill>
                                  <a:latin typeface="Cambria Math" panose="02040503050406030204" pitchFamily="18" charset="0"/>
                                  <a:sym typeface="Wingdings" panose="05000000000000000000" pitchFamily="2" charset="2"/>
                                </a:rPr>
                              </m:ctrlPr>
                            </m:sSubPr>
                            <m:e>
                              <m:r>
                                <a:rPr lang="en-US" altLang="en-US" i="1" dirty="0">
                                  <a:solidFill>
                                    <a:srgbClr val="C00000"/>
                                  </a:solidFill>
                                  <a:latin typeface="Cambria Math"/>
                                  <a:sym typeface="Wingdings" panose="05000000000000000000" pitchFamily="2" charset="2"/>
                                </a:rPr>
                                <m:t>𝑝</m:t>
                              </m:r>
                            </m:e>
                            <m:sub>
                              <m:r>
                                <a:rPr lang="en-US" altLang="en-US" b="0" i="1" dirty="0" smtClean="0">
                                  <a:solidFill>
                                    <a:srgbClr val="C0000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a:sym typeface="Wingdings" panose="05000000000000000000" pitchFamily="2" charset="2"/>
                        </a:rPr>
                        <m:t>∗</m:t>
                      </m:r>
                      <m:d>
                        <m:dPr>
                          <m:begChr m:val="["/>
                          <m:endChr m:val="]"/>
                          <m:ctrlPr>
                            <a:rPr lang="en-US" altLang="en-US" i="1" dirty="0">
                              <a:solidFill>
                                <a:srgbClr val="0070C0"/>
                              </a:solidFill>
                              <a:latin typeface="Cambria Math" panose="02040503050406030204" pitchFamily="18" charset="0"/>
                              <a:sym typeface="Wingdings" panose="05000000000000000000" pitchFamily="2" charset="2"/>
                            </a:rPr>
                          </m:ctrlPr>
                        </m:dPr>
                        <m:e>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3</m:t>
                                  </m:r>
                                </m:sub>
                              </m:sSub>
                            </m:e>
                          </m:d>
                          <m:r>
                            <a:rPr lang="en-US" altLang="en-US" i="1" dirty="0">
                              <a:solidFill>
                                <a:srgbClr val="0070C0"/>
                              </a:solidFill>
                              <a:latin typeface="Cambria Math" panose="02040503050406030204" pitchFamily="18" charset="0"/>
                              <a:sym typeface="Wingdings" panose="05000000000000000000" pitchFamily="2" charset="2"/>
                            </a:rPr>
                            <m:t>−</m:t>
                          </m:r>
                          <m:r>
                            <a:rPr lang="en-US" altLang="en-US" i="1" dirty="0">
                              <a:solidFill>
                                <a:srgbClr val="7030A0"/>
                              </a:solidFill>
                              <a:latin typeface="Cambria Math"/>
                              <a:sym typeface="Wingdings" panose="05000000000000000000" pitchFamily="2" charset="2"/>
                            </a:rPr>
                            <m:t>𝑢</m:t>
                          </m:r>
                          <m:d>
                            <m:dPr>
                              <m:ctrlPr>
                                <a:rPr lang="en-US" altLang="en-US" i="1" dirty="0">
                                  <a:solidFill>
                                    <a:srgbClr val="0070C0"/>
                                  </a:solidFill>
                                  <a:latin typeface="Cambria Math" panose="02040503050406030204" pitchFamily="18" charset="0"/>
                                  <a:sym typeface="Wingdings" panose="05000000000000000000" pitchFamily="2" charset="2"/>
                                </a:rPr>
                              </m:ctrlPr>
                            </m:dPr>
                            <m:e>
                              <m:sSub>
                                <m:sSubPr>
                                  <m:ctrlPr>
                                    <a:rPr lang="en-US" altLang="en-US" i="1" dirty="0">
                                      <a:solidFill>
                                        <a:srgbClr val="0070C0"/>
                                      </a:solidFill>
                                      <a:latin typeface="Cambria Math" panose="02040503050406030204" pitchFamily="18" charset="0"/>
                                      <a:sym typeface="Wingdings" panose="05000000000000000000" pitchFamily="2" charset="2"/>
                                    </a:rPr>
                                  </m:ctrlPr>
                                </m:sSubPr>
                                <m:e>
                                  <m:r>
                                    <a:rPr lang="en-US" altLang="en-US" i="1" dirty="0">
                                      <a:solidFill>
                                        <a:srgbClr val="0070C0"/>
                                      </a:solidFill>
                                      <a:latin typeface="Cambria Math"/>
                                      <a:sym typeface="Wingdings" panose="05000000000000000000" pitchFamily="2" charset="2"/>
                                    </a:rPr>
                                    <m:t>𝑥</m:t>
                                  </m:r>
                                </m:e>
                                <m:sub>
                                  <m:r>
                                    <a:rPr lang="en-US" altLang="en-US" b="0" i="1" dirty="0" smtClean="0">
                                      <a:solidFill>
                                        <a:srgbClr val="0070C0"/>
                                      </a:solidFill>
                                      <a:latin typeface="Cambria Math" panose="02040503050406030204" pitchFamily="18" charset="0"/>
                                      <a:sym typeface="Wingdings" panose="05000000000000000000" pitchFamily="2" charset="2"/>
                                    </a:rPr>
                                    <m:t>4</m:t>
                                  </m:r>
                                </m:sub>
                              </m:sSub>
                            </m:e>
                          </m:d>
                        </m:e>
                      </m:d>
                    </m:oMath>
                  </m:oMathPara>
                </a14:m>
                <a:endParaRPr lang="en-US" altLang="en-US" dirty="0">
                  <a:solidFill>
                    <a:srgbClr val="0070C0"/>
                  </a:solidFill>
                  <a:sym typeface="Wingdings" panose="05000000000000000000" pitchFamily="2" charset="2"/>
                </a:endParaRPr>
              </a:p>
              <a:p>
                <a:pPr>
                  <a:lnSpc>
                    <a:spcPct val="150000"/>
                  </a:lnSpc>
                </a:pPr>
                <a14:m>
                  <m:oMath xmlns:m="http://schemas.openxmlformats.org/officeDocument/2006/math">
                    <m:r>
                      <a:rPr lang="en-US" altLang="en-US" i="1" dirty="0">
                        <a:solidFill>
                          <a:srgbClr val="0070C0"/>
                        </a:solidFill>
                        <a:latin typeface="Cambria Math" panose="02040503050406030204" pitchFamily="18" charset="0"/>
                        <a:sym typeface="Wingdings" panose="05000000000000000000" pitchFamily="2" charset="2"/>
                      </a:rPr>
                      <m:t>+</m:t>
                    </m:r>
                  </m:oMath>
                </a14:m>
                <a:r>
                  <a:rPr lang="en-US" altLang="en-US" dirty="0">
                    <a:solidFill>
                      <a:srgbClr val="0070C0"/>
                    </a:solidFill>
                    <a:sym typeface="Wingdings" panose="05000000000000000000" pitchFamily="2" charset="2"/>
                  </a:rPr>
                  <a:t> </a:t>
                </a:r>
                <a14:m>
                  <m:oMath xmlns:m="http://schemas.openxmlformats.org/officeDocument/2006/math">
                    <m:r>
                      <a:rPr lang="en-US" altLang="en-US" i="1" dirty="0">
                        <a:solidFill>
                          <a:srgbClr val="0070C0"/>
                        </a:solidFill>
                        <a:latin typeface="Cambria Math"/>
                        <a:sym typeface="Wingdings" panose="05000000000000000000" pitchFamily="2" charset="2"/>
                      </a:rPr>
                      <m:t>…</m:t>
                    </m:r>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79512" y="3107508"/>
                <a:ext cx="3796104" cy="1762662"/>
              </a:xfrm>
              <a:prstGeom prst="rect">
                <a:avLst/>
              </a:prstGeom>
              <a:blipFill>
                <a:blip r:embed="rId3"/>
                <a:stretch>
                  <a:fillRect/>
                </a:stretch>
              </a:blipFill>
            </p:spPr>
            <p:txBody>
              <a:bodyPr/>
              <a:lstStyle/>
              <a:p>
                <a:r>
                  <a:rPr lang="en-US">
                    <a:noFill/>
                  </a:rPr>
                  <a:t> </a:t>
                </a:r>
              </a:p>
            </p:txBody>
          </p:sp>
        </mc:Fallback>
      </mc:AlternateContent>
      <p:sp>
        <p:nvSpPr>
          <p:cNvPr id="8" name="Content Placeholder 2"/>
          <p:cNvSpPr txBox="1">
            <a:spLocks/>
          </p:cNvSpPr>
          <p:nvPr/>
        </p:nvSpPr>
        <p:spPr bwMode="auto">
          <a:xfrm>
            <a:off x="457200" y="4870170"/>
            <a:ext cx="8229600" cy="13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eaLnBrk="1" hangingPunct="1">
              <a:lnSpc>
                <a:spcPct val="150000"/>
              </a:lnSpc>
              <a:buFontTx/>
              <a:buNone/>
            </a:pPr>
            <a:r>
              <a:rPr lang="en-US" altLang="en-US" sz="2000" kern="0" dirty="0" smtClean="0">
                <a:sym typeface="Wingdings" panose="05000000000000000000" pitchFamily="2" charset="2"/>
              </a:rPr>
              <a:t>… probabilities are “distorted” in a way that depends also on their </a:t>
            </a:r>
            <a:r>
              <a:rPr lang="en-US" altLang="en-US" sz="2000" kern="0" dirty="0" smtClean="0">
                <a:solidFill>
                  <a:srgbClr val="FF0000"/>
                </a:solidFill>
                <a:sym typeface="Wingdings" panose="05000000000000000000" pitchFamily="2" charset="2"/>
              </a:rPr>
              <a:t>rank</a:t>
            </a:r>
            <a:endParaRPr lang="en-US" altLang="en-US" sz="1800" kern="0" dirty="0" smtClean="0">
              <a:solidFill>
                <a:srgbClr val="FF0000"/>
              </a:solidFill>
            </a:endParaRPr>
          </a:p>
          <a:p>
            <a:pPr marL="0" indent="0" algn="l" rtl="0">
              <a:lnSpc>
                <a:spcPct val="150000"/>
              </a:lnSpc>
              <a:buFontTx/>
              <a:buNone/>
            </a:pPr>
            <a:r>
              <a:rPr lang="en-US" altLang="en-US" sz="2000" kern="0" dirty="0" smtClean="0"/>
              <a:t>–  hence “</a:t>
            </a:r>
            <a:r>
              <a:rPr lang="en-US" altLang="en-US" sz="2000" kern="0" dirty="0" smtClean="0">
                <a:solidFill>
                  <a:srgbClr val="FF0000"/>
                </a:solidFill>
              </a:rPr>
              <a:t>rank-dependent</a:t>
            </a:r>
            <a:r>
              <a:rPr lang="en-US" altLang="en-US" sz="2000" kern="0" dirty="0" smtClean="0"/>
              <a:t>”</a:t>
            </a:r>
          </a:p>
        </p:txBody>
      </p:sp>
    </p:spTree>
    <p:extLst>
      <p:ext uri="{BB962C8B-B14F-4D97-AF65-F5344CB8AC3E}">
        <p14:creationId xmlns:p14="http://schemas.microsoft.com/office/powerpoint/2010/main" val="323563515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What did Prospect Theory say?</a:t>
            </a:r>
            <a:endParaRPr lang="he-IL" altLang="en-US" sz="3600" dirty="0" smtClean="0"/>
          </a:p>
        </p:txBody>
      </p:sp>
      <mc:AlternateContent xmlns:mc="http://schemas.openxmlformats.org/markup-compatibility/2006" xmlns:a14="http://schemas.microsoft.com/office/drawing/2010/main">
        <mc:Choice Requires="a14">
          <p:sp>
            <p:nvSpPr>
              <p:cNvPr id="139267" name="Content Placeholder 2"/>
              <p:cNvSpPr>
                <a:spLocks noGrp="1"/>
              </p:cNvSpPr>
              <p:nvPr>
                <p:ph idx="4294967295"/>
              </p:nvPr>
            </p:nvSpPr>
            <p:spPr>
              <a:xfrm>
                <a:off x="457200" y="1417638"/>
                <a:ext cx="8229600" cy="4525963"/>
              </a:xfrm>
            </p:spPr>
            <p:txBody>
              <a:bodyPr/>
              <a:lstStyle/>
              <a:p>
                <a:pPr algn="l" rtl="0" eaLnBrk="1" hangingPunct="1">
                  <a:lnSpc>
                    <a:spcPct val="150000"/>
                  </a:lnSpc>
                  <a:buFontTx/>
                  <a:buNone/>
                </a:pPr>
                <a:r>
                  <a:rPr lang="en-US" altLang="en-US" sz="2400" dirty="0" smtClean="0">
                    <a:solidFill>
                      <a:srgbClr val="FF0000"/>
                    </a:solidFill>
                    <a:sym typeface="Wingdings" panose="05000000000000000000" pitchFamily="2" charset="2"/>
                  </a:rPr>
                  <a:t>Kahneman and Tversky (1979) </a:t>
                </a:r>
                <a:r>
                  <a:rPr lang="en-US" altLang="en-US" sz="2400" dirty="0" smtClean="0">
                    <a:sym typeface="Wingdings" panose="05000000000000000000" pitchFamily="2" charset="2"/>
                  </a:rPr>
                  <a:t>had </a:t>
                </a:r>
                <a:r>
                  <a:rPr lang="en-US" altLang="en-US" sz="1800" dirty="0" smtClean="0">
                    <a:sym typeface="Wingdings" panose="05000000000000000000" pitchFamily="2" charset="2"/>
                  </a:rPr>
                  <a:t>(</a:t>
                </a:r>
                <a:r>
                  <a:rPr lang="en-US" altLang="en-US" sz="1800" dirty="0" err="1" smtClean="0">
                    <a:sym typeface="Wingdings" panose="05000000000000000000" pitchFamily="2" charset="2"/>
                  </a:rPr>
                  <a:t>eq</a:t>
                </a:r>
                <a:r>
                  <a:rPr lang="en-US" altLang="en-US" sz="1800" dirty="0" smtClean="0">
                    <a:sym typeface="Wingdings" panose="05000000000000000000" pitchFamily="2" charset="2"/>
                  </a:rPr>
                  <a:t> (1), (2), p. 276)</a:t>
                </a:r>
              </a:p>
              <a:p>
                <a:pPr algn="l" rtl="0" eaLnBrk="1" hangingPunct="1">
                  <a:lnSpc>
                    <a:spcPct val="150000"/>
                  </a:lnSpc>
                  <a:buFontTx/>
                  <a:buNone/>
                </a:pPr>
                <a:r>
                  <a:rPr lang="en-US" altLang="en-US" sz="2000" dirty="0" smtClean="0">
                    <a:sym typeface="Wingdings" panose="05000000000000000000" pitchFamily="2" charset="2"/>
                  </a:rPr>
                  <a:t>If </a:t>
                </a:r>
                <a14:m>
                  <m:oMath xmlns:m="http://schemas.openxmlformats.org/officeDocument/2006/math">
                    <m:r>
                      <a:rPr lang="en-US" altLang="en-US" sz="2000" b="0" i="1" smtClean="0">
                        <a:solidFill>
                          <a:srgbClr val="00B050"/>
                        </a:solidFill>
                        <a:latin typeface="Cambria Math" panose="02040503050406030204" pitchFamily="18" charset="0"/>
                        <a:sym typeface="Wingdings" panose="05000000000000000000" pitchFamily="2" charset="2"/>
                      </a:rPr>
                      <m:t>𝑝</m:t>
                    </m:r>
                    <m:r>
                      <a:rPr lang="en-US" altLang="en-US" sz="2000" b="0" i="1" smtClean="0">
                        <a:solidFill>
                          <a:srgbClr val="00B050"/>
                        </a:solidFill>
                        <a:latin typeface="Cambria Math" panose="02040503050406030204" pitchFamily="18" charset="0"/>
                        <a:sym typeface="Wingdings" panose="05000000000000000000" pitchFamily="2" charset="2"/>
                      </a:rPr>
                      <m:t>+</m:t>
                    </m:r>
                    <m:r>
                      <a:rPr lang="en-US" altLang="en-US" sz="2000" b="0" i="1" smtClean="0">
                        <a:solidFill>
                          <a:srgbClr val="00B050"/>
                        </a:solidFill>
                        <a:latin typeface="Cambria Math" panose="02040503050406030204" pitchFamily="18" charset="0"/>
                        <a:sym typeface="Wingdings" panose="05000000000000000000" pitchFamily="2" charset="2"/>
                      </a:rPr>
                      <m:t>𝑞</m:t>
                    </m:r>
                    <m:r>
                      <a:rPr lang="en-US" altLang="en-US" sz="2000" b="0" i="1" smtClean="0">
                        <a:solidFill>
                          <a:srgbClr val="00B050"/>
                        </a:solidFill>
                        <a:latin typeface="Cambria Math" panose="02040503050406030204" pitchFamily="18" charset="0"/>
                        <a:sym typeface="Wingdings" panose="05000000000000000000" pitchFamily="2" charset="2"/>
                      </a:rPr>
                      <m:t>&lt;</m:t>
                    </m:r>
                    <m:r>
                      <a:rPr lang="en-US" altLang="en-US" sz="2000" b="0" i="1" smtClean="0">
                        <a:solidFill>
                          <a:srgbClr val="00B050"/>
                        </a:solidFill>
                        <a:latin typeface="Cambria Math" panose="02040503050406030204" pitchFamily="18" charset="0"/>
                        <a:sym typeface="Wingdings" panose="05000000000000000000" pitchFamily="2" charset="2"/>
                      </a:rPr>
                      <m:t>1</m:t>
                    </m:r>
                    <m:r>
                      <a:rPr lang="en-US" altLang="en-US" sz="2000" b="0" i="1" smtClean="0">
                        <a:solidFill>
                          <a:srgbClr val="00B050"/>
                        </a:solidFill>
                        <a:latin typeface="Cambria Math" panose="02040503050406030204" pitchFamily="18" charset="0"/>
                        <a:sym typeface="Wingdings" panose="05000000000000000000" pitchFamily="2" charset="2"/>
                      </a:rPr>
                      <m:t> </m:t>
                    </m:r>
                  </m:oMath>
                </a14:m>
                <a:r>
                  <a:rPr lang="en-US" altLang="en-US" sz="2000" dirty="0" smtClean="0">
                    <a:solidFill>
                      <a:srgbClr val="0070C0"/>
                    </a:solidFill>
                    <a:sym typeface="Wingdings" panose="05000000000000000000" pitchFamily="2" charset="2"/>
                  </a:rPr>
                  <a:t>or</a:t>
                </a:r>
                <a:r>
                  <a:rPr lang="en-US" altLang="en-US" sz="2000" dirty="0" smtClean="0">
                    <a:solidFill>
                      <a:srgbClr val="00B050"/>
                    </a:solidFill>
                    <a:sym typeface="Wingdings" panose="05000000000000000000" pitchFamily="2" charset="2"/>
                  </a:rPr>
                  <a:t> </a:t>
                </a:r>
                <a14:m>
                  <m:oMath xmlns:m="http://schemas.openxmlformats.org/officeDocument/2006/math">
                    <m:r>
                      <a:rPr lang="en-US" altLang="en-US" sz="2000" b="0" i="1" smtClean="0">
                        <a:solidFill>
                          <a:srgbClr val="00B050"/>
                        </a:solidFill>
                        <a:latin typeface="Cambria Math" panose="02040503050406030204" pitchFamily="18" charset="0"/>
                        <a:sym typeface="Wingdings" panose="05000000000000000000" pitchFamily="2" charset="2"/>
                      </a:rPr>
                      <m:t>𝑥</m:t>
                    </m:r>
                    <m:r>
                      <a:rPr lang="en-US" altLang="en-US" sz="2000" b="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0</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b="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𝑦</m:t>
                    </m:r>
                  </m:oMath>
                </a14:m>
                <a:r>
                  <a:rPr lang="en-US" altLang="en-US" sz="2000" dirty="0" smtClean="0">
                    <a:solidFill>
                      <a:srgbClr val="00B050"/>
                    </a:solidFill>
                    <a:sym typeface="Wingdings" panose="05000000000000000000" pitchFamily="2" charset="2"/>
                  </a:rPr>
                  <a:t> </a:t>
                </a:r>
                <a:r>
                  <a:rPr lang="en-US" altLang="en-US" sz="2000" dirty="0" smtClean="0">
                    <a:solidFill>
                      <a:srgbClr val="0070C0"/>
                    </a:solidFill>
                    <a:sym typeface="Wingdings" panose="05000000000000000000" pitchFamily="2" charset="2"/>
                  </a:rPr>
                  <a:t>or</a:t>
                </a:r>
                <a:r>
                  <a:rPr lang="en-US" altLang="en-US" sz="2000" dirty="0" smtClean="0">
                    <a:solidFill>
                      <a:srgbClr val="00B050"/>
                    </a:solidFill>
                    <a:sym typeface="Wingdings" panose="05000000000000000000" pitchFamily="2" charset="2"/>
                  </a:rPr>
                  <a:t> </a:t>
                </a:r>
                <a14:m>
                  <m:oMath xmlns:m="http://schemas.openxmlformats.org/officeDocument/2006/math">
                    <m:r>
                      <a:rPr lang="en-US" altLang="en-US" sz="2000" i="1">
                        <a:solidFill>
                          <a:srgbClr val="00B050"/>
                        </a:solidFill>
                        <a:latin typeface="Cambria Math" panose="02040503050406030204" pitchFamily="18" charset="0"/>
                        <a:sym typeface="Wingdings" panose="05000000000000000000" pitchFamily="2" charset="2"/>
                      </a:rPr>
                      <m:t>𝑥</m:t>
                    </m:r>
                    <m:r>
                      <a:rPr lang="en-US" altLang="en-US" sz="200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0</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𝑦</m:t>
                    </m:r>
                  </m:oMath>
                </a14:m>
                <a:r>
                  <a:rPr lang="en-US" altLang="en-US" sz="2000" dirty="0">
                    <a:solidFill>
                      <a:srgbClr val="00B050"/>
                    </a:solidFill>
                    <a:sym typeface="Wingdings" panose="05000000000000000000" pitchFamily="2" charset="2"/>
                  </a:rPr>
                  <a:t> </a:t>
                </a:r>
                <a:r>
                  <a:rPr lang="en-US" altLang="en-US" sz="2000" dirty="0" smtClean="0">
                    <a:sym typeface="Wingdings" panose="05000000000000000000" pitchFamily="2" charset="2"/>
                  </a:rPr>
                  <a:t>then</a:t>
                </a:r>
              </a:p>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2000" b="0" i="1" smtClean="0">
                          <a:solidFill>
                            <a:srgbClr val="C00000"/>
                          </a:solidFill>
                          <a:latin typeface="Cambria Math" panose="02040503050406030204" pitchFamily="18" charset="0"/>
                          <a:sym typeface="Wingdings" panose="05000000000000000000" pitchFamily="2" charset="2"/>
                        </a:rPr>
                        <m:t>𝑉</m:t>
                      </m:r>
                      <m:d>
                        <m:dPr>
                          <m:ctrlPr>
                            <a:rPr lang="en-US" altLang="en-US" sz="2000" b="0" i="1" smtClean="0">
                              <a:solidFill>
                                <a:srgbClr val="C00000"/>
                              </a:solidFill>
                              <a:latin typeface="Cambria Math" panose="02040503050406030204" pitchFamily="18" charset="0"/>
                              <a:sym typeface="Wingdings" panose="05000000000000000000" pitchFamily="2" charset="2"/>
                            </a:rPr>
                          </m:ctrlPr>
                        </m:dPr>
                        <m:e>
                          <m:r>
                            <a:rPr lang="en-US" altLang="en-US" sz="2000" b="0" i="1" smtClean="0">
                              <a:solidFill>
                                <a:srgbClr val="C00000"/>
                              </a:solidFill>
                              <a:latin typeface="Cambria Math" panose="02040503050406030204" pitchFamily="18" charset="0"/>
                              <a:sym typeface="Wingdings" panose="05000000000000000000" pitchFamily="2" charset="2"/>
                            </a:rPr>
                            <m:t>𝑥</m:t>
                          </m:r>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b="0" i="1" smtClean="0">
                              <a:solidFill>
                                <a:srgbClr val="C00000"/>
                              </a:solidFill>
                              <a:latin typeface="Cambria Math" panose="02040503050406030204" pitchFamily="18" charset="0"/>
                              <a:sym typeface="Wingdings" panose="05000000000000000000" pitchFamily="2" charset="2"/>
                            </a:rPr>
                            <m:t>𝑝</m:t>
                          </m:r>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b="0" i="1" smtClean="0">
                              <a:solidFill>
                                <a:srgbClr val="C00000"/>
                              </a:solidFill>
                              <a:latin typeface="Cambria Math" panose="02040503050406030204" pitchFamily="18" charset="0"/>
                              <a:sym typeface="Wingdings" panose="05000000000000000000" pitchFamily="2" charset="2"/>
                            </a:rPr>
                            <m:t>𝑦</m:t>
                          </m:r>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b="0" i="1" smtClean="0">
                              <a:solidFill>
                                <a:srgbClr val="C00000"/>
                              </a:solidFill>
                              <a:latin typeface="Cambria Math" panose="02040503050406030204" pitchFamily="18" charset="0"/>
                              <a:sym typeface="Wingdings" panose="05000000000000000000" pitchFamily="2" charset="2"/>
                            </a:rPr>
                            <m:t>𝑞</m:t>
                          </m:r>
                        </m:e>
                      </m:d>
                      <m:r>
                        <a:rPr lang="en-US" altLang="en-US" sz="2000" b="0" i="1" smtClean="0">
                          <a:solidFill>
                            <a:srgbClr val="C00000"/>
                          </a:solidFill>
                          <a:latin typeface="Cambria Math" panose="02040503050406030204" pitchFamily="18" charset="0"/>
                          <a:sym typeface="Wingdings" panose="05000000000000000000" pitchFamily="2" charset="2"/>
                        </a:rPr>
                        <m:t>=</m:t>
                      </m:r>
                      <m:r>
                        <m:rPr>
                          <m:sty m:val="p"/>
                        </m:rPr>
                        <a:rPr lang="el-GR" altLang="en-US" sz="2000" b="0" i="1" smtClean="0">
                          <a:solidFill>
                            <a:srgbClr val="C00000"/>
                          </a:solidFill>
                          <a:latin typeface="Cambria Math" panose="02040503050406030204" pitchFamily="18" charset="0"/>
                          <a:sym typeface="Wingdings" panose="05000000000000000000" pitchFamily="2" charset="2"/>
                        </a:rPr>
                        <m:t>π</m:t>
                      </m:r>
                      <m:d>
                        <m:dPr>
                          <m:ctrlPr>
                            <a:rPr lang="en-US" altLang="en-US" sz="2000" b="0" i="1" smtClean="0">
                              <a:solidFill>
                                <a:srgbClr val="C00000"/>
                              </a:solidFill>
                              <a:latin typeface="Cambria Math" panose="02040503050406030204" pitchFamily="18" charset="0"/>
                              <a:sym typeface="Wingdings" panose="05000000000000000000" pitchFamily="2" charset="2"/>
                            </a:rPr>
                          </m:ctrlPr>
                        </m:dPr>
                        <m:e>
                          <m:r>
                            <a:rPr lang="en-US" altLang="en-US" sz="2000" b="0" i="1" smtClean="0">
                              <a:solidFill>
                                <a:srgbClr val="C00000"/>
                              </a:solidFill>
                              <a:latin typeface="Cambria Math" panose="02040503050406030204" pitchFamily="18" charset="0"/>
                              <a:sym typeface="Wingdings" panose="05000000000000000000" pitchFamily="2" charset="2"/>
                            </a:rPr>
                            <m:t>𝑝</m:t>
                          </m:r>
                        </m:e>
                      </m:d>
                      <m:r>
                        <a:rPr lang="en-US" altLang="en-US" sz="2000" b="0" i="1" smtClean="0">
                          <a:solidFill>
                            <a:srgbClr val="C00000"/>
                          </a:solidFill>
                          <a:latin typeface="Cambria Math" panose="02040503050406030204" pitchFamily="18" charset="0"/>
                          <a:sym typeface="Wingdings" panose="05000000000000000000" pitchFamily="2" charset="2"/>
                        </a:rPr>
                        <m:t>𝑣</m:t>
                      </m:r>
                      <m:d>
                        <m:dPr>
                          <m:ctrlPr>
                            <a:rPr lang="en-US" altLang="en-US" sz="2000" b="0" i="1" smtClean="0">
                              <a:solidFill>
                                <a:srgbClr val="C00000"/>
                              </a:solidFill>
                              <a:latin typeface="Cambria Math" panose="02040503050406030204" pitchFamily="18" charset="0"/>
                              <a:sym typeface="Wingdings" panose="05000000000000000000" pitchFamily="2" charset="2"/>
                            </a:rPr>
                          </m:ctrlPr>
                        </m:dPr>
                        <m:e>
                          <m:r>
                            <a:rPr lang="en-US" altLang="en-US" sz="2000" b="0" i="1" smtClean="0">
                              <a:solidFill>
                                <a:srgbClr val="C00000"/>
                              </a:solidFill>
                              <a:latin typeface="Cambria Math" panose="02040503050406030204" pitchFamily="18" charset="0"/>
                              <a:sym typeface="Wingdings" panose="05000000000000000000" pitchFamily="2" charset="2"/>
                            </a:rPr>
                            <m:t>𝑥</m:t>
                          </m:r>
                        </m:e>
                      </m:d>
                      <m:r>
                        <a:rPr lang="en-US" altLang="en-US" sz="2000" b="0" i="1" smtClean="0">
                          <a:solidFill>
                            <a:srgbClr val="C00000"/>
                          </a:solidFill>
                          <a:latin typeface="Cambria Math" panose="02040503050406030204" pitchFamily="18" charset="0"/>
                          <a:sym typeface="Wingdings" panose="05000000000000000000" pitchFamily="2" charset="2"/>
                        </a:rPr>
                        <m:t>+</m:t>
                      </m:r>
                      <m:r>
                        <m:rPr>
                          <m:sty m:val="p"/>
                        </m:rPr>
                        <a:rPr lang="el-GR" altLang="en-US" sz="2000" i="1">
                          <a:solidFill>
                            <a:srgbClr val="C00000"/>
                          </a:solidFill>
                          <a:latin typeface="Cambria Math" panose="02040503050406030204" pitchFamily="18" charset="0"/>
                          <a:sym typeface="Wingdings" panose="05000000000000000000" pitchFamily="2" charset="2"/>
                        </a:rPr>
                        <m:t>π</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𝑝</m:t>
                          </m:r>
                        </m:e>
                      </m:d>
                      <m:r>
                        <a:rPr lang="en-US" altLang="en-US" sz="2000" b="0" i="1" smtClean="0">
                          <a:solidFill>
                            <a:srgbClr val="C00000"/>
                          </a:solidFill>
                          <a:latin typeface="Cambria Math" panose="02040503050406030204" pitchFamily="18" charset="0"/>
                          <a:sym typeface="Wingdings" panose="05000000000000000000" pitchFamily="2" charset="2"/>
                        </a:rPr>
                        <m:t>𝑣</m:t>
                      </m:r>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b="0" i="1" smtClean="0">
                          <a:solidFill>
                            <a:srgbClr val="C00000"/>
                          </a:solidFill>
                          <a:latin typeface="Cambria Math" panose="02040503050406030204" pitchFamily="18" charset="0"/>
                          <a:sym typeface="Wingdings" panose="05000000000000000000" pitchFamily="2" charset="2"/>
                        </a:rPr>
                        <m:t>𝑦</m:t>
                      </m:r>
                      <m:r>
                        <a:rPr lang="en-US" altLang="en-US" sz="2000" b="0" i="1" smtClean="0">
                          <a:solidFill>
                            <a:srgbClr val="C00000"/>
                          </a:solidFill>
                          <a:latin typeface="Cambria Math" panose="02040503050406030204" pitchFamily="18" charset="0"/>
                          <a:sym typeface="Wingdings" panose="05000000000000000000" pitchFamily="2" charset="2"/>
                        </a:rPr>
                        <m:t>)</m:t>
                      </m:r>
                    </m:oMath>
                  </m:oMathPara>
                </a14:m>
                <a:endParaRPr lang="en-US" altLang="en-US" sz="2000" dirty="0" smtClean="0">
                  <a:solidFill>
                    <a:srgbClr val="C00000"/>
                  </a:solidFill>
                  <a:sym typeface="Wingdings" panose="05000000000000000000" pitchFamily="2" charset="2"/>
                </a:endParaRPr>
              </a:p>
              <a:p>
                <a:pPr algn="l" rtl="0" eaLnBrk="1" hangingPunct="1">
                  <a:lnSpc>
                    <a:spcPct val="150000"/>
                  </a:lnSpc>
                  <a:buFontTx/>
                  <a:buNone/>
                </a:pPr>
                <a:r>
                  <a:rPr lang="en-US" altLang="en-US" sz="2000" dirty="0" smtClean="0">
                    <a:sym typeface="Wingdings" panose="05000000000000000000" pitchFamily="2" charset="2"/>
                  </a:rPr>
                  <a:t>which is like Edwards (1955) formula</a:t>
                </a:r>
              </a:p>
              <a:p>
                <a:pPr algn="l" rtl="0" eaLnBrk="1" hangingPunct="1">
                  <a:lnSpc>
                    <a:spcPct val="150000"/>
                  </a:lnSpc>
                  <a:buFontTx/>
                  <a:buNone/>
                </a:pPr>
                <a:r>
                  <a:rPr lang="en-US" altLang="en-US" sz="2000" dirty="0" smtClean="0">
                    <a:sym typeface="Wingdings" panose="05000000000000000000" pitchFamily="2" charset="2"/>
                  </a:rPr>
                  <a:t>But if </a:t>
                </a:r>
                <a14:m>
                  <m:oMath xmlns:m="http://schemas.openxmlformats.org/officeDocument/2006/math">
                    <m:r>
                      <a:rPr lang="en-US" altLang="en-US" sz="2000" i="1" smtClean="0">
                        <a:solidFill>
                          <a:srgbClr val="00B050"/>
                        </a:solidFill>
                        <a:latin typeface="Cambria Math" panose="02040503050406030204" pitchFamily="18" charset="0"/>
                        <a:sym typeface="Wingdings" panose="05000000000000000000" pitchFamily="2" charset="2"/>
                      </a:rPr>
                      <m:t>𝑝</m:t>
                    </m:r>
                    <m:r>
                      <a:rPr lang="en-US" altLang="en-US" sz="2000" i="1" smtClean="0">
                        <a:solidFill>
                          <a:srgbClr val="00B050"/>
                        </a:solidFill>
                        <a:latin typeface="Cambria Math" panose="02040503050406030204" pitchFamily="18" charset="0"/>
                        <a:sym typeface="Wingdings" panose="05000000000000000000" pitchFamily="2" charset="2"/>
                      </a:rPr>
                      <m:t>+</m:t>
                    </m:r>
                    <m:r>
                      <a:rPr lang="en-US" altLang="en-US" sz="2000" i="1" smtClean="0">
                        <a:solidFill>
                          <a:srgbClr val="00B050"/>
                        </a:solidFill>
                        <a:latin typeface="Cambria Math" panose="02040503050406030204" pitchFamily="18" charset="0"/>
                        <a:sym typeface="Wingdings" panose="05000000000000000000" pitchFamily="2" charset="2"/>
                      </a:rPr>
                      <m:t>𝑞</m:t>
                    </m:r>
                    <m:r>
                      <a:rPr lang="en-US" altLang="en-US" sz="2000" b="0" i="1" smtClean="0">
                        <a:solidFill>
                          <a:srgbClr val="00B050"/>
                        </a:solidFill>
                        <a:latin typeface="Cambria Math" panose="02040503050406030204" pitchFamily="18" charset="0"/>
                        <a:sym typeface="Wingdings" panose="05000000000000000000" pitchFamily="2" charset="2"/>
                      </a:rPr>
                      <m:t>=</m:t>
                    </m:r>
                    <m:r>
                      <a:rPr lang="en-US" altLang="en-US" sz="2000" i="1">
                        <a:solidFill>
                          <a:srgbClr val="00B050"/>
                        </a:solidFill>
                        <a:latin typeface="Cambria Math" panose="02040503050406030204" pitchFamily="18" charset="0"/>
                        <a:sym typeface="Wingdings" panose="05000000000000000000" pitchFamily="2" charset="2"/>
                      </a:rPr>
                      <m:t>1</m:t>
                    </m:r>
                    <m:r>
                      <a:rPr lang="en-US" altLang="en-US" sz="2000" i="1">
                        <a:solidFill>
                          <a:srgbClr val="00B050"/>
                        </a:solidFill>
                        <a:latin typeface="Cambria Math" panose="02040503050406030204" pitchFamily="18" charset="0"/>
                        <a:sym typeface="Wingdings" panose="05000000000000000000" pitchFamily="2" charset="2"/>
                      </a:rPr>
                      <m:t> </m:t>
                    </m:r>
                  </m:oMath>
                </a14:m>
                <a:r>
                  <a:rPr lang="en-US" altLang="en-US" sz="2000" dirty="0" smtClean="0">
                    <a:solidFill>
                      <a:srgbClr val="0070C0"/>
                    </a:solidFill>
                    <a:sym typeface="Wingdings" panose="05000000000000000000" pitchFamily="2" charset="2"/>
                  </a:rPr>
                  <a:t>and</a:t>
                </a:r>
                <a:r>
                  <a:rPr lang="en-US" altLang="en-US" sz="2000" dirty="0" smtClean="0">
                    <a:solidFill>
                      <a:srgbClr val="00B050"/>
                    </a:solidFill>
                    <a:sym typeface="Wingdings" panose="05000000000000000000" pitchFamily="2" charset="2"/>
                  </a:rPr>
                  <a:t> [</a:t>
                </a:r>
                <a14:m>
                  <m:oMath xmlns:m="http://schemas.openxmlformats.org/officeDocument/2006/math">
                    <m:r>
                      <a:rPr lang="en-US" altLang="en-US" sz="2000" i="1">
                        <a:solidFill>
                          <a:srgbClr val="00B050"/>
                        </a:solidFill>
                        <a:latin typeface="Cambria Math" panose="02040503050406030204" pitchFamily="18" charset="0"/>
                        <a:sym typeface="Wingdings" panose="05000000000000000000" pitchFamily="2" charset="2"/>
                      </a:rPr>
                      <m:t>𝑥</m:t>
                    </m:r>
                    <m:r>
                      <a:rPr lang="en-US" altLang="en-US" sz="2000" i="1">
                        <a:solidFill>
                          <a:srgbClr val="00B050"/>
                        </a:solidFill>
                        <a:latin typeface="Cambria Math" panose="02040503050406030204" pitchFamily="18" charset="0"/>
                        <a:sym typeface="Wingdings" panose="05000000000000000000" pitchFamily="2" charset="2"/>
                      </a:rPr>
                      <m:t>&gt;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𝑦</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&gt;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0</m:t>
                    </m:r>
                    <m:r>
                      <a:rPr lang="en-US" altLang="en-US" sz="2000" b="0" i="0"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 </m:t>
                    </m:r>
                  </m:oMath>
                </a14:m>
                <a:r>
                  <a:rPr lang="en-US" altLang="en-US" sz="2000" dirty="0">
                    <a:solidFill>
                      <a:srgbClr val="0070C0"/>
                    </a:solidFill>
                    <a:sym typeface="Wingdings" panose="05000000000000000000" pitchFamily="2" charset="2"/>
                  </a:rPr>
                  <a:t>or</a:t>
                </a:r>
                <a:r>
                  <a:rPr lang="en-US" altLang="en-US" sz="2000" dirty="0">
                    <a:solidFill>
                      <a:srgbClr val="00B050"/>
                    </a:solidFill>
                    <a:sym typeface="Wingdings" panose="05000000000000000000" pitchFamily="2" charset="2"/>
                  </a:rPr>
                  <a:t> </a:t>
                </a:r>
                <a14:m>
                  <m:oMath xmlns:m="http://schemas.openxmlformats.org/officeDocument/2006/math">
                    <m:r>
                      <a:rPr lang="en-US" altLang="en-US" sz="2000" i="1">
                        <a:solidFill>
                          <a:srgbClr val="00B050"/>
                        </a:solidFill>
                        <a:latin typeface="Cambria Math" panose="02040503050406030204" pitchFamily="18" charset="0"/>
                        <a:sym typeface="Wingdings" panose="05000000000000000000" pitchFamily="2" charset="2"/>
                      </a:rPr>
                      <m:t>𝑥</m:t>
                    </m:r>
                    <m:r>
                      <a:rPr lang="en-US" altLang="en-US" sz="2000" b="0" i="1" smtClean="0">
                        <a:solidFill>
                          <a:srgbClr val="00B050"/>
                        </a:solidFill>
                        <a:latin typeface="Cambria Math" panose="02040503050406030204" pitchFamily="18" charset="0"/>
                        <a:sym typeface="Wingdings" panose="05000000000000000000" pitchFamily="2" charset="2"/>
                      </a:rPr>
                      <m:t>&lt;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𝑦</m:t>
                    </m:r>
                    <m:r>
                      <a:rPr lang="en-US" altLang="en-US" sz="2000" b="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&lt;</m:t>
                    </m:r>
                    <m:r>
                      <a:rPr lang="en-US" altLang="en-US" sz="2000" i="1">
                        <a:solidFill>
                          <a:srgbClr val="00B050"/>
                        </a:solidFill>
                        <a:latin typeface="Cambria Math" panose="02040503050406030204" pitchFamily="18" charset="0"/>
                        <a:ea typeface="Cambria Math" panose="02040503050406030204" pitchFamily="18" charset="0"/>
                        <a:sym typeface="Wingdings" panose="05000000000000000000" pitchFamily="2" charset="2"/>
                      </a:rPr>
                      <m:t>0</m:t>
                    </m:r>
                  </m:oMath>
                </a14:m>
                <a:r>
                  <a:rPr lang="en-US" altLang="en-US" sz="2000" dirty="0" smtClean="0">
                    <a:solidFill>
                      <a:srgbClr val="00B050"/>
                    </a:solidFill>
                  </a:rPr>
                  <a:t>]</a:t>
                </a:r>
                <a:r>
                  <a:rPr lang="en-US" altLang="en-US" sz="2000" dirty="0">
                    <a:solidFill>
                      <a:srgbClr val="00B050"/>
                    </a:solidFill>
                    <a:sym typeface="Wingdings" panose="05000000000000000000" pitchFamily="2" charset="2"/>
                  </a:rPr>
                  <a:t> </a:t>
                </a:r>
                <a:r>
                  <a:rPr lang="en-US" altLang="en-US" sz="2000" dirty="0">
                    <a:sym typeface="Wingdings" panose="05000000000000000000" pitchFamily="2" charset="2"/>
                  </a:rPr>
                  <a:t>then</a:t>
                </a:r>
              </a:p>
              <a:p>
                <a:pPr algn="l" rtl="0" eaLnBrk="1" hangingPunct="1">
                  <a:lnSpc>
                    <a:spcPct val="150000"/>
                  </a:lnSpc>
                  <a:buNone/>
                </a:pPr>
                <a14:m>
                  <m:oMathPara xmlns:m="http://schemas.openxmlformats.org/officeDocument/2006/math">
                    <m:oMathParaPr>
                      <m:jc m:val="centerGroup"/>
                    </m:oMathParaPr>
                    <m:oMath xmlns:m="http://schemas.openxmlformats.org/officeDocument/2006/math">
                      <m:r>
                        <a:rPr lang="en-US" altLang="en-US" sz="2000" i="1" smtClean="0">
                          <a:solidFill>
                            <a:srgbClr val="C00000"/>
                          </a:solidFill>
                          <a:latin typeface="Cambria Math" panose="02040503050406030204" pitchFamily="18" charset="0"/>
                          <a:sym typeface="Wingdings" panose="05000000000000000000" pitchFamily="2" charset="2"/>
                        </a:rPr>
                        <m:t>𝑉</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𝑥</m:t>
                          </m:r>
                          <m:r>
                            <a:rPr lang="en-US" altLang="en-US" sz="2000" i="1">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𝑝</m:t>
                          </m:r>
                          <m:r>
                            <a:rPr lang="en-US" altLang="en-US" sz="2000" i="1">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𝑦</m:t>
                          </m:r>
                          <m:r>
                            <a:rPr lang="en-US" altLang="en-US" sz="2000" i="1">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𝑞</m:t>
                          </m:r>
                        </m:e>
                      </m:d>
                      <m:r>
                        <a:rPr lang="en-US" altLang="en-US" sz="2000" i="1">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𝑣</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𝑦</m:t>
                          </m:r>
                        </m:e>
                      </m:d>
                      <m:r>
                        <a:rPr lang="en-US" altLang="en-US" sz="2000" b="0" i="1" smtClean="0">
                          <a:solidFill>
                            <a:srgbClr val="C00000"/>
                          </a:solidFill>
                          <a:latin typeface="Cambria Math" panose="02040503050406030204" pitchFamily="18" charset="0"/>
                          <a:sym typeface="Wingdings" panose="05000000000000000000" pitchFamily="2" charset="2"/>
                        </a:rPr>
                        <m:t>+</m:t>
                      </m:r>
                      <m:r>
                        <m:rPr>
                          <m:sty m:val="p"/>
                        </m:rPr>
                        <a:rPr lang="el-GR" altLang="en-US" sz="2000" i="1">
                          <a:solidFill>
                            <a:srgbClr val="C00000"/>
                          </a:solidFill>
                          <a:latin typeface="Cambria Math" panose="02040503050406030204" pitchFamily="18" charset="0"/>
                          <a:sym typeface="Wingdings" panose="05000000000000000000" pitchFamily="2" charset="2"/>
                        </a:rPr>
                        <m:t>π</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𝑝</m:t>
                          </m:r>
                        </m:e>
                      </m:d>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𝑣</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𝑥</m:t>
                          </m:r>
                        </m:e>
                      </m:d>
                      <m:r>
                        <a:rPr lang="en-US" altLang="en-US" sz="2000" b="0" i="1" smtClean="0">
                          <a:solidFill>
                            <a:srgbClr val="C00000"/>
                          </a:solidFill>
                          <a:latin typeface="Cambria Math" panose="02040503050406030204" pitchFamily="18" charset="0"/>
                          <a:sym typeface="Wingdings" panose="05000000000000000000" pitchFamily="2" charset="2"/>
                        </a:rPr>
                        <m:t>−</m:t>
                      </m:r>
                      <m:r>
                        <a:rPr lang="en-US" altLang="en-US" sz="2000" i="1">
                          <a:solidFill>
                            <a:srgbClr val="C00000"/>
                          </a:solidFill>
                          <a:latin typeface="Cambria Math" panose="02040503050406030204" pitchFamily="18" charset="0"/>
                          <a:sym typeface="Wingdings" panose="05000000000000000000" pitchFamily="2" charset="2"/>
                        </a:rPr>
                        <m:t>𝑣</m:t>
                      </m:r>
                      <m:d>
                        <m:dPr>
                          <m:ctrlPr>
                            <a:rPr lang="en-US" altLang="en-US" sz="2000" i="1">
                              <a:solidFill>
                                <a:srgbClr val="C00000"/>
                              </a:solidFill>
                              <a:latin typeface="Cambria Math" panose="02040503050406030204" pitchFamily="18" charset="0"/>
                              <a:sym typeface="Wingdings" panose="05000000000000000000" pitchFamily="2" charset="2"/>
                            </a:rPr>
                          </m:ctrlPr>
                        </m:dPr>
                        <m:e>
                          <m:r>
                            <a:rPr lang="en-US" altLang="en-US" sz="2000" i="1">
                              <a:solidFill>
                                <a:srgbClr val="C00000"/>
                              </a:solidFill>
                              <a:latin typeface="Cambria Math" panose="02040503050406030204" pitchFamily="18" charset="0"/>
                              <a:sym typeface="Wingdings" panose="05000000000000000000" pitchFamily="2" charset="2"/>
                            </a:rPr>
                            <m:t>𝑦</m:t>
                          </m:r>
                        </m:e>
                      </m:d>
                      <m:r>
                        <a:rPr lang="en-US" altLang="en-US" sz="2000" b="0" i="1" smtClean="0">
                          <a:solidFill>
                            <a:srgbClr val="C00000"/>
                          </a:solidFill>
                          <a:latin typeface="Cambria Math" panose="02040503050406030204" pitchFamily="18" charset="0"/>
                          <a:sym typeface="Wingdings" panose="05000000000000000000" pitchFamily="2" charset="2"/>
                        </a:rPr>
                        <m:t>]</m:t>
                      </m:r>
                    </m:oMath>
                  </m:oMathPara>
                </a14:m>
                <a:endParaRPr lang="en-US" altLang="en-US" sz="2000" dirty="0">
                  <a:solidFill>
                    <a:srgbClr val="C00000"/>
                  </a:solidFill>
                  <a:sym typeface="Wingdings" panose="05000000000000000000" pitchFamily="2" charset="2"/>
                </a:endParaRPr>
              </a:p>
              <a:p>
                <a:pPr algn="l" rtl="0" eaLnBrk="1" hangingPunct="1">
                  <a:lnSpc>
                    <a:spcPct val="150000"/>
                  </a:lnSpc>
                  <a:buNone/>
                </a:pPr>
                <a:r>
                  <a:rPr lang="en-US" altLang="en-US" sz="2000" dirty="0" smtClean="0"/>
                  <a:t>which is like the rank-dependent one</a:t>
                </a:r>
              </a:p>
              <a:p>
                <a:pPr algn="l" rtl="0" eaLnBrk="1" hangingPunct="1">
                  <a:lnSpc>
                    <a:spcPct val="150000"/>
                  </a:lnSpc>
                  <a:buNone/>
                </a:pPr>
                <a:r>
                  <a:rPr lang="en-US" altLang="en-US" sz="2000" dirty="0" smtClean="0"/>
                  <a:t>– and then something similar to the former in the appendix</a:t>
                </a:r>
                <a:endParaRPr lang="en-US" altLang="en-US" sz="2000" dirty="0"/>
              </a:p>
              <a:p>
                <a:pPr algn="l" rtl="0" eaLnBrk="1" hangingPunct="1">
                  <a:lnSpc>
                    <a:spcPct val="150000"/>
                  </a:lnSpc>
                  <a:buFontTx/>
                  <a:buNone/>
                </a:pPr>
                <a:endParaRPr lang="en-US" altLang="en-US" sz="2400" dirty="0">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p:txBody>
          </p:sp>
        </mc:Choice>
        <mc:Fallback xmlns="">
          <p:sp>
            <p:nvSpPr>
              <p:cNvPr id="139267" name="Content Placeholder 2"/>
              <p:cNvSpPr>
                <a:spLocks noGrp="1" noRot="1" noChangeAspect="1" noMove="1" noResize="1" noEditPoints="1" noAdjustHandles="1" noChangeArrowheads="1" noChangeShapeType="1" noTextEdit="1"/>
              </p:cNvSpPr>
              <p:nvPr>
                <p:ph idx="4294967295"/>
              </p:nvPr>
            </p:nvSpPr>
            <p:spPr>
              <a:xfrm>
                <a:off x="457200" y="1417638"/>
                <a:ext cx="8229600" cy="4525963"/>
              </a:xfrm>
              <a:blipFill>
                <a:blip r:embed="rId2"/>
                <a:stretch>
                  <a:fillRect l="-1111"/>
                </a:stretch>
              </a:blipFill>
            </p:spPr>
            <p:txBody>
              <a:bodyPr/>
              <a:lstStyle/>
              <a:p>
                <a:r>
                  <a:rPr lang="en-US">
                    <a:noFill/>
                  </a:rPr>
                  <a:t> </a:t>
                </a:r>
              </a:p>
            </p:txBody>
          </p:sp>
        </mc:Fallback>
      </mc:AlternateContent>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344</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344</a:t>
            </a:fld>
            <a:endParaRPr lang="en-US" altLang="en-US"/>
          </a:p>
        </p:txBody>
      </p:sp>
    </p:spTree>
    <p:extLst>
      <p:ext uri="{BB962C8B-B14F-4D97-AF65-F5344CB8AC3E}">
        <p14:creationId xmlns:p14="http://schemas.microsoft.com/office/powerpoint/2010/main" val="239957274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en-US" sz="3600" dirty="0" smtClean="0">
                <a:solidFill>
                  <a:schemeClr val="accent2"/>
                </a:solidFill>
              </a:rPr>
              <a:t>Cumulative Prospect Theory</a:t>
            </a:r>
            <a:endParaRPr lang="he-IL" altLang="en-US" sz="3600" dirty="0" smtClean="0"/>
          </a:p>
        </p:txBody>
      </p:sp>
      <p:sp>
        <p:nvSpPr>
          <p:cNvPr id="139267" name="Content Placeholder 2"/>
          <p:cNvSpPr>
            <a:spLocks noGrp="1"/>
          </p:cNvSpPr>
          <p:nvPr>
            <p:ph idx="4294967295"/>
          </p:nvPr>
        </p:nvSpPr>
        <p:spPr>
          <a:xfrm>
            <a:off x="457200" y="1719263"/>
            <a:ext cx="8229600" cy="3293914"/>
          </a:xfrm>
        </p:spPr>
        <p:txBody>
          <a:bodyPr/>
          <a:lstStyle/>
          <a:p>
            <a:pPr algn="l" rtl="0" eaLnBrk="1" hangingPunct="1">
              <a:lnSpc>
                <a:spcPct val="150000"/>
              </a:lnSpc>
              <a:buFontTx/>
              <a:buNone/>
            </a:pPr>
            <a:r>
              <a:rPr lang="en-US" altLang="en-US" sz="2400" dirty="0" smtClean="0">
                <a:solidFill>
                  <a:srgbClr val="FF0000"/>
                </a:solidFill>
                <a:sym typeface="Wingdings" panose="05000000000000000000" pitchFamily="2" charset="2"/>
              </a:rPr>
              <a:t>Tversky and Kahneman (1992) </a:t>
            </a:r>
            <a:r>
              <a:rPr lang="en-US" altLang="en-US" sz="2400" dirty="0" smtClean="0">
                <a:sym typeface="Wingdings" panose="05000000000000000000" pitchFamily="2" charset="2"/>
              </a:rPr>
              <a:t>adopted the rank-dependent idea and coupled it with the notion of a reference points</a:t>
            </a:r>
          </a:p>
          <a:p>
            <a:pPr algn="l" rtl="0" eaLnBrk="1" hangingPunct="1">
              <a:lnSpc>
                <a:spcPct val="150000"/>
              </a:lnSpc>
              <a:buFontTx/>
              <a:buNone/>
            </a:pPr>
            <a:r>
              <a:rPr lang="en-US" altLang="en-US" sz="2400" dirty="0" smtClean="0">
                <a:sym typeface="Wingdings" panose="05000000000000000000" pitchFamily="2" charset="2"/>
              </a:rPr>
              <a:t>Though there are debates</a:t>
            </a:r>
          </a:p>
          <a:p>
            <a:pPr algn="l" rtl="0" eaLnBrk="1" hangingPunct="1">
              <a:lnSpc>
                <a:spcPct val="150000"/>
              </a:lnSpc>
              <a:buFontTx/>
              <a:buNone/>
            </a:pPr>
            <a:r>
              <a:rPr lang="en-US" altLang="en-US" sz="2400" dirty="0" smtClean="0">
                <a:sym typeface="Wingdings" panose="05000000000000000000" pitchFamily="2" charset="2"/>
              </a:rPr>
              <a:t>See </a:t>
            </a:r>
            <a:r>
              <a:rPr lang="en-US" altLang="en-US" sz="2400" dirty="0" err="1" smtClean="0">
                <a:solidFill>
                  <a:srgbClr val="FF0000"/>
                </a:solidFill>
                <a:sym typeface="Wingdings" panose="05000000000000000000" pitchFamily="2" charset="2"/>
              </a:rPr>
              <a:t>Bernheim</a:t>
            </a:r>
            <a:r>
              <a:rPr lang="en-US" altLang="en-US" sz="2400" dirty="0" smtClean="0">
                <a:solidFill>
                  <a:srgbClr val="FF0000"/>
                </a:solidFill>
                <a:sym typeface="Wingdings" panose="05000000000000000000" pitchFamily="2" charset="2"/>
              </a:rPr>
              <a:t> and </a:t>
            </a:r>
            <a:r>
              <a:rPr lang="en-US" altLang="en-US" sz="2400" dirty="0" err="1" smtClean="0">
                <a:solidFill>
                  <a:srgbClr val="FF0000"/>
                </a:solidFill>
                <a:sym typeface="Wingdings" panose="05000000000000000000" pitchFamily="2" charset="2"/>
              </a:rPr>
              <a:t>Sprenger</a:t>
            </a:r>
            <a:r>
              <a:rPr lang="en-US" altLang="en-US" sz="2400" dirty="0" smtClean="0">
                <a:solidFill>
                  <a:srgbClr val="FF0000"/>
                </a:solidFill>
                <a:sym typeface="Wingdings" panose="05000000000000000000" pitchFamily="2" charset="2"/>
              </a:rPr>
              <a:t> (2020)</a:t>
            </a:r>
            <a:endParaRPr lang="en-US" altLang="en-US" sz="2400" dirty="0">
              <a:solidFill>
                <a:srgbClr val="FF0000"/>
              </a:solidFill>
              <a:sym typeface="Wingdings" panose="05000000000000000000" pitchFamily="2" charset="2"/>
            </a:endParaRPr>
          </a:p>
          <a:p>
            <a:pPr algn="ctr" rtl="0" eaLnBrk="1" hangingPunct="1">
              <a:lnSpc>
                <a:spcPct val="150000"/>
              </a:lnSpc>
              <a:buFontTx/>
              <a:buNone/>
            </a:pPr>
            <a:endParaRPr lang="en-US" altLang="en-US" sz="2400" dirty="0">
              <a:solidFill>
                <a:srgbClr val="0070C0"/>
              </a:solidFill>
              <a:sym typeface="Wingdings" panose="05000000000000000000" pitchFamily="2" charset="2"/>
            </a:endParaRPr>
          </a:p>
          <a:p>
            <a:pPr marL="0" indent="0" algn="l" rtl="0">
              <a:lnSpc>
                <a:spcPct val="150000"/>
              </a:lnSpc>
              <a:buNone/>
            </a:pPr>
            <a:endParaRPr lang="en-US" altLang="en-US" sz="2400" dirty="0" smtClean="0"/>
          </a:p>
          <a:p>
            <a:pPr marL="0" indent="0" algn="l" rtl="0">
              <a:lnSpc>
                <a:spcPct val="150000"/>
              </a:lnSpc>
              <a:buNone/>
            </a:pPr>
            <a:endParaRPr lang="en-US" altLang="en-US" sz="2400" dirty="0" smtClean="0"/>
          </a:p>
        </p:txBody>
      </p:sp>
      <p:sp>
        <p:nvSpPr>
          <p:cNvPr id="139268" name="Slide Number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045BCC88-C3D9-405F-8514-6AB39EC08E9B}" type="slidenum">
              <a:rPr lang="ar-SA" altLang="en-US" sz="1400"/>
              <a:pPr algn="l" eaLnBrk="1" hangingPunct="1">
                <a:spcBef>
                  <a:spcPct val="0"/>
                </a:spcBef>
                <a:buFontTx/>
                <a:buNone/>
              </a:pPr>
              <a:t>345</a:t>
            </a:fld>
            <a:endParaRPr lang="en-US" altLang="en-US" sz="140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345</a:t>
            </a:fld>
            <a:endParaRPr lang="en-US" altLang="en-US"/>
          </a:p>
        </p:txBody>
      </p:sp>
    </p:spTree>
    <p:extLst>
      <p:ext uri="{BB962C8B-B14F-4D97-AF65-F5344CB8AC3E}">
        <p14:creationId xmlns:p14="http://schemas.microsoft.com/office/powerpoint/2010/main" val="335009701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 theory of anticipated utility</a:t>
            </a:r>
            <a:endParaRPr lang="en-US" sz="2000" dirty="0">
              <a:solidFill>
                <a:srgbClr val="7030A0"/>
              </a:solidFill>
            </a:endParaRPr>
          </a:p>
          <a:p>
            <a:pPr marL="0" indent="0" algn="l" rtl="0">
              <a:buNone/>
            </a:pPr>
            <a:r>
              <a:rPr lang="en-US" sz="2000" dirty="0" smtClean="0">
                <a:solidFill>
                  <a:srgbClr val="FF0000"/>
                </a:solidFill>
              </a:rPr>
              <a:t>John Quiggin</a:t>
            </a:r>
          </a:p>
          <a:p>
            <a:pPr marL="0" indent="0" algn="l" rtl="0">
              <a:buNone/>
            </a:pPr>
            <a:r>
              <a:rPr lang="en-US" sz="1800" i="1" dirty="0" smtClean="0"/>
              <a:t>Journal of Economic Behavior and Organization</a:t>
            </a:r>
            <a:r>
              <a:rPr lang="en-US" sz="1800" dirty="0" smtClean="0"/>
              <a:t>, Vol. 3, No. 4 (Dec., 1982), pp. 323-343</a:t>
            </a:r>
            <a:endParaRPr lang="en-US" sz="1800" dirty="0"/>
          </a:p>
          <a:p>
            <a:pPr marL="0" indent="0" algn="l" rtl="0">
              <a:buNone/>
            </a:pPr>
            <a:r>
              <a:rPr lang="en-US" sz="1800" dirty="0" smtClean="0">
                <a:solidFill>
                  <a:srgbClr val="009900"/>
                </a:solidFill>
              </a:rPr>
              <a:t>Abstract</a:t>
            </a:r>
          </a:p>
          <a:p>
            <a:pPr marL="0" indent="0" algn="l" rtl="0">
              <a:buNone/>
            </a:pPr>
            <a:r>
              <a:rPr lang="en-US" sz="1800" dirty="0" smtClean="0"/>
              <a:t>A new theory of cardinal utility, with an associated set of axioms, is presented.  It is a generalization of the von Neumann-Morgenstern expected utility theory, which permits the analysis of phenomena associated with the distortion of subjective probability.</a:t>
            </a:r>
            <a:endParaRPr lang="en-US" sz="1800"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346</a:t>
            </a:fld>
            <a:endParaRPr lang="en-US" altLang="en-US"/>
          </a:p>
        </p:txBody>
      </p:sp>
    </p:spTree>
    <p:extLst>
      <p:ext uri="{BB962C8B-B14F-4D97-AF65-F5344CB8AC3E}">
        <p14:creationId xmlns:p14="http://schemas.microsoft.com/office/powerpoint/2010/main" val="322038293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A </a:t>
            </a:r>
            <a:r>
              <a:rPr lang="en-US" sz="2000" dirty="0" smtClean="0">
                <a:solidFill>
                  <a:srgbClr val="7030A0"/>
                </a:solidFill>
              </a:rPr>
              <a:t>generalization </a:t>
            </a:r>
            <a:r>
              <a:rPr lang="en-US" sz="2000" dirty="0">
                <a:solidFill>
                  <a:srgbClr val="7030A0"/>
                </a:solidFill>
              </a:rPr>
              <a:t>of the </a:t>
            </a:r>
            <a:r>
              <a:rPr lang="en-US" sz="2000" dirty="0" smtClean="0">
                <a:solidFill>
                  <a:srgbClr val="7030A0"/>
                </a:solidFill>
              </a:rPr>
              <a:t>quasilinear </a:t>
            </a:r>
            <a:r>
              <a:rPr lang="en-US" sz="2000" dirty="0">
                <a:solidFill>
                  <a:srgbClr val="7030A0"/>
                </a:solidFill>
              </a:rPr>
              <a:t>m</a:t>
            </a:r>
            <a:r>
              <a:rPr lang="en-US" sz="2000" dirty="0" smtClean="0">
                <a:solidFill>
                  <a:srgbClr val="7030A0"/>
                </a:solidFill>
              </a:rPr>
              <a:t>ean </a:t>
            </a:r>
            <a:r>
              <a:rPr lang="en-US" sz="2000" dirty="0">
                <a:solidFill>
                  <a:srgbClr val="7030A0"/>
                </a:solidFill>
              </a:rPr>
              <a:t>with </a:t>
            </a:r>
            <a:r>
              <a:rPr lang="en-US" sz="2000" dirty="0" smtClean="0">
                <a:solidFill>
                  <a:srgbClr val="7030A0"/>
                </a:solidFill>
              </a:rPr>
              <a:t>applications </a:t>
            </a:r>
            <a:r>
              <a:rPr lang="en-US" sz="2000" dirty="0">
                <a:solidFill>
                  <a:srgbClr val="7030A0"/>
                </a:solidFill>
              </a:rPr>
              <a:t>to the </a:t>
            </a:r>
            <a:r>
              <a:rPr lang="en-US" sz="2000" dirty="0" smtClean="0">
                <a:solidFill>
                  <a:srgbClr val="7030A0"/>
                </a:solidFill>
              </a:rPr>
              <a:t>measurement </a:t>
            </a:r>
            <a:r>
              <a:rPr lang="en-US" sz="2000" dirty="0">
                <a:solidFill>
                  <a:srgbClr val="7030A0"/>
                </a:solidFill>
              </a:rPr>
              <a:t>of </a:t>
            </a:r>
            <a:r>
              <a:rPr lang="en-US" sz="2000" dirty="0" smtClean="0">
                <a:solidFill>
                  <a:srgbClr val="7030A0"/>
                </a:solidFill>
              </a:rPr>
              <a:t>income </a:t>
            </a:r>
            <a:r>
              <a:rPr lang="en-US" sz="2000" dirty="0">
                <a:solidFill>
                  <a:srgbClr val="7030A0"/>
                </a:solidFill>
              </a:rPr>
              <a:t>i</a:t>
            </a:r>
            <a:r>
              <a:rPr lang="en-US" sz="2000" dirty="0" smtClean="0">
                <a:solidFill>
                  <a:srgbClr val="7030A0"/>
                </a:solidFill>
              </a:rPr>
              <a:t>nequality </a:t>
            </a:r>
            <a:r>
              <a:rPr lang="en-US" sz="2000" dirty="0">
                <a:solidFill>
                  <a:srgbClr val="7030A0"/>
                </a:solidFill>
              </a:rPr>
              <a:t>and </a:t>
            </a:r>
            <a:r>
              <a:rPr lang="en-US" sz="2000" dirty="0" smtClean="0">
                <a:solidFill>
                  <a:srgbClr val="7030A0"/>
                </a:solidFill>
              </a:rPr>
              <a:t>decision theory resolving </a:t>
            </a:r>
            <a:r>
              <a:rPr lang="en-US" sz="2000" dirty="0">
                <a:solidFill>
                  <a:srgbClr val="7030A0"/>
                </a:solidFill>
              </a:rPr>
              <a:t>the Allais </a:t>
            </a:r>
            <a:r>
              <a:rPr lang="en-US" sz="2000" dirty="0" smtClean="0">
                <a:solidFill>
                  <a:srgbClr val="7030A0"/>
                </a:solidFill>
              </a:rPr>
              <a:t>Paradox</a:t>
            </a:r>
            <a:endParaRPr lang="en-US" sz="2000" dirty="0">
              <a:solidFill>
                <a:srgbClr val="7030A0"/>
              </a:solidFill>
            </a:endParaRPr>
          </a:p>
          <a:p>
            <a:pPr marL="0" indent="0" algn="l" rtl="0">
              <a:buNone/>
            </a:pPr>
            <a:r>
              <a:rPr lang="en-US" sz="2000" dirty="0" smtClean="0">
                <a:solidFill>
                  <a:srgbClr val="FF0000"/>
                </a:solidFill>
              </a:rPr>
              <a:t>Chew Soo Hong</a:t>
            </a:r>
          </a:p>
          <a:p>
            <a:pPr marL="0" indent="0" algn="l" rtl="0">
              <a:buNone/>
            </a:pPr>
            <a:r>
              <a:rPr lang="en-US" sz="1800" i="1" dirty="0" smtClean="0"/>
              <a:t>Econometrica</a:t>
            </a:r>
            <a:r>
              <a:rPr lang="en-US" sz="1800" dirty="0" smtClean="0"/>
              <a:t>, Vol. 51, No. 4 (July, 1983), pp. 1065-1092</a:t>
            </a:r>
            <a:endParaRPr lang="en-US" sz="1800" dirty="0"/>
          </a:p>
          <a:p>
            <a:pPr marL="0" indent="0" algn="l" rtl="0">
              <a:buNone/>
            </a:pPr>
            <a:r>
              <a:rPr lang="en-US" sz="1800" dirty="0" smtClean="0">
                <a:solidFill>
                  <a:srgbClr val="00B050"/>
                </a:solidFill>
              </a:rPr>
              <a:t>Abstract</a:t>
            </a:r>
          </a:p>
          <a:p>
            <a:pPr marL="0" indent="0" algn="l" rtl="0">
              <a:buNone/>
            </a:pPr>
            <a:r>
              <a:rPr lang="en-US" sz="1400" dirty="0"/>
              <a:t>The main result of this paper is a generalization of the quasilinear mean of </a:t>
            </a:r>
            <a:r>
              <a:rPr lang="en-US" sz="1400" dirty="0" err="1"/>
              <a:t>Nagumo</a:t>
            </a:r>
            <a:r>
              <a:rPr lang="en-US" sz="1400" dirty="0"/>
              <a:t> [29], Kolmogorov [26], and de Finetti [17]. We prove that the most general class of mean values, denoted by </a:t>
            </a:r>
            <a:r>
              <a:rPr lang="en-US" sz="1400" dirty="0" smtClean="0"/>
              <a:t>M, </a:t>
            </a:r>
            <a:r>
              <a:rPr lang="en-US" sz="1400" dirty="0"/>
              <a:t>satisfying Consistency with Certainty, </a:t>
            </a:r>
            <a:r>
              <a:rPr lang="en-US" sz="1400" dirty="0" err="1"/>
              <a:t>Betweenness</a:t>
            </a:r>
            <a:r>
              <a:rPr lang="en-US" sz="1400" dirty="0"/>
              <a:t>, Substitution-independence, Continuity, and Extension, is characterized by a continuous, </a:t>
            </a:r>
            <a:r>
              <a:rPr lang="en-US" sz="1400" dirty="0" err="1"/>
              <a:t>nonvanishing</a:t>
            </a:r>
            <a:r>
              <a:rPr lang="en-US" sz="1400" dirty="0"/>
              <a:t> weight function </a:t>
            </a:r>
            <a:r>
              <a:rPr lang="en-US" sz="1400" dirty="0" smtClean="0"/>
              <a:t>a </a:t>
            </a:r>
            <a:r>
              <a:rPr lang="en-US" sz="1400" dirty="0"/>
              <a:t>and a continuous, strictly monotone value-like </a:t>
            </a:r>
            <a:r>
              <a:rPr lang="en-US" sz="1400" dirty="0" smtClean="0"/>
              <a:t>function. </a:t>
            </a:r>
            <a:r>
              <a:rPr lang="en-US" sz="1400" dirty="0"/>
              <a:t>The quasilinear mean </a:t>
            </a:r>
            <a:r>
              <a:rPr lang="en-US" sz="1400" dirty="0" smtClean="0"/>
              <a:t>M </a:t>
            </a:r>
            <a:r>
              <a:rPr lang="en-US" sz="1400" dirty="0"/>
              <a:t>results whenever the weight function </a:t>
            </a:r>
            <a:r>
              <a:rPr lang="en-US" sz="1400" dirty="0" smtClean="0"/>
              <a:t>is </a:t>
            </a:r>
            <a:r>
              <a:rPr lang="en-US" sz="1400" dirty="0"/>
              <a:t>constant. Existence conditions and consistency conditions with first and higher degree stochastic dominance are derived and an extension of a well known inequality among quasilinear means, which is related to Pratt's [31] condition for comparative risk aversion, is obtained. Under the interpretation of mean value as a certainty equivalent for a lottery, the </a:t>
            </a:r>
            <a:r>
              <a:rPr lang="en-US" sz="1400" dirty="0" smtClean="0"/>
              <a:t>M </a:t>
            </a:r>
            <a:r>
              <a:rPr lang="en-US" sz="1400" dirty="0"/>
              <a:t>mean gives rise to a generalization of the expected utility hypothesis which has testable implications, one of which is the resolution of the </a:t>
            </a:r>
            <a:r>
              <a:rPr lang="en-US" sz="1400" dirty="0" err="1"/>
              <a:t>Allias</a:t>
            </a:r>
            <a:r>
              <a:rPr lang="en-US" sz="1400" dirty="0"/>
              <a:t> "paradox." The </a:t>
            </a:r>
            <a:r>
              <a:rPr lang="en-US" sz="1400" dirty="0" smtClean="0"/>
              <a:t>M </a:t>
            </a:r>
            <a:r>
              <a:rPr lang="en-US" sz="1400" dirty="0"/>
              <a:t>mean can also be used to model the equally-distributed-equivalent or representative income corresponding to an income distribution. This generates a family of relative and absolute inequality measures and a related family of weighted utilitarian social welfare functions.</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347</a:t>
            </a:fld>
            <a:endParaRPr lang="en-US" altLang="en-US"/>
          </a:p>
        </p:txBody>
      </p:sp>
    </p:spTree>
    <p:extLst>
      <p:ext uri="{BB962C8B-B14F-4D97-AF65-F5344CB8AC3E}">
        <p14:creationId xmlns:p14="http://schemas.microsoft.com/office/powerpoint/2010/main" val="100233177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The dual theory of choice under risk</a:t>
            </a:r>
            <a:endParaRPr lang="en-US" sz="2000" dirty="0">
              <a:solidFill>
                <a:srgbClr val="7030A0"/>
              </a:solidFill>
            </a:endParaRPr>
          </a:p>
          <a:p>
            <a:pPr marL="0" indent="0" algn="l" rtl="0">
              <a:buNone/>
            </a:pPr>
            <a:r>
              <a:rPr lang="en-US" sz="2000" dirty="0" err="1" smtClean="0">
                <a:solidFill>
                  <a:srgbClr val="FF0000"/>
                </a:solidFill>
              </a:rPr>
              <a:t>Menahem</a:t>
            </a:r>
            <a:r>
              <a:rPr lang="en-US" sz="2000" dirty="0" smtClean="0">
                <a:solidFill>
                  <a:srgbClr val="FF0000"/>
                </a:solidFill>
              </a:rPr>
              <a:t> Yaari</a:t>
            </a:r>
          </a:p>
          <a:p>
            <a:pPr marL="0" indent="0" algn="l" rtl="0">
              <a:buNone/>
            </a:pPr>
            <a:r>
              <a:rPr lang="en-US" sz="1800" i="1" dirty="0" smtClean="0"/>
              <a:t>Econometrica</a:t>
            </a:r>
            <a:r>
              <a:rPr lang="en-US" sz="1800" dirty="0" smtClean="0"/>
              <a:t>, Vol. 55, No. </a:t>
            </a:r>
            <a:r>
              <a:rPr lang="en-US" sz="1800" dirty="0"/>
              <a:t>1</a:t>
            </a:r>
            <a:r>
              <a:rPr lang="en-US" sz="1800" dirty="0" smtClean="0"/>
              <a:t> (Jan., 1987), pp. 95-115</a:t>
            </a:r>
            <a:endParaRPr lang="en-US" sz="1800" dirty="0"/>
          </a:p>
          <a:p>
            <a:pPr marL="0" indent="0" algn="l" rtl="0">
              <a:buNone/>
            </a:pPr>
            <a:r>
              <a:rPr lang="en-US" sz="1800" dirty="0" smtClean="0">
                <a:solidFill>
                  <a:srgbClr val="00B050"/>
                </a:solidFill>
              </a:rPr>
              <a:t>Abstract</a:t>
            </a:r>
          </a:p>
          <a:p>
            <a:pPr marL="0" indent="0" algn="l" rtl="0">
              <a:buNone/>
            </a:pPr>
            <a:r>
              <a:rPr lang="en-US" sz="1800" dirty="0"/>
              <a:t>This paper investigates the consequences of the following modification of expected utility theory: Instead of requiring independence with respect to probability mixtures of risky prospects, require independence with respect to direct mixing of payments of risky prospects. A new theory of choice under risk-a so-called dual theory-is obtained. Within this new theory, the following questions are considered: (</a:t>
            </a:r>
            <a:r>
              <a:rPr lang="en-US" sz="1800" dirty="0" err="1"/>
              <a:t>i</a:t>
            </a:r>
            <a:r>
              <a:rPr lang="en-US" sz="1800" dirty="0"/>
              <a:t>) numerical representation of preferences; (ii) properties of the utility function; (iii) the possibility for resolving the "paradoxes" of expected utility theory; (iv) the characterization of risk aversion; (v) comparative statics. The paper ends with a discussion of other non-expected-utility theories proposed </a:t>
            </a:r>
            <a:r>
              <a:rPr lang="en-US" sz="1800" dirty="0" smtClean="0"/>
              <a:t>recently.</a:t>
            </a: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348</a:t>
            </a:fld>
            <a:endParaRPr lang="en-US" altLang="en-US"/>
          </a:p>
        </p:txBody>
      </p:sp>
    </p:spTree>
    <p:extLst>
      <p:ext uri="{BB962C8B-B14F-4D97-AF65-F5344CB8AC3E}">
        <p14:creationId xmlns:p14="http://schemas.microsoft.com/office/powerpoint/2010/main" val="324170607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Advances in Prospect Theory: Cumulative representation of uncertainty</a:t>
            </a:r>
            <a:endParaRPr lang="en-US" sz="2000" dirty="0">
              <a:solidFill>
                <a:srgbClr val="7030A0"/>
              </a:solidFill>
            </a:endParaRPr>
          </a:p>
          <a:p>
            <a:pPr marL="0" indent="0" algn="l" rtl="0">
              <a:buNone/>
            </a:pPr>
            <a:r>
              <a:rPr lang="en-US" sz="2000" dirty="0" smtClean="0">
                <a:solidFill>
                  <a:srgbClr val="FF0000"/>
                </a:solidFill>
              </a:rPr>
              <a:t>Amos Tversky, Daniel Kahneman</a:t>
            </a:r>
          </a:p>
          <a:p>
            <a:pPr marL="0" indent="0" algn="l" rtl="0">
              <a:buNone/>
            </a:pPr>
            <a:r>
              <a:rPr lang="en-US" sz="1800" i="1" dirty="0" smtClean="0"/>
              <a:t>Journal of Risk and Uncertainty</a:t>
            </a:r>
            <a:r>
              <a:rPr lang="en-US" sz="1800" dirty="0" smtClean="0"/>
              <a:t>, Vol. 5 (1992), pp. 297-323</a:t>
            </a:r>
            <a:endParaRPr lang="en-US" sz="1800" dirty="0"/>
          </a:p>
          <a:p>
            <a:pPr marL="0" indent="0" algn="l" rtl="0">
              <a:buNone/>
            </a:pPr>
            <a:r>
              <a:rPr lang="en-US" sz="1800" dirty="0" smtClean="0">
                <a:solidFill>
                  <a:srgbClr val="00B050"/>
                </a:solidFill>
              </a:rPr>
              <a:t>Abstract</a:t>
            </a:r>
          </a:p>
          <a:p>
            <a:pPr marL="0" indent="0" algn="l" rtl="0">
              <a:buNone/>
            </a:pPr>
            <a:r>
              <a:rPr lang="en-US" sz="1800" dirty="0"/>
              <a:t>We develop a new version of prospect theory that employs cumulative rather than separable decision weights and extends the theory in several respects. This version, called cumulative prospect theory, applies to uncertain as well as to risky prospects with any number of outcomes, and it allows different weighting </a:t>
            </a:r>
            <a:r>
              <a:rPr lang="en-US" sz="1800" dirty="0" err="1"/>
              <a:t>functionsfor</a:t>
            </a:r>
            <a:r>
              <a:rPr lang="en-US" sz="1800" dirty="0"/>
              <a:t> gains and for losses. Two principles, diminishing sensitivity and loss aversion, are invoked to explain the characteristic curvature of the value function and the weighting functions. A review of the experimental evidence and the results of a new experiment confirm a distinctive fourfold pattern of risk attitudes: risk aversion for gains and risk seeking for losses of high probability; risk seeking for gains and risk aversion for losses of low </a:t>
            </a:r>
            <a:r>
              <a:rPr lang="en-US" sz="1800" dirty="0" smtClean="0"/>
              <a:t>probability.</a:t>
            </a:r>
            <a:endParaRPr lang="en-US" sz="18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349</a:t>
            </a:fld>
            <a:endParaRPr lang="en-US" altLang="en-US"/>
          </a:p>
        </p:txBody>
      </p:sp>
    </p:spTree>
    <p:extLst>
      <p:ext uri="{BB962C8B-B14F-4D97-AF65-F5344CB8AC3E}">
        <p14:creationId xmlns:p14="http://schemas.microsoft.com/office/powerpoint/2010/main" val="329375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1749C33-D4A1-41FC-A9CA-82DF28A331F0}" type="slidenum">
              <a:rPr lang="ar-SA" altLang="en-US" sz="1400"/>
              <a:pPr algn="l" eaLnBrk="1" hangingPunct="1">
                <a:spcBef>
                  <a:spcPct val="0"/>
                </a:spcBef>
                <a:buFontTx/>
                <a:buNone/>
              </a:pPr>
              <a:t>35</a:t>
            </a:fld>
            <a:endParaRPr lang="en-US" altLang="en-US" sz="1400"/>
          </a:p>
        </p:txBody>
      </p:sp>
      <p:sp>
        <p:nvSpPr>
          <p:cNvPr id="1536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Disposition Effect</a:t>
            </a:r>
          </a:p>
        </p:txBody>
      </p:sp>
      <p:sp>
        <p:nvSpPr>
          <p:cNvPr id="15364" name="Rectangle 3"/>
          <p:cNvSpPr>
            <a:spLocks noGrp="1" noChangeArrowheads="1"/>
          </p:cNvSpPr>
          <p:nvPr>
            <p:ph type="body" idx="4294967295"/>
          </p:nvPr>
        </p:nvSpPr>
        <p:spPr>
          <a:xfrm>
            <a:off x="323528" y="2497505"/>
            <a:ext cx="4330824" cy="2260847"/>
          </a:xfrm>
        </p:spPr>
        <p:txBody>
          <a:bodyPr/>
          <a:lstStyle/>
          <a:p>
            <a:pPr marL="0" indent="0" algn="l" rtl="0" eaLnBrk="1" hangingPunct="1">
              <a:lnSpc>
                <a:spcPct val="150000"/>
              </a:lnSpc>
              <a:buNone/>
            </a:pPr>
            <a:r>
              <a:rPr lang="en-US" altLang="en-US" sz="2400" dirty="0" smtClean="0"/>
              <a:t>People tend to hold on to stocks that lost in value and to sell stocks that gained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482" y="1600201"/>
            <a:ext cx="1675741" cy="1756792"/>
          </a:xfrm>
          <a:prstGeom prst="rect">
            <a:avLst/>
          </a:prstGeom>
        </p:spPr>
      </p:pic>
      <p:sp>
        <p:nvSpPr>
          <p:cNvPr id="3" name="TextBox 2"/>
          <p:cNvSpPr txBox="1"/>
          <p:nvPr/>
        </p:nvSpPr>
        <p:spPr>
          <a:xfrm>
            <a:off x="5076056" y="3403096"/>
            <a:ext cx="2736304" cy="369332"/>
          </a:xfrm>
          <a:prstGeom prst="rect">
            <a:avLst/>
          </a:prstGeom>
          <a:noFill/>
        </p:spPr>
        <p:txBody>
          <a:bodyPr wrap="square" rtlCol="0">
            <a:spAutoFit/>
          </a:bodyPr>
          <a:lstStyle/>
          <a:p>
            <a:r>
              <a:rPr lang="en-US" dirty="0" err="1" smtClean="0"/>
              <a:t>Hersh</a:t>
            </a:r>
            <a:r>
              <a:rPr lang="en-US" dirty="0" smtClean="0"/>
              <a:t> </a:t>
            </a:r>
            <a:r>
              <a:rPr lang="en-US" dirty="0" err="1" smtClean="0"/>
              <a:t>Shefrin</a:t>
            </a:r>
            <a:r>
              <a:rPr lang="en-US" dirty="0" smtClean="0"/>
              <a:t> (b. 1948)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126308"/>
            <a:ext cx="1744588" cy="1905000"/>
          </a:xfrm>
          <a:prstGeom prst="rect">
            <a:avLst/>
          </a:prstGeom>
        </p:spPr>
      </p:pic>
      <p:sp>
        <p:nvSpPr>
          <p:cNvPr id="5" name="TextBox 4"/>
          <p:cNvSpPr txBox="1"/>
          <p:nvPr/>
        </p:nvSpPr>
        <p:spPr>
          <a:xfrm>
            <a:off x="5148064" y="6101807"/>
            <a:ext cx="1872208" cy="369332"/>
          </a:xfrm>
          <a:prstGeom prst="rect">
            <a:avLst/>
          </a:prstGeom>
          <a:noFill/>
        </p:spPr>
        <p:txBody>
          <a:bodyPr wrap="square" rtlCol="0">
            <a:spAutoFit/>
          </a:bodyPr>
          <a:lstStyle/>
          <a:p>
            <a:r>
              <a:rPr lang="en-US" dirty="0" smtClean="0"/>
              <a:t>Meir </a:t>
            </a:r>
            <a:r>
              <a:rPr lang="en-US" dirty="0" err="1" smtClean="0"/>
              <a:t>Statman</a:t>
            </a:r>
            <a:endParaRPr lang="en-US" dirty="0"/>
          </a:p>
        </p:txBody>
      </p:sp>
      <p:sp>
        <p:nvSpPr>
          <p:cNvPr id="6" name="Slide Number Placeholder 5"/>
          <p:cNvSpPr>
            <a:spLocks noGrp="1"/>
          </p:cNvSpPr>
          <p:nvPr>
            <p:ph type="sldNum" sz="quarter" idx="12"/>
          </p:nvPr>
        </p:nvSpPr>
        <p:spPr/>
        <p:txBody>
          <a:bodyPr/>
          <a:lstStyle/>
          <a:p>
            <a:pPr>
              <a:defRPr/>
            </a:pPr>
            <a:fld id="{0CF6547E-1A99-404A-8CF9-4C96F251AFB9}" type="slidenum">
              <a:rPr lang="en-US" altLang="en-US" smtClean="0"/>
              <a:pPr>
                <a:defRPr/>
              </a:pPr>
              <a:t>35</a:t>
            </a:fld>
            <a:endParaRPr lang="en-US" altLang="en-US"/>
          </a:p>
        </p:txBody>
      </p:sp>
    </p:spTree>
    <p:extLst>
      <p:ext uri="{BB962C8B-B14F-4D97-AF65-F5344CB8AC3E}">
        <p14:creationId xmlns:p14="http://schemas.microsoft.com/office/powerpoint/2010/main" val="2482790425"/>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smtClean="0">
                <a:solidFill>
                  <a:schemeClr val="accent2"/>
                </a:solidFill>
              </a:rPr>
              <a:t>A great textbook</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208" y="1556792"/>
            <a:ext cx="1728192" cy="2204612"/>
          </a:xfrm>
        </p:spPr>
      </p:pic>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350</a:t>
            </a:fld>
            <a:endParaRPr lang="en-US" altLang="en-US"/>
          </a:p>
        </p:txBody>
      </p:sp>
      <p:sp>
        <p:nvSpPr>
          <p:cNvPr id="6" name="TextBox 5"/>
          <p:cNvSpPr txBox="1"/>
          <p:nvPr/>
        </p:nvSpPr>
        <p:spPr>
          <a:xfrm>
            <a:off x="5724128" y="4005064"/>
            <a:ext cx="2808312" cy="369332"/>
          </a:xfrm>
          <a:prstGeom prst="rect">
            <a:avLst/>
          </a:prstGeom>
          <a:noFill/>
        </p:spPr>
        <p:txBody>
          <a:bodyPr wrap="square" rtlCol="0">
            <a:spAutoFit/>
          </a:bodyPr>
          <a:lstStyle/>
          <a:p>
            <a:r>
              <a:rPr lang="en-US" dirty="0" smtClean="0"/>
              <a:t>Peter P. </a:t>
            </a:r>
            <a:r>
              <a:rPr lang="en-US" dirty="0" err="1" smtClean="0"/>
              <a:t>Wakker</a:t>
            </a:r>
            <a:r>
              <a:rPr lang="en-US" dirty="0" smtClean="0"/>
              <a:t> (b. 1956)</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56792"/>
            <a:ext cx="1443018" cy="2204612"/>
          </a:xfrm>
          <a:prstGeom prst="rect">
            <a:avLst/>
          </a:prstGeom>
        </p:spPr>
      </p:pic>
      <p:sp>
        <p:nvSpPr>
          <p:cNvPr id="8" name="TextBox 7"/>
          <p:cNvSpPr txBox="1"/>
          <p:nvPr/>
        </p:nvSpPr>
        <p:spPr>
          <a:xfrm>
            <a:off x="827584" y="4221088"/>
            <a:ext cx="4320480" cy="872034"/>
          </a:xfrm>
          <a:prstGeom prst="rect">
            <a:avLst/>
          </a:prstGeom>
          <a:noFill/>
        </p:spPr>
        <p:txBody>
          <a:bodyPr wrap="square" rtlCol="0">
            <a:spAutoFit/>
          </a:bodyPr>
          <a:lstStyle/>
          <a:p>
            <a:pPr>
              <a:lnSpc>
                <a:spcPct val="150000"/>
              </a:lnSpc>
            </a:pPr>
            <a:r>
              <a:rPr lang="en-US" dirty="0" smtClean="0">
                <a:solidFill>
                  <a:srgbClr val="7030A0"/>
                </a:solidFill>
              </a:rPr>
              <a:t>Prospect Theory: For risk and ambiguity</a:t>
            </a:r>
          </a:p>
          <a:p>
            <a:pPr>
              <a:lnSpc>
                <a:spcPct val="150000"/>
              </a:lnSpc>
            </a:pPr>
            <a:r>
              <a:rPr lang="en-US" dirty="0" smtClean="0"/>
              <a:t>Cambridge University Press, 2010</a:t>
            </a:r>
            <a:endParaRPr lang="en-US" dirty="0"/>
          </a:p>
        </p:txBody>
      </p:sp>
    </p:spTree>
    <p:extLst>
      <p:ext uri="{BB962C8B-B14F-4D97-AF65-F5344CB8AC3E}">
        <p14:creationId xmlns:p14="http://schemas.microsoft.com/office/powerpoint/2010/main" val="335686113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smtClean="0">
                <a:solidFill>
                  <a:schemeClr val="accent2"/>
                </a:solidFill>
              </a:rPr>
              <a:t>Critique I</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Direct tests of Cumulative Prospect Theory</a:t>
            </a:r>
          </a:p>
          <a:p>
            <a:pPr marL="0" indent="0" algn="l" rtl="0">
              <a:buNone/>
            </a:pPr>
            <a:r>
              <a:rPr lang="en-US" sz="2000" dirty="0" smtClean="0">
                <a:solidFill>
                  <a:srgbClr val="FF0000"/>
                </a:solidFill>
              </a:rPr>
              <a:t>B. Douglas </a:t>
            </a:r>
            <a:r>
              <a:rPr lang="en-US" sz="2000" dirty="0" err="1" smtClean="0">
                <a:solidFill>
                  <a:srgbClr val="FF0000"/>
                </a:solidFill>
              </a:rPr>
              <a:t>Bernheim</a:t>
            </a:r>
            <a:r>
              <a:rPr lang="en-US" sz="2000" dirty="0" smtClean="0">
                <a:solidFill>
                  <a:srgbClr val="FF0000"/>
                </a:solidFill>
              </a:rPr>
              <a:t>, Charles </a:t>
            </a:r>
            <a:r>
              <a:rPr lang="en-US" sz="2000" dirty="0" err="1" smtClean="0">
                <a:solidFill>
                  <a:srgbClr val="FF0000"/>
                </a:solidFill>
              </a:rPr>
              <a:t>Sprenger</a:t>
            </a:r>
            <a:endParaRPr lang="en-US" sz="2000" dirty="0" smtClean="0">
              <a:solidFill>
                <a:srgbClr val="FF0000"/>
              </a:solidFill>
            </a:endParaRPr>
          </a:p>
          <a:p>
            <a:pPr marL="0" indent="0" algn="l" rtl="0">
              <a:buNone/>
            </a:pPr>
            <a:r>
              <a:rPr lang="en-US" sz="1800" i="1" dirty="0" smtClean="0"/>
              <a:t>Econometrica</a:t>
            </a:r>
            <a:r>
              <a:rPr lang="en-US" sz="1800" dirty="0" smtClean="0"/>
              <a:t>, Vol. XX (2020), pp. xx-</a:t>
            </a:r>
            <a:r>
              <a:rPr lang="en-US" sz="1800" dirty="0" err="1" smtClean="0"/>
              <a:t>yy</a:t>
            </a:r>
            <a:endParaRPr lang="en-US" sz="1800" dirty="0"/>
          </a:p>
          <a:p>
            <a:pPr marL="0" indent="0" algn="l" rtl="0">
              <a:buNone/>
            </a:pPr>
            <a:r>
              <a:rPr lang="en-US" sz="1800" dirty="0" smtClean="0">
                <a:solidFill>
                  <a:srgbClr val="00B050"/>
                </a:solidFill>
              </a:rPr>
              <a:t>Abstract</a:t>
            </a:r>
          </a:p>
          <a:p>
            <a:pPr marL="0" indent="0" algn="l" rtl="0">
              <a:buNone/>
            </a:pPr>
            <a:r>
              <a:rPr lang="en-US" sz="1400" dirty="0"/>
              <a:t>Cumulative Prospect Theory (CPT), the leading behavioral account of decision making under uncertainty, assumes that the probability weight applied to a given outcome depends on its ranking. This assumption is needed to avoid the violations of dominance implied by Prospect Theory (PT). We devise a simple and direct non-parametric method for measuring the change in relative probability weights resulting from a change in payoﬀ ranks. We ﬁnd no evidence that these weights are even modestly sensitive to ranks. The estimated changes in relative weights range from +3% to -3%, and in no case can we reject the hypothesis of rank-independence. Our estimates rule out changes in relative probability weights larger than a few percent as ranks change with 95% conﬁdence. In contrast, conventional calibrations of CPT preferences for the same subjects imply that probability weights should change by 20% to 40%. Models with reference distributions (notably </a:t>
            </a:r>
            <a:r>
              <a:rPr lang="en-US" sz="1400" dirty="0" err="1"/>
              <a:t>Koszegi</a:t>
            </a:r>
            <a:r>
              <a:rPr lang="en-US" sz="1400" dirty="0"/>
              <a:t> and Rabin, 2006) have similar implications, and hence we falsify them as well. Additional tests nevertheless indicate that the dominance patterns predicted by PT do not arise. We reconcile these ﬁndings by positing a form of complexity aversion that generalizes the well-known certainty eﬀect.</a:t>
            </a:r>
            <a:endParaRPr lang="en-US" sz="14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351</a:t>
            </a:fld>
            <a:endParaRPr lang="en-US" altLang="en-US"/>
          </a:p>
        </p:txBody>
      </p:sp>
    </p:spTree>
    <p:extLst>
      <p:ext uri="{BB962C8B-B14F-4D97-AF65-F5344CB8AC3E}">
        <p14:creationId xmlns:p14="http://schemas.microsoft.com/office/powerpoint/2010/main" val="332888785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altLang="en-US" sz="3600" dirty="0" smtClean="0">
                <a:solidFill>
                  <a:schemeClr val="accent2"/>
                </a:solidFill>
              </a:rPr>
              <a:t>Critique II</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smtClean="0">
                <a:solidFill>
                  <a:srgbClr val="7030A0"/>
                </a:solidFill>
              </a:rPr>
              <a:t>Decisions from experience and the effect of rare events in risky choice</a:t>
            </a:r>
          </a:p>
          <a:p>
            <a:pPr marL="0" indent="0" algn="l" rtl="0">
              <a:buNone/>
            </a:pPr>
            <a:r>
              <a:rPr lang="en-US" sz="2000" dirty="0">
                <a:solidFill>
                  <a:srgbClr val="FF0000"/>
                </a:solidFill>
              </a:rPr>
              <a:t>Ralph </a:t>
            </a:r>
            <a:r>
              <a:rPr lang="en-US" sz="2000" dirty="0" err="1">
                <a:solidFill>
                  <a:srgbClr val="FF0000"/>
                </a:solidFill>
              </a:rPr>
              <a:t>Hertwig</a:t>
            </a:r>
            <a:r>
              <a:rPr lang="en-US" sz="2000" dirty="0">
                <a:solidFill>
                  <a:srgbClr val="FF0000"/>
                </a:solidFill>
              </a:rPr>
              <a:t>, Greg Barron, </a:t>
            </a:r>
            <a:r>
              <a:rPr lang="en-US" sz="2000" dirty="0" err="1">
                <a:solidFill>
                  <a:srgbClr val="FF0000"/>
                </a:solidFill>
              </a:rPr>
              <a:t>Elke</a:t>
            </a:r>
            <a:r>
              <a:rPr lang="en-US" sz="2000" dirty="0">
                <a:solidFill>
                  <a:srgbClr val="FF0000"/>
                </a:solidFill>
              </a:rPr>
              <a:t> </a:t>
            </a:r>
            <a:r>
              <a:rPr lang="en-US" sz="2000" dirty="0" smtClean="0">
                <a:solidFill>
                  <a:srgbClr val="FF0000"/>
                </a:solidFill>
              </a:rPr>
              <a:t>U. </a:t>
            </a:r>
            <a:r>
              <a:rPr lang="en-US" sz="2000" dirty="0">
                <a:solidFill>
                  <a:srgbClr val="FF0000"/>
                </a:solidFill>
              </a:rPr>
              <a:t>Weber, </a:t>
            </a:r>
            <a:r>
              <a:rPr lang="en-US" sz="2000" dirty="0" err="1">
                <a:solidFill>
                  <a:srgbClr val="FF0000"/>
                </a:solidFill>
              </a:rPr>
              <a:t>Ido</a:t>
            </a:r>
            <a:r>
              <a:rPr lang="en-US" sz="2000" dirty="0">
                <a:solidFill>
                  <a:srgbClr val="FF0000"/>
                </a:solidFill>
              </a:rPr>
              <a:t> </a:t>
            </a:r>
            <a:r>
              <a:rPr lang="en-US" sz="2000" dirty="0" err="1" smtClean="0">
                <a:solidFill>
                  <a:srgbClr val="FF0000"/>
                </a:solidFill>
              </a:rPr>
              <a:t>Erev</a:t>
            </a:r>
            <a:endParaRPr lang="en-US" sz="2000" dirty="0" smtClean="0">
              <a:solidFill>
                <a:srgbClr val="FF0000"/>
              </a:solidFill>
            </a:endParaRPr>
          </a:p>
          <a:p>
            <a:pPr marL="0" indent="0" algn="l" rtl="0">
              <a:buNone/>
            </a:pPr>
            <a:r>
              <a:rPr lang="en-US" sz="1800" i="1" dirty="0" smtClean="0"/>
              <a:t>Psychological Science</a:t>
            </a:r>
            <a:r>
              <a:rPr lang="en-US" sz="1800" dirty="0" smtClean="0"/>
              <a:t>, Vol. 15 No. 8 (2004), pp. 534-539</a:t>
            </a:r>
            <a:endParaRPr lang="en-US" sz="1800" dirty="0"/>
          </a:p>
          <a:p>
            <a:pPr marL="0" indent="0" algn="l" rtl="0">
              <a:buNone/>
            </a:pPr>
            <a:r>
              <a:rPr lang="en-US" sz="1800" dirty="0" smtClean="0">
                <a:solidFill>
                  <a:srgbClr val="00B050"/>
                </a:solidFill>
              </a:rPr>
              <a:t>Abstract</a:t>
            </a:r>
          </a:p>
          <a:p>
            <a:pPr marL="0" indent="0" algn="l" rtl="0">
              <a:buNone/>
            </a:pPr>
            <a:r>
              <a:rPr lang="en-US" sz="1600" dirty="0"/>
              <a:t>When people have access to information sources such as newspaper weather forecasts, drug-package inserts, and mutual-fund brochures, all of which provide convenient descriptions of risky prospects, they can make decisions from description. When people must decide whether to back up their computer's hard drive, cross a busy street, or go out on a date, however, they typically do not have any summary description of the possible outcomes or their likelihoods. For such decisions, people can call only on their own encounters with such prospects, making decisions from experience. Decisions from experience and decisions from description can lead to dramatically different choice behavior. In the case of decisions from description, people make choices as if they overweight the probability of rare events, as described by prospect theory. We found that in the case of decisions from experience, in contrast, people …</a:t>
            </a:r>
            <a:endParaRPr lang="en-US" sz="1600" b="1" dirty="0"/>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352</a:t>
            </a:fld>
            <a:endParaRPr lang="en-US" altLang="en-US" dirty="0"/>
          </a:p>
        </p:txBody>
      </p:sp>
    </p:spTree>
    <p:extLst>
      <p:ext uri="{BB962C8B-B14F-4D97-AF65-F5344CB8AC3E}">
        <p14:creationId xmlns:p14="http://schemas.microsoft.com/office/powerpoint/2010/main" val="387091368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Rubinstein’s critique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40768"/>
                <a:ext cx="5698976" cy="4680520"/>
              </a:xfrm>
            </p:spPr>
            <p:txBody>
              <a:bodyPr/>
              <a:lstStyle/>
              <a:p>
                <a:pPr algn="l" rtl="0">
                  <a:lnSpc>
                    <a:spcPct val="150000"/>
                  </a:lnSpc>
                </a:pPr>
                <a:r>
                  <a:rPr lang="en-US" sz="2400" dirty="0" smtClean="0"/>
                  <a:t>It’s not about playing with the formulae</a:t>
                </a:r>
              </a:p>
              <a:p>
                <a:pPr algn="l" rtl="0">
                  <a:lnSpc>
                    <a:spcPct val="150000"/>
                  </a:lnSpc>
                </a:pPr>
                <a:r>
                  <a:rPr lang="en-US" sz="2400" dirty="0" smtClean="0"/>
                  <a:t>We need to look at the </a:t>
                </a:r>
                <a:r>
                  <a:rPr lang="en-US" sz="2400" dirty="0" smtClean="0">
                    <a:solidFill>
                      <a:srgbClr val="00B050"/>
                    </a:solidFill>
                  </a:rPr>
                  <a:t>mental process</a:t>
                </a:r>
                <a:r>
                  <a:rPr lang="en-US" sz="2400" dirty="0" smtClean="0"/>
                  <a:t> people go through</a:t>
                </a:r>
              </a:p>
              <a:p>
                <a:pPr algn="l" rtl="0">
                  <a:lnSpc>
                    <a:spcPct val="150000"/>
                  </a:lnSpc>
                </a:pPr>
                <a:r>
                  <a:rPr lang="en-US" sz="2400" dirty="0" smtClean="0"/>
                  <a:t>In the Certainty Effect, comparing </a:t>
                </a:r>
              </a:p>
              <a:p>
                <a:pPr marL="0" indent="0" algn="ctr" rtl="0">
                  <a:lnSpc>
                    <a:spcPct val="150000"/>
                  </a:lnSpc>
                  <a:buNone/>
                </a:pPr>
                <a14:m>
                  <m:oMath xmlns:m="http://schemas.openxmlformats.org/officeDocument/2006/math">
                    <m:d>
                      <m:dPr>
                        <m:ctrlPr>
                          <a:rPr lang="en-US" sz="2400" b="0" i="1" smtClean="0">
                            <a:solidFill>
                              <a:schemeClr val="tx1"/>
                            </a:solidFill>
                            <a:latin typeface="Cambria Math" panose="02040503050406030204" pitchFamily="18" charset="0"/>
                          </a:rPr>
                        </m:ctrlPr>
                      </m:dPr>
                      <m:e>
                        <m:r>
                          <a:rPr lang="en-US" sz="2400" b="0" i="1" smtClean="0">
                            <a:solidFill>
                              <a:srgbClr val="0070C0"/>
                            </a:solidFill>
                            <a:latin typeface="Cambria Math" panose="02040503050406030204" pitchFamily="18" charset="0"/>
                          </a:rPr>
                          <m:t>4</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000</m:t>
                        </m:r>
                        <m:r>
                          <a:rPr lang="en-US" sz="2400" b="0" i="1" smtClean="0">
                            <a:solidFill>
                              <a:schemeClr val="tx1"/>
                            </a:solidFill>
                            <a:latin typeface="Cambria Math" panose="02040503050406030204" pitchFamily="18" charset="0"/>
                          </a:rPr>
                          <m:t>,</m:t>
                        </m:r>
                        <m:r>
                          <a:rPr lang="en-US" sz="2400" b="0" i="1" smtClean="0">
                            <a:solidFill>
                              <a:srgbClr val="FF0000"/>
                            </a:solidFill>
                            <a:latin typeface="Cambria Math" panose="02040503050406030204" pitchFamily="18" charset="0"/>
                          </a:rPr>
                          <m:t>0</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20</m:t>
                        </m:r>
                      </m:e>
                    </m:d>
                    <m:r>
                      <a:rPr lang="en-US" sz="2400" b="0" i="1" smtClean="0">
                        <a:solidFill>
                          <a:schemeClr val="tx1"/>
                        </a:solidFill>
                        <a:latin typeface="Cambria Math" panose="02040503050406030204" pitchFamily="18" charset="0"/>
                      </a:rPr>
                      <m:t> </m:t>
                    </m:r>
                  </m:oMath>
                </a14:m>
                <a:r>
                  <a:rPr lang="en-US" sz="2400" b="0" i="0" dirty="0" smtClean="0">
                    <a:solidFill>
                      <a:schemeClr val="tx1"/>
                    </a:solidFill>
                    <a:latin typeface="+mj-lt"/>
                  </a:rPr>
                  <a:t>with</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m:t>
                    </m:r>
                    <m:r>
                      <a:rPr lang="en-US" sz="2400" b="0" i="1" smtClean="0">
                        <a:solidFill>
                          <a:srgbClr val="0070C0"/>
                        </a:solidFill>
                        <a:latin typeface="Cambria Math" panose="02040503050406030204" pitchFamily="18" charset="0"/>
                      </a:rPr>
                      <m:t>3</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000</m:t>
                    </m:r>
                    <m:r>
                      <a:rPr lang="en-US" sz="2400" b="0" i="1" smtClean="0">
                        <a:solidFill>
                          <a:schemeClr val="tx1"/>
                        </a:solidFill>
                        <a:latin typeface="Cambria Math" panose="02040503050406030204" pitchFamily="18" charset="0"/>
                      </a:rPr>
                      <m:t>,</m:t>
                    </m:r>
                    <m:r>
                      <a:rPr lang="en-US" sz="2400" b="0" i="1" smtClean="0">
                        <a:solidFill>
                          <a:srgbClr val="FF0000"/>
                        </a:solidFill>
                        <a:latin typeface="Cambria Math" panose="02040503050406030204" pitchFamily="18" charset="0"/>
                      </a:rPr>
                      <m:t>0</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25</m:t>
                    </m:r>
                    <m:r>
                      <a:rPr lang="en-US" sz="2400" b="0" i="1" smtClean="0">
                        <a:solidFill>
                          <a:schemeClr val="tx1"/>
                        </a:solidFill>
                        <a:latin typeface="Cambria Math" panose="02040503050406030204" pitchFamily="18" charset="0"/>
                      </a:rPr>
                      <m:t>)</m:t>
                    </m:r>
                  </m:oMath>
                </a14:m>
                <a:endParaRPr lang="en-US" sz="2400" dirty="0">
                  <a:solidFill>
                    <a:schemeClr val="tx1"/>
                  </a:solidFill>
                </a:endParaRPr>
              </a:p>
              <a:p>
                <a:pPr marL="0" indent="0" algn="l" rtl="0">
                  <a:lnSpc>
                    <a:spcPct val="150000"/>
                  </a:lnSpc>
                  <a:buNone/>
                </a:pPr>
                <a:r>
                  <a:rPr lang="en-US" sz="2400" dirty="0" smtClean="0"/>
                  <a:t>people ignore the probabilities because they are </a:t>
                </a:r>
                <a:r>
                  <a:rPr lang="en-US" sz="2400" dirty="0" smtClean="0">
                    <a:solidFill>
                      <a:srgbClr val="FF0000"/>
                    </a:solidFill>
                  </a:rPr>
                  <a:t>similar</a:t>
                </a:r>
              </a:p>
              <a:p>
                <a:pPr algn="l" rtl="0"/>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40768"/>
                <a:ext cx="5698976" cy="4680520"/>
              </a:xfrm>
              <a:blipFill>
                <a:blip r:embed="rId2"/>
                <a:stretch>
                  <a:fillRect l="-1604" b="-36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353</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495074"/>
            <a:ext cx="1970918" cy="2005934"/>
          </a:xfrm>
          <a:prstGeom prst="rect">
            <a:avLst/>
          </a:prstGeom>
        </p:spPr>
      </p:pic>
      <p:sp>
        <p:nvSpPr>
          <p:cNvPr id="6" name="TextBox 5"/>
          <p:cNvSpPr txBox="1"/>
          <p:nvPr/>
        </p:nvSpPr>
        <p:spPr>
          <a:xfrm>
            <a:off x="5912603" y="3717032"/>
            <a:ext cx="2774197" cy="369332"/>
          </a:xfrm>
          <a:prstGeom prst="rect">
            <a:avLst/>
          </a:prstGeom>
          <a:noFill/>
        </p:spPr>
        <p:txBody>
          <a:bodyPr wrap="square" rtlCol="0">
            <a:spAutoFit/>
          </a:bodyPr>
          <a:lstStyle/>
          <a:p>
            <a:r>
              <a:rPr lang="en-US" dirty="0" smtClean="0"/>
              <a:t>Ariel Rubinstein (b. 1951)</a:t>
            </a:r>
            <a:endParaRPr lang="en-US" dirty="0"/>
          </a:p>
        </p:txBody>
      </p:sp>
    </p:spTree>
    <p:extLst>
      <p:ext uri="{BB962C8B-B14F-4D97-AF65-F5344CB8AC3E}">
        <p14:creationId xmlns:p14="http://schemas.microsoft.com/office/powerpoint/2010/main" val="226291885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525963"/>
          </a:xfrm>
        </p:spPr>
        <p:txBody>
          <a:bodyPr/>
          <a:lstStyle/>
          <a:p>
            <a:pPr marL="0" indent="0" algn="l" rtl="0">
              <a:buNone/>
            </a:pPr>
            <a:r>
              <a:rPr lang="en-US" sz="2000" dirty="0">
                <a:solidFill>
                  <a:srgbClr val="7030A0"/>
                </a:solidFill>
              </a:rPr>
              <a:t>Similarity and decision-making under risk (is there a utility theory resolution to the Allais paradox?)</a:t>
            </a:r>
          </a:p>
          <a:p>
            <a:pPr marL="0" indent="0" algn="l" rtl="0">
              <a:buNone/>
            </a:pPr>
            <a:r>
              <a:rPr lang="en-US" sz="2000" dirty="0" smtClean="0">
                <a:solidFill>
                  <a:srgbClr val="FF0000"/>
                </a:solidFill>
              </a:rPr>
              <a:t>Ariel Rubinstein</a:t>
            </a:r>
          </a:p>
          <a:p>
            <a:pPr marL="0" indent="0" algn="l" rtl="0">
              <a:buNone/>
            </a:pPr>
            <a:r>
              <a:rPr lang="en-US" sz="1800" i="1" dirty="0" smtClean="0"/>
              <a:t>Journal of Economic Theory</a:t>
            </a:r>
            <a:r>
              <a:rPr lang="en-US" sz="1800" dirty="0" smtClean="0"/>
              <a:t>, Vol. 46 No.1 (1988), pp. 145-153</a:t>
            </a:r>
            <a:endParaRPr lang="en-US" sz="1800" dirty="0"/>
          </a:p>
          <a:p>
            <a:pPr marL="0" indent="0" algn="l" rtl="0">
              <a:buNone/>
            </a:pPr>
            <a:r>
              <a:rPr lang="en-US" sz="1800" dirty="0" smtClean="0">
                <a:solidFill>
                  <a:srgbClr val="00B050"/>
                </a:solidFill>
              </a:rPr>
              <a:t>Abstract</a:t>
            </a:r>
          </a:p>
          <a:p>
            <a:pPr marL="0" indent="0" algn="l" rtl="0">
              <a:buNone/>
            </a:pPr>
            <a:r>
              <a:rPr lang="en-US" sz="1800" dirty="0" smtClean="0"/>
              <a:t>It is argued that the Allais paradox reveals a certain property of decision scheme we use to determine the preference of one lottery over another. The decision scheme is based on the use of similarity relations on the probability and prize spaces.</a:t>
            </a:r>
            <a:endParaRPr lang="en-US" sz="1800" dirty="0"/>
          </a:p>
          <a:p>
            <a:pPr marL="0" indent="0" algn="l" rtl="0">
              <a:buNone/>
            </a:pPr>
            <a:r>
              <a:rPr lang="en-US" sz="1800" dirty="0" smtClean="0"/>
              <a:t>It is proved that for every pair of similarity relations there is essentially only one preference consistent with the decision scheme and the similarities. It is claimed that the result shows a basic difficulty in reconciling utility theory with experimental data.</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354</a:t>
            </a:fld>
            <a:endParaRPr lang="en-US" altLang="en-US"/>
          </a:p>
        </p:txBody>
      </p:sp>
    </p:spTree>
    <p:extLst>
      <p:ext uri="{BB962C8B-B14F-4D97-AF65-F5344CB8AC3E}">
        <p14:creationId xmlns:p14="http://schemas.microsoft.com/office/powerpoint/2010/main" val="322940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8"/>
            <a:ext cx="8229600" cy="4904457"/>
          </a:xfrm>
        </p:spPr>
        <p:txBody>
          <a:bodyPr/>
          <a:lstStyle/>
          <a:p>
            <a:pPr marL="0" indent="0" algn="l" rtl="0">
              <a:buNone/>
            </a:pPr>
            <a:r>
              <a:rPr lang="en-US" sz="2000" dirty="0" smtClean="0">
                <a:solidFill>
                  <a:srgbClr val="7030A0"/>
                </a:solidFill>
              </a:rPr>
              <a:t>The Disposition to Sell Winners too Early and Ride Losers too Long</a:t>
            </a:r>
          </a:p>
          <a:p>
            <a:pPr marL="0" indent="0" algn="l" rtl="0">
              <a:buNone/>
            </a:pPr>
            <a:r>
              <a:rPr lang="en-US" sz="2000" dirty="0" err="1" smtClean="0">
                <a:solidFill>
                  <a:srgbClr val="FF0000"/>
                </a:solidFill>
              </a:rPr>
              <a:t>Hersh</a:t>
            </a:r>
            <a:r>
              <a:rPr lang="en-US" sz="2000" dirty="0" smtClean="0">
                <a:solidFill>
                  <a:srgbClr val="FF0000"/>
                </a:solidFill>
              </a:rPr>
              <a:t> </a:t>
            </a:r>
            <a:r>
              <a:rPr lang="en-US" sz="2000" dirty="0" err="1" smtClean="0">
                <a:solidFill>
                  <a:srgbClr val="FF0000"/>
                </a:solidFill>
              </a:rPr>
              <a:t>Shefrin</a:t>
            </a:r>
            <a:r>
              <a:rPr lang="en-US" sz="2000" dirty="0" smtClean="0">
                <a:solidFill>
                  <a:srgbClr val="FF0000"/>
                </a:solidFill>
              </a:rPr>
              <a:t>, Meir </a:t>
            </a:r>
            <a:r>
              <a:rPr lang="en-US" sz="2000" dirty="0" err="1" smtClean="0">
                <a:solidFill>
                  <a:srgbClr val="FF0000"/>
                </a:solidFill>
              </a:rPr>
              <a:t>Statman</a:t>
            </a:r>
            <a:endParaRPr lang="en-US" sz="2000" dirty="0" smtClean="0">
              <a:solidFill>
                <a:srgbClr val="FF0000"/>
              </a:solidFill>
            </a:endParaRPr>
          </a:p>
          <a:p>
            <a:pPr marL="0" indent="0" algn="l" rtl="0">
              <a:buNone/>
            </a:pPr>
            <a:r>
              <a:rPr lang="en-US" sz="1600" i="1" dirty="0" smtClean="0"/>
              <a:t>Journal </a:t>
            </a:r>
            <a:r>
              <a:rPr lang="en-US" sz="1600" i="1" dirty="0"/>
              <a:t>of </a:t>
            </a:r>
            <a:r>
              <a:rPr lang="en-US" sz="1600" i="1" dirty="0" smtClean="0"/>
              <a:t>Finance </a:t>
            </a:r>
            <a:r>
              <a:rPr lang="en-US" sz="1600" dirty="0" smtClean="0"/>
              <a:t>Vol. 40 (1985) pp. 777-790</a:t>
            </a:r>
          </a:p>
          <a:p>
            <a:pPr marL="0" indent="0" algn="l" rtl="0">
              <a:buNone/>
            </a:pPr>
            <a:r>
              <a:rPr lang="en-US" sz="1600" dirty="0" smtClean="0">
                <a:solidFill>
                  <a:srgbClr val="009900"/>
                </a:solidFill>
              </a:rPr>
              <a:t>Abstract</a:t>
            </a:r>
            <a:endParaRPr lang="en-US" sz="1600" dirty="0">
              <a:solidFill>
                <a:srgbClr val="009900"/>
              </a:solidFill>
            </a:endParaRPr>
          </a:p>
          <a:p>
            <a:pPr marL="0" indent="0" algn="l" rtl="0">
              <a:buNone/>
            </a:pPr>
            <a:r>
              <a:rPr lang="en-US" sz="1800" dirty="0"/>
              <a:t>One of the most significant and unique features in Kahneman and Tversky's approach to choice under uncertainty is aversion to loss realization. This paper is concerned with two aspects of this feature. First, we place this behavior pattern into a wider theoretical framework concerning a general disposition to sell winners too early and hold losers too long. This framework includes other elements, namely mental accounting, regret aversion, self-control, and tax considerations. Second, we discuss evidence which suggests that tax considerations alone cannot explain the observed patterns of loss and gain realization, and that the patterns are consistent with a combined effect of tax considerations and the three other elements of our framework. We also show that the concentration of loss realizations in December is not consistent with fully rational behavior, but is consistent with our theory.</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36</a:t>
            </a:fld>
            <a:endParaRPr lang="en-US" altLang="en-US"/>
          </a:p>
        </p:txBody>
      </p:sp>
    </p:spTree>
    <p:extLst>
      <p:ext uri="{BB962C8B-B14F-4D97-AF65-F5344CB8AC3E}">
        <p14:creationId xmlns:p14="http://schemas.microsoft.com/office/powerpoint/2010/main" val="245493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2530C89-3092-4184-A9BE-E3661DEF086B}" type="slidenum">
              <a:rPr lang="ar-SA" altLang="en-US" sz="1400"/>
              <a:pPr algn="l" eaLnBrk="1" hangingPunct="1">
                <a:spcBef>
                  <a:spcPct val="0"/>
                </a:spcBef>
                <a:buFontTx/>
                <a:buNone/>
              </a:pPr>
              <a:t>37</a:t>
            </a:fld>
            <a:endParaRPr lang="en-US" altLang="en-US" sz="1400"/>
          </a:p>
        </p:txBody>
      </p:sp>
      <p:sp>
        <p:nvSpPr>
          <p:cNvPr id="16387"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Is it rational</a:t>
            </a:r>
          </a:p>
        </p:txBody>
      </p:sp>
      <p:sp>
        <p:nvSpPr>
          <p:cNvPr id="16388" name="Rectangle 3"/>
          <p:cNvSpPr>
            <a:spLocks noGrp="1" noChangeArrowheads="1"/>
          </p:cNvSpPr>
          <p:nvPr>
            <p:ph type="body" idx="4294967295"/>
          </p:nvPr>
        </p:nvSpPr>
        <p:spPr/>
        <p:txBody>
          <a:bodyPr/>
          <a:lstStyle/>
          <a:p>
            <a:pPr algn="l" rtl="0" eaLnBrk="1" hangingPunct="1">
              <a:lnSpc>
                <a:spcPct val="90000"/>
              </a:lnSpc>
              <a:buFontTx/>
              <a:buNone/>
            </a:pPr>
            <a:r>
              <a:rPr lang="en-US" altLang="en-US" sz="2400" dirty="0" smtClean="0"/>
              <a:t>… to value</a:t>
            </a:r>
          </a:p>
          <a:p>
            <a:pPr algn="l" rtl="0" eaLnBrk="1" hangingPunct="1">
              <a:lnSpc>
                <a:spcPct val="90000"/>
              </a:lnSpc>
              <a:buFontTx/>
              <a:buNone/>
            </a:pPr>
            <a:endParaRPr lang="en-US" altLang="en-US" sz="2400" dirty="0" smtClean="0"/>
          </a:p>
          <a:p>
            <a:pPr algn="l" rtl="0" eaLnBrk="1" hangingPunct="1">
              <a:lnSpc>
                <a:spcPct val="90000"/>
              </a:lnSpc>
              <a:buFontTx/>
              <a:buNone/>
            </a:pPr>
            <a:r>
              <a:rPr lang="en-US" altLang="en-US" sz="2400" dirty="0" smtClean="0"/>
              <a:t>		a house</a:t>
            </a:r>
          </a:p>
          <a:p>
            <a:pPr algn="l" rtl="0" eaLnBrk="1" hangingPunct="1">
              <a:lnSpc>
                <a:spcPct val="90000"/>
              </a:lnSpc>
              <a:buFontTx/>
              <a:buNone/>
            </a:pPr>
            <a:r>
              <a:rPr lang="en-US" altLang="en-US" sz="2400" dirty="0" smtClean="0"/>
              <a:t>		your grandfather’s pen</a:t>
            </a:r>
          </a:p>
          <a:p>
            <a:pPr algn="l" rtl="0" eaLnBrk="1" hangingPunct="1">
              <a:lnSpc>
                <a:spcPct val="90000"/>
              </a:lnSpc>
              <a:buFontTx/>
              <a:buNone/>
            </a:pPr>
            <a:r>
              <a:rPr lang="en-US" altLang="en-US" sz="2400" dirty="0" smtClean="0"/>
              <a:t>		your car</a:t>
            </a:r>
          </a:p>
          <a:p>
            <a:pPr algn="l" rtl="0" eaLnBrk="1" hangingPunct="1">
              <a:lnSpc>
                <a:spcPct val="90000"/>
              </a:lnSpc>
              <a:buFontTx/>
              <a:buNone/>
            </a:pPr>
            <a:r>
              <a:rPr lang="en-US" altLang="en-US" sz="2400" dirty="0" smtClean="0"/>
              <a:t>		equity</a:t>
            </a:r>
          </a:p>
          <a:p>
            <a:pPr algn="l" rtl="0" eaLnBrk="1" hangingPunct="1">
              <a:lnSpc>
                <a:spcPct val="90000"/>
              </a:lnSpc>
              <a:buFontTx/>
              <a:buNone/>
            </a:pPr>
            <a:endParaRPr lang="en-US" altLang="en-US" sz="2400" dirty="0" smtClean="0"/>
          </a:p>
          <a:p>
            <a:pPr algn="l" rtl="0" eaLnBrk="1" hangingPunct="1">
              <a:lnSpc>
                <a:spcPct val="90000"/>
              </a:lnSpc>
              <a:buFontTx/>
              <a:buNone/>
            </a:pPr>
            <a:r>
              <a:rPr lang="en-US" altLang="en-US" sz="2400" dirty="0" smtClean="0"/>
              <a:t>…more just because it’s yours?</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C1BEDF7-51EE-4D79-9E4E-3A1B0BC10891}" type="slidenum">
              <a:rPr lang="ar-SA" altLang="en-US" sz="1400"/>
              <a:pPr algn="l" eaLnBrk="1" hangingPunct="1">
                <a:spcBef>
                  <a:spcPct val="0"/>
                </a:spcBef>
                <a:buFontTx/>
                <a:buNone/>
              </a:pPr>
              <a:t>38</a:t>
            </a:fld>
            <a:endParaRPr lang="en-US" altLang="en-US" sz="1400" dirty="0"/>
          </a:p>
        </p:txBody>
      </p:sp>
      <p:sp>
        <p:nvSpPr>
          <p:cNvPr id="1741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Rationalization of Endowment Effect</a:t>
            </a:r>
          </a:p>
        </p:txBody>
      </p:sp>
      <p:sp>
        <p:nvSpPr>
          <p:cNvPr id="17412" name="Rectangle 3"/>
          <p:cNvSpPr>
            <a:spLocks noGrp="1" noChangeArrowheads="1"/>
          </p:cNvSpPr>
          <p:nvPr>
            <p:ph type="body" idx="4294967295"/>
          </p:nvPr>
        </p:nvSpPr>
        <p:spPr>
          <a:xfrm>
            <a:off x="466537" y="1719262"/>
            <a:ext cx="8229600" cy="4302026"/>
          </a:xfrm>
        </p:spPr>
        <p:txBody>
          <a:bodyPr/>
          <a:lstStyle/>
          <a:p>
            <a:pPr algn="l" rtl="0" eaLnBrk="1" hangingPunct="1">
              <a:lnSpc>
                <a:spcPct val="150000"/>
              </a:lnSpc>
            </a:pPr>
            <a:r>
              <a:rPr lang="en-US" altLang="en-US" sz="2400" dirty="0" smtClean="0">
                <a:solidFill>
                  <a:srgbClr val="7030A0"/>
                </a:solidFill>
              </a:rPr>
              <a:t>Information</a:t>
            </a:r>
            <a:r>
              <a:rPr lang="en-US" altLang="en-US" sz="2400" dirty="0" smtClean="0"/>
              <a:t>: there is less uncertainty about products we know </a:t>
            </a:r>
          </a:p>
          <a:p>
            <a:pPr lvl="1" algn="l" rtl="0" eaLnBrk="1" hangingPunct="1">
              <a:lnSpc>
                <a:spcPct val="150000"/>
              </a:lnSpc>
            </a:pPr>
            <a:r>
              <a:rPr lang="en-US" altLang="en-US" sz="2000" dirty="0" smtClean="0"/>
              <a:t>Someone else’s used car</a:t>
            </a:r>
            <a:endParaRPr lang="en-US" altLang="en-US" sz="2400" dirty="0" smtClean="0"/>
          </a:p>
          <a:p>
            <a:pPr algn="l" rtl="0" eaLnBrk="1" hangingPunct="1">
              <a:lnSpc>
                <a:spcPct val="150000"/>
              </a:lnSpc>
            </a:pPr>
            <a:r>
              <a:rPr lang="en-US" altLang="en-US" sz="2400" dirty="0" smtClean="0">
                <a:solidFill>
                  <a:srgbClr val="7030A0"/>
                </a:solidFill>
              </a:rPr>
              <a:t>Stabilization of choice</a:t>
            </a:r>
            <a:endParaRPr lang="en-US" altLang="en-US" sz="2400" dirty="0" smtClean="0"/>
          </a:p>
          <a:p>
            <a:pPr algn="l" rtl="0" eaLnBrk="1" hangingPunct="1">
              <a:lnSpc>
                <a:spcPct val="150000"/>
              </a:lnSpc>
            </a:pPr>
            <a:r>
              <a:rPr lang="en-US" altLang="en-US" sz="2400" dirty="0" smtClean="0">
                <a:solidFill>
                  <a:srgbClr val="7030A0"/>
                </a:solidFill>
              </a:rPr>
              <a:t>Transaction costs </a:t>
            </a:r>
          </a:p>
          <a:p>
            <a:pPr lvl="1" algn="l" rtl="0" eaLnBrk="1" hangingPunct="1">
              <a:lnSpc>
                <a:spcPct val="150000"/>
              </a:lnSpc>
            </a:pPr>
            <a:r>
              <a:rPr lang="en-US" altLang="en-US" sz="2000" dirty="0" smtClean="0"/>
              <a:t>Getting used to a new computer system</a:t>
            </a:r>
          </a:p>
          <a:p>
            <a:pPr algn="l" rtl="0" eaLnBrk="1" hangingPunct="1"/>
            <a:endParaRPr lang="en-US" altLang="en-US" sz="2800" dirty="0" smtClean="0"/>
          </a:p>
          <a:p>
            <a:pPr algn="l" rtl="0" eaLnBrk="1" hangingPunct="1">
              <a:buFontTx/>
              <a:buNone/>
            </a:pPr>
            <a:endParaRPr lang="en-US" altLang="en-US" sz="36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2D3DE43-2FEF-47F8-AD6B-18348451CA1F}" type="slidenum">
              <a:rPr lang="ar-SA" altLang="en-US" sz="1400"/>
              <a:pPr algn="l">
                <a:spcBef>
                  <a:spcPct val="0"/>
                </a:spcBef>
                <a:buFontTx/>
                <a:buNone/>
              </a:pPr>
              <a:t>39</a:t>
            </a:fld>
            <a:endParaRPr lang="en-US" altLang="en-US" sz="1400"/>
          </a:p>
        </p:txBody>
      </p:sp>
      <p:sp>
        <p:nvSpPr>
          <p:cNvPr id="18435" name="Rectangle 2"/>
          <p:cNvSpPr>
            <a:spLocks noGrp="1" noChangeArrowheads="1"/>
          </p:cNvSpPr>
          <p:nvPr>
            <p:ph type="title"/>
          </p:nvPr>
        </p:nvSpPr>
        <p:spPr/>
        <p:txBody>
          <a:bodyPr/>
          <a:lstStyle/>
          <a:p>
            <a:pPr rtl="0" eaLnBrk="1" hangingPunct="1"/>
            <a:r>
              <a:rPr lang="en-US" altLang="en-US" sz="3600" dirty="0" smtClean="0">
                <a:solidFill>
                  <a:schemeClr val="accent2"/>
                </a:solidFill>
              </a:rPr>
              <a:t>Sunk Cost – example</a:t>
            </a:r>
          </a:p>
        </p:txBody>
      </p:sp>
      <p:sp>
        <p:nvSpPr>
          <p:cNvPr id="18436" name="Rectangle 3"/>
          <p:cNvSpPr>
            <a:spLocks noGrp="1" noChangeArrowheads="1"/>
          </p:cNvSpPr>
          <p:nvPr>
            <p:ph type="body" idx="1"/>
          </p:nvPr>
        </p:nvSpPr>
        <p:spPr>
          <a:xfrm>
            <a:off x="323850" y="1628775"/>
            <a:ext cx="8229600" cy="4525963"/>
          </a:xfrm>
        </p:spPr>
        <p:txBody>
          <a:bodyPr/>
          <a:lstStyle/>
          <a:p>
            <a:pPr algn="l" rtl="0">
              <a:defRPr/>
            </a:pPr>
            <a:r>
              <a:rPr lang="en-US" sz="2400" dirty="0" smtClean="0">
                <a:solidFill>
                  <a:srgbClr val="00B050"/>
                </a:solidFill>
              </a:rPr>
              <a:t>You go to a movie.  </a:t>
            </a:r>
            <a:r>
              <a:rPr lang="en-US" sz="2400" dirty="0" smtClean="0"/>
              <a:t>It was supposed to be good, but it turns out to be boring.  Would you leave in the middle and do something else instead?</a:t>
            </a:r>
          </a:p>
          <a:p>
            <a:pPr algn="l" rtl="0">
              <a:defRPr/>
            </a:pPr>
            <a:endParaRPr lang="en-US" sz="2400" dirty="0" smtClean="0"/>
          </a:p>
          <a:p>
            <a:pPr algn="l" rtl="0">
              <a:defRPr/>
            </a:pPr>
            <a:r>
              <a:rPr lang="en-US" sz="2400" dirty="0" smtClean="0">
                <a:solidFill>
                  <a:srgbClr val="00B050"/>
                </a:solidFill>
              </a:rPr>
              <a:t>Your friend had a ticket to a movie.  She couldn’t make it, and gave you the ticket “instead of just throwing it away”.  </a:t>
            </a:r>
            <a:r>
              <a:rPr lang="en-US" sz="2400" dirty="0" smtClean="0"/>
              <a:t>The movie was supposed to be good, but it turns out to be boring.  Would you leave in the middle and do something else instead?</a:t>
            </a:r>
          </a:p>
          <a:p>
            <a:pPr marL="609600" indent="-609600" algn="l" rtl="0" eaLnBrk="1" hangingPunct="1">
              <a:lnSpc>
                <a:spcPct val="90000"/>
              </a:lnSpc>
              <a:buFontTx/>
              <a:buNone/>
              <a:defRPr/>
            </a:pPr>
            <a:endParaRPr lang="en-US" sz="2800" dirty="0" smtClean="0"/>
          </a:p>
          <a:p>
            <a:pPr marL="609600" indent="-609600" algn="l" rtl="0" eaLnBrk="1" hangingPunct="1">
              <a:lnSpc>
                <a:spcPct val="9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082-90F4-6849-9F1A-105C46CF06E9}"/>
              </a:ext>
            </a:extLst>
          </p:cNvPr>
          <p:cNvSpPr>
            <a:spLocks noGrp="1"/>
          </p:cNvSpPr>
          <p:nvPr>
            <p:ph type="title"/>
          </p:nvPr>
        </p:nvSpPr>
        <p:spPr/>
        <p:txBody>
          <a:bodyPr/>
          <a:lstStyle/>
          <a:p>
            <a:pPr defTabSz="685800" rtl="0" eaLnBrk="1" hangingPunct="1">
              <a:lnSpc>
                <a:spcPct val="90000"/>
              </a:lnSpc>
            </a:pPr>
            <a:r>
              <a:rPr lang="en-US" sz="3600" dirty="0" smtClean="0">
                <a:solidFill>
                  <a:schemeClr val="accent2"/>
                </a:solidFill>
              </a:rPr>
              <a:t>Psychology</a:t>
            </a:r>
            <a:endParaRPr lang="en-US" sz="3600" dirty="0">
              <a:solidFill>
                <a:srgbClr val="7030A0"/>
              </a:solidFill>
              <a:cs typeface="+mn-cs"/>
            </a:endParaRPr>
          </a:p>
        </p:txBody>
      </p:sp>
      <p:sp>
        <p:nvSpPr>
          <p:cNvPr id="3" name="Slide Number Placeholder 2"/>
          <p:cNvSpPr>
            <a:spLocks noGrp="1"/>
          </p:cNvSpPr>
          <p:nvPr>
            <p:ph type="sldNum" sz="quarter" idx="12"/>
          </p:nvPr>
        </p:nvSpPr>
        <p:spPr/>
        <p:txBody>
          <a:bodyPr/>
          <a:lstStyle/>
          <a:p>
            <a:fld id="{3ED69D72-ABB3-F043-AB7B-9747B590CAA5}"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276871"/>
            <a:ext cx="1728192" cy="24322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138" y="2195950"/>
            <a:ext cx="1647638" cy="2471101"/>
          </a:xfrm>
          <a:prstGeom prst="rect">
            <a:avLst/>
          </a:prstGeom>
        </p:spPr>
      </p:pic>
      <p:sp>
        <p:nvSpPr>
          <p:cNvPr id="8" name="TextBox 7"/>
          <p:cNvSpPr txBox="1"/>
          <p:nvPr/>
        </p:nvSpPr>
        <p:spPr>
          <a:xfrm>
            <a:off x="2594310" y="2409324"/>
            <a:ext cx="2255921" cy="872034"/>
          </a:xfrm>
          <a:prstGeom prst="rect">
            <a:avLst/>
          </a:prstGeom>
          <a:noFill/>
        </p:spPr>
        <p:txBody>
          <a:bodyPr wrap="square" rtlCol="0">
            <a:spAutoFit/>
          </a:bodyPr>
          <a:lstStyle/>
          <a:p>
            <a:pPr algn="l">
              <a:lnSpc>
                <a:spcPct val="150000"/>
              </a:lnSpc>
            </a:pPr>
            <a:r>
              <a:rPr lang="en-US" dirty="0" smtClean="0"/>
              <a:t>Daniel Kahneman (b. 1934)</a:t>
            </a:r>
            <a:endParaRPr lang="en-US" dirty="0"/>
          </a:p>
        </p:txBody>
      </p:sp>
      <p:sp>
        <p:nvSpPr>
          <p:cNvPr id="9" name="TextBox 8"/>
          <p:cNvSpPr txBox="1"/>
          <p:nvPr/>
        </p:nvSpPr>
        <p:spPr>
          <a:xfrm>
            <a:off x="4515037" y="3544751"/>
            <a:ext cx="2255921" cy="872034"/>
          </a:xfrm>
          <a:prstGeom prst="rect">
            <a:avLst/>
          </a:prstGeom>
          <a:noFill/>
        </p:spPr>
        <p:txBody>
          <a:bodyPr wrap="square" rtlCol="0">
            <a:spAutoFit/>
          </a:bodyPr>
          <a:lstStyle/>
          <a:p>
            <a:pPr algn="l">
              <a:lnSpc>
                <a:spcPct val="150000"/>
              </a:lnSpc>
            </a:pPr>
            <a:r>
              <a:rPr lang="en-US" dirty="0" smtClean="0"/>
              <a:t>Amos Tversky (1937-1996)</a:t>
            </a:r>
            <a:endParaRPr lang="en-US" dirty="0"/>
          </a:p>
        </p:txBody>
      </p:sp>
    </p:spTree>
    <p:extLst>
      <p:ext uri="{BB962C8B-B14F-4D97-AF65-F5344CB8AC3E}">
        <p14:creationId xmlns:p14="http://schemas.microsoft.com/office/powerpoint/2010/main" val="4039012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617C013-5F38-4C82-AEE5-167B8087FA08}" type="slidenum">
              <a:rPr lang="ar-SA" altLang="en-US" sz="1400"/>
              <a:pPr algn="l">
                <a:spcBef>
                  <a:spcPct val="0"/>
                </a:spcBef>
                <a:buFontTx/>
                <a:buNone/>
              </a:pPr>
              <a:t>40</a:t>
            </a:fld>
            <a:endParaRPr lang="en-US" altLang="en-US" sz="1400"/>
          </a:p>
        </p:txBody>
      </p:sp>
      <p:sp>
        <p:nvSpPr>
          <p:cNvPr id="19459" name="Rectangle 2"/>
          <p:cNvSpPr>
            <a:spLocks noGrp="1" noChangeArrowheads="1"/>
          </p:cNvSpPr>
          <p:nvPr>
            <p:ph type="title"/>
          </p:nvPr>
        </p:nvSpPr>
        <p:spPr/>
        <p:txBody>
          <a:bodyPr/>
          <a:lstStyle/>
          <a:p>
            <a:pPr rtl="0" eaLnBrk="1" hangingPunct="1"/>
            <a:r>
              <a:rPr lang="en-US" altLang="en-US" sz="3600" dirty="0" smtClean="0">
                <a:solidFill>
                  <a:schemeClr val="accent2"/>
                </a:solidFill>
              </a:rPr>
              <a:t>Sunk Cost</a:t>
            </a:r>
          </a:p>
        </p:txBody>
      </p:sp>
      <p:sp>
        <p:nvSpPr>
          <p:cNvPr id="19460" name="Rectangle 3"/>
          <p:cNvSpPr>
            <a:spLocks noGrp="1" noChangeArrowheads="1"/>
          </p:cNvSpPr>
          <p:nvPr>
            <p:ph type="body" idx="1"/>
          </p:nvPr>
        </p:nvSpPr>
        <p:spPr>
          <a:xfrm>
            <a:off x="323528" y="1268760"/>
            <a:ext cx="8229600" cy="4525963"/>
          </a:xfrm>
        </p:spPr>
        <p:txBody>
          <a:bodyPr/>
          <a:lstStyle/>
          <a:p>
            <a:pPr marL="609600" indent="-609600" algn="l" rtl="0" eaLnBrk="1" hangingPunct="1">
              <a:lnSpc>
                <a:spcPct val="90000"/>
              </a:lnSpc>
            </a:pPr>
            <a:endParaRPr lang="en-US" altLang="en-US" sz="2800" dirty="0" smtClean="0"/>
          </a:p>
          <a:p>
            <a:pPr marL="609600" indent="-609600" algn="l" rtl="0" eaLnBrk="1" hangingPunct="1">
              <a:lnSpc>
                <a:spcPct val="90000"/>
              </a:lnSpc>
            </a:pPr>
            <a:r>
              <a:rPr lang="en-US" altLang="en-US" sz="2400" dirty="0" smtClean="0"/>
              <a:t>Cost that is “</a:t>
            </a:r>
            <a:r>
              <a:rPr lang="en-US" altLang="en-US" sz="2400" dirty="0" smtClean="0">
                <a:solidFill>
                  <a:srgbClr val="FF0000"/>
                </a:solidFill>
              </a:rPr>
              <a:t>sunk</a:t>
            </a:r>
            <a:r>
              <a:rPr lang="en-US" altLang="en-US" sz="2400" dirty="0" smtClean="0"/>
              <a:t>” should be ignored</a:t>
            </a:r>
          </a:p>
          <a:p>
            <a:pPr marL="609600" indent="-609600" algn="l" rtl="0" eaLnBrk="1" hangingPunct="1">
              <a:lnSpc>
                <a:spcPct val="90000"/>
              </a:lnSpc>
            </a:pPr>
            <a:endParaRPr lang="en-US" altLang="en-US" sz="2400" dirty="0" smtClean="0"/>
          </a:p>
          <a:p>
            <a:pPr marL="609600" indent="-609600" algn="l" rtl="0" eaLnBrk="1" hangingPunct="1">
              <a:lnSpc>
                <a:spcPct val="90000"/>
              </a:lnSpc>
            </a:pPr>
            <a:r>
              <a:rPr lang="en-US" altLang="en-US" sz="2400" dirty="0" smtClean="0"/>
              <a:t>Often, it’s not</a:t>
            </a:r>
          </a:p>
          <a:p>
            <a:pPr marL="609600" indent="-609600" algn="l" rtl="0" eaLnBrk="1" hangingPunct="1">
              <a:lnSpc>
                <a:spcPct val="90000"/>
              </a:lnSpc>
            </a:pPr>
            <a:endParaRPr lang="en-US" altLang="en-US" sz="2400" dirty="0"/>
          </a:p>
          <a:p>
            <a:pPr marL="609600" indent="-609600" algn="l" rtl="0" eaLnBrk="1" hangingPunct="1">
              <a:lnSpc>
                <a:spcPct val="150000"/>
              </a:lnSpc>
            </a:pPr>
            <a:r>
              <a:rPr lang="en-US" altLang="en-US" sz="2400" dirty="0" smtClean="0">
                <a:solidFill>
                  <a:srgbClr val="7030A0"/>
                </a:solidFill>
              </a:rPr>
              <a:t>Additional examples: </a:t>
            </a:r>
          </a:p>
          <a:p>
            <a:pPr marL="1009650" lvl="1" indent="-609600" algn="l" rtl="0" eaLnBrk="1" hangingPunct="1">
              <a:lnSpc>
                <a:spcPct val="150000"/>
              </a:lnSpc>
            </a:pPr>
            <a:r>
              <a:rPr lang="en-US" altLang="en-US" sz="2000" dirty="0" smtClean="0"/>
              <a:t>Switching to another line (or another lane) when yours is evidently very slow</a:t>
            </a:r>
          </a:p>
          <a:p>
            <a:pPr marL="1009650" lvl="1" indent="-609600" algn="l" rtl="0" eaLnBrk="1" hangingPunct="1">
              <a:lnSpc>
                <a:spcPct val="150000"/>
              </a:lnSpc>
            </a:pPr>
            <a:r>
              <a:rPr lang="en-US" altLang="en-US" sz="2000" dirty="0" smtClean="0"/>
              <a:t>Eating more than you really want just because you already paid for the food</a:t>
            </a:r>
          </a:p>
          <a:p>
            <a:pPr marL="609600" indent="-609600" algn="l" rtl="0" eaLnBrk="1" hangingPunct="1">
              <a:lnSpc>
                <a:spcPct val="90000"/>
              </a:lnSpc>
            </a:pPr>
            <a:endParaRPr lang="en-US" alt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617C013-5F38-4C82-AEE5-167B8087FA08}" type="slidenum">
              <a:rPr lang="ar-SA" altLang="en-US" sz="1400"/>
              <a:pPr algn="l">
                <a:spcBef>
                  <a:spcPct val="0"/>
                </a:spcBef>
                <a:buFontTx/>
                <a:buNone/>
              </a:pPr>
              <a:t>41</a:t>
            </a:fld>
            <a:endParaRPr lang="en-US" altLang="en-US" sz="1400"/>
          </a:p>
        </p:txBody>
      </p:sp>
      <p:sp>
        <p:nvSpPr>
          <p:cNvPr id="19459" name="Rectangle 2"/>
          <p:cNvSpPr>
            <a:spLocks noGrp="1" noChangeArrowheads="1"/>
          </p:cNvSpPr>
          <p:nvPr>
            <p:ph type="title"/>
          </p:nvPr>
        </p:nvSpPr>
        <p:spPr/>
        <p:txBody>
          <a:bodyPr/>
          <a:lstStyle/>
          <a:p>
            <a:pPr rtl="0" eaLnBrk="1" hangingPunct="1"/>
            <a:r>
              <a:rPr lang="en-US" altLang="en-US" sz="3600" dirty="0" smtClean="0">
                <a:solidFill>
                  <a:schemeClr val="accent2"/>
                </a:solidFill>
              </a:rPr>
              <a:t> Is the Sunk Cost Effect rational?</a:t>
            </a:r>
          </a:p>
        </p:txBody>
      </p:sp>
      <p:sp>
        <p:nvSpPr>
          <p:cNvPr id="19460" name="Rectangle 3"/>
          <p:cNvSpPr>
            <a:spLocks noGrp="1" noChangeArrowheads="1"/>
          </p:cNvSpPr>
          <p:nvPr>
            <p:ph type="body" idx="1"/>
          </p:nvPr>
        </p:nvSpPr>
        <p:spPr>
          <a:xfrm>
            <a:off x="323850" y="1628775"/>
            <a:ext cx="8229600" cy="4525963"/>
          </a:xfrm>
        </p:spPr>
        <p:txBody>
          <a:bodyPr/>
          <a:lstStyle/>
          <a:p>
            <a:pPr marL="0" indent="0" algn="l" rtl="0" eaLnBrk="1" hangingPunct="1">
              <a:lnSpc>
                <a:spcPct val="90000"/>
              </a:lnSpc>
              <a:buNone/>
            </a:pPr>
            <a:endParaRPr lang="en-US" altLang="en-US" sz="2400" dirty="0"/>
          </a:p>
          <a:p>
            <a:pPr marL="609600" indent="-609600" algn="l" rtl="0" eaLnBrk="1" hangingPunct="1">
              <a:lnSpc>
                <a:spcPct val="90000"/>
              </a:lnSpc>
            </a:pPr>
            <a:r>
              <a:rPr lang="en-US" altLang="en-US" sz="2400" dirty="0" smtClean="0"/>
              <a:t>Well, it makes us feel bad to admit a mistake</a:t>
            </a:r>
          </a:p>
          <a:p>
            <a:pPr marL="609600" indent="-609600" algn="l" rtl="0" eaLnBrk="1" hangingPunct="1">
              <a:lnSpc>
                <a:spcPct val="90000"/>
              </a:lnSpc>
            </a:pPr>
            <a:endParaRPr lang="en-US" altLang="en-US" sz="2400" dirty="0"/>
          </a:p>
          <a:p>
            <a:pPr marL="609600" indent="-609600" algn="l" rtl="0" eaLnBrk="1" hangingPunct="1">
              <a:lnSpc>
                <a:spcPct val="90000"/>
              </a:lnSpc>
            </a:pPr>
            <a:r>
              <a:rPr lang="en-US" altLang="en-US" sz="2400" dirty="0" smtClean="0"/>
              <a:t>And it makes us look bad in the eyes of others</a:t>
            </a:r>
          </a:p>
          <a:p>
            <a:pPr marL="609600" indent="-609600" algn="l" rtl="0" eaLnBrk="1" hangingPunct="1">
              <a:lnSpc>
                <a:spcPct val="90000"/>
              </a:lnSpc>
            </a:pPr>
            <a:endParaRPr lang="en-US" altLang="en-US" sz="2400" dirty="0"/>
          </a:p>
          <a:p>
            <a:pPr marL="609600" indent="-609600" algn="l" rtl="0" eaLnBrk="1" hangingPunct="1">
              <a:lnSpc>
                <a:spcPct val="150000"/>
              </a:lnSpc>
            </a:pPr>
            <a:r>
              <a:rPr lang="en-US" altLang="en-US" sz="2400" dirty="0" smtClean="0"/>
              <a:t>But if we don’t like it, what can be done to avoid the sunk cost effect?</a:t>
            </a:r>
          </a:p>
        </p:txBody>
      </p:sp>
    </p:spTree>
    <p:extLst>
      <p:ext uri="{BB962C8B-B14F-4D97-AF65-F5344CB8AC3E}">
        <p14:creationId xmlns:p14="http://schemas.microsoft.com/office/powerpoint/2010/main" val="3847095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102ABC0-1705-4B81-84E5-9B3E3F7DDBD3}" type="slidenum">
              <a:rPr lang="ar-SA" altLang="en-US" sz="1400"/>
              <a:pPr algn="l">
                <a:spcBef>
                  <a:spcPct val="0"/>
                </a:spcBef>
                <a:buFontTx/>
                <a:buNone/>
              </a:pPr>
              <a:t>42</a:t>
            </a:fld>
            <a:endParaRPr lang="en-US" altLang="en-US" sz="1400"/>
          </a:p>
        </p:txBody>
      </p:sp>
      <p:sp>
        <p:nvSpPr>
          <p:cNvPr id="20483" name="Rectangle 2"/>
          <p:cNvSpPr>
            <a:spLocks noGrp="1" noChangeArrowheads="1"/>
          </p:cNvSpPr>
          <p:nvPr>
            <p:ph type="title"/>
          </p:nvPr>
        </p:nvSpPr>
        <p:spPr/>
        <p:txBody>
          <a:bodyPr/>
          <a:lstStyle/>
          <a:p>
            <a:pPr rtl="0" eaLnBrk="1" hangingPunct="1"/>
            <a:r>
              <a:rPr lang="en-US" altLang="en-US" sz="3600" dirty="0" smtClean="0">
                <a:solidFill>
                  <a:schemeClr val="accent2"/>
                </a:solidFill>
              </a:rPr>
              <a:t>Decision Tree I</a:t>
            </a:r>
          </a:p>
        </p:txBody>
      </p:sp>
      <p:sp>
        <p:nvSpPr>
          <p:cNvPr id="20484" name="Rectangle 3"/>
          <p:cNvSpPr>
            <a:spLocks noGrp="1" noChangeArrowheads="1"/>
          </p:cNvSpPr>
          <p:nvPr>
            <p:ph type="body" idx="1"/>
          </p:nvPr>
        </p:nvSpPr>
        <p:spPr>
          <a:xfrm>
            <a:off x="285750" y="1857375"/>
            <a:ext cx="8229600" cy="4525963"/>
          </a:xfrm>
        </p:spPr>
        <p:txBody>
          <a:bodyPr/>
          <a:lstStyle/>
          <a:p>
            <a:pPr algn="l" rtl="0" eaLnBrk="1" hangingPunct="1">
              <a:buFontTx/>
              <a:buNone/>
            </a:pPr>
            <a:endParaRPr lang="en-US" altLang="en-US" dirty="0" smtClean="0"/>
          </a:p>
          <a:p>
            <a:pPr algn="l" rtl="0" eaLnBrk="1" hangingPunct="1">
              <a:buFontTx/>
              <a:buNone/>
            </a:pPr>
            <a:endParaRPr lang="en-US" altLang="en-US" dirty="0" smtClean="0"/>
          </a:p>
        </p:txBody>
      </p:sp>
      <p:sp>
        <p:nvSpPr>
          <p:cNvPr id="20485" name="Line 4"/>
          <p:cNvSpPr>
            <a:spLocks noChangeShapeType="1"/>
          </p:cNvSpPr>
          <p:nvPr/>
        </p:nvSpPr>
        <p:spPr bwMode="auto">
          <a:xfrm flipH="1">
            <a:off x="2571750" y="2276475"/>
            <a:ext cx="776288" cy="866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5"/>
          <p:cNvSpPr>
            <a:spLocks noChangeShapeType="1"/>
          </p:cNvSpPr>
          <p:nvPr/>
        </p:nvSpPr>
        <p:spPr bwMode="auto">
          <a:xfrm>
            <a:off x="3419475" y="2276475"/>
            <a:ext cx="652463" cy="866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8" name="Text Box 7"/>
          <p:cNvSpPr txBox="1">
            <a:spLocks noChangeArrowheads="1"/>
          </p:cNvSpPr>
          <p:nvPr/>
        </p:nvSpPr>
        <p:spPr bwMode="auto">
          <a:xfrm>
            <a:off x="1214438" y="2643188"/>
            <a:ext cx="155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70C0"/>
                </a:solidFill>
              </a:rPr>
              <a:t>Stay  Home</a:t>
            </a:r>
          </a:p>
        </p:txBody>
      </p:sp>
      <p:sp>
        <p:nvSpPr>
          <p:cNvPr id="20489" name="Text Box 8"/>
          <p:cNvSpPr txBox="1">
            <a:spLocks noChangeArrowheads="1"/>
          </p:cNvSpPr>
          <p:nvPr/>
        </p:nvSpPr>
        <p:spPr bwMode="auto">
          <a:xfrm>
            <a:off x="4071938" y="514350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B050"/>
                </a:solidFill>
              </a:rPr>
              <a:t> </a:t>
            </a:r>
            <a:r>
              <a:rPr lang="en-US" altLang="en-US" sz="1800" dirty="0">
                <a:solidFill>
                  <a:srgbClr val="0070C0"/>
                </a:solidFill>
              </a:rPr>
              <a:t>Stay</a:t>
            </a:r>
          </a:p>
        </p:txBody>
      </p:sp>
      <p:sp>
        <p:nvSpPr>
          <p:cNvPr id="20490" name="Rectangle 12"/>
          <p:cNvSpPr>
            <a:spLocks noChangeArrowheads="1"/>
          </p:cNvSpPr>
          <p:nvPr/>
        </p:nvSpPr>
        <p:spPr bwMode="auto">
          <a:xfrm>
            <a:off x="2928938" y="4429125"/>
            <a:ext cx="503237" cy="287338"/>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91" name="Line 13"/>
          <p:cNvSpPr>
            <a:spLocks noChangeShapeType="1"/>
          </p:cNvSpPr>
          <p:nvPr/>
        </p:nvSpPr>
        <p:spPr bwMode="auto">
          <a:xfrm flipH="1">
            <a:off x="3143250" y="3286125"/>
            <a:ext cx="938213"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Oval 14"/>
          <p:cNvSpPr>
            <a:spLocks noChangeArrowheads="1"/>
          </p:cNvSpPr>
          <p:nvPr/>
        </p:nvSpPr>
        <p:spPr bwMode="auto">
          <a:xfrm>
            <a:off x="4071938" y="3143250"/>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93" name="Line 15"/>
          <p:cNvSpPr>
            <a:spLocks noChangeShapeType="1"/>
          </p:cNvSpPr>
          <p:nvPr/>
        </p:nvSpPr>
        <p:spPr bwMode="auto">
          <a:xfrm flipH="1">
            <a:off x="2286000" y="4714875"/>
            <a:ext cx="790575" cy="928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6"/>
          <p:cNvSpPr>
            <a:spLocks noChangeShapeType="1"/>
          </p:cNvSpPr>
          <p:nvPr/>
        </p:nvSpPr>
        <p:spPr bwMode="auto">
          <a:xfrm>
            <a:off x="3286125" y="4714875"/>
            <a:ext cx="714375" cy="928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7"/>
          <p:cNvSpPr>
            <a:spLocks noChangeShapeType="1"/>
          </p:cNvSpPr>
          <p:nvPr/>
        </p:nvSpPr>
        <p:spPr bwMode="auto">
          <a:xfrm>
            <a:off x="4214813" y="3286125"/>
            <a:ext cx="85725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20497" name="Text Box 23"/>
          <p:cNvSpPr txBox="1">
            <a:spLocks noChangeArrowheads="1"/>
          </p:cNvSpPr>
          <p:nvPr/>
        </p:nvSpPr>
        <p:spPr bwMode="auto">
          <a:xfrm>
            <a:off x="1687513" y="5180013"/>
            <a:ext cx="88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70C0"/>
                </a:solidFill>
              </a:rPr>
              <a:t>Leave</a:t>
            </a:r>
            <a:endParaRPr lang="el-GR" altLang="en-US" sz="1800" dirty="0">
              <a:solidFill>
                <a:srgbClr val="0070C0"/>
              </a:solidFill>
              <a:latin typeface="Times New Roman" panose="02020603050405020304" pitchFamily="18" charset="0"/>
              <a:cs typeface="Times New Roman" panose="02020603050405020304" pitchFamily="18" charset="0"/>
            </a:endParaRPr>
          </a:p>
        </p:txBody>
      </p:sp>
      <p:sp>
        <p:nvSpPr>
          <p:cNvPr id="20498" name="Text Box 24"/>
          <p:cNvSpPr txBox="1">
            <a:spLocks noChangeArrowheads="1"/>
          </p:cNvSpPr>
          <p:nvPr/>
        </p:nvSpPr>
        <p:spPr bwMode="auto">
          <a:xfrm>
            <a:off x="2643188" y="364331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C00000"/>
                </a:solidFill>
              </a:rPr>
              <a:t>Boring</a:t>
            </a:r>
            <a:endParaRPr lang="el-GR" altLang="en-US" sz="1800" dirty="0">
              <a:solidFill>
                <a:srgbClr val="C00000"/>
              </a:solidFill>
              <a:latin typeface="Times New Roman" panose="02020603050405020304" pitchFamily="18" charset="0"/>
              <a:cs typeface="Times New Roman" panose="02020603050405020304" pitchFamily="18" charset="0"/>
            </a:endParaRPr>
          </a:p>
        </p:txBody>
      </p:sp>
      <p:sp>
        <p:nvSpPr>
          <p:cNvPr id="20499" name="Text Box 26"/>
          <p:cNvSpPr txBox="1">
            <a:spLocks noChangeArrowheads="1"/>
          </p:cNvSpPr>
          <p:nvPr/>
        </p:nvSpPr>
        <p:spPr bwMode="auto">
          <a:xfrm>
            <a:off x="4857750" y="36433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C00000"/>
                </a:solidFill>
              </a:rPr>
              <a:t>Interesting</a:t>
            </a:r>
            <a:endParaRPr lang="el-GR" altLang="en-US" sz="1800" dirty="0">
              <a:solidFill>
                <a:srgbClr val="C00000"/>
              </a:solidFill>
            </a:endParaRPr>
          </a:p>
        </p:txBody>
      </p:sp>
      <p:sp>
        <p:nvSpPr>
          <p:cNvPr id="20500" name="Text Box 8"/>
          <p:cNvSpPr txBox="1">
            <a:spLocks noChangeArrowheads="1"/>
          </p:cNvSpPr>
          <p:nvPr/>
        </p:nvSpPr>
        <p:spPr bwMode="auto">
          <a:xfrm>
            <a:off x="4152900" y="272415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70C0"/>
                </a:solidFill>
              </a:rPr>
              <a:t>Buy Ticket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102ABC0-1705-4B81-84E5-9B3E3F7DDBD3}" type="slidenum">
              <a:rPr lang="ar-SA" altLang="en-US" sz="1400"/>
              <a:pPr algn="l">
                <a:spcBef>
                  <a:spcPct val="0"/>
                </a:spcBef>
                <a:buFontTx/>
                <a:buNone/>
              </a:pPr>
              <a:t>43</a:t>
            </a:fld>
            <a:endParaRPr lang="en-US" altLang="en-US" sz="1400"/>
          </a:p>
        </p:txBody>
      </p:sp>
      <p:sp>
        <p:nvSpPr>
          <p:cNvPr id="20483" name="Rectangle 2"/>
          <p:cNvSpPr>
            <a:spLocks noGrp="1" noChangeArrowheads="1"/>
          </p:cNvSpPr>
          <p:nvPr>
            <p:ph type="title"/>
          </p:nvPr>
        </p:nvSpPr>
        <p:spPr/>
        <p:txBody>
          <a:bodyPr/>
          <a:lstStyle/>
          <a:p>
            <a:pPr rtl="0" eaLnBrk="1" hangingPunct="1"/>
            <a:r>
              <a:rPr lang="en-US" altLang="en-US" sz="3600" dirty="0" smtClean="0">
                <a:solidFill>
                  <a:schemeClr val="accent2"/>
                </a:solidFill>
              </a:rPr>
              <a:t>Decision Tree II</a:t>
            </a:r>
          </a:p>
        </p:txBody>
      </p:sp>
      <p:sp>
        <p:nvSpPr>
          <p:cNvPr id="20484" name="Rectangle 3"/>
          <p:cNvSpPr>
            <a:spLocks noGrp="1" noChangeArrowheads="1"/>
          </p:cNvSpPr>
          <p:nvPr>
            <p:ph type="body" idx="1"/>
          </p:nvPr>
        </p:nvSpPr>
        <p:spPr>
          <a:xfrm>
            <a:off x="285750" y="1857375"/>
            <a:ext cx="8229600" cy="4525963"/>
          </a:xfrm>
        </p:spPr>
        <p:txBody>
          <a:bodyPr/>
          <a:lstStyle/>
          <a:p>
            <a:pPr algn="l" rtl="0" eaLnBrk="1" hangingPunct="1">
              <a:buFontTx/>
              <a:buNone/>
            </a:pPr>
            <a:endParaRPr lang="en-US" altLang="en-US" dirty="0" smtClean="0"/>
          </a:p>
          <a:p>
            <a:pPr algn="l" rtl="0" eaLnBrk="1" hangingPunct="1">
              <a:buFontTx/>
              <a:buNone/>
            </a:pPr>
            <a:endParaRPr lang="en-US" altLang="en-US" dirty="0" smtClean="0"/>
          </a:p>
        </p:txBody>
      </p:sp>
      <p:sp>
        <p:nvSpPr>
          <p:cNvPr id="20485" name="Line 4"/>
          <p:cNvSpPr>
            <a:spLocks noChangeShapeType="1"/>
          </p:cNvSpPr>
          <p:nvPr/>
        </p:nvSpPr>
        <p:spPr bwMode="auto">
          <a:xfrm flipH="1">
            <a:off x="2571750" y="2276475"/>
            <a:ext cx="776288" cy="866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5"/>
          <p:cNvSpPr>
            <a:spLocks noChangeShapeType="1"/>
          </p:cNvSpPr>
          <p:nvPr/>
        </p:nvSpPr>
        <p:spPr bwMode="auto">
          <a:xfrm>
            <a:off x="3419475" y="2276475"/>
            <a:ext cx="652463" cy="866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Rectangle 6"/>
          <p:cNvSpPr>
            <a:spLocks noChangeArrowheads="1"/>
          </p:cNvSpPr>
          <p:nvPr/>
        </p:nvSpPr>
        <p:spPr bwMode="auto">
          <a:xfrm>
            <a:off x="3203575" y="2133600"/>
            <a:ext cx="360363" cy="215900"/>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8" name="Text Box 7"/>
          <p:cNvSpPr txBox="1">
            <a:spLocks noChangeArrowheads="1"/>
          </p:cNvSpPr>
          <p:nvPr/>
        </p:nvSpPr>
        <p:spPr bwMode="auto">
          <a:xfrm>
            <a:off x="1214438" y="2643188"/>
            <a:ext cx="155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70C0"/>
                </a:solidFill>
              </a:rPr>
              <a:t>Stay  Home</a:t>
            </a:r>
          </a:p>
        </p:txBody>
      </p:sp>
      <p:sp>
        <p:nvSpPr>
          <p:cNvPr id="20489" name="Text Box 8"/>
          <p:cNvSpPr txBox="1">
            <a:spLocks noChangeArrowheads="1"/>
          </p:cNvSpPr>
          <p:nvPr/>
        </p:nvSpPr>
        <p:spPr bwMode="auto">
          <a:xfrm>
            <a:off x="4071938" y="514350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B050"/>
                </a:solidFill>
              </a:rPr>
              <a:t> </a:t>
            </a:r>
            <a:r>
              <a:rPr lang="en-US" altLang="en-US" sz="1800" dirty="0">
                <a:solidFill>
                  <a:srgbClr val="0070C0"/>
                </a:solidFill>
              </a:rPr>
              <a:t>Stay</a:t>
            </a:r>
          </a:p>
        </p:txBody>
      </p:sp>
      <p:sp>
        <p:nvSpPr>
          <p:cNvPr id="20490" name="Rectangle 12"/>
          <p:cNvSpPr>
            <a:spLocks noChangeArrowheads="1"/>
          </p:cNvSpPr>
          <p:nvPr/>
        </p:nvSpPr>
        <p:spPr bwMode="auto">
          <a:xfrm>
            <a:off x="2928938" y="4429125"/>
            <a:ext cx="503237" cy="287338"/>
          </a:xfrm>
          <a:prstGeom prst="rect">
            <a:avLst/>
          </a:prstGeom>
          <a:solidFill>
            <a:srgbClr val="0099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91" name="Line 13"/>
          <p:cNvSpPr>
            <a:spLocks noChangeShapeType="1"/>
          </p:cNvSpPr>
          <p:nvPr/>
        </p:nvSpPr>
        <p:spPr bwMode="auto">
          <a:xfrm flipH="1">
            <a:off x="3143250" y="3286125"/>
            <a:ext cx="938213"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Oval 14"/>
          <p:cNvSpPr>
            <a:spLocks noChangeArrowheads="1"/>
          </p:cNvSpPr>
          <p:nvPr/>
        </p:nvSpPr>
        <p:spPr bwMode="auto">
          <a:xfrm>
            <a:off x="4071938" y="3143250"/>
            <a:ext cx="142875" cy="142875"/>
          </a:xfrm>
          <a:prstGeom prst="ellipse">
            <a:avLst/>
          </a:prstGeom>
          <a:solidFill>
            <a:srgbClr val="800000"/>
          </a:solidFill>
          <a:ln w="952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93" name="Line 15"/>
          <p:cNvSpPr>
            <a:spLocks noChangeShapeType="1"/>
          </p:cNvSpPr>
          <p:nvPr/>
        </p:nvSpPr>
        <p:spPr bwMode="auto">
          <a:xfrm flipH="1">
            <a:off x="2286000" y="4714875"/>
            <a:ext cx="790575" cy="928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6"/>
          <p:cNvSpPr>
            <a:spLocks noChangeShapeType="1"/>
          </p:cNvSpPr>
          <p:nvPr/>
        </p:nvSpPr>
        <p:spPr bwMode="auto">
          <a:xfrm>
            <a:off x="3286125" y="4714875"/>
            <a:ext cx="714375" cy="928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7"/>
          <p:cNvSpPr>
            <a:spLocks noChangeShapeType="1"/>
          </p:cNvSpPr>
          <p:nvPr/>
        </p:nvSpPr>
        <p:spPr bwMode="auto">
          <a:xfrm>
            <a:off x="4214813" y="3286125"/>
            <a:ext cx="85725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Text Box 22"/>
          <p:cNvSpPr txBox="1">
            <a:spLocks noChangeArrowheads="1"/>
          </p:cNvSpPr>
          <p:nvPr/>
        </p:nvSpPr>
        <p:spPr bwMode="auto">
          <a:xfrm>
            <a:off x="1258888" y="50847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20497" name="Text Box 23"/>
          <p:cNvSpPr txBox="1">
            <a:spLocks noChangeArrowheads="1"/>
          </p:cNvSpPr>
          <p:nvPr/>
        </p:nvSpPr>
        <p:spPr bwMode="auto">
          <a:xfrm>
            <a:off x="1687513" y="5180013"/>
            <a:ext cx="88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0070C0"/>
                </a:solidFill>
              </a:rPr>
              <a:t>Leave</a:t>
            </a:r>
            <a:endParaRPr lang="el-GR" altLang="en-US" sz="1800" dirty="0">
              <a:solidFill>
                <a:srgbClr val="0070C0"/>
              </a:solidFill>
              <a:latin typeface="Times New Roman" panose="02020603050405020304" pitchFamily="18" charset="0"/>
              <a:cs typeface="Times New Roman" panose="02020603050405020304" pitchFamily="18" charset="0"/>
            </a:endParaRPr>
          </a:p>
        </p:txBody>
      </p:sp>
      <p:sp>
        <p:nvSpPr>
          <p:cNvPr id="20498" name="Text Box 24"/>
          <p:cNvSpPr txBox="1">
            <a:spLocks noChangeArrowheads="1"/>
          </p:cNvSpPr>
          <p:nvPr/>
        </p:nvSpPr>
        <p:spPr bwMode="auto">
          <a:xfrm>
            <a:off x="2643188" y="364331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C00000"/>
                </a:solidFill>
              </a:rPr>
              <a:t>Boring</a:t>
            </a:r>
            <a:endParaRPr lang="el-GR" altLang="en-US" sz="1800" dirty="0">
              <a:solidFill>
                <a:srgbClr val="C00000"/>
              </a:solidFill>
              <a:latin typeface="Times New Roman" panose="02020603050405020304" pitchFamily="18" charset="0"/>
              <a:cs typeface="Times New Roman" panose="02020603050405020304" pitchFamily="18" charset="0"/>
            </a:endParaRPr>
          </a:p>
        </p:txBody>
      </p:sp>
      <p:sp>
        <p:nvSpPr>
          <p:cNvPr id="20499" name="Text Box 26"/>
          <p:cNvSpPr txBox="1">
            <a:spLocks noChangeArrowheads="1"/>
          </p:cNvSpPr>
          <p:nvPr/>
        </p:nvSpPr>
        <p:spPr bwMode="auto">
          <a:xfrm>
            <a:off x="4857750" y="36433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a:solidFill>
                  <a:srgbClr val="C00000"/>
                </a:solidFill>
              </a:rPr>
              <a:t>Interesting</a:t>
            </a:r>
            <a:endParaRPr lang="el-GR" altLang="en-US" sz="1800" dirty="0">
              <a:solidFill>
                <a:srgbClr val="C00000"/>
              </a:solidFill>
            </a:endParaRPr>
          </a:p>
        </p:txBody>
      </p:sp>
      <p:sp>
        <p:nvSpPr>
          <p:cNvPr id="20500" name="Text Box 8"/>
          <p:cNvSpPr txBox="1">
            <a:spLocks noChangeArrowheads="1"/>
          </p:cNvSpPr>
          <p:nvPr/>
        </p:nvSpPr>
        <p:spPr bwMode="auto">
          <a:xfrm>
            <a:off x="4048709" y="2660690"/>
            <a:ext cx="2052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1800" dirty="0" smtClean="0">
                <a:solidFill>
                  <a:srgbClr val="0070C0"/>
                </a:solidFill>
              </a:rPr>
              <a:t>Accept free </a:t>
            </a:r>
            <a:r>
              <a:rPr lang="en-US" altLang="en-US" sz="1800" dirty="0">
                <a:solidFill>
                  <a:srgbClr val="0070C0"/>
                </a:solidFill>
              </a:rPr>
              <a:t>Ticket</a:t>
            </a:r>
          </a:p>
        </p:txBody>
      </p:sp>
    </p:spTree>
    <p:extLst>
      <p:ext uri="{BB962C8B-B14F-4D97-AF65-F5344CB8AC3E}">
        <p14:creationId xmlns:p14="http://schemas.microsoft.com/office/powerpoint/2010/main" val="3883136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dirty="0" smtClean="0">
                <a:solidFill>
                  <a:schemeClr val="accent2"/>
                </a:solidFill>
              </a:rPr>
              <a:t>Consequentialism </a:t>
            </a:r>
            <a:endParaRPr lang="he-IL" altLang="en-US" sz="3600" dirty="0" smtClean="0"/>
          </a:p>
        </p:txBody>
      </p:sp>
      <p:sp>
        <p:nvSpPr>
          <p:cNvPr id="22531" name="Content Placeholder 2"/>
          <p:cNvSpPr>
            <a:spLocks noGrp="1"/>
          </p:cNvSpPr>
          <p:nvPr>
            <p:ph idx="1"/>
          </p:nvPr>
        </p:nvSpPr>
        <p:spPr>
          <a:xfrm>
            <a:off x="457200" y="1600201"/>
            <a:ext cx="8229600" cy="4277072"/>
          </a:xfrm>
        </p:spPr>
        <p:txBody>
          <a:bodyPr/>
          <a:lstStyle/>
          <a:p>
            <a:pPr algn="l" rtl="0">
              <a:lnSpc>
                <a:spcPct val="150000"/>
              </a:lnSpc>
            </a:pPr>
            <a:r>
              <a:rPr lang="en-US" altLang="en-US" sz="2400" dirty="0" smtClean="0"/>
              <a:t>Only the </a:t>
            </a:r>
            <a:r>
              <a:rPr lang="en-US" altLang="en-US" sz="2400" dirty="0" smtClean="0">
                <a:solidFill>
                  <a:srgbClr val="FF0000"/>
                </a:solidFill>
              </a:rPr>
              <a:t>consequences</a:t>
            </a:r>
            <a:r>
              <a:rPr lang="en-US" altLang="en-US" sz="2400" dirty="0" smtClean="0"/>
              <a:t> matter</a:t>
            </a:r>
            <a:endParaRPr lang="en-US" altLang="en-US" sz="2400" dirty="0"/>
          </a:p>
          <a:p>
            <a:pPr algn="l" rtl="0">
              <a:lnSpc>
                <a:spcPct val="150000"/>
              </a:lnSpc>
            </a:pPr>
            <a:r>
              <a:rPr lang="en-US" altLang="en-US" sz="2400" dirty="0" smtClean="0"/>
              <a:t>The decision at a node in the tree depends only on the subtree that starts there</a:t>
            </a:r>
            <a:endParaRPr lang="en-US" altLang="en-US" sz="2400" dirty="0"/>
          </a:p>
          <a:p>
            <a:pPr algn="l" rtl="0">
              <a:lnSpc>
                <a:spcPct val="150000"/>
              </a:lnSpc>
            </a:pPr>
            <a:r>
              <a:rPr lang="en-US" altLang="en-US" sz="2400" dirty="0" smtClean="0"/>
              <a:t>Not on how we got there and which other subtrees we could have been at</a:t>
            </a:r>
          </a:p>
          <a:p>
            <a:pPr algn="l" rtl="0">
              <a:lnSpc>
                <a:spcPct val="150000"/>
              </a:lnSpc>
            </a:pPr>
            <a:r>
              <a:rPr lang="en-US" altLang="en-US" sz="2400" dirty="0" smtClean="0"/>
              <a:t>Helps </a:t>
            </a:r>
            <a:r>
              <a:rPr lang="en-US" altLang="en-US" sz="2400" dirty="0" smtClean="0">
                <a:solidFill>
                  <a:srgbClr val="7030A0"/>
                </a:solidFill>
              </a:rPr>
              <a:t>ignore sunk costs </a:t>
            </a:r>
            <a:r>
              <a:rPr lang="en-US" altLang="en-US" sz="2400" dirty="0" smtClean="0"/>
              <a:t>if we so wish</a:t>
            </a:r>
          </a:p>
          <a:p>
            <a:pPr algn="l" rtl="0"/>
            <a:endParaRPr lang="en-US" altLang="en-US" sz="2400" dirty="0" smtClean="0"/>
          </a:p>
          <a:p>
            <a:pPr marL="0" indent="0" algn="l" rtl="0">
              <a:buNone/>
            </a:pPr>
            <a:endParaRPr lang="he-IL" altLang="en-US" sz="2400" dirty="0" smtClean="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00837FB-411F-47D3-AFC0-B6FF459E60A1}" type="slidenum">
              <a:rPr lang="ar-SA" altLang="en-US" sz="1400"/>
              <a:pPr algn="l">
                <a:spcBef>
                  <a:spcPct val="0"/>
                </a:spcBef>
                <a:buFontTx/>
                <a:buNone/>
              </a:pPr>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600" dirty="0" smtClean="0">
                <a:solidFill>
                  <a:schemeClr val="accent2"/>
                </a:solidFill>
              </a:rPr>
              <a:t>What’s in a consequence? </a:t>
            </a:r>
            <a:endParaRPr lang="he-IL" altLang="en-US" sz="3600" dirty="0" smtClean="0"/>
          </a:p>
        </p:txBody>
      </p:sp>
      <p:sp>
        <p:nvSpPr>
          <p:cNvPr id="22531" name="Content Placeholder 2"/>
          <p:cNvSpPr>
            <a:spLocks noGrp="1"/>
          </p:cNvSpPr>
          <p:nvPr>
            <p:ph idx="1"/>
          </p:nvPr>
        </p:nvSpPr>
        <p:spPr>
          <a:xfrm>
            <a:off x="457200" y="1393723"/>
            <a:ext cx="8229600" cy="4709120"/>
          </a:xfrm>
        </p:spPr>
        <p:txBody>
          <a:bodyPr/>
          <a:lstStyle/>
          <a:p>
            <a:pPr algn="l" rtl="0">
              <a:lnSpc>
                <a:spcPct val="150000"/>
              </a:lnSpc>
            </a:pPr>
            <a:r>
              <a:rPr lang="en-US" altLang="en-US" sz="2400" dirty="0" smtClean="0"/>
              <a:t>Does consequentialism mean we’ll be ungrateful to our old teachers?</a:t>
            </a:r>
            <a:endParaRPr lang="en-US" altLang="en-US" sz="2400" dirty="0"/>
          </a:p>
          <a:p>
            <a:pPr algn="l" rtl="0">
              <a:lnSpc>
                <a:spcPct val="150000"/>
              </a:lnSpc>
            </a:pPr>
            <a:r>
              <a:rPr lang="en-US" altLang="en-US" sz="2400" dirty="0" smtClean="0">
                <a:solidFill>
                  <a:srgbClr val="7030A0"/>
                </a:solidFill>
              </a:rPr>
              <a:t>Not necessarily</a:t>
            </a:r>
            <a:r>
              <a:rPr lang="en-US" altLang="en-US" sz="2400" dirty="0" smtClean="0"/>
              <a:t>: </a:t>
            </a:r>
            <a:r>
              <a:rPr lang="en-US" altLang="en-US" sz="2400" dirty="0">
                <a:solidFill>
                  <a:srgbClr val="FF0000"/>
                </a:solidFill>
              </a:rPr>
              <a:t>h</a:t>
            </a:r>
            <a:r>
              <a:rPr lang="en-US" altLang="en-US" sz="2400" dirty="0" smtClean="0">
                <a:solidFill>
                  <a:srgbClr val="FF0000"/>
                </a:solidFill>
              </a:rPr>
              <a:t>istory</a:t>
            </a:r>
            <a:r>
              <a:rPr lang="en-US" altLang="en-US" sz="2400" dirty="0" smtClean="0"/>
              <a:t> can be part of the “consequence”</a:t>
            </a:r>
            <a:endParaRPr lang="en-US" altLang="en-US" sz="2400" dirty="0"/>
          </a:p>
          <a:p>
            <a:pPr algn="l" rtl="0">
              <a:lnSpc>
                <a:spcPct val="150000"/>
              </a:lnSpc>
            </a:pPr>
            <a:r>
              <a:rPr lang="en-US" altLang="en-US" sz="2400" dirty="0" smtClean="0"/>
              <a:t>If we push it too far, consequentialism would be vacuous.  The formal model helps us decide how much of the history we wish to put into the notion of “a consequence”</a:t>
            </a:r>
            <a:endParaRPr lang="he-IL" altLang="en-US" sz="2400" dirty="0" smtClean="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00837FB-411F-47D3-AFC0-B6FF459E60A1}" type="slidenum">
              <a:rPr lang="ar-SA" altLang="en-US" sz="1400"/>
              <a:pPr algn="l">
                <a:spcBef>
                  <a:spcPct val="0"/>
                </a:spcBef>
                <a:buFontTx/>
                <a:buNone/>
              </a:pPr>
              <a:t>45</a:t>
            </a:fld>
            <a:endParaRPr lang="en-US" altLang="en-US" sz="1400"/>
          </a:p>
        </p:txBody>
      </p:sp>
    </p:spTree>
    <p:extLst>
      <p:ext uri="{BB962C8B-B14F-4D97-AF65-F5344CB8AC3E}">
        <p14:creationId xmlns:p14="http://schemas.microsoft.com/office/powerpoint/2010/main" val="905889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Menu Effects</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46</a:t>
            </a:fld>
            <a:endParaRPr lang="en-US" altLang="en-US" sz="1400"/>
          </a:p>
        </p:txBody>
      </p:sp>
    </p:spTree>
    <p:extLst>
      <p:ext uri="{BB962C8B-B14F-4D97-AF65-F5344CB8AC3E}">
        <p14:creationId xmlns:p14="http://schemas.microsoft.com/office/powerpoint/2010/main" val="373617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3600" dirty="0" smtClean="0">
                <a:solidFill>
                  <a:schemeClr val="accent2"/>
                </a:solidFill>
              </a:rPr>
              <a:t>President Trump</a:t>
            </a:r>
            <a:endParaRPr lang="he-IL" altLang="en-US" sz="3600" dirty="0" smtClean="0"/>
          </a:p>
        </p:txBody>
      </p:sp>
      <p:sp>
        <p:nvSpPr>
          <p:cNvPr id="21507" name="Content Placeholder 2"/>
          <p:cNvSpPr>
            <a:spLocks noGrp="1"/>
          </p:cNvSpPr>
          <p:nvPr>
            <p:ph idx="1"/>
          </p:nvPr>
        </p:nvSpPr>
        <p:spPr/>
        <p:txBody>
          <a:bodyPr/>
          <a:lstStyle/>
          <a:p>
            <a:pPr marL="0" indent="0" algn="l" rtl="0">
              <a:buFontTx/>
              <a:buNone/>
              <a:defRPr/>
            </a:pPr>
            <a:r>
              <a:rPr lang="en-US" sz="2000" dirty="0"/>
              <a:t>From Jan 4</a:t>
            </a:r>
            <a:r>
              <a:rPr lang="en-US" sz="2000" baseline="30000" dirty="0"/>
              <a:t>th</a:t>
            </a:r>
            <a:r>
              <a:rPr lang="en-US" sz="2000" dirty="0"/>
              <a:t> NY Times</a:t>
            </a:r>
            <a:r>
              <a:rPr lang="en-US" sz="2000" dirty="0" smtClean="0"/>
              <a:t>:</a:t>
            </a:r>
          </a:p>
          <a:p>
            <a:pPr algn="l" rtl="0">
              <a:defRPr/>
            </a:pPr>
            <a:endParaRPr lang="en-US" sz="2000" dirty="0"/>
          </a:p>
          <a:p>
            <a:pPr marL="0" indent="0" algn="l" rtl="0">
              <a:buFontTx/>
              <a:buNone/>
              <a:defRPr/>
            </a:pPr>
            <a:r>
              <a:rPr lang="en-US" sz="2000" dirty="0"/>
              <a:t>WASHINGTON — In the chaotic days leading to the death of </a:t>
            </a:r>
            <a:r>
              <a:rPr lang="en-US" sz="2000" u="sng" dirty="0">
                <a:hlinkClick r:id="rId2"/>
              </a:rPr>
              <a:t>Maj. Gen. </a:t>
            </a:r>
            <a:r>
              <a:rPr lang="en-US" sz="2000" u="sng" dirty="0" err="1">
                <a:hlinkClick r:id="rId2"/>
              </a:rPr>
              <a:t>Qassim</a:t>
            </a:r>
            <a:r>
              <a:rPr lang="en-US" sz="2000" u="sng" dirty="0">
                <a:hlinkClick r:id="rId2"/>
              </a:rPr>
              <a:t> </a:t>
            </a:r>
            <a:r>
              <a:rPr lang="en-US" sz="2000" u="sng" dirty="0" err="1">
                <a:hlinkClick r:id="rId2"/>
              </a:rPr>
              <a:t>Suleimani</a:t>
            </a:r>
            <a:r>
              <a:rPr lang="en-US" sz="2000" u="sng" dirty="0">
                <a:hlinkClick r:id="rId2"/>
              </a:rPr>
              <a:t>, Iran’s most powerful commander</a:t>
            </a:r>
            <a:r>
              <a:rPr lang="en-US" sz="2000" dirty="0"/>
              <a:t>, top American military officials put the option of killing him — which they viewed as the most extreme response to recent Iranian-led violence in Iraq — on the menu they presented to President Trump</a:t>
            </a:r>
            <a:r>
              <a:rPr lang="en-US" sz="2000" dirty="0" smtClean="0"/>
              <a:t>.</a:t>
            </a:r>
          </a:p>
          <a:p>
            <a:pPr algn="l" rtl="0">
              <a:defRPr/>
            </a:pPr>
            <a:endParaRPr lang="en-US" sz="2000" dirty="0"/>
          </a:p>
          <a:p>
            <a:pPr marL="0" indent="0" algn="l" rtl="0">
              <a:buFontTx/>
              <a:buNone/>
              <a:defRPr/>
            </a:pPr>
            <a:r>
              <a:rPr lang="en-US" sz="2000" dirty="0"/>
              <a:t>They didn’t think he would take it. In the wars waged since the Sept. 11, 2001, attacks, Pentagon officials have often offered improbable options to presidents to make other possibilities appear more palatable.</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B5DAEFA-3294-4290-B6E0-E19BDBC5BF7A}" type="slidenum">
              <a:rPr lang="ar-SA" altLang="en-US" sz="1400"/>
              <a:pPr algn="l">
                <a:spcBef>
                  <a:spcPct val="0"/>
                </a:spcBef>
                <a:buFontTx/>
                <a:buNone/>
              </a:pPr>
              <a:t>47</a:t>
            </a:fld>
            <a:endParaRPr lang="en-US"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dirty="0" smtClean="0">
                <a:solidFill>
                  <a:schemeClr val="accent2"/>
                </a:solidFill>
              </a:rPr>
              <a:t>The Compromise Effect</a:t>
            </a:r>
            <a:endParaRPr lang="he-IL" altLang="en-US" sz="3600" dirty="0" smtClean="0"/>
          </a:p>
        </p:txBody>
      </p:sp>
      <p:sp>
        <p:nvSpPr>
          <p:cNvPr id="24579" name="Content Placeholder 2"/>
          <p:cNvSpPr>
            <a:spLocks noGrp="1"/>
          </p:cNvSpPr>
          <p:nvPr>
            <p:ph idx="1"/>
          </p:nvPr>
        </p:nvSpPr>
        <p:spPr>
          <a:xfrm>
            <a:off x="107950" y="2203450"/>
            <a:ext cx="1655763" cy="460375"/>
          </a:xfrm>
        </p:spPr>
        <p:txBody>
          <a:bodyPr/>
          <a:lstStyle/>
          <a:p>
            <a:pPr marL="0" indent="0" algn="l" rtl="0">
              <a:buFontTx/>
              <a:buNone/>
            </a:pPr>
            <a:r>
              <a:rPr lang="en-US" altLang="en-US" sz="2400" dirty="0" smtClean="0">
                <a:solidFill>
                  <a:srgbClr val="7030A0"/>
                </a:solidFill>
              </a:rPr>
              <a:t>Criterion 2</a:t>
            </a:r>
            <a:endParaRPr lang="he-IL" altLang="en-US" sz="2400" dirty="0" smtClean="0">
              <a:solidFill>
                <a:srgbClr val="7030A0"/>
              </a:solidFill>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22FA66-1B62-4199-A0F4-7EF8603A9CD3}" type="slidenum">
              <a:rPr lang="ar-SA" altLang="en-US" sz="1400"/>
              <a:pPr algn="l">
                <a:spcBef>
                  <a:spcPct val="0"/>
                </a:spcBef>
                <a:buFontTx/>
                <a:buNone/>
              </a:pPr>
              <a:t>48</a:t>
            </a:fld>
            <a:endParaRPr lang="en-US" altLang="en-US" sz="1400"/>
          </a:p>
        </p:txBody>
      </p:sp>
      <p:cxnSp>
        <p:nvCxnSpPr>
          <p:cNvPr id="24581" name="Straight Arrow Connector 2"/>
          <p:cNvCxnSpPr>
            <a:cxnSpLocks noChangeShapeType="1"/>
          </p:cNvCxnSpPr>
          <p:nvPr/>
        </p:nvCxnSpPr>
        <p:spPr bwMode="auto">
          <a:xfrm>
            <a:off x="1547813" y="5229225"/>
            <a:ext cx="4464050" cy="0"/>
          </a:xfrm>
          <a:prstGeom prst="straightConnector1">
            <a:avLst/>
          </a:prstGeom>
          <a:noFill/>
          <a:ln w="38100" algn="ctr">
            <a:solidFill>
              <a:schemeClr val="tx1"/>
            </a:solidFill>
            <a:round/>
            <a:headEnd/>
            <a:tailEnd type="triangle" w="med" len="med"/>
          </a:ln>
        </p:spPr>
      </p:cxnSp>
      <p:cxnSp>
        <p:nvCxnSpPr>
          <p:cNvPr id="24582" name="Straight Arrow Connector 6"/>
          <p:cNvCxnSpPr>
            <a:cxnSpLocks noChangeShapeType="1"/>
          </p:cNvCxnSpPr>
          <p:nvPr/>
        </p:nvCxnSpPr>
        <p:spPr bwMode="auto">
          <a:xfrm flipH="1" flipV="1">
            <a:off x="1692275" y="2133600"/>
            <a:ext cx="7938" cy="3248025"/>
          </a:xfrm>
          <a:prstGeom prst="straightConnector1">
            <a:avLst/>
          </a:prstGeom>
          <a:noFill/>
          <a:ln w="38100" algn="ctr">
            <a:solidFill>
              <a:schemeClr val="tx1"/>
            </a:solidFill>
            <a:round/>
            <a:headEnd/>
            <a:tailEnd type="triangle" w="med" len="med"/>
          </a:ln>
        </p:spPr>
      </p:cxnSp>
      <p:sp>
        <p:nvSpPr>
          <p:cNvPr id="9" name="Content Placeholder 2"/>
          <p:cNvSpPr txBox="1">
            <a:spLocks/>
          </p:cNvSpPr>
          <p:nvPr/>
        </p:nvSpPr>
        <p:spPr bwMode="auto">
          <a:xfrm>
            <a:off x="4724400" y="5627688"/>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buFontTx/>
              <a:buNone/>
              <a:defRPr/>
            </a:pPr>
            <a:r>
              <a:rPr lang="en-US" altLang="en-US" sz="2400" kern="0" dirty="0" smtClean="0">
                <a:solidFill>
                  <a:srgbClr val="7030A0"/>
                </a:solidFill>
              </a:rPr>
              <a:t>Criterion 1</a:t>
            </a:r>
            <a:endParaRPr lang="he-IL" altLang="en-US" sz="2400" kern="0" dirty="0" smtClean="0">
              <a:solidFill>
                <a:srgbClr val="7030A0"/>
              </a:solidFill>
            </a:endParaRPr>
          </a:p>
        </p:txBody>
      </p:sp>
      <p:sp>
        <p:nvSpPr>
          <p:cNvPr id="24584" name="Oval 4"/>
          <p:cNvSpPr>
            <a:spLocks noChangeArrowheads="1"/>
          </p:cNvSpPr>
          <p:nvPr/>
        </p:nvSpPr>
        <p:spPr bwMode="auto">
          <a:xfrm>
            <a:off x="2411413" y="2852738"/>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5" name="Oval 10"/>
          <p:cNvSpPr>
            <a:spLocks noChangeArrowheads="1"/>
          </p:cNvSpPr>
          <p:nvPr/>
        </p:nvSpPr>
        <p:spPr bwMode="auto">
          <a:xfrm>
            <a:off x="3194050" y="3757613"/>
            <a:ext cx="179388" cy="142875"/>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Oval 11"/>
          <p:cNvSpPr>
            <a:spLocks noChangeArrowheads="1"/>
          </p:cNvSpPr>
          <p:nvPr/>
        </p:nvSpPr>
        <p:spPr bwMode="auto">
          <a:xfrm>
            <a:off x="4392613" y="4437063"/>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7" name="TextBox 5"/>
              <p:cNvSpPr txBox="1">
                <a:spLocks noChangeArrowheads="1"/>
              </p:cNvSpPr>
              <p:nvPr/>
            </p:nvSpPr>
            <p:spPr bwMode="auto">
              <a:xfrm>
                <a:off x="4284663" y="4646613"/>
                <a:ext cx="287337"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𝑥</m:t>
                      </m:r>
                    </m:oMath>
                  </m:oMathPara>
                </a14:m>
                <a:endParaRPr lang="en-US" altLang="en-US" dirty="0"/>
              </a:p>
            </p:txBody>
          </p:sp>
        </mc:Choice>
        <mc:Fallback xmlns="">
          <p:sp>
            <p:nvSpPr>
              <p:cNvPr id="24587" name="TextBox 5"/>
              <p:cNvSpPr txBox="1">
                <a:spLocks noRot="1" noChangeAspect="1" noMove="1" noResize="1" noEditPoints="1" noAdjustHandles="1" noChangeArrowheads="1" noChangeShapeType="1" noTextEdit="1"/>
              </p:cNvSpPr>
              <p:nvPr/>
            </p:nvSpPr>
            <p:spPr bwMode="auto">
              <a:xfrm>
                <a:off x="4284663" y="4646613"/>
                <a:ext cx="287337" cy="3683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8" name="TextBox 13"/>
              <p:cNvSpPr txBox="1">
                <a:spLocks noChangeArrowheads="1"/>
              </p:cNvSpPr>
              <p:nvPr/>
            </p:nvSpPr>
            <p:spPr bwMode="auto">
              <a:xfrm>
                <a:off x="2984500" y="384333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𝑦</m:t>
                      </m:r>
                    </m:oMath>
                  </m:oMathPara>
                </a14:m>
                <a:endParaRPr lang="en-US" altLang="en-US" dirty="0"/>
              </a:p>
            </p:txBody>
          </p:sp>
        </mc:Choice>
        <mc:Fallback xmlns="">
          <p:sp>
            <p:nvSpPr>
              <p:cNvPr id="24588" name="TextBox 13"/>
              <p:cNvSpPr txBox="1">
                <a:spLocks noRot="1" noChangeAspect="1" noMove="1" noResize="1" noEditPoints="1" noAdjustHandles="1" noChangeArrowheads="1" noChangeShapeType="1" noTextEdit="1"/>
              </p:cNvSpPr>
              <p:nvPr/>
            </p:nvSpPr>
            <p:spPr bwMode="auto">
              <a:xfrm>
                <a:off x="2984500" y="3843338"/>
                <a:ext cx="287338" cy="369887"/>
              </a:xfrm>
              <a:prstGeom prst="rect">
                <a:avLst/>
              </a:prstGeom>
              <a:blipFill>
                <a:blip r:embed="rId3"/>
                <a:stretch>
                  <a:fillRect r="-6383" b="-81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9" name="TextBox 14"/>
              <p:cNvSpPr txBox="1">
                <a:spLocks noChangeArrowheads="1"/>
              </p:cNvSpPr>
              <p:nvPr/>
            </p:nvSpPr>
            <p:spPr bwMode="auto">
              <a:xfrm>
                <a:off x="2124075" y="288448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𝑧</m:t>
                      </m:r>
                    </m:oMath>
                  </m:oMathPara>
                </a14:m>
                <a:endParaRPr lang="en-US" altLang="en-US" dirty="0"/>
              </a:p>
            </p:txBody>
          </p:sp>
        </mc:Choice>
        <mc:Fallback xmlns="">
          <p:sp>
            <p:nvSpPr>
              <p:cNvPr id="24589" name="TextBox 14"/>
              <p:cNvSpPr txBox="1">
                <a:spLocks noRot="1" noChangeAspect="1" noMove="1" noResize="1" noEditPoints="1" noAdjustHandles="1" noChangeArrowheads="1" noChangeShapeType="1" noTextEdit="1"/>
              </p:cNvSpPr>
              <p:nvPr/>
            </p:nvSpPr>
            <p:spPr bwMode="auto">
              <a:xfrm>
                <a:off x="2124075" y="2884488"/>
                <a:ext cx="287338" cy="36988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0" name="TextBox 7"/>
              <p:cNvSpPr txBox="1">
                <a:spLocks noChangeArrowheads="1"/>
              </p:cNvSpPr>
              <p:nvPr/>
            </p:nvSpPr>
            <p:spPr bwMode="auto">
              <a:xfrm>
                <a:off x="5148263" y="2133600"/>
                <a:ext cx="3384550" cy="2169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lnSpc>
                    <a:spcPct val="150000"/>
                  </a:lnSpc>
                </a:pPr>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more likely to be chosen out of </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𝑧</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a:p>
                <a:pPr algn="l" rtl="0" eaLnBrk="1" hangingPunct="1">
                  <a:lnSpc>
                    <a:spcPct val="150000"/>
                  </a:lnSpc>
                </a:pPr>
                <a:r>
                  <a:rPr lang="en-US" altLang="en-US" dirty="0"/>
                  <a:t>than out of </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p:txBody>
          </p:sp>
        </mc:Choice>
        <mc:Fallback xmlns="">
          <p:sp>
            <p:nvSpPr>
              <p:cNvPr id="24590" name="TextBox 7"/>
              <p:cNvSpPr txBox="1">
                <a:spLocks noRot="1" noChangeAspect="1" noMove="1" noResize="1" noEditPoints="1" noAdjustHandles="1" noChangeArrowheads="1" noChangeShapeType="1" noTextEdit="1"/>
              </p:cNvSpPr>
              <p:nvPr/>
            </p:nvSpPr>
            <p:spPr bwMode="auto">
              <a:xfrm>
                <a:off x="5148263" y="2133600"/>
                <a:ext cx="3384550" cy="2169825"/>
              </a:xfrm>
              <a:prstGeom prst="rect">
                <a:avLst/>
              </a:prstGeom>
              <a:blipFill>
                <a:blip r:embed="rId5"/>
                <a:stretch>
                  <a:fillRect l="-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dirty="0" smtClean="0">
                <a:solidFill>
                  <a:schemeClr val="accent2"/>
                </a:solidFill>
              </a:rPr>
              <a:t>Example: choice of health </a:t>
            </a:r>
            <a:r>
              <a:rPr lang="en-US" altLang="en-US" sz="3600" dirty="0">
                <a:solidFill>
                  <a:schemeClr val="accent2"/>
                </a:solidFill>
              </a:rPr>
              <a:t>p</a:t>
            </a:r>
            <a:r>
              <a:rPr lang="en-US" altLang="en-US" sz="3600" dirty="0" smtClean="0">
                <a:solidFill>
                  <a:schemeClr val="accent2"/>
                </a:solidFill>
              </a:rPr>
              <a:t>lan</a:t>
            </a:r>
            <a:endParaRPr lang="he-IL" altLang="en-US" sz="3600" dirty="0" smtClean="0"/>
          </a:p>
        </p:txBody>
      </p:sp>
      <p:sp>
        <p:nvSpPr>
          <p:cNvPr id="25603" name="Content Placeholder 2"/>
          <p:cNvSpPr>
            <a:spLocks noGrp="1"/>
          </p:cNvSpPr>
          <p:nvPr>
            <p:ph idx="1"/>
          </p:nvPr>
        </p:nvSpPr>
        <p:spPr>
          <a:xfrm>
            <a:off x="107950" y="2203450"/>
            <a:ext cx="1655763" cy="460375"/>
          </a:xfrm>
        </p:spPr>
        <p:txBody>
          <a:bodyPr/>
          <a:lstStyle/>
          <a:p>
            <a:pPr marL="0" indent="0" algn="l" rtl="0">
              <a:buFontTx/>
              <a:buNone/>
            </a:pPr>
            <a:r>
              <a:rPr lang="en-US" altLang="en-US" sz="2400" dirty="0" smtClean="0">
                <a:solidFill>
                  <a:srgbClr val="7030A0"/>
                </a:solidFill>
              </a:rPr>
              <a:t>Level of coverage</a:t>
            </a:r>
            <a:endParaRPr lang="he-IL" altLang="en-US" sz="2400" dirty="0" smtClean="0">
              <a:solidFill>
                <a:srgbClr val="7030A0"/>
              </a:solidFill>
            </a:endParaRP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71E9DDAA-D037-4A21-BA87-FEB3554343C5}" type="slidenum">
              <a:rPr lang="ar-SA" altLang="en-US" sz="1400"/>
              <a:pPr algn="l">
                <a:spcBef>
                  <a:spcPct val="0"/>
                </a:spcBef>
                <a:buFontTx/>
                <a:buNone/>
              </a:pPr>
              <a:t>49</a:t>
            </a:fld>
            <a:endParaRPr lang="en-US" altLang="en-US" sz="1400"/>
          </a:p>
        </p:txBody>
      </p:sp>
      <p:cxnSp>
        <p:nvCxnSpPr>
          <p:cNvPr id="25605" name="Straight Arrow Connector 2"/>
          <p:cNvCxnSpPr>
            <a:cxnSpLocks noChangeShapeType="1"/>
          </p:cNvCxnSpPr>
          <p:nvPr/>
        </p:nvCxnSpPr>
        <p:spPr bwMode="auto">
          <a:xfrm>
            <a:off x="1547813" y="5229225"/>
            <a:ext cx="4464050" cy="0"/>
          </a:xfrm>
          <a:prstGeom prst="straightConnector1">
            <a:avLst/>
          </a:prstGeom>
          <a:noFill/>
          <a:ln w="38100" algn="ctr">
            <a:solidFill>
              <a:schemeClr val="tx1"/>
            </a:solidFill>
            <a:round/>
            <a:headEnd/>
            <a:tailEnd type="triangle" w="med" len="med"/>
          </a:ln>
        </p:spPr>
      </p:cxnSp>
      <p:cxnSp>
        <p:nvCxnSpPr>
          <p:cNvPr id="25606" name="Straight Arrow Connector 6"/>
          <p:cNvCxnSpPr>
            <a:cxnSpLocks noChangeShapeType="1"/>
          </p:cNvCxnSpPr>
          <p:nvPr/>
        </p:nvCxnSpPr>
        <p:spPr bwMode="auto">
          <a:xfrm flipH="1" flipV="1">
            <a:off x="1692275" y="2133600"/>
            <a:ext cx="7938" cy="3248025"/>
          </a:xfrm>
          <a:prstGeom prst="straightConnector1">
            <a:avLst/>
          </a:prstGeom>
          <a:noFill/>
          <a:ln w="38100" algn="ctr">
            <a:solidFill>
              <a:schemeClr val="tx1"/>
            </a:solidFill>
            <a:round/>
            <a:headEnd/>
            <a:tailEnd type="triangle" w="med" len="med"/>
          </a:ln>
        </p:spPr>
      </p:cxnSp>
      <p:sp>
        <p:nvSpPr>
          <p:cNvPr id="9" name="Content Placeholder 2"/>
          <p:cNvSpPr txBox="1">
            <a:spLocks/>
          </p:cNvSpPr>
          <p:nvPr/>
        </p:nvSpPr>
        <p:spPr bwMode="auto">
          <a:xfrm>
            <a:off x="4724400" y="5627688"/>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buFontTx/>
              <a:buNone/>
              <a:defRPr/>
            </a:pPr>
            <a:r>
              <a:rPr lang="en-US" altLang="en-US" sz="2400" kern="0" dirty="0" smtClean="0">
                <a:solidFill>
                  <a:srgbClr val="7030A0"/>
                </a:solidFill>
              </a:rPr>
              <a:t>–cost</a:t>
            </a:r>
            <a:endParaRPr lang="he-IL" altLang="en-US" sz="2400" kern="0" dirty="0" smtClean="0">
              <a:solidFill>
                <a:srgbClr val="7030A0"/>
              </a:solidFill>
            </a:endParaRPr>
          </a:p>
        </p:txBody>
      </p:sp>
      <p:sp>
        <p:nvSpPr>
          <p:cNvPr id="25608" name="Oval 4"/>
          <p:cNvSpPr>
            <a:spLocks noChangeArrowheads="1"/>
          </p:cNvSpPr>
          <p:nvPr/>
        </p:nvSpPr>
        <p:spPr bwMode="auto">
          <a:xfrm>
            <a:off x="2411413" y="2852738"/>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Oval 10"/>
          <p:cNvSpPr>
            <a:spLocks noChangeArrowheads="1"/>
          </p:cNvSpPr>
          <p:nvPr/>
        </p:nvSpPr>
        <p:spPr bwMode="auto">
          <a:xfrm>
            <a:off x="3194050" y="3757613"/>
            <a:ext cx="179388" cy="142875"/>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0" name="Oval 11"/>
          <p:cNvSpPr>
            <a:spLocks noChangeArrowheads="1"/>
          </p:cNvSpPr>
          <p:nvPr/>
        </p:nvSpPr>
        <p:spPr bwMode="auto">
          <a:xfrm>
            <a:off x="4392613" y="4437063"/>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5611" name="TextBox 5"/>
              <p:cNvSpPr txBox="1">
                <a:spLocks noChangeArrowheads="1"/>
              </p:cNvSpPr>
              <p:nvPr/>
            </p:nvSpPr>
            <p:spPr bwMode="auto">
              <a:xfrm>
                <a:off x="4284663" y="4646613"/>
                <a:ext cx="287337"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𝑥</m:t>
                      </m:r>
                    </m:oMath>
                  </m:oMathPara>
                </a14:m>
                <a:endParaRPr lang="en-US" altLang="en-US" dirty="0"/>
              </a:p>
            </p:txBody>
          </p:sp>
        </mc:Choice>
        <mc:Fallback xmlns="">
          <p:sp>
            <p:nvSpPr>
              <p:cNvPr id="25611" name="TextBox 5"/>
              <p:cNvSpPr txBox="1">
                <a:spLocks noRot="1" noChangeAspect="1" noMove="1" noResize="1" noEditPoints="1" noAdjustHandles="1" noChangeArrowheads="1" noChangeShapeType="1" noTextEdit="1"/>
              </p:cNvSpPr>
              <p:nvPr/>
            </p:nvSpPr>
            <p:spPr bwMode="auto">
              <a:xfrm>
                <a:off x="4284663" y="4646613"/>
                <a:ext cx="287337" cy="3683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12" name="TextBox 13"/>
              <p:cNvSpPr txBox="1">
                <a:spLocks noChangeArrowheads="1"/>
              </p:cNvSpPr>
              <p:nvPr/>
            </p:nvSpPr>
            <p:spPr bwMode="auto">
              <a:xfrm>
                <a:off x="2984500" y="384333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𝑦</m:t>
                      </m:r>
                    </m:oMath>
                  </m:oMathPara>
                </a14:m>
                <a:endParaRPr lang="en-US" altLang="en-US" dirty="0"/>
              </a:p>
            </p:txBody>
          </p:sp>
        </mc:Choice>
        <mc:Fallback xmlns="">
          <p:sp>
            <p:nvSpPr>
              <p:cNvPr id="25612" name="TextBox 13"/>
              <p:cNvSpPr txBox="1">
                <a:spLocks noRot="1" noChangeAspect="1" noMove="1" noResize="1" noEditPoints="1" noAdjustHandles="1" noChangeArrowheads="1" noChangeShapeType="1" noTextEdit="1"/>
              </p:cNvSpPr>
              <p:nvPr/>
            </p:nvSpPr>
            <p:spPr bwMode="auto">
              <a:xfrm>
                <a:off x="2984500" y="3843338"/>
                <a:ext cx="287338" cy="369887"/>
              </a:xfrm>
              <a:prstGeom prst="rect">
                <a:avLst/>
              </a:prstGeom>
              <a:blipFill>
                <a:blip r:embed="rId3"/>
                <a:stretch>
                  <a:fillRect r="-6383" b="-81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13" name="TextBox 14"/>
              <p:cNvSpPr txBox="1">
                <a:spLocks noChangeArrowheads="1"/>
              </p:cNvSpPr>
              <p:nvPr/>
            </p:nvSpPr>
            <p:spPr bwMode="auto">
              <a:xfrm>
                <a:off x="2124075" y="288448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𝑧</m:t>
                      </m:r>
                    </m:oMath>
                  </m:oMathPara>
                </a14:m>
                <a:endParaRPr lang="en-US" altLang="en-US" dirty="0"/>
              </a:p>
            </p:txBody>
          </p:sp>
        </mc:Choice>
        <mc:Fallback xmlns="">
          <p:sp>
            <p:nvSpPr>
              <p:cNvPr id="25613" name="TextBox 14"/>
              <p:cNvSpPr txBox="1">
                <a:spLocks noRot="1" noChangeAspect="1" noMove="1" noResize="1" noEditPoints="1" noAdjustHandles="1" noChangeArrowheads="1" noChangeShapeType="1" noTextEdit="1"/>
              </p:cNvSpPr>
              <p:nvPr/>
            </p:nvSpPr>
            <p:spPr bwMode="auto">
              <a:xfrm>
                <a:off x="2124075" y="2884488"/>
                <a:ext cx="287338" cy="36988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14" name="TextBox 7"/>
              <p:cNvSpPr txBox="1">
                <a:spLocks noChangeArrowheads="1"/>
              </p:cNvSpPr>
              <p:nvPr/>
            </p:nvSpPr>
            <p:spPr bwMode="auto">
              <a:xfrm>
                <a:off x="5148263" y="2133600"/>
                <a:ext cx="3384550" cy="1754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lnSpc>
                    <a:spcPct val="150000"/>
                  </a:lnSpc>
                </a:pPr>
                <a14:m>
                  <m:oMath xmlns:m="http://schemas.openxmlformats.org/officeDocument/2006/math">
                    <m:r>
                      <a:rPr lang="en-US" altLang="en-US" i="1" dirty="0" smtClean="0">
                        <a:solidFill>
                          <a:srgbClr val="FF0000"/>
                        </a:solidFill>
                        <a:latin typeface="Cambria Math" panose="02040503050406030204" pitchFamily="18" charset="0"/>
                      </a:rPr>
                      <m:t>𝑥</m:t>
                    </m:r>
                  </m:oMath>
                </a14:m>
                <a:r>
                  <a:rPr lang="en-US" altLang="en-US" dirty="0"/>
                  <a:t> looks more extreme in</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𝑧</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a:p>
                <a:pPr algn="l" rtl="0" eaLnBrk="1" hangingPunct="1">
                  <a:lnSpc>
                    <a:spcPct val="150000"/>
                  </a:lnSpc>
                </a:pPr>
                <a:r>
                  <a:rPr lang="en-US" altLang="en-US" dirty="0"/>
                  <a:t>than in</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p:txBody>
          </p:sp>
        </mc:Choice>
        <mc:Fallback xmlns="">
          <p:sp>
            <p:nvSpPr>
              <p:cNvPr id="25614" name="TextBox 7"/>
              <p:cNvSpPr txBox="1">
                <a:spLocks noRot="1" noChangeAspect="1" noMove="1" noResize="1" noEditPoints="1" noAdjustHandles="1" noChangeArrowheads="1" noChangeShapeType="1" noTextEdit="1"/>
              </p:cNvSpPr>
              <p:nvPr/>
            </p:nvSpPr>
            <p:spPr bwMode="auto">
              <a:xfrm>
                <a:off x="5148263" y="2133600"/>
                <a:ext cx="3384550" cy="1754188"/>
              </a:xfrm>
              <a:prstGeom prst="rect">
                <a:avLst/>
              </a:prstGeom>
              <a:blipFill>
                <a:blip r:embed="rId5"/>
                <a:stretch>
                  <a:fillRect l="-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5</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sz="3600" dirty="0" smtClean="0">
                <a:solidFill>
                  <a:schemeClr val="accent2"/>
                </a:solidFill>
              </a:rPr>
              <a:t>The </a:t>
            </a:r>
            <a:r>
              <a:rPr lang="en-US" altLang="en-US" sz="3600" dirty="0" smtClean="0">
                <a:solidFill>
                  <a:schemeClr val="accent2"/>
                </a:solidFill>
              </a:rPr>
              <a:t>Project</a:t>
            </a:r>
            <a:endParaRPr lang="en-US" altLang="en-US" sz="3600" dirty="0" smtClean="0">
              <a:solidFill>
                <a:schemeClr val="accent2"/>
              </a:solidFill>
            </a:endParaRPr>
          </a:p>
        </p:txBody>
      </p:sp>
      <p:sp>
        <p:nvSpPr>
          <p:cNvPr id="6148" name="Rectangle 3"/>
          <p:cNvSpPr>
            <a:spLocks noGrp="1" noChangeArrowheads="1"/>
          </p:cNvSpPr>
          <p:nvPr>
            <p:ph type="body" idx="1"/>
          </p:nvPr>
        </p:nvSpPr>
        <p:spPr>
          <a:xfrm>
            <a:off x="395536" y="1484784"/>
            <a:ext cx="8229600" cy="4525963"/>
          </a:xfrm>
        </p:spPr>
        <p:txBody>
          <a:bodyPr/>
          <a:lstStyle/>
          <a:p>
            <a:pPr marL="0" indent="0" algn="l" rtl="0" eaLnBrk="1" hangingPunct="1">
              <a:lnSpc>
                <a:spcPct val="150000"/>
              </a:lnSpc>
              <a:buNone/>
            </a:pPr>
            <a:r>
              <a:rPr lang="en-US" altLang="en-US" sz="2400" dirty="0" smtClean="0"/>
              <a:t>Daniel </a:t>
            </a:r>
            <a:r>
              <a:rPr lang="en-US" altLang="en-US" sz="2400" dirty="0" smtClean="0">
                <a:solidFill>
                  <a:srgbClr val="FF0000"/>
                </a:solidFill>
              </a:rPr>
              <a:t>Kahneman</a:t>
            </a:r>
            <a:r>
              <a:rPr lang="en-US" altLang="en-US" sz="2400" dirty="0" smtClean="0"/>
              <a:t> and Amos </a:t>
            </a:r>
            <a:r>
              <a:rPr lang="en-US" altLang="en-US" sz="2400" dirty="0" smtClean="0">
                <a:solidFill>
                  <a:srgbClr val="FF0000"/>
                </a:solidFill>
              </a:rPr>
              <a:t>Tversky</a:t>
            </a:r>
            <a:r>
              <a:rPr lang="en-US" altLang="en-US" sz="2400" dirty="0" smtClean="0"/>
              <a:t> more or less showed that no assumption of rationality holds.</a:t>
            </a:r>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solidFill>
                  <a:srgbClr val="FF0000"/>
                </a:solidFill>
              </a:rPr>
              <a:t>Tversky</a:t>
            </a:r>
            <a:r>
              <a:rPr lang="en-US" altLang="en-US" sz="2400" dirty="0" smtClean="0"/>
              <a:t>: “Show me the axiom and I’ll design the experiment that refutes it”</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(Many of the examples we discuss here are theirs)</a:t>
            </a:r>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spTree>
    <p:extLst>
      <p:ext uri="{BB962C8B-B14F-4D97-AF65-F5344CB8AC3E}">
        <p14:creationId xmlns:p14="http://schemas.microsoft.com/office/powerpoint/2010/main" val="2814846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92264A3-0E37-4387-A99D-AF2DE8BB9FE0}" type="slidenum">
              <a:rPr lang="ar-SA" altLang="en-US" sz="1400"/>
              <a:pPr algn="l" eaLnBrk="1" hangingPunct="1">
                <a:spcBef>
                  <a:spcPct val="0"/>
                </a:spcBef>
                <a:buFontTx/>
                <a:buNone/>
              </a:pPr>
              <a:t>50</a:t>
            </a:fld>
            <a:endParaRPr lang="en-US" altLang="en-US" sz="1400"/>
          </a:p>
        </p:txBody>
      </p:sp>
      <p:sp>
        <p:nvSpPr>
          <p:cNvPr id="2662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Is the Compromise Effect rational?</a:t>
            </a:r>
          </a:p>
        </p:txBody>
      </p:sp>
      <p:sp>
        <p:nvSpPr>
          <p:cNvPr id="26628" name="Rectangle 3"/>
          <p:cNvSpPr>
            <a:spLocks noGrp="1" noChangeArrowheads="1"/>
          </p:cNvSpPr>
          <p:nvPr>
            <p:ph type="body" idx="4294967295"/>
          </p:nvPr>
        </p:nvSpPr>
        <p:spPr>
          <a:xfrm>
            <a:off x="436563" y="1931988"/>
            <a:ext cx="8229600" cy="4525962"/>
          </a:xfrm>
        </p:spPr>
        <p:txBody>
          <a:bodyPr/>
          <a:lstStyle/>
          <a:p>
            <a:pPr algn="l" rtl="0" eaLnBrk="1" hangingPunct="1">
              <a:lnSpc>
                <a:spcPct val="150000"/>
              </a:lnSpc>
            </a:pPr>
            <a:r>
              <a:rPr lang="en-US" altLang="en-US" sz="2400" dirty="0" smtClean="0"/>
              <a:t>Could be a way to save cognitive resources</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Requires some implicit theory about who put options on the menu and why</a:t>
            </a:r>
          </a:p>
          <a:p>
            <a:pPr algn="l" rtl="0" eaLnBrk="1" hangingPunct="1">
              <a:lnSpc>
                <a:spcPct val="150000"/>
              </a:lnSpc>
            </a:pPr>
            <a:endParaRPr lang="en-US" altLang="en-US" sz="2400" dirty="0" smtClean="0"/>
          </a:p>
          <a:p>
            <a:pPr algn="l" rtl="0" eaLnBrk="1" hangingPunct="1">
              <a:lnSpc>
                <a:spcPct val="150000"/>
              </a:lnSpc>
            </a:pPr>
            <a:r>
              <a:rPr lang="en-US" altLang="en-US" sz="2400" dirty="0" smtClean="0"/>
              <a:t>But taking these into account is actually </a:t>
            </a:r>
            <a:r>
              <a:rPr lang="en-US" altLang="en-US" sz="2400" dirty="0" smtClean="0">
                <a:solidFill>
                  <a:srgbClr val="FF0000"/>
                </a:solidFill>
              </a:rPr>
              <a:t>implied</a:t>
            </a:r>
            <a:r>
              <a:rPr lang="en-US" altLang="en-US" sz="2400" dirty="0" smtClean="0"/>
              <a:t> by rationality</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46557B6D-C69F-4731-BA13-1EA661648784}" type="slidenum">
              <a:rPr lang="ar-SA" altLang="en-US" sz="1400"/>
              <a:pPr algn="l" eaLnBrk="1" hangingPunct="1">
                <a:spcBef>
                  <a:spcPct val="0"/>
                </a:spcBef>
                <a:buFontTx/>
                <a:buNone/>
              </a:pPr>
              <a:t>51</a:t>
            </a:fld>
            <a:endParaRPr lang="en-US" altLang="en-US" sz="1400"/>
          </a:p>
        </p:txBody>
      </p:sp>
      <p:sp>
        <p:nvSpPr>
          <p:cNvPr id="2765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Was Trump rational?</a:t>
            </a:r>
          </a:p>
        </p:txBody>
      </p:sp>
      <p:sp>
        <p:nvSpPr>
          <p:cNvPr id="14340" name="Rectangle 3"/>
          <p:cNvSpPr>
            <a:spLocks noGrp="1" noChangeArrowheads="1"/>
          </p:cNvSpPr>
          <p:nvPr>
            <p:ph type="body" idx="4294967295"/>
          </p:nvPr>
        </p:nvSpPr>
        <p:spPr>
          <a:xfrm>
            <a:off x="436563" y="1931988"/>
            <a:ext cx="8229600" cy="4525962"/>
          </a:xfrm>
        </p:spPr>
        <p:txBody>
          <a:bodyPr/>
          <a:lstStyle/>
          <a:p>
            <a:pPr algn="l" rtl="0" eaLnBrk="1" hangingPunct="1">
              <a:lnSpc>
                <a:spcPct val="150000"/>
              </a:lnSpc>
              <a:defRPr/>
            </a:pPr>
            <a:r>
              <a:rPr lang="en-US" altLang="en-US" sz="2400" dirty="0" smtClean="0">
                <a:solidFill>
                  <a:srgbClr val="7030A0"/>
                </a:solidFill>
              </a:rPr>
              <a:t>One story</a:t>
            </a:r>
            <a:r>
              <a:rPr lang="en-US" altLang="en-US" sz="2400" dirty="0" smtClean="0"/>
              <a:t>: </a:t>
            </a:r>
            <a:r>
              <a:rPr lang="en-US" altLang="en-US" sz="2400" dirty="0" smtClean="0">
                <a:solidFill>
                  <a:srgbClr val="FF0000"/>
                </a:solidFill>
              </a:rPr>
              <a:t>sure</a:t>
            </a:r>
            <a:r>
              <a:rPr lang="en-US" altLang="en-US" sz="2400" dirty="0" smtClean="0"/>
              <a:t>; the consultants were trying to trick him via the compromise effect but he wouldn’t budge</a:t>
            </a:r>
          </a:p>
          <a:p>
            <a:pPr algn="l" rtl="0" eaLnBrk="1" hangingPunct="1">
              <a:lnSpc>
                <a:spcPct val="150000"/>
              </a:lnSpc>
              <a:defRPr/>
            </a:pPr>
            <a:endParaRPr lang="en-US" altLang="en-US" sz="2400" dirty="0" smtClean="0"/>
          </a:p>
          <a:p>
            <a:pPr algn="l" rtl="0" eaLnBrk="1" hangingPunct="1">
              <a:lnSpc>
                <a:spcPct val="150000"/>
              </a:lnSpc>
              <a:defRPr/>
            </a:pPr>
            <a:r>
              <a:rPr lang="en-US" altLang="en-US" sz="2400" dirty="0" smtClean="0">
                <a:solidFill>
                  <a:srgbClr val="7030A0"/>
                </a:solidFill>
              </a:rPr>
              <a:t>Another story</a:t>
            </a:r>
            <a:r>
              <a:rPr lang="en-US" altLang="en-US" sz="2400" dirty="0" smtClean="0"/>
              <a:t>: </a:t>
            </a:r>
            <a:r>
              <a:rPr lang="en-US" altLang="en-US" sz="2400" dirty="0" smtClean="0">
                <a:solidFill>
                  <a:srgbClr val="FF0000"/>
                </a:solidFill>
              </a:rPr>
              <a:t>no</a:t>
            </a:r>
            <a:r>
              <a:rPr lang="en-US" altLang="en-US" sz="2400" dirty="0" smtClean="0"/>
              <a:t>; he failed to understand that the consultants were giving him more information by the selection of the menu</a:t>
            </a:r>
          </a:p>
          <a:p>
            <a:pPr marL="0" indent="0" algn="l" rtl="0" eaLnBrk="1" hangingPunct="1">
              <a:buFontTx/>
              <a:buNone/>
              <a:defRPr/>
            </a:pPr>
            <a:endParaRPr lang="en-US" altLang="en-US" sz="28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19A95120-47F8-4B75-A628-873B33B25BCB}" type="slidenum">
              <a:rPr lang="ar-SA" altLang="en-US" sz="1400"/>
              <a:pPr algn="l" eaLnBrk="1" hangingPunct="1">
                <a:spcBef>
                  <a:spcPct val="0"/>
                </a:spcBef>
                <a:buFontTx/>
                <a:buNone/>
              </a:pPr>
              <a:t>52</a:t>
            </a:fld>
            <a:endParaRPr lang="en-US" altLang="en-US" sz="1400"/>
          </a:p>
        </p:txBody>
      </p:sp>
      <p:sp>
        <p:nvSpPr>
          <p:cNvPr id="28675"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The IIA</a:t>
            </a:r>
          </a:p>
        </p:txBody>
      </p:sp>
      <mc:AlternateContent xmlns:mc="http://schemas.openxmlformats.org/markup-compatibility/2006" xmlns:a14="http://schemas.microsoft.com/office/drawing/2010/main">
        <mc:Choice Requires="a14">
          <p:sp>
            <p:nvSpPr>
              <p:cNvPr id="14340" name="Rectangle 3"/>
              <p:cNvSpPr>
                <a:spLocks noGrp="1" noChangeArrowheads="1"/>
              </p:cNvSpPr>
              <p:nvPr>
                <p:ph type="body" idx="4294967295"/>
              </p:nvPr>
            </p:nvSpPr>
            <p:spPr>
              <a:xfrm>
                <a:off x="457200" y="1268760"/>
                <a:ext cx="8229600" cy="4525962"/>
              </a:xfrm>
            </p:spPr>
            <p:txBody>
              <a:bodyPr/>
              <a:lstStyle/>
              <a:p>
                <a:pPr marL="0" indent="0" algn="l" rtl="0" eaLnBrk="1" hangingPunct="1">
                  <a:lnSpc>
                    <a:spcPct val="150000"/>
                  </a:lnSpc>
                  <a:buNone/>
                  <a:defRPr/>
                </a:pPr>
                <a:r>
                  <a:rPr lang="en-US" altLang="en-US" sz="2400" dirty="0" smtClean="0">
                    <a:solidFill>
                      <a:srgbClr val="FF0000"/>
                    </a:solidFill>
                  </a:rPr>
                  <a:t>(Independence of Irrelevant Alternatives)</a:t>
                </a:r>
              </a:p>
              <a:p>
                <a:pPr algn="l" rtl="0" eaLnBrk="1" hangingPunct="1">
                  <a:lnSpc>
                    <a:spcPct val="150000"/>
                  </a:lnSpc>
                  <a:defRPr/>
                </a:pPr>
                <a:endParaRPr lang="en-US" altLang="en-US" sz="2400" dirty="0"/>
              </a:p>
              <a:p>
                <a:pPr algn="l" rtl="0" eaLnBrk="1" hangingPunct="1">
                  <a:lnSpc>
                    <a:spcPct val="150000"/>
                  </a:lnSpc>
                  <a:defRPr/>
                </a:pPr>
                <a:r>
                  <a:rPr lang="en-US" altLang="en-US" sz="2400" dirty="0" smtClean="0"/>
                  <a:t>If  </a:t>
                </a:r>
                <a14:m>
                  <m:oMath xmlns:m="http://schemas.openxmlformats.org/officeDocument/2006/math">
                    <m:r>
                      <a:rPr lang="en-US" altLang="en-US" sz="2400" i="1" dirty="0" smtClean="0">
                        <a:solidFill>
                          <a:srgbClr val="7030A0"/>
                        </a:solidFill>
                        <a:latin typeface="Cambria Math" panose="02040503050406030204" pitchFamily="18" charset="0"/>
                      </a:rPr>
                      <m:t>𝑥</m:t>
                    </m:r>
                  </m:oMath>
                </a14:m>
                <a:r>
                  <a:rPr lang="en-US" altLang="en-US" sz="2400" dirty="0" smtClean="0"/>
                  <a:t> appears to be preferred to </a:t>
                </a:r>
                <a14:m>
                  <m:oMath xmlns:m="http://schemas.openxmlformats.org/officeDocument/2006/math">
                    <m:r>
                      <a:rPr lang="en-US" altLang="en-US" sz="2400" i="1" dirty="0" smtClean="0">
                        <a:solidFill>
                          <a:srgbClr val="7030A0"/>
                        </a:solidFill>
                        <a:latin typeface="Cambria Math" panose="02040503050406030204" pitchFamily="18" charset="0"/>
                      </a:rPr>
                      <m:t>𝑦</m:t>
                    </m:r>
                  </m:oMath>
                </a14:m>
                <a:r>
                  <a:rPr lang="en-US" altLang="en-US" sz="2400" dirty="0" smtClean="0"/>
                  <a:t> in the context of one menu, this shouldn’t be reversed in another</a:t>
                </a:r>
              </a:p>
              <a:p>
                <a:pPr lvl="1" algn="l" rtl="0" eaLnBrk="1" hangingPunct="1">
                  <a:lnSpc>
                    <a:spcPct val="150000"/>
                  </a:lnSpc>
                  <a:defRPr/>
                </a:pPr>
                <a:r>
                  <a:rPr lang="en-US" altLang="en-US" sz="2000" dirty="0" smtClean="0"/>
                  <a:t>(“</a:t>
                </a:r>
                <a:r>
                  <a:rPr lang="en-US" altLang="en-US" sz="2000" dirty="0">
                    <a:solidFill>
                      <a:srgbClr val="7030A0"/>
                    </a:solidFill>
                  </a:rPr>
                  <a:t>a</a:t>
                </a:r>
                <a:r>
                  <a:rPr lang="en-US" altLang="en-US" sz="2000" dirty="0" smtClean="0">
                    <a:solidFill>
                      <a:srgbClr val="7030A0"/>
                    </a:solidFill>
                  </a:rPr>
                  <a:t>ppears to be preferred</a:t>
                </a:r>
                <a:r>
                  <a:rPr lang="en-US" altLang="en-US" sz="2000" dirty="0" smtClean="0"/>
                  <a:t>” – observed to be chosen where the other is also available)</a:t>
                </a:r>
                <a:endParaRPr lang="en-US" altLang="en-US" sz="2000" dirty="0"/>
              </a:p>
              <a:p>
                <a:pPr algn="l" rtl="0" eaLnBrk="1" hangingPunct="1">
                  <a:lnSpc>
                    <a:spcPct val="150000"/>
                  </a:lnSpc>
                  <a:defRPr/>
                </a:pPr>
                <a:r>
                  <a:rPr lang="en-US" altLang="en-US" sz="2400" dirty="0" smtClean="0"/>
                  <a:t>Violated when the Compromise Effect is in action</a:t>
                </a:r>
              </a:p>
              <a:p>
                <a:pPr algn="l" rtl="0" eaLnBrk="1" hangingPunct="1">
                  <a:defRPr/>
                </a:pPr>
                <a:endParaRPr lang="en-US" altLang="en-US" sz="2800" dirty="0" smtClean="0"/>
              </a:p>
              <a:p>
                <a:pPr marL="0" indent="0" algn="l" rtl="0" eaLnBrk="1" hangingPunct="1">
                  <a:buFontTx/>
                  <a:buNone/>
                  <a:defRPr/>
                </a:pPr>
                <a:endParaRPr lang="en-US" altLang="en-US" sz="2800" dirty="0" smtClean="0"/>
              </a:p>
            </p:txBody>
          </p:sp>
        </mc:Choice>
        <mc:Fallback xmlns="">
          <p:sp>
            <p:nvSpPr>
              <p:cNvPr id="14340" name="Rectangle 3"/>
              <p:cNvSpPr>
                <a:spLocks noGrp="1" noRot="1" noChangeAspect="1" noMove="1" noResize="1" noEditPoints="1" noAdjustHandles="1" noChangeArrowheads="1" noChangeShapeType="1" noTextEdit="1"/>
              </p:cNvSpPr>
              <p:nvPr>
                <p:ph type="body" idx="4294967295"/>
              </p:nvPr>
            </p:nvSpPr>
            <p:spPr>
              <a:xfrm>
                <a:off x="457200" y="1268760"/>
                <a:ext cx="8229600" cy="4525962"/>
              </a:xfrm>
              <a:blipFill>
                <a:blip r:embed="rId2"/>
                <a:stretch>
                  <a:fillRect l="-111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dirty="0" smtClean="0">
                <a:solidFill>
                  <a:schemeClr val="accent2"/>
                </a:solidFill>
              </a:rPr>
              <a:t>The Decoy Effect</a:t>
            </a:r>
            <a:endParaRPr lang="he-IL" altLang="en-US" sz="3600" dirty="0" smtClean="0"/>
          </a:p>
        </p:txBody>
      </p:sp>
      <p:sp>
        <p:nvSpPr>
          <p:cNvPr id="24579" name="Content Placeholder 2"/>
          <p:cNvSpPr>
            <a:spLocks noGrp="1"/>
          </p:cNvSpPr>
          <p:nvPr>
            <p:ph idx="1"/>
          </p:nvPr>
        </p:nvSpPr>
        <p:spPr>
          <a:xfrm>
            <a:off x="107950" y="2203450"/>
            <a:ext cx="1655763" cy="460375"/>
          </a:xfrm>
        </p:spPr>
        <p:txBody>
          <a:bodyPr/>
          <a:lstStyle/>
          <a:p>
            <a:pPr marL="0" indent="0" algn="l" rtl="0">
              <a:buFontTx/>
              <a:buNone/>
            </a:pPr>
            <a:r>
              <a:rPr lang="en-US" altLang="en-US" sz="2400" dirty="0" smtClean="0">
                <a:solidFill>
                  <a:srgbClr val="7030A0"/>
                </a:solidFill>
              </a:rPr>
              <a:t>Criterion 2</a:t>
            </a:r>
            <a:endParaRPr lang="he-IL" altLang="en-US" sz="2400" dirty="0" smtClean="0">
              <a:solidFill>
                <a:srgbClr val="7030A0"/>
              </a:solidFill>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22FA66-1B62-4199-A0F4-7EF8603A9CD3}" type="slidenum">
              <a:rPr lang="ar-SA" altLang="en-US" sz="1400"/>
              <a:pPr algn="l">
                <a:spcBef>
                  <a:spcPct val="0"/>
                </a:spcBef>
                <a:buFontTx/>
                <a:buNone/>
              </a:pPr>
              <a:t>53</a:t>
            </a:fld>
            <a:endParaRPr lang="en-US" altLang="en-US" sz="1400"/>
          </a:p>
        </p:txBody>
      </p:sp>
      <p:cxnSp>
        <p:nvCxnSpPr>
          <p:cNvPr id="24581" name="Straight Arrow Connector 2"/>
          <p:cNvCxnSpPr>
            <a:cxnSpLocks noChangeShapeType="1"/>
          </p:cNvCxnSpPr>
          <p:nvPr/>
        </p:nvCxnSpPr>
        <p:spPr bwMode="auto">
          <a:xfrm>
            <a:off x="1547813" y="5229225"/>
            <a:ext cx="4464050" cy="0"/>
          </a:xfrm>
          <a:prstGeom prst="straightConnector1">
            <a:avLst/>
          </a:prstGeom>
          <a:noFill/>
          <a:ln w="38100" algn="ctr">
            <a:solidFill>
              <a:schemeClr val="tx1"/>
            </a:solidFill>
            <a:round/>
            <a:headEnd/>
            <a:tailEnd type="triangle" w="med" len="med"/>
          </a:ln>
        </p:spPr>
      </p:cxnSp>
      <p:cxnSp>
        <p:nvCxnSpPr>
          <p:cNvPr id="24582" name="Straight Arrow Connector 6"/>
          <p:cNvCxnSpPr>
            <a:cxnSpLocks noChangeShapeType="1"/>
          </p:cNvCxnSpPr>
          <p:nvPr/>
        </p:nvCxnSpPr>
        <p:spPr bwMode="auto">
          <a:xfrm flipH="1" flipV="1">
            <a:off x="1692275" y="2133600"/>
            <a:ext cx="7938" cy="3248025"/>
          </a:xfrm>
          <a:prstGeom prst="straightConnector1">
            <a:avLst/>
          </a:prstGeom>
          <a:noFill/>
          <a:ln w="38100" algn="ctr">
            <a:solidFill>
              <a:schemeClr val="tx1"/>
            </a:solidFill>
            <a:round/>
            <a:headEnd/>
            <a:tailEnd type="triangle" w="med" len="med"/>
          </a:ln>
        </p:spPr>
      </p:cxnSp>
      <p:sp>
        <p:nvSpPr>
          <p:cNvPr id="9" name="Content Placeholder 2"/>
          <p:cNvSpPr txBox="1">
            <a:spLocks/>
          </p:cNvSpPr>
          <p:nvPr/>
        </p:nvSpPr>
        <p:spPr bwMode="auto">
          <a:xfrm>
            <a:off x="4724400" y="5627688"/>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l" rtl="0">
              <a:buFontTx/>
              <a:buNone/>
              <a:defRPr/>
            </a:pPr>
            <a:r>
              <a:rPr lang="en-US" altLang="en-US" sz="2400" kern="0" dirty="0" smtClean="0">
                <a:solidFill>
                  <a:srgbClr val="7030A0"/>
                </a:solidFill>
              </a:rPr>
              <a:t>Criterion 1</a:t>
            </a:r>
            <a:endParaRPr lang="he-IL" altLang="en-US" sz="2400" kern="0" dirty="0" smtClean="0">
              <a:solidFill>
                <a:srgbClr val="7030A0"/>
              </a:solidFill>
            </a:endParaRPr>
          </a:p>
        </p:txBody>
      </p:sp>
      <p:sp>
        <p:nvSpPr>
          <p:cNvPr id="24584" name="Oval 4"/>
          <p:cNvSpPr>
            <a:spLocks noChangeArrowheads="1"/>
          </p:cNvSpPr>
          <p:nvPr/>
        </p:nvSpPr>
        <p:spPr bwMode="auto">
          <a:xfrm>
            <a:off x="2411412" y="3685381"/>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5" name="Oval 10"/>
          <p:cNvSpPr>
            <a:spLocks noChangeArrowheads="1"/>
          </p:cNvSpPr>
          <p:nvPr/>
        </p:nvSpPr>
        <p:spPr bwMode="auto">
          <a:xfrm>
            <a:off x="3038475" y="3218512"/>
            <a:ext cx="179388" cy="142875"/>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6" name="Oval 11"/>
          <p:cNvSpPr>
            <a:spLocks noChangeArrowheads="1"/>
          </p:cNvSpPr>
          <p:nvPr/>
        </p:nvSpPr>
        <p:spPr bwMode="auto">
          <a:xfrm>
            <a:off x="4392613" y="4437063"/>
            <a:ext cx="179387" cy="144462"/>
          </a:xfrm>
          <a:prstGeom prst="ellipse">
            <a:avLst/>
          </a:prstGeom>
          <a:solidFill>
            <a:schemeClr val="accent1"/>
          </a:solidFill>
          <a:ln w="9525" algn="ctr">
            <a:solidFill>
              <a:schemeClr val="tx1"/>
            </a:solidFill>
            <a:round/>
            <a:headEnd/>
            <a:tailEnd/>
          </a:ln>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4587" name="TextBox 5"/>
              <p:cNvSpPr txBox="1">
                <a:spLocks noChangeArrowheads="1"/>
              </p:cNvSpPr>
              <p:nvPr/>
            </p:nvSpPr>
            <p:spPr bwMode="auto">
              <a:xfrm>
                <a:off x="4284663" y="4646613"/>
                <a:ext cx="287337"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𝑥</m:t>
                      </m:r>
                    </m:oMath>
                  </m:oMathPara>
                </a14:m>
                <a:endParaRPr lang="en-US" altLang="en-US" dirty="0"/>
              </a:p>
            </p:txBody>
          </p:sp>
        </mc:Choice>
        <mc:Fallback xmlns="">
          <p:sp>
            <p:nvSpPr>
              <p:cNvPr id="24587" name="TextBox 5"/>
              <p:cNvSpPr txBox="1">
                <a:spLocks noRot="1" noChangeAspect="1" noMove="1" noResize="1" noEditPoints="1" noAdjustHandles="1" noChangeArrowheads="1" noChangeShapeType="1" noTextEdit="1"/>
              </p:cNvSpPr>
              <p:nvPr/>
            </p:nvSpPr>
            <p:spPr bwMode="auto">
              <a:xfrm>
                <a:off x="4284663" y="4646613"/>
                <a:ext cx="287337" cy="3683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8" name="TextBox 13"/>
              <p:cNvSpPr txBox="1">
                <a:spLocks noChangeArrowheads="1"/>
              </p:cNvSpPr>
              <p:nvPr/>
            </p:nvSpPr>
            <p:spPr bwMode="auto">
              <a:xfrm>
                <a:off x="2744220" y="3033568"/>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𝑦</m:t>
                      </m:r>
                    </m:oMath>
                  </m:oMathPara>
                </a14:m>
                <a:endParaRPr lang="en-US" altLang="en-US" dirty="0"/>
              </a:p>
            </p:txBody>
          </p:sp>
        </mc:Choice>
        <mc:Fallback xmlns="">
          <p:sp>
            <p:nvSpPr>
              <p:cNvPr id="24588" name="TextBox 13"/>
              <p:cNvSpPr txBox="1">
                <a:spLocks noRot="1" noChangeAspect="1" noMove="1" noResize="1" noEditPoints="1" noAdjustHandles="1" noChangeArrowheads="1" noChangeShapeType="1" noTextEdit="1"/>
              </p:cNvSpPr>
              <p:nvPr/>
            </p:nvSpPr>
            <p:spPr bwMode="auto">
              <a:xfrm>
                <a:off x="2744220" y="3033568"/>
                <a:ext cx="287338" cy="369887"/>
              </a:xfrm>
              <a:prstGeom prst="rect">
                <a:avLst/>
              </a:prstGeom>
              <a:blipFill rotWithShape="1">
                <a:blip r:embed="rId3"/>
                <a:stretch>
                  <a:fillRect r="-8511" b="-8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9" name="TextBox 14"/>
              <p:cNvSpPr txBox="1">
                <a:spLocks noChangeArrowheads="1"/>
              </p:cNvSpPr>
              <p:nvPr/>
            </p:nvSpPr>
            <p:spPr bwMode="auto">
              <a:xfrm>
                <a:off x="2171133" y="3829843"/>
                <a:ext cx="287338" cy="369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𝑧</m:t>
                      </m:r>
                    </m:oMath>
                  </m:oMathPara>
                </a14:m>
                <a:endParaRPr lang="en-US" altLang="en-US" dirty="0"/>
              </a:p>
            </p:txBody>
          </p:sp>
        </mc:Choice>
        <mc:Fallback xmlns="">
          <p:sp>
            <p:nvSpPr>
              <p:cNvPr id="24589" name="TextBox 14"/>
              <p:cNvSpPr txBox="1">
                <a:spLocks noRot="1" noChangeAspect="1" noMove="1" noResize="1" noEditPoints="1" noAdjustHandles="1" noChangeArrowheads="1" noChangeShapeType="1" noTextEdit="1"/>
              </p:cNvSpPr>
              <p:nvPr/>
            </p:nvSpPr>
            <p:spPr bwMode="auto">
              <a:xfrm>
                <a:off x="2171133" y="3829843"/>
                <a:ext cx="287338" cy="369887"/>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90" name="TextBox 7"/>
              <p:cNvSpPr txBox="1">
                <a:spLocks noChangeArrowheads="1"/>
              </p:cNvSpPr>
              <p:nvPr/>
            </p:nvSpPr>
            <p:spPr bwMode="auto">
              <a:xfrm>
                <a:off x="5148263" y="2133600"/>
                <a:ext cx="3384550" cy="2169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lnSpc>
                    <a:spcPct val="150000"/>
                  </a:lnSpc>
                </a:pPr>
                <a14:m>
                  <m:oMath xmlns:m="http://schemas.openxmlformats.org/officeDocument/2006/math">
                    <m:r>
                      <a:rPr lang="en-US" altLang="en-US" i="1" dirty="0" smtClean="0">
                        <a:solidFill>
                          <a:srgbClr val="FF0000"/>
                        </a:solidFill>
                        <a:latin typeface="Cambria Math" panose="02040503050406030204" pitchFamily="18" charset="0"/>
                      </a:rPr>
                      <m:t>𝑦</m:t>
                    </m:r>
                  </m:oMath>
                </a14:m>
                <a:r>
                  <a:rPr lang="en-US" altLang="en-US" dirty="0"/>
                  <a:t> is more likely to be chosen out of </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𝑧</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a:p>
                <a:pPr algn="l" rtl="0" eaLnBrk="1" hangingPunct="1">
                  <a:lnSpc>
                    <a:spcPct val="150000"/>
                  </a:lnSpc>
                </a:pPr>
                <a:r>
                  <a:rPr lang="en-US" altLang="en-US" dirty="0"/>
                  <a:t>than out of </a:t>
                </a:r>
              </a:p>
              <a:p>
                <a:pPr algn="ctr" rtl="0" eaLnBrk="1" hangingPunct="1">
                  <a:lnSpc>
                    <a:spcPct val="150000"/>
                  </a:lnSpc>
                </a:pPr>
                <a14:m>
                  <m:oMathPara xmlns:m="http://schemas.openxmlformats.org/officeDocument/2006/math">
                    <m:oMathParaPr>
                      <m:jc m:val="centerGroup"/>
                    </m:oMathParaPr>
                    <m:oMath xmlns:m="http://schemas.openxmlformats.org/officeDocument/2006/math">
                      <m:r>
                        <a:rPr lang="en-US" altLang="en-US" i="1" dirty="0" smtClean="0">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𝑥</m:t>
                      </m:r>
                      <m:r>
                        <a:rPr lang="en-US" altLang="en-US" i="1" dirty="0" err="1">
                          <a:solidFill>
                            <a:srgbClr val="FF0000"/>
                          </a:solidFill>
                          <a:latin typeface="Cambria Math" panose="02040503050406030204" pitchFamily="18" charset="0"/>
                        </a:rPr>
                        <m:t>,</m:t>
                      </m:r>
                      <m:r>
                        <a:rPr lang="en-US" altLang="en-US" i="1" dirty="0" err="1">
                          <a:solidFill>
                            <a:srgbClr val="FF0000"/>
                          </a:solidFill>
                          <a:latin typeface="Cambria Math" panose="02040503050406030204" pitchFamily="18" charset="0"/>
                        </a:rPr>
                        <m:t>𝑦</m:t>
                      </m:r>
                      <m:r>
                        <a:rPr lang="en-US" altLang="en-US" i="1" dirty="0">
                          <a:solidFill>
                            <a:srgbClr val="FF0000"/>
                          </a:solidFill>
                          <a:latin typeface="Cambria Math" panose="02040503050406030204" pitchFamily="18" charset="0"/>
                        </a:rPr>
                        <m:t>}</m:t>
                      </m:r>
                    </m:oMath>
                  </m:oMathPara>
                </a14:m>
                <a:endParaRPr lang="en-US" altLang="en-US" dirty="0">
                  <a:solidFill>
                    <a:srgbClr val="FF0000"/>
                  </a:solidFill>
                </a:endParaRPr>
              </a:p>
            </p:txBody>
          </p:sp>
        </mc:Choice>
        <mc:Fallback xmlns="">
          <p:sp>
            <p:nvSpPr>
              <p:cNvPr id="24590" name="TextBox 7"/>
              <p:cNvSpPr txBox="1">
                <a:spLocks noRot="1" noChangeAspect="1" noMove="1" noResize="1" noEditPoints="1" noAdjustHandles="1" noChangeArrowheads="1" noChangeShapeType="1" noTextEdit="1"/>
              </p:cNvSpPr>
              <p:nvPr/>
            </p:nvSpPr>
            <p:spPr bwMode="auto">
              <a:xfrm>
                <a:off x="5148263" y="2133600"/>
                <a:ext cx="3384550" cy="2169825"/>
              </a:xfrm>
              <a:prstGeom prst="rect">
                <a:avLst/>
              </a:prstGeom>
              <a:blipFill>
                <a:blip r:embed="rId5"/>
                <a:stretch>
                  <a:fillRect l="-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400811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16CE2CBA-E153-488D-B9AB-1ACE77600007}" type="slidenum">
              <a:rPr lang="ar-SA" altLang="en-US" sz="1400"/>
              <a:pPr algn="l" eaLnBrk="1" hangingPunct="1">
                <a:spcBef>
                  <a:spcPct val="0"/>
                </a:spcBef>
                <a:buFontTx/>
                <a:buNone/>
              </a:pPr>
              <a:t>54</a:t>
            </a:fld>
            <a:endParaRPr lang="en-US" altLang="en-US" sz="1400"/>
          </a:p>
        </p:txBody>
      </p:sp>
      <p:sp>
        <p:nvSpPr>
          <p:cNvPr id="29699"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Other violations of the IIA</a:t>
            </a:r>
          </a:p>
        </p:txBody>
      </p:sp>
      <mc:AlternateContent xmlns:mc="http://schemas.openxmlformats.org/markup-compatibility/2006" xmlns:a14="http://schemas.microsoft.com/office/drawing/2010/main">
        <mc:Choice Requires="a14">
          <p:sp>
            <p:nvSpPr>
              <p:cNvPr id="14340" name="Rectangle 3"/>
              <p:cNvSpPr>
                <a:spLocks noGrp="1" noChangeArrowheads="1"/>
              </p:cNvSpPr>
              <p:nvPr>
                <p:ph type="body" idx="4294967295"/>
              </p:nvPr>
            </p:nvSpPr>
            <p:spPr>
              <a:xfrm>
                <a:off x="436563" y="1931988"/>
                <a:ext cx="8229600" cy="4525962"/>
              </a:xfrm>
            </p:spPr>
            <p:txBody>
              <a:bodyPr/>
              <a:lstStyle/>
              <a:p>
                <a:pPr algn="l" rtl="0" eaLnBrk="1" hangingPunct="1">
                  <a:lnSpc>
                    <a:spcPct val="150000"/>
                  </a:lnSpc>
                  <a:defRPr/>
                </a:pPr>
                <a:r>
                  <a:rPr lang="en-US" altLang="en-US" sz="2400" dirty="0" smtClean="0"/>
                  <a:t>Order the </a:t>
                </a:r>
                <a:r>
                  <a:rPr lang="en-US" altLang="en-US" sz="2400" dirty="0" smtClean="0">
                    <a:solidFill>
                      <a:srgbClr val="FF0000"/>
                    </a:solidFill>
                  </a:rPr>
                  <a:t>second</a:t>
                </a:r>
                <a:r>
                  <a:rPr lang="en-US" altLang="en-US" sz="2400" dirty="0" smtClean="0"/>
                  <a:t>-least-expensive wine on the menu</a:t>
                </a:r>
                <a:endParaRPr lang="en-US" altLang="en-US" sz="2400" dirty="0"/>
              </a:p>
              <a:p>
                <a:pPr algn="l" rtl="0" eaLnBrk="1" hangingPunct="1">
                  <a:lnSpc>
                    <a:spcPct val="150000"/>
                  </a:lnSpc>
                  <a:defRPr/>
                </a:pPr>
                <a:r>
                  <a:rPr lang="en-US" altLang="en-US" sz="2400" dirty="0" smtClean="0"/>
                  <a:t>If the costs are </a:t>
                </a:r>
                <a14:m>
                  <m:oMath xmlns:m="http://schemas.openxmlformats.org/officeDocument/2006/math">
                    <m:r>
                      <a:rPr lang="en-US" altLang="en-US" sz="2400" i="1" dirty="0" smtClean="0">
                        <a:solidFill>
                          <a:srgbClr val="7030A0"/>
                        </a:solidFill>
                        <a:latin typeface="Cambria Math" panose="02040503050406030204" pitchFamily="18" charset="0"/>
                      </a:rPr>
                      <m:t>𝑥</m:t>
                    </m:r>
                    <m:r>
                      <a:rPr lang="en-US" altLang="en-US" sz="2400" i="1" dirty="0" smtClean="0">
                        <a:solidFill>
                          <a:srgbClr val="7030A0"/>
                        </a:solidFill>
                        <a:latin typeface="Cambria Math" panose="02040503050406030204" pitchFamily="18" charset="0"/>
                      </a:rPr>
                      <m:t> &gt; </m:t>
                    </m:r>
                    <m:r>
                      <a:rPr lang="en-US" altLang="en-US" sz="2400" i="1" dirty="0" smtClean="0">
                        <a:solidFill>
                          <a:srgbClr val="7030A0"/>
                        </a:solidFill>
                        <a:latin typeface="Cambria Math" panose="02040503050406030204" pitchFamily="18" charset="0"/>
                      </a:rPr>
                      <m:t>𝑦</m:t>
                    </m:r>
                    <m:r>
                      <a:rPr lang="en-US" altLang="en-US" sz="2400" i="1" dirty="0" smtClean="0">
                        <a:solidFill>
                          <a:srgbClr val="7030A0"/>
                        </a:solidFill>
                        <a:latin typeface="Cambria Math" panose="02040503050406030204" pitchFamily="18" charset="0"/>
                      </a:rPr>
                      <m:t> &gt; </m:t>
                    </m:r>
                    <m:r>
                      <a:rPr lang="en-US" altLang="en-US" sz="2400" i="1" dirty="0" smtClean="0">
                        <a:solidFill>
                          <a:srgbClr val="7030A0"/>
                        </a:solidFill>
                        <a:latin typeface="Cambria Math" panose="02040503050406030204" pitchFamily="18" charset="0"/>
                      </a:rPr>
                      <m:t>𝑧</m:t>
                    </m:r>
                  </m:oMath>
                </a14:m>
                <a:endParaRPr lang="en-US" altLang="en-US" sz="2400" dirty="0">
                  <a:solidFill>
                    <a:srgbClr val="7030A0"/>
                  </a:solidFill>
                </a:endParaRPr>
              </a:p>
              <a:p>
                <a:pPr marL="0" indent="0" algn="l" rtl="0" eaLnBrk="1" hangingPunct="1">
                  <a:lnSpc>
                    <a:spcPct val="150000"/>
                  </a:lnSpc>
                  <a:buFontTx/>
                  <a:buNone/>
                  <a:defRPr/>
                </a:pPr>
                <a:r>
                  <a:rPr lang="en-US" altLang="en-US" sz="2400" dirty="0" smtClean="0"/>
                  <a:t>	select </a:t>
                </a:r>
              </a:p>
              <a:p>
                <a:pPr marL="0" indent="0" algn="ctr" rtl="0" eaLnBrk="1" hangingPunct="1">
                  <a:lnSpc>
                    <a:spcPct val="150000"/>
                  </a:lnSpc>
                  <a:buFontTx/>
                  <a:buNone/>
                  <a:defRPr/>
                </a:pPr>
                <a14:m>
                  <m:oMath xmlns:m="http://schemas.openxmlformats.org/officeDocument/2006/math">
                    <m:r>
                      <a:rPr lang="en-US" altLang="en-US" sz="2400" i="1" dirty="0" smtClean="0">
                        <a:solidFill>
                          <a:srgbClr val="FF0000"/>
                        </a:solidFill>
                        <a:latin typeface="Cambria Math" panose="02040503050406030204" pitchFamily="18" charset="0"/>
                      </a:rPr>
                      <m:t>𝑥</m:t>
                    </m:r>
                  </m:oMath>
                </a14:m>
                <a:r>
                  <a:rPr lang="en-US" altLang="en-US" sz="2400" dirty="0" smtClean="0"/>
                  <a:t> out of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err="1" smtClean="0">
                        <a:solidFill>
                          <a:srgbClr val="7030A0"/>
                        </a:solidFill>
                        <a:latin typeface="Cambria Math" panose="02040503050406030204" pitchFamily="18" charset="0"/>
                      </a:rPr>
                      <m:t>𝑥</m:t>
                    </m:r>
                    <m:r>
                      <a:rPr lang="en-US" altLang="en-US" sz="2400" i="1" dirty="0" err="1" smtClean="0">
                        <a:solidFill>
                          <a:srgbClr val="7030A0"/>
                        </a:solidFill>
                        <a:latin typeface="Cambria Math" panose="02040503050406030204" pitchFamily="18" charset="0"/>
                      </a:rPr>
                      <m:t>,</m:t>
                    </m:r>
                    <m:r>
                      <a:rPr lang="en-US" altLang="en-US" sz="2400" i="1" dirty="0" err="1" smtClean="0">
                        <a:solidFill>
                          <a:srgbClr val="7030A0"/>
                        </a:solidFill>
                        <a:latin typeface="Cambria Math" panose="02040503050406030204" pitchFamily="18" charset="0"/>
                      </a:rPr>
                      <m:t>𝑦</m:t>
                    </m:r>
                    <m:r>
                      <a:rPr lang="en-US" altLang="en-US" sz="2400" i="1" dirty="0" smtClean="0">
                        <a:solidFill>
                          <a:srgbClr val="7030A0"/>
                        </a:solidFill>
                        <a:latin typeface="Cambria Math" panose="02040503050406030204" pitchFamily="18" charset="0"/>
                      </a:rPr>
                      <m:t>}</m:t>
                    </m:r>
                  </m:oMath>
                </a14:m>
                <a:endParaRPr lang="en-US" altLang="en-US" sz="2400" dirty="0" smtClean="0">
                  <a:solidFill>
                    <a:srgbClr val="7030A0"/>
                  </a:solidFill>
                </a:endParaRPr>
              </a:p>
              <a:p>
                <a:pPr marL="0" indent="0" algn="l" rtl="0" eaLnBrk="1" hangingPunct="1">
                  <a:lnSpc>
                    <a:spcPct val="150000"/>
                  </a:lnSpc>
                  <a:buFontTx/>
                  <a:buNone/>
                  <a:defRPr/>
                </a:pPr>
                <a:r>
                  <a:rPr lang="en-US" altLang="en-US" sz="2400" dirty="0" smtClean="0"/>
                  <a:t>	but </a:t>
                </a:r>
              </a:p>
              <a:p>
                <a:pPr marL="0" indent="0" algn="ctr" rtl="0" eaLnBrk="1" hangingPunct="1">
                  <a:lnSpc>
                    <a:spcPct val="150000"/>
                  </a:lnSpc>
                  <a:buFontTx/>
                  <a:buNone/>
                  <a:defRPr/>
                </a:pPr>
                <a14:m>
                  <m:oMath xmlns:m="http://schemas.openxmlformats.org/officeDocument/2006/math">
                    <m:r>
                      <a:rPr lang="en-US" altLang="en-US" sz="2400" i="1" dirty="0" smtClean="0">
                        <a:solidFill>
                          <a:srgbClr val="FF0000"/>
                        </a:solidFill>
                        <a:latin typeface="Cambria Math" panose="02040503050406030204" pitchFamily="18" charset="0"/>
                      </a:rPr>
                      <m:t>𝑦</m:t>
                    </m:r>
                  </m:oMath>
                </a14:m>
                <a:r>
                  <a:rPr lang="en-US" altLang="en-US" sz="2400" dirty="0" smtClean="0"/>
                  <a:t> out of </a:t>
                </a:r>
                <a14:m>
                  <m:oMath xmlns:m="http://schemas.openxmlformats.org/officeDocument/2006/math">
                    <m:r>
                      <a:rPr lang="en-US" altLang="en-US" sz="2400" i="1" dirty="0" smtClean="0">
                        <a:solidFill>
                          <a:srgbClr val="7030A0"/>
                        </a:solidFill>
                        <a:latin typeface="Cambria Math" panose="02040503050406030204" pitchFamily="18" charset="0"/>
                      </a:rPr>
                      <m:t>{</m:t>
                    </m:r>
                    <m:r>
                      <a:rPr lang="en-US" altLang="en-US" sz="2400" i="1" dirty="0" err="1" smtClean="0">
                        <a:solidFill>
                          <a:srgbClr val="7030A0"/>
                        </a:solidFill>
                        <a:latin typeface="Cambria Math" panose="02040503050406030204" pitchFamily="18" charset="0"/>
                      </a:rPr>
                      <m:t>𝑥</m:t>
                    </m:r>
                    <m:r>
                      <a:rPr lang="en-US" altLang="en-US" sz="2400" i="1" dirty="0" err="1" smtClean="0">
                        <a:solidFill>
                          <a:srgbClr val="7030A0"/>
                        </a:solidFill>
                        <a:latin typeface="Cambria Math" panose="02040503050406030204" pitchFamily="18" charset="0"/>
                      </a:rPr>
                      <m:t>,</m:t>
                    </m:r>
                    <m:r>
                      <a:rPr lang="en-US" altLang="en-US" sz="2400" i="1" dirty="0" err="1" smtClean="0">
                        <a:solidFill>
                          <a:srgbClr val="7030A0"/>
                        </a:solidFill>
                        <a:latin typeface="Cambria Math" panose="02040503050406030204" pitchFamily="18" charset="0"/>
                      </a:rPr>
                      <m:t>𝑦</m:t>
                    </m:r>
                    <m:r>
                      <a:rPr lang="en-US" altLang="en-US" sz="2400" i="1" dirty="0" err="1" smtClean="0">
                        <a:solidFill>
                          <a:srgbClr val="7030A0"/>
                        </a:solidFill>
                        <a:latin typeface="Cambria Math" panose="02040503050406030204" pitchFamily="18" charset="0"/>
                      </a:rPr>
                      <m:t>,</m:t>
                    </m:r>
                    <m:r>
                      <a:rPr lang="en-US" altLang="en-US" sz="2400" i="1" dirty="0" err="1" smtClean="0">
                        <a:solidFill>
                          <a:srgbClr val="7030A0"/>
                        </a:solidFill>
                        <a:latin typeface="Cambria Math" panose="02040503050406030204" pitchFamily="18" charset="0"/>
                      </a:rPr>
                      <m:t>𝑧</m:t>
                    </m:r>
                    <m:r>
                      <a:rPr lang="en-US" altLang="en-US" sz="2400" i="1" dirty="0">
                        <a:solidFill>
                          <a:srgbClr val="7030A0"/>
                        </a:solidFill>
                        <a:latin typeface="Cambria Math" panose="02040503050406030204" pitchFamily="18" charset="0"/>
                      </a:rPr>
                      <m:t>}</m:t>
                    </m:r>
                  </m:oMath>
                </a14:m>
                <a:endParaRPr lang="en-US" altLang="en-US" sz="2400" dirty="0" smtClean="0">
                  <a:solidFill>
                    <a:srgbClr val="7030A0"/>
                  </a:solidFill>
                </a:endParaRPr>
              </a:p>
              <a:p>
                <a:pPr marL="0" indent="0" algn="l" rtl="0" eaLnBrk="1" hangingPunct="1">
                  <a:buFontTx/>
                  <a:buNone/>
                  <a:defRPr/>
                </a:pPr>
                <a:endParaRPr lang="en-US" altLang="en-US" sz="2800" dirty="0" smtClean="0"/>
              </a:p>
            </p:txBody>
          </p:sp>
        </mc:Choice>
        <mc:Fallback xmlns="">
          <p:sp>
            <p:nvSpPr>
              <p:cNvPr id="14340" name="Rectangle 3"/>
              <p:cNvSpPr>
                <a:spLocks noGrp="1" noRot="1" noChangeAspect="1" noMove="1" noResize="1" noEditPoints="1" noAdjustHandles="1" noChangeArrowheads="1" noChangeShapeType="1" noTextEdit="1"/>
              </p:cNvSpPr>
              <p:nvPr>
                <p:ph type="body" idx="4294967295"/>
              </p:nvPr>
            </p:nvSpPr>
            <p:spPr>
              <a:xfrm>
                <a:off x="436563" y="1931988"/>
                <a:ext cx="8229600" cy="4525962"/>
              </a:xfrm>
              <a:blipFill>
                <a:blip r:embed="rId2"/>
                <a:stretch>
                  <a:fillRect l="-103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E7FB6B35-3504-41F3-8FF9-4C275720448D}" type="slidenum">
              <a:rPr lang="ar-SA" altLang="en-US" sz="1400"/>
              <a:pPr algn="l" eaLnBrk="1" hangingPunct="1">
                <a:spcBef>
                  <a:spcPct val="0"/>
                </a:spcBef>
                <a:buFontTx/>
                <a:buNone/>
              </a:pPr>
              <a:t>55</a:t>
            </a:fld>
            <a:endParaRPr lang="en-US" altLang="en-US" sz="1400"/>
          </a:p>
        </p:txBody>
      </p:sp>
      <p:sp>
        <p:nvSpPr>
          <p:cNvPr id="30723"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Is that </a:t>
            </a:r>
            <a:r>
              <a:rPr lang="en-US" altLang="en-US" sz="3600" dirty="0">
                <a:solidFill>
                  <a:schemeClr val="accent2"/>
                </a:solidFill>
              </a:rPr>
              <a:t>r</a:t>
            </a:r>
            <a:r>
              <a:rPr lang="en-US" altLang="en-US" sz="3600" dirty="0" smtClean="0">
                <a:solidFill>
                  <a:schemeClr val="accent2"/>
                </a:solidFill>
              </a:rPr>
              <a:t>ational?</a:t>
            </a:r>
          </a:p>
        </p:txBody>
      </p:sp>
      <p:sp>
        <p:nvSpPr>
          <p:cNvPr id="14340" name="Rectangle 3"/>
          <p:cNvSpPr>
            <a:spLocks noGrp="1" noChangeArrowheads="1"/>
          </p:cNvSpPr>
          <p:nvPr>
            <p:ph type="body" idx="4294967295"/>
          </p:nvPr>
        </p:nvSpPr>
        <p:spPr>
          <a:xfrm>
            <a:off x="473872" y="1484784"/>
            <a:ext cx="8229600" cy="4525962"/>
          </a:xfrm>
        </p:spPr>
        <p:txBody>
          <a:bodyPr/>
          <a:lstStyle/>
          <a:p>
            <a:pPr algn="l" rtl="0" eaLnBrk="1" hangingPunct="1">
              <a:lnSpc>
                <a:spcPct val="150000"/>
              </a:lnSpc>
              <a:defRPr/>
            </a:pPr>
            <a:r>
              <a:rPr lang="en-US" altLang="en-US" sz="2400" dirty="0" smtClean="0"/>
              <a:t>Two types of rationalizations:</a:t>
            </a:r>
          </a:p>
          <a:p>
            <a:pPr lvl="1" algn="l" rtl="0" eaLnBrk="1" hangingPunct="1">
              <a:lnSpc>
                <a:spcPct val="150000"/>
              </a:lnSpc>
              <a:defRPr/>
            </a:pPr>
            <a:r>
              <a:rPr lang="en-US" altLang="en-US" sz="2400" dirty="0" smtClean="0">
                <a:solidFill>
                  <a:srgbClr val="00B050"/>
                </a:solidFill>
              </a:rPr>
              <a:t>Subtle information effects</a:t>
            </a:r>
          </a:p>
          <a:p>
            <a:pPr lvl="1" algn="l" rtl="0" eaLnBrk="1" hangingPunct="1">
              <a:lnSpc>
                <a:spcPct val="150000"/>
              </a:lnSpc>
              <a:defRPr/>
            </a:pPr>
            <a:r>
              <a:rPr lang="en-US" altLang="en-US" sz="2400" dirty="0" smtClean="0">
                <a:solidFill>
                  <a:srgbClr val="7030A0"/>
                </a:solidFill>
              </a:rPr>
              <a:t>Psychological payoffs</a:t>
            </a:r>
          </a:p>
          <a:p>
            <a:pPr algn="l" rtl="0" eaLnBrk="1" hangingPunct="1">
              <a:lnSpc>
                <a:spcPct val="150000"/>
              </a:lnSpc>
              <a:defRPr/>
            </a:pPr>
            <a:r>
              <a:rPr lang="en-US" altLang="en-US" sz="2400" dirty="0" smtClean="0"/>
              <a:t>Behavioral economics contributed in</a:t>
            </a:r>
          </a:p>
          <a:p>
            <a:pPr lvl="1" algn="l" rtl="0" eaLnBrk="1" hangingPunct="1">
              <a:lnSpc>
                <a:spcPct val="150000"/>
              </a:lnSpc>
              <a:defRPr/>
            </a:pPr>
            <a:r>
              <a:rPr lang="en-US" altLang="en-US" sz="2400" dirty="0" smtClean="0">
                <a:solidFill>
                  <a:srgbClr val="00B050"/>
                </a:solidFill>
              </a:rPr>
              <a:t>Awareness to some subtleties</a:t>
            </a:r>
          </a:p>
          <a:p>
            <a:pPr lvl="1" algn="l" rtl="0" eaLnBrk="1" hangingPunct="1">
              <a:lnSpc>
                <a:spcPct val="150000"/>
              </a:lnSpc>
              <a:defRPr/>
            </a:pPr>
            <a:r>
              <a:rPr lang="en-US" altLang="en-US" sz="2400" dirty="0" smtClean="0">
                <a:solidFill>
                  <a:srgbClr val="7030A0"/>
                </a:solidFill>
              </a:rPr>
              <a:t>Psychological determinants of the utility</a:t>
            </a:r>
            <a:endParaRPr lang="en-US" altLang="en-US" sz="2400" dirty="0"/>
          </a:p>
          <a:p>
            <a:pPr algn="l" rtl="0" eaLnBrk="1" hangingPunct="1">
              <a:lnSpc>
                <a:spcPct val="150000"/>
              </a:lnSpc>
              <a:defRPr/>
            </a:pPr>
            <a:r>
              <a:rPr lang="en-US" altLang="en-US" sz="2000" dirty="0" smtClean="0"/>
              <a:t>In any event, if we look at bare data, the IIA might be violated</a:t>
            </a:r>
          </a:p>
          <a:p>
            <a:pPr marL="0" indent="0" algn="l" rtl="0" eaLnBrk="1" hangingPunct="1">
              <a:buFontTx/>
              <a:buNone/>
              <a:defRPr/>
            </a:pPr>
            <a:endParaRPr lang="en-US" altLang="en-US" sz="28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B5BD0530-E3D5-4328-B1BB-A7639BCAF0B3}" type="slidenum">
              <a:rPr lang="ar-SA" altLang="en-US" sz="1400"/>
              <a:pPr algn="l" eaLnBrk="1" hangingPunct="1">
                <a:spcBef>
                  <a:spcPct val="0"/>
                </a:spcBef>
                <a:buFontTx/>
                <a:buNone/>
              </a:pPr>
              <a:t>56</a:t>
            </a:fld>
            <a:endParaRPr lang="en-US" altLang="en-US" sz="1400"/>
          </a:p>
        </p:txBody>
      </p:sp>
      <p:sp>
        <p:nvSpPr>
          <p:cNvPr id="31747"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Other menu </a:t>
            </a:r>
            <a:r>
              <a:rPr lang="en-US" altLang="en-US" sz="3600" dirty="0">
                <a:solidFill>
                  <a:schemeClr val="accent2"/>
                </a:solidFill>
              </a:rPr>
              <a:t>e</a:t>
            </a:r>
            <a:r>
              <a:rPr lang="en-US" altLang="en-US" sz="3600" dirty="0" smtClean="0">
                <a:solidFill>
                  <a:schemeClr val="accent2"/>
                </a:solidFill>
              </a:rPr>
              <a:t>ffects</a:t>
            </a:r>
          </a:p>
        </p:txBody>
      </p:sp>
      <p:sp>
        <p:nvSpPr>
          <p:cNvPr id="31748" name="Rectangle 3"/>
          <p:cNvSpPr>
            <a:spLocks noGrp="1" noChangeArrowheads="1"/>
          </p:cNvSpPr>
          <p:nvPr>
            <p:ph type="body" idx="4294967295"/>
          </p:nvPr>
        </p:nvSpPr>
        <p:spPr>
          <a:xfrm>
            <a:off x="457200" y="2205038"/>
            <a:ext cx="8229600" cy="3921125"/>
          </a:xfrm>
        </p:spPr>
        <p:txBody>
          <a:bodyPr/>
          <a:lstStyle/>
          <a:p>
            <a:pPr algn="l" rtl="0" eaLnBrk="1" hangingPunct="1"/>
            <a:r>
              <a:rPr lang="en-US" altLang="en-US" sz="2400" dirty="0" smtClean="0"/>
              <a:t>Changing the default</a:t>
            </a:r>
          </a:p>
          <a:p>
            <a:pPr algn="l" rtl="0" eaLnBrk="1" hangingPunct="1"/>
            <a:endParaRPr lang="en-US" altLang="en-US" sz="2400" dirty="0" smtClean="0"/>
          </a:p>
          <a:p>
            <a:pPr algn="l" rtl="0" eaLnBrk="1" hangingPunct="1"/>
            <a:r>
              <a:rPr lang="en-US" altLang="en-US" sz="2400" dirty="0" smtClean="0"/>
              <a:t>The </a:t>
            </a:r>
            <a:r>
              <a:rPr lang="en-US" altLang="en-US" sz="2400" dirty="0" smtClean="0">
                <a:solidFill>
                  <a:srgbClr val="FF0000"/>
                </a:solidFill>
              </a:rPr>
              <a:t>401K</a:t>
            </a:r>
            <a:r>
              <a:rPr lang="en-US" altLang="en-US" sz="2400" dirty="0" smtClean="0"/>
              <a:t> example</a:t>
            </a:r>
          </a:p>
          <a:p>
            <a:pPr algn="l" rtl="0" eaLnBrk="1" hangingPunct="1"/>
            <a:endParaRPr lang="en-US" altLang="en-US" sz="2400" dirty="0" smtClean="0"/>
          </a:p>
          <a:p>
            <a:pPr algn="l" rtl="0" eaLnBrk="1" hangingPunct="1"/>
            <a:r>
              <a:rPr lang="en-US" altLang="en-US" sz="2400" dirty="0" smtClean="0"/>
              <a:t>Organ donation</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56</a:t>
            </a:fld>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accent2"/>
                </a:solidFill>
              </a:rPr>
              <a:t>Reference</a:t>
            </a:r>
            <a:endParaRPr lang="en-US" sz="3600" dirty="0"/>
          </a:p>
        </p:txBody>
      </p:sp>
      <p:sp>
        <p:nvSpPr>
          <p:cNvPr id="3" name="Content Placeholder 2"/>
          <p:cNvSpPr>
            <a:spLocks noGrp="1"/>
          </p:cNvSpPr>
          <p:nvPr>
            <p:ph idx="1"/>
          </p:nvPr>
        </p:nvSpPr>
        <p:spPr>
          <a:xfrm>
            <a:off x="457200" y="1340769"/>
            <a:ext cx="8229600" cy="4608512"/>
          </a:xfrm>
        </p:spPr>
        <p:txBody>
          <a:bodyPr/>
          <a:lstStyle/>
          <a:p>
            <a:pPr marL="0" indent="0" algn="l" rtl="0">
              <a:buNone/>
            </a:pPr>
            <a:r>
              <a:rPr lang="en-US" sz="2000" dirty="0" smtClean="0">
                <a:solidFill>
                  <a:srgbClr val="7030A0"/>
                </a:solidFill>
              </a:rPr>
              <a:t>The power of suggestion: Inertia in 401(K) participation and savings behavior</a:t>
            </a:r>
          </a:p>
          <a:p>
            <a:pPr marL="0" indent="0" algn="l" rtl="0">
              <a:buNone/>
            </a:pPr>
            <a:r>
              <a:rPr lang="en-US" sz="2000" dirty="0" smtClean="0">
                <a:solidFill>
                  <a:srgbClr val="FF0000"/>
                </a:solidFill>
              </a:rPr>
              <a:t>Brigitte C. </a:t>
            </a:r>
            <a:r>
              <a:rPr lang="en-US" sz="2000" dirty="0" err="1" smtClean="0">
                <a:solidFill>
                  <a:srgbClr val="FF0000"/>
                </a:solidFill>
              </a:rPr>
              <a:t>Madrian</a:t>
            </a:r>
            <a:r>
              <a:rPr lang="en-US" sz="2000" dirty="0" smtClean="0">
                <a:solidFill>
                  <a:srgbClr val="FF0000"/>
                </a:solidFill>
              </a:rPr>
              <a:t>, Dennis </a:t>
            </a:r>
            <a:r>
              <a:rPr lang="en-US" sz="2000" dirty="0" err="1" smtClean="0">
                <a:solidFill>
                  <a:srgbClr val="FF0000"/>
                </a:solidFill>
              </a:rPr>
              <a:t>Shea</a:t>
            </a:r>
            <a:endParaRPr lang="en-US" sz="2000" dirty="0" smtClean="0">
              <a:solidFill>
                <a:srgbClr val="FF0000"/>
              </a:solidFill>
            </a:endParaRPr>
          </a:p>
          <a:p>
            <a:pPr marL="0" indent="0" algn="l" rtl="0">
              <a:buNone/>
            </a:pPr>
            <a:r>
              <a:rPr lang="en-US" sz="1600" i="1" dirty="0" smtClean="0"/>
              <a:t>Quarterly Journal of Economics </a:t>
            </a:r>
            <a:r>
              <a:rPr lang="en-US" sz="1600" dirty="0" smtClean="0"/>
              <a:t>Vol. 116 No. 4 (Nov. 2011) pp. 1149-1187</a:t>
            </a:r>
          </a:p>
          <a:p>
            <a:pPr marL="0" indent="0" algn="l" rtl="0">
              <a:buNone/>
            </a:pPr>
            <a:r>
              <a:rPr lang="en-US" sz="1600" dirty="0" smtClean="0">
                <a:solidFill>
                  <a:srgbClr val="009900"/>
                </a:solidFill>
              </a:rPr>
              <a:t>Abstract</a:t>
            </a:r>
            <a:endParaRPr lang="en-US" sz="1600" dirty="0">
              <a:solidFill>
                <a:srgbClr val="009900"/>
              </a:solidFill>
            </a:endParaRPr>
          </a:p>
          <a:p>
            <a:pPr marL="0" indent="0" algn="l" rtl="0">
              <a:buNone/>
            </a:pPr>
            <a:r>
              <a:rPr lang="en-US" sz="1600" dirty="0"/>
              <a:t>This paper analyzes the impact of automatic enrollment on 401(k) savings behavior. We have two key findings. First, 401(k) participation is significantly higher under automatic enrollment. Second, a substantial fraction of 401(k) participants hired under automatic enrollment retain both the default </a:t>
            </a:r>
            <a:r>
              <a:rPr lang="en-US" sz="1600" dirty="0" smtClean="0"/>
              <a:t>contribution </a:t>
            </a:r>
            <a:r>
              <a:rPr lang="en-US" sz="1600" dirty="0"/>
              <a:t>rate and fund allocation even though few employees hired before automatic enrollment picked this particular outcome. This "default" behavior appears to result from participant inertia and from employee perceptions of the default as investment advice. These findings have implications for the design of 401(k) savings plans as well as for any type of Social Security reform that includes personal accounts over which individuals have control. They also shed light more generally on the importance of both economic and noneconomic (behavioral) factors in the determination of individual savings behavior. </a:t>
            </a:r>
          </a:p>
        </p:txBody>
      </p:sp>
      <p:sp>
        <p:nvSpPr>
          <p:cNvPr id="4" name="Slide Number Placeholder 3"/>
          <p:cNvSpPr>
            <a:spLocks noGrp="1"/>
          </p:cNvSpPr>
          <p:nvPr>
            <p:ph type="sldNum" sz="quarter" idx="12"/>
          </p:nvPr>
        </p:nvSpPr>
        <p:spPr/>
        <p:txBody>
          <a:bodyPr/>
          <a:lstStyle/>
          <a:p>
            <a:pPr>
              <a:defRPr/>
            </a:pPr>
            <a:fld id="{94685BA9-9942-46FE-B522-0B1C9ADE9870}" type="slidenum">
              <a:rPr lang="en-US" altLang="en-US" smtClean="0"/>
              <a:pPr>
                <a:defRPr/>
              </a:pPr>
              <a:t>57</a:t>
            </a:fld>
            <a:endParaRPr lang="en-US" altLang="en-US"/>
          </a:p>
        </p:txBody>
      </p:sp>
    </p:spTree>
    <p:extLst>
      <p:ext uri="{BB962C8B-B14F-4D97-AF65-F5344CB8AC3E}">
        <p14:creationId xmlns:p14="http://schemas.microsoft.com/office/powerpoint/2010/main" val="4276891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829DCA4C-AB42-45F3-A464-C5AEAF4DFBE6}" type="slidenum">
              <a:rPr lang="ar-SA" altLang="en-US" sz="1400"/>
              <a:pPr algn="l" eaLnBrk="1" hangingPunct="1">
                <a:spcBef>
                  <a:spcPct val="0"/>
                </a:spcBef>
                <a:buFontTx/>
                <a:buNone/>
              </a:pPr>
              <a:t>58</a:t>
            </a:fld>
            <a:endParaRPr lang="en-US" altLang="en-US" sz="1400"/>
          </a:p>
        </p:txBody>
      </p:sp>
      <p:sp>
        <p:nvSpPr>
          <p:cNvPr id="3277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Is the Default Effect rational?</a:t>
            </a:r>
          </a:p>
        </p:txBody>
      </p:sp>
      <p:sp>
        <p:nvSpPr>
          <p:cNvPr id="14340" name="Rectangle 3"/>
          <p:cNvSpPr>
            <a:spLocks noGrp="1" noChangeArrowheads="1"/>
          </p:cNvSpPr>
          <p:nvPr>
            <p:ph type="body" idx="4294967295"/>
          </p:nvPr>
        </p:nvSpPr>
        <p:spPr>
          <a:xfrm>
            <a:off x="457200" y="1340768"/>
            <a:ext cx="8229600" cy="4968552"/>
          </a:xfrm>
        </p:spPr>
        <p:txBody>
          <a:bodyPr/>
          <a:lstStyle/>
          <a:p>
            <a:pPr marL="0" indent="0" algn="l" rtl="0" eaLnBrk="1" hangingPunct="1">
              <a:lnSpc>
                <a:spcPct val="150000"/>
              </a:lnSpc>
              <a:buFontTx/>
              <a:buNone/>
              <a:defRPr/>
            </a:pPr>
            <a:r>
              <a:rPr lang="en-US" altLang="en-US" sz="2400" dirty="0" smtClean="0"/>
              <a:t>Well:</a:t>
            </a:r>
          </a:p>
          <a:p>
            <a:pPr lvl="1" algn="l" rtl="0" eaLnBrk="1" hangingPunct="1">
              <a:lnSpc>
                <a:spcPct val="150000"/>
              </a:lnSpc>
              <a:defRPr/>
            </a:pPr>
            <a:r>
              <a:rPr lang="en-US" altLang="en-US" sz="2400" dirty="0" smtClean="0">
                <a:solidFill>
                  <a:srgbClr val="00B050"/>
                </a:solidFill>
              </a:rPr>
              <a:t>The default tells me something about the options</a:t>
            </a:r>
          </a:p>
          <a:p>
            <a:pPr lvl="1" algn="l" rtl="0" eaLnBrk="1" hangingPunct="1">
              <a:lnSpc>
                <a:spcPct val="150000"/>
              </a:lnSpc>
              <a:defRPr/>
            </a:pPr>
            <a:r>
              <a:rPr lang="en-US" altLang="en-US" sz="2400" dirty="0" smtClean="0">
                <a:solidFill>
                  <a:srgbClr val="7030A0"/>
                </a:solidFill>
              </a:rPr>
              <a:t>I might also not want to be among the few who selected differently from most</a:t>
            </a:r>
            <a:endParaRPr lang="en-US" altLang="en-US" sz="2400" dirty="0" smtClean="0">
              <a:solidFill>
                <a:srgbClr val="00B0F0"/>
              </a:solidFill>
            </a:endParaRPr>
          </a:p>
          <a:p>
            <a:pPr marL="0" indent="0" algn="l" rtl="0" eaLnBrk="1" hangingPunct="1">
              <a:lnSpc>
                <a:spcPct val="150000"/>
              </a:lnSpc>
              <a:buFontTx/>
              <a:buNone/>
              <a:defRPr/>
            </a:pPr>
            <a:r>
              <a:rPr lang="en-US" altLang="en-US" sz="2400" dirty="0" smtClean="0"/>
              <a:t>Again, two types of rationalizations:</a:t>
            </a:r>
          </a:p>
          <a:p>
            <a:pPr lvl="1" algn="l" rtl="0" eaLnBrk="1" hangingPunct="1">
              <a:lnSpc>
                <a:spcPct val="150000"/>
              </a:lnSpc>
              <a:defRPr/>
            </a:pPr>
            <a:r>
              <a:rPr lang="en-US" altLang="en-US" sz="2400" dirty="0" smtClean="0">
                <a:solidFill>
                  <a:srgbClr val="00B050"/>
                </a:solidFill>
              </a:rPr>
              <a:t>Subtle information effects</a:t>
            </a:r>
          </a:p>
          <a:p>
            <a:pPr lvl="1" algn="l" rtl="0" eaLnBrk="1" hangingPunct="1">
              <a:lnSpc>
                <a:spcPct val="150000"/>
              </a:lnSpc>
              <a:defRPr/>
            </a:pPr>
            <a:r>
              <a:rPr lang="en-US" altLang="en-US" sz="2400" dirty="0" smtClean="0">
                <a:solidFill>
                  <a:srgbClr val="7030A0"/>
                </a:solidFill>
              </a:rPr>
              <a:t>Psychological payoffs</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58</a:t>
            </a:fld>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1520" y="1628800"/>
            <a:ext cx="8229600" cy="3024336"/>
          </a:xfrm>
        </p:spPr>
        <p:txBody>
          <a:bodyPr/>
          <a:lstStyle/>
          <a:p>
            <a:pPr rtl="0" eaLnBrk="1" hangingPunct="1">
              <a:lnSpc>
                <a:spcPct val="150000"/>
              </a:lnSpc>
            </a:pPr>
            <a:r>
              <a:rPr lang="en-US" altLang="en-US" dirty="0" smtClean="0">
                <a:solidFill>
                  <a:srgbClr val="FF0000"/>
                </a:solidFill>
              </a:rPr>
              <a:t>Assessing Likelihood</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7274683-AB0E-42F2-BF05-9F7A2D2C3C2C}" type="slidenum">
              <a:rPr lang="ar-SA" altLang="en-US" sz="1400"/>
              <a:pPr algn="l">
                <a:spcBef>
                  <a:spcPct val="0"/>
                </a:spcBef>
                <a:buFontTx/>
                <a:buNone/>
              </a:pPr>
              <a:t>59</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6DD988C-FCF5-471B-860F-E369D5D8206E}" type="slidenum">
              <a:rPr lang="ar-SA" altLang="en-US" sz="1400"/>
              <a:pPr algn="l">
                <a:spcBef>
                  <a:spcPct val="0"/>
                </a:spcBef>
                <a:buFontTx/>
                <a:buNone/>
              </a:pPr>
              <a:t>6</a:t>
            </a:fld>
            <a:endParaRPr lang="en-US" altLang="en-US" sz="1400"/>
          </a:p>
        </p:txBody>
      </p:sp>
      <p:sp>
        <p:nvSpPr>
          <p:cNvPr id="6147" name="Rectangle 2"/>
          <p:cNvSpPr>
            <a:spLocks noGrp="1" noChangeArrowheads="1"/>
          </p:cNvSpPr>
          <p:nvPr>
            <p:ph type="title"/>
          </p:nvPr>
        </p:nvSpPr>
        <p:spPr>
          <a:xfrm>
            <a:off x="490114" y="404664"/>
            <a:ext cx="8229600" cy="1143000"/>
          </a:xfrm>
        </p:spPr>
        <p:txBody>
          <a:bodyPr/>
          <a:lstStyle/>
          <a:p>
            <a:pPr eaLnBrk="1" hangingPunct="1"/>
            <a:r>
              <a:rPr lang="en-US" altLang="en-US" sz="3600" dirty="0" smtClean="0">
                <a:solidFill>
                  <a:schemeClr val="accent2"/>
                </a:solidFill>
              </a:rPr>
              <a:t>Questions about K-T’s Project</a:t>
            </a:r>
          </a:p>
        </p:txBody>
      </p:sp>
      <p:sp>
        <p:nvSpPr>
          <p:cNvPr id="6148" name="Rectangle 3"/>
          <p:cNvSpPr>
            <a:spLocks noGrp="1" noChangeArrowheads="1"/>
          </p:cNvSpPr>
          <p:nvPr>
            <p:ph type="body" idx="1"/>
          </p:nvPr>
        </p:nvSpPr>
        <p:spPr>
          <a:xfrm>
            <a:off x="395536" y="1484784"/>
            <a:ext cx="5400600" cy="4608512"/>
          </a:xfrm>
        </p:spPr>
        <p:txBody>
          <a:bodyPr/>
          <a:lstStyle/>
          <a:p>
            <a:pPr marL="0" indent="0" algn="l" rtl="0" eaLnBrk="1" hangingPunct="1">
              <a:lnSpc>
                <a:spcPct val="150000"/>
              </a:lnSpc>
              <a:buNone/>
            </a:pPr>
            <a:r>
              <a:rPr lang="en-US" altLang="en-US" sz="2400" dirty="0" smtClean="0"/>
              <a:t>How robust are the findings?</a:t>
            </a:r>
          </a:p>
          <a:p>
            <a:pPr lvl="1" algn="l" rtl="0" eaLnBrk="1" hangingPunct="1">
              <a:lnSpc>
                <a:spcPct val="150000"/>
              </a:lnSpc>
            </a:pPr>
            <a:r>
              <a:rPr lang="en-US" altLang="en-US" sz="2400" dirty="0" smtClean="0"/>
              <a:t>Gigerenzer’s Critique</a:t>
            </a:r>
            <a:endParaRPr lang="en-US" altLang="en-US" sz="2400" dirty="0"/>
          </a:p>
          <a:p>
            <a:pPr marL="0" indent="0" algn="l" rtl="0" eaLnBrk="1" hangingPunct="1">
              <a:lnSpc>
                <a:spcPct val="150000"/>
              </a:lnSpc>
              <a:buNone/>
            </a:pPr>
            <a:endParaRPr lang="en-US" altLang="en-US" sz="2400" dirty="0" smtClean="0"/>
          </a:p>
          <a:p>
            <a:pPr marL="0" indent="0" algn="l" rtl="0" eaLnBrk="1" hangingPunct="1">
              <a:lnSpc>
                <a:spcPct val="150000"/>
              </a:lnSpc>
              <a:buNone/>
            </a:pPr>
            <a:r>
              <a:rPr lang="en-US" altLang="en-US" sz="2400" dirty="0" smtClean="0"/>
              <a:t>How relevant are they to economics?</a:t>
            </a:r>
          </a:p>
          <a:p>
            <a:pPr marL="0" indent="0" algn="l" rtl="0" eaLnBrk="1" hangingPunct="1">
              <a:lnSpc>
                <a:spcPct val="150000"/>
              </a:lnSpc>
              <a:spcBef>
                <a:spcPts val="1800"/>
              </a:spcBef>
              <a:buNone/>
            </a:pPr>
            <a:r>
              <a:rPr lang="en-US" altLang="en-US" sz="2000" dirty="0" smtClean="0"/>
              <a:t>… We will discuss these throughout the course</a:t>
            </a:r>
          </a:p>
          <a:p>
            <a:pPr marL="0" indent="0" algn="l" rtl="0" eaLnBrk="1" hangingPunct="1">
              <a:lnSpc>
                <a:spcPct val="150000"/>
              </a:lnSpc>
              <a:buNone/>
            </a:pPr>
            <a:endParaRPr lang="en-US" altLang="en-US" sz="2400" dirty="0"/>
          </a:p>
          <a:p>
            <a:pPr marL="0" indent="0" algn="l" rtl="0" eaLnBrk="1" hangingPunct="1">
              <a:lnSpc>
                <a:spcPct val="150000"/>
              </a:lnSpc>
              <a:buNone/>
            </a:pPr>
            <a:endParaRPr lang="en-US" altLang="en-US" sz="24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060847"/>
            <a:ext cx="1800200" cy="2027829"/>
          </a:xfrm>
          <a:prstGeom prst="rect">
            <a:avLst/>
          </a:prstGeom>
        </p:spPr>
      </p:pic>
      <p:sp>
        <p:nvSpPr>
          <p:cNvPr id="3" name="TextBox 2"/>
          <p:cNvSpPr txBox="1"/>
          <p:nvPr/>
        </p:nvSpPr>
        <p:spPr>
          <a:xfrm>
            <a:off x="5724128" y="4581128"/>
            <a:ext cx="3096344" cy="369332"/>
          </a:xfrm>
          <a:prstGeom prst="rect">
            <a:avLst/>
          </a:prstGeom>
          <a:noFill/>
        </p:spPr>
        <p:txBody>
          <a:bodyPr wrap="square" rtlCol="0">
            <a:spAutoFit/>
          </a:bodyPr>
          <a:lstStyle/>
          <a:p>
            <a:r>
              <a:rPr lang="en-US" dirty="0" err="1" smtClean="0"/>
              <a:t>Gerd</a:t>
            </a:r>
            <a:r>
              <a:rPr lang="en-US" dirty="0" smtClean="0"/>
              <a:t> </a:t>
            </a:r>
            <a:r>
              <a:rPr lang="en-US" dirty="0" err="1" smtClean="0"/>
              <a:t>Gigerenzer</a:t>
            </a:r>
            <a:r>
              <a:rPr lang="en-US" dirty="0" smtClean="0"/>
              <a:t> (b. 1947)</a:t>
            </a:r>
            <a:endParaRPr lang="en-US" dirty="0"/>
          </a:p>
        </p:txBody>
      </p:sp>
    </p:spTree>
    <p:extLst>
      <p:ext uri="{BB962C8B-B14F-4D97-AF65-F5344CB8AC3E}">
        <p14:creationId xmlns:p14="http://schemas.microsoft.com/office/powerpoint/2010/main" val="1926844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DD514E4-3656-4B64-8E11-5C933BD792C8}" type="slidenum">
              <a:rPr lang="ar-SA" altLang="en-US" sz="1400"/>
              <a:pPr algn="l">
                <a:spcBef>
                  <a:spcPct val="0"/>
                </a:spcBef>
                <a:buFontTx/>
                <a:buNone/>
              </a:pPr>
              <a:t>60</a:t>
            </a:fld>
            <a:endParaRPr lang="en-US" altLang="en-US" sz="1400"/>
          </a:p>
        </p:txBody>
      </p:sp>
      <p:sp>
        <p:nvSpPr>
          <p:cNvPr id="39939" name="Rectangle 2"/>
          <p:cNvSpPr>
            <a:spLocks noGrp="1" noChangeArrowheads="1"/>
          </p:cNvSpPr>
          <p:nvPr>
            <p:ph type="title"/>
          </p:nvPr>
        </p:nvSpPr>
        <p:spPr/>
        <p:txBody>
          <a:bodyPr/>
          <a:lstStyle/>
          <a:p>
            <a:pPr rtl="0" eaLnBrk="1" hangingPunct="1"/>
            <a:r>
              <a:rPr lang="en-US" altLang="en-US" sz="3600" dirty="0" smtClean="0">
                <a:solidFill>
                  <a:schemeClr val="accent2"/>
                </a:solidFill>
              </a:rPr>
              <a:t>Linda</a:t>
            </a:r>
          </a:p>
        </p:txBody>
      </p:sp>
      <p:sp>
        <p:nvSpPr>
          <p:cNvPr id="39940" name="Rectangle 3"/>
          <p:cNvSpPr>
            <a:spLocks noGrp="1" noChangeArrowheads="1"/>
          </p:cNvSpPr>
          <p:nvPr>
            <p:ph type="body" idx="1"/>
          </p:nvPr>
        </p:nvSpPr>
        <p:spPr>
          <a:xfrm>
            <a:off x="971600" y="1568450"/>
            <a:ext cx="7416824" cy="4525963"/>
          </a:xfrm>
        </p:spPr>
        <p:txBody>
          <a:bodyPr/>
          <a:lstStyle/>
          <a:p>
            <a:pPr marL="609600" indent="-609600" algn="l" rtl="0" eaLnBrk="1" hangingPunct="1">
              <a:lnSpc>
                <a:spcPct val="90000"/>
              </a:lnSpc>
              <a:buFontTx/>
              <a:buNone/>
            </a:pPr>
            <a:r>
              <a:rPr lang="en-US" altLang="en-US" sz="2400" dirty="0" smtClean="0"/>
              <a:t>Linda is 31 years old… etc.</a:t>
            </a:r>
          </a:p>
          <a:p>
            <a:pPr marL="609600" indent="-609600" algn="l" rtl="0" eaLnBrk="1" hangingPunct="1">
              <a:lnSpc>
                <a:spcPct val="90000"/>
              </a:lnSpc>
              <a:buFontTx/>
              <a:buNone/>
            </a:pPr>
            <a:endParaRPr lang="en-US" altLang="en-US" sz="2400" dirty="0" smtClean="0"/>
          </a:p>
          <a:p>
            <a:pPr marL="609600" indent="-609600" algn="l" rtl="0" eaLnBrk="1" hangingPunct="1">
              <a:lnSpc>
                <a:spcPct val="90000"/>
              </a:lnSpc>
              <a:buFontTx/>
              <a:buNone/>
            </a:pPr>
            <a:r>
              <a:rPr lang="en-US" altLang="en-US" sz="2400" dirty="0" smtClean="0"/>
              <a:t>Did you rank</a:t>
            </a:r>
          </a:p>
          <a:p>
            <a:pPr marL="609600" indent="-609600" algn="l" rtl="0" eaLnBrk="1" hangingPunct="1">
              <a:lnSpc>
                <a:spcPct val="90000"/>
              </a:lnSpc>
              <a:buFontTx/>
              <a:buNone/>
            </a:pPr>
            <a:endParaRPr lang="en-US" altLang="en-US" sz="2400" dirty="0" smtClean="0"/>
          </a:p>
          <a:p>
            <a:pPr marL="1009650" lvl="1" indent="-609600" algn="l" rtl="0" eaLnBrk="1" hangingPunct="1">
              <a:lnSpc>
                <a:spcPct val="90000"/>
              </a:lnSpc>
              <a:buFontTx/>
              <a:buAutoNum type="alphaLcPeriod" startAt="6"/>
            </a:pPr>
            <a:r>
              <a:rPr lang="en-US" altLang="en-US" sz="2000" dirty="0" smtClean="0">
                <a:solidFill>
                  <a:srgbClr val="7030A0"/>
                </a:solidFill>
              </a:rPr>
              <a:t>Linda is a bank teller</a:t>
            </a:r>
          </a:p>
          <a:p>
            <a:pPr marL="609600" indent="-609600" algn="l" rtl="0" eaLnBrk="1" hangingPunct="1">
              <a:lnSpc>
                <a:spcPct val="90000"/>
              </a:lnSpc>
              <a:buFontTx/>
              <a:buAutoNum type="alphaLcPeriod" startAt="6"/>
            </a:pPr>
            <a:endParaRPr lang="en-US" altLang="en-US" sz="2400" dirty="0" smtClean="0"/>
          </a:p>
          <a:p>
            <a:pPr marL="609600" indent="-609600" algn="l" rtl="0" eaLnBrk="1" hangingPunct="1">
              <a:lnSpc>
                <a:spcPct val="90000"/>
              </a:lnSpc>
              <a:buFontTx/>
              <a:buNone/>
            </a:pPr>
            <a:r>
              <a:rPr lang="en-US" altLang="en-US" sz="2400" dirty="0" smtClean="0"/>
              <a:t>	</a:t>
            </a:r>
            <a:r>
              <a:rPr lang="en-US" altLang="en-US" sz="2400" dirty="0" smtClean="0">
                <a:solidFill>
                  <a:srgbClr val="FF0000"/>
                </a:solidFill>
              </a:rPr>
              <a:t>below</a:t>
            </a:r>
          </a:p>
          <a:p>
            <a:pPr marL="609600" indent="-609600" algn="l" rtl="0" eaLnBrk="1" hangingPunct="1">
              <a:lnSpc>
                <a:spcPct val="90000"/>
              </a:lnSpc>
              <a:buFontTx/>
              <a:buNone/>
            </a:pPr>
            <a:endParaRPr lang="en-US" altLang="en-US" sz="2400" dirty="0" smtClean="0"/>
          </a:p>
          <a:p>
            <a:pPr marL="1009650" lvl="1" indent="-609600" algn="l" rtl="0" eaLnBrk="1" hangingPunct="1">
              <a:lnSpc>
                <a:spcPct val="150000"/>
              </a:lnSpc>
              <a:buFontTx/>
              <a:buAutoNum type="alphaLcPeriod" startAt="8"/>
            </a:pPr>
            <a:r>
              <a:rPr lang="en-US" altLang="en-US" sz="2000" dirty="0" smtClean="0">
                <a:solidFill>
                  <a:srgbClr val="7030A0"/>
                </a:solidFill>
              </a:rPr>
              <a:t>Linda is a bank teller who is active in a feminist movement</a:t>
            </a:r>
            <a:r>
              <a:rPr lang="en-US" altLang="en-US" sz="2000" dirty="0" smtClean="0"/>
              <a:t>	 </a:t>
            </a:r>
            <a:r>
              <a:rPr lang="en-US" altLang="en-US" sz="2000" dirty="0" smtClean="0">
                <a:solidFill>
                  <a:srgbClr val="FF0000"/>
                </a:solidFill>
              </a:rPr>
              <a:t>?</a:t>
            </a:r>
          </a:p>
          <a:p>
            <a:pPr marL="0" indent="0" algn="l" rtl="0" eaLnBrk="1" hangingPunct="1">
              <a:lnSpc>
                <a:spcPct val="90000"/>
              </a:lnSpc>
              <a:buNone/>
            </a:pPr>
            <a:endParaRPr lang="en-US" altLang="en-US" sz="2400" dirty="0" smtClean="0"/>
          </a:p>
          <a:p>
            <a:pPr marL="609600" indent="-609600" algn="l" rtl="0" eaLnBrk="1" hangingPunct="1">
              <a:lnSpc>
                <a:spcPct val="90000"/>
              </a:lnSpc>
              <a:buFontTx/>
              <a:buNone/>
            </a:pPr>
            <a:endParaRPr lang="en-US" altLang="en-US" sz="2800" dirty="0" smtClean="0"/>
          </a:p>
          <a:p>
            <a:pPr marL="609600" indent="-609600" algn="l" rtl="0" eaLnBrk="1" hangingPunct="1">
              <a:lnSpc>
                <a:spcPct val="90000"/>
              </a:lnSpc>
              <a:buFontTx/>
              <a:buNone/>
            </a:pPr>
            <a:endParaRPr lang="en-US" altLang="en-US"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DD514E4-3656-4B64-8E11-5C933BD792C8}" type="slidenum">
              <a:rPr lang="ar-SA" altLang="en-US" sz="1400"/>
              <a:pPr algn="l">
                <a:spcBef>
                  <a:spcPct val="0"/>
                </a:spcBef>
                <a:buFontTx/>
                <a:buNone/>
              </a:pPr>
              <a:t>61</a:t>
            </a:fld>
            <a:endParaRPr lang="en-US" altLang="en-US" sz="1400"/>
          </a:p>
        </p:txBody>
      </p:sp>
      <p:sp>
        <p:nvSpPr>
          <p:cNvPr id="39939" name="Rectangle 2"/>
          <p:cNvSpPr>
            <a:spLocks noGrp="1" noChangeArrowheads="1"/>
          </p:cNvSpPr>
          <p:nvPr>
            <p:ph type="title"/>
          </p:nvPr>
        </p:nvSpPr>
        <p:spPr/>
        <p:txBody>
          <a:bodyPr/>
          <a:lstStyle/>
          <a:p>
            <a:pPr rtl="0" eaLnBrk="1" hangingPunct="1"/>
            <a:r>
              <a:rPr lang="en-US" altLang="en-US" sz="3600" dirty="0" smtClean="0">
                <a:solidFill>
                  <a:schemeClr val="accent2"/>
                </a:solidFill>
              </a:rPr>
              <a:t>The Conjunction Fallacy</a:t>
            </a:r>
          </a:p>
        </p:txBody>
      </p:sp>
      <p:sp>
        <p:nvSpPr>
          <p:cNvPr id="39940" name="Rectangle 3"/>
          <p:cNvSpPr>
            <a:spLocks noGrp="1" noChangeArrowheads="1"/>
          </p:cNvSpPr>
          <p:nvPr>
            <p:ph type="body" idx="1"/>
          </p:nvPr>
        </p:nvSpPr>
        <p:spPr>
          <a:xfrm>
            <a:off x="971600" y="4221088"/>
            <a:ext cx="7416824" cy="1873325"/>
          </a:xfrm>
        </p:spPr>
        <p:txBody>
          <a:bodyPr/>
          <a:lstStyle/>
          <a:p>
            <a:pPr marL="0" indent="0" algn="l" rtl="0" eaLnBrk="1" hangingPunct="1">
              <a:lnSpc>
                <a:spcPct val="90000"/>
              </a:lnSpc>
              <a:buNone/>
            </a:pPr>
            <a:endParaRPr lang="en-US" altLang="en-US" sz="2400" dirty="0" smtClean="0"/>
          </a:p>
          <a:p>
            <a:pPr marL="609600" indent="-609600" algn="l" rtl="0" eaLnBrk="1" hangingPunct="1">
              <a:lnSpc>
                <a:spcPct val="90000"/>
              </a:lnSpc>
              <a:buFontTx/>
              <a:buNone/>
            </a:pPr>
            <a:endParaRPr lang="en-US" altLang="en-US" sz="2800" dirty="0" smtClean="0"/>
          </a:p>
          <a:p>
            <a:pPr marL="609600" indent="-609600" algn="l" rtl="0" eaLnBrk="1" hangingPunct="1">
              <a:lnSpc>
                <a:spcPct val="90000"/>
              </a:lnSpc>
              <a:buFontTx/>
              <a:buNone/>
            </a:pPr>
            <a:endParaRPr lang="en-US" altLang="en-US" sz="2800" dirty="0" smtClean="0"/>
          </a:p>
        </p:txBody>
      </p:sp>
      <p:sp>
        <p:nvSpPr>
          <p:cNvPr id="2" name="Oval 1"/>
          <p:cNvSpPr/>
          <p:nvPr/>
        </p:nvSpPr>
        <p:spPr bwMode="auto">
          <a:xfrm>
            <a:off x="2123728" y="1988840"/>
            <a:ext cx="3168352" cy="2664296"/>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851920" y="1988840"/>
            <a:ext cx="3168352" cy="2664296"/>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755576" y="1700808"/>
            <a:ext cx="1944216" cy="369332"/>
          </a:xfrm>
          <a:prstGeom prst="rect">
            <a:avLst/>
          </a:prstGeom>
          <a:noFill/>
        </p:spPr>
        <p:txBody>
          <a:bodyPr wrap="square" rtlCol="0">
            <a:spAutoFit/>
          </a:bodyPr>
          <a:lstStyle/>
          <a:p>
            <a:r>
              <a:rPr lang="en-US" dirty="0" smtClean="0">
                <a:solidFill>
                  <a:srgbClr val="FF0000"/>
                </a:solidFill>
              </a:rPr>
              <a:t>f  (bank teller)</a:t>
            </a:r>
            <a:endParaRPr lang="en-US" dirty="0">
              <a:solidFill>
                <a:srgbClr val="FF0000"/>
              </a:solidFill>
            </a:endParaRPr>
          </a:p>
        </p:txBody>
      </p:sp>
      <p:sp>
        <p:nvSpPr>
          <p:cNvPr id="8" name="TextBox 7"/>
          <p:cNvSpPr txBox="1"/>
          <p:nvPr/>
        </p:nvSpPr>
        <p:spPr>
          <a:xfrm>
            <a:off x="6444208" y="1700808"/>
            <a:ext cx="2088232" cy="369332"/>
          </a:xfrm>
          <a:prstGeom prst="rect">
            <a:avLst/>
          </a:prstGeom>
          <a:noFill/>
        </p:spPr>
        <p:txBody>
          <a:bodyPr wrap="square" rtlCol="0">
            <a:spAutoFit/>
          </a:bodyPr>
          <a:lstStyle/>
          <a:p>
            <a:r>
              <a:rPr lang="en-US" dirty="0" smtClean="0">
                <a:solidFill>
                  <a:srgbClr val="0070C0"/>
                </a:solidFill>
              </a:rPr>
              <a:t>c (active…)</a:t>
            </a:r>
            <a:endParaRPr lang="en-US" dirty="0">
              <a:solidFill>
                <a:srgbClr val="0070C0"/>
              </a:solidFill>
            </a:endParaRPr>
          </a:p>
        </p:txBody>
      </p:sp>
      <p:sp>
        <p:nvSpPr>
          <p:cNvPr id="9" name="TextBox 8"/>
          <p:cNvSpPr txBox="1"/>
          <p:nvPr/>
        </p:nvSpPr>
        <p:spPr>
          <a:xfrm>
            <a:off x="3563888" y="4941168"/>
            <a:ext cx="1728192" cy="369332"/>
          </a:xfrm>
          <a:prstGeom prst="rect">
            <a:avLst/>
          </a:prstGeom>
          <a:noFill/>
        </p:spPr>
        <p:txBody>
          <a:bodyPr wrap="square" rtlCol="0">
            <a:spAutoFit/>
          </a:bodyPr>
          <a:lstStyle/>
          <a:p>
            <a:r>
              <a:rPr lang="en-US" dirty="0" smtClean="0">
                <a:solidFill>
                  <a:srgbClr val="009900"/>
                </a:solidFill>
              </a:rPr>
              <a:t>h  =  </a:t>
            </a:r>
            <a:r>
              <a:rPr lang="en-US" dirty="0" smtClean="0">
                <a:solidFill>
                  <a:srgbClr val="FF0000"/>
                </a:solidFill>
              </a:rPr>
              <a:t>f</a:t>
            </a:r>
            <a:r>
              <a:rPr lang="en-US" dirty="0" smtClean="0">
                <a:solidFill>
                  <a:srgbClr val="009900"/>
                </a:solidFill>
              </a:rPr>
              <a:t>  </a:t>
            </a:r>
            <a:r>
              <a:rPr lang="en-US" dirty="0" smtClean="0"/>
              <a:t>and</a:t>
            </a:r>
            <a:r>
              <a:rPr lang="en-US" dirty="0" smtClean="0">
                <a:solidFill>
                  <a:srgbClr val="009900"/>
                </a:solidFill>
              </a:rPr>
              <a:t>  </a:t>
            </a:r>
            <a:r>
              <a:rPr lang="en-US" dirty="0" smtClean="0">
                <a:solidFill>
                  <a:srgbClr val="0070C0"/>
                </a:solidFill>
              </a:rPr>
              <a:t>c</a:t>
            </a:r>
            <a:endParaRPr lang="en-US" dirty="0">
              <a:solidFill>
                <a:srgbClr val="0070C0"/>
              </a:solidFill>
            </a:endParaRPr>
          </a:p>
        </p:txBody>
      </p:sp>
      <p:cxnSp>
        <p:nvCxnSpPr>
          <p:cNvPr id="11" name="Straight Arrow Connector 10"/>
          <p:cNvCxnSpPr/>
          <p:nvPr/>
        </p:nvCxnSpPr>
        <p:spPr bwMode="auto">
          <a:xfrm flipV="1">
            <a:off x="4572000" y="3933056"/>
            <a:ext cx="0" cy="936104"/>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3" name="Straight Connector 12"/>
          <p:cNvCxnSpPr/>
          <p:nvPr/>
        </p:nvCxnSpPr>
        <p:spPr bwMode="auto">
          <a:xfrm flipH="1">
            <a:off x="4067944" y="2348880"/>
            <a:ext cx="648072" cy="360040"/>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7" name="Straight Connector 16"/>
          <p:cNvCxnSpPr/>
          <p:nvPr/>
        </p:nvCxnSpPr>
        <p:spPr bwMode="auto">
          <a:xfrm flipH="1">
            <a:off x="3896308" y="2501280"/>
            <a:ext cx="972108" cy="555104"/>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8" name="Straight Connector 17"/>
          <p:cNvCxnSpPr>
            <a:endCxn id="6" idx="2"/>
          </p:cNvCxnSpPr>
          <p:nvPr/>
        </p:nvCxnSpPr>
        <p:spPr bwMode="auto">
          <a:xfrm flipH="1">
            <a:off x="3851920" y="2653680"/>
            <a:ext cx="1168896" cy="667308"/>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9" name="Straight Connector 18"/>
          <p:cNvCxnSpPr/>
          <p:nvPr/>
        </p:nvCxnSpPr>
        <p:spPr bwMode="auto">
          <a:xfrm flipH="1">
            <a:off x="3896308" y="2806080"/>
            <a:ext cx="1276908" cy="762000"/>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0" name="Straight Connector 19"/>
          <p:cNvCxnSpPr/>
          <p:nvPr/>
        </p:nvCxnSpPr>
        <p:spPr bwMode="auto">
          <a:xfrm flipH="1">
            <a:off x="3971211" y="3038382"/>
            <a:ext cx="1242819" cy="743862"/>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1" name="Straight Connector 20"/>
          <p:cNvCxnSpPr/>
          <p:nvPr/>
        </p:nvCxnSpPr>
        <p:spPr bwMode="auto">
          <a:xfrm flipH="1">
            <a:off x="4076542" y="3296079"/>
            <a:ext cx="1189642" cy="687281"/>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2" name="Straight Connector 21"/>
          <p:cNvCxnSpPr/>
          <p:nvPr/>
        </p:nvCxnSpPr>
        <p:spPr bwMode="auto">
          <a:xfrm flipH="1">
            <a:off x="4234644" y="3558153"/>
            <a:ext cx="992334" cy="577607"/>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3" name="Straight Connector 22"/>
          <p:cNvCxnSpPr/>
          <p:nvPr/>
        </p:nvCxnSpPr>
        <p:spPr bwMode="auto">
          <a:xfrm flipH="1">
            <a:off x="4421353" y="3843272"/>
            <a:ext cx="726711" cy="420364"/>
          </a:xfrm>
          <a:prstGeom prst="line">
            <a:avLst/>
          </a:prstGeom>
          <a:solidFill>
            <a:schemeClr val="accent1"/>
          </a:solidFill>
          <a:ln w="28575" cap="flat" cmpd="sng" algn="ctr">
            <a:solidFill>
              <a:srgbClr val="009900"/>
            </a:solidFill>
            <a:prstDash val="solid"/>
            <a:round/>
            <a:headEnd type="none" w="med" len="med"/>
            <a:tailEnd type="none" w="med" len="med"/>
          </a:ln>
          <a:effectLst/>
        </p:spPr>
      </p:cxnSp>
      <p:sp>
        <p:nvSpPr>
          <p:cNvPr id="31" name="TextBox 30"/>
          <p:cNvSpPr txBox="1"/>
          <p:nvPr/>
        </p:nvSpPr>
        <p:spPr>
          <a:xfrm>
            <a:off x="1259632" y="5661248"/>
            <a:ext cx="6624736" cy="369332"/>
          </a:xfrm>
          <a:prstGeom prst="rect">
            <a:avLst/>
          </a:prstGeom>
          <a:noFill/>
        </p:spPr>
        <p:txBody>
          <a:bodyPr wrap="square" rtlCol="0">
            <a:spAutoFit/>
          </a:bodyPr>
          <a:lstStyle/>
          <a:p>
            <a:r>
              <a:rPr lang="en-US" dirty="0" smtClean="0"/>
              <a:t>A </a:t>
            </a:r>
            <a:r>
              <a:rPr lang="en-US" dirty="0" smtClean="0">
                <a:solidFill>
                  <a:srgbClr val="FF0000"/>
                </a:solidFill>
              </a:rPr>
              <a:t>conjunction</a:t>
            </a:r>
            <a:r>
              <a:rPr lang="en-US" dirty="0" smtClean="0"/>
              <a:t> can’t be more likely than any of the </a:t>
            </a:r>
            <a:r>
              <a:rPr lang="en-US" dirty="0" smtClean="0">
                <a:solidFill>
                  <a:srgbClr val="7030A0"/>
                </a:solidFill>
              </a:rPr>
              <a:t>conjuncts</a:t>
            </a:r>
            <a:r>
              <a:rPr lang="en-US" dirty="0" smtClean="0"/>
              <a:t>!</a:t>
            </a:r>
            <a:endParaRPr lang="en-US" dirty="0"/>
          </a:p>
        </p:txBody>
      </p:sp>
    </p:spTree>
    <p:extLst>
      <p:ext uri="{BB962C8B-B14F-4D97-AF65-F5344CB8AC3E}">
        <p14:creationId xmlns:p14="http://schemas.microsoft.com/office/powerpoint/2010/main" val="3565829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62</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What’s behind the conjunction fallacy?</a:t>
            </a:r>
          </a:p>
        </p:txBody>
      </p:sp>
      <p:sp>
        <p:nvSpPr>
          <p:cNvPr id="40964"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t>Many explanations:</a:t>
            </a:r>
          </a:p>
          <a:p>
            <a:pPr lvl="1" algn="l" rtl="0" eaLnBrk="1" hangingPunct="1">
              <a:lnSpc>
                <a:spcPct val="150000"/>
              </a:lnSpc>
            </a:pPr>
            <a:r>
              <a:rPr lang="en-US" altLang="en-US" sz="2400" dirty="0" smtClean="0"/>
              <a:t>“</a:t>
            </a:r>
            <a:r>
              <a:rPr lang="en-US" altLang="en-US" sz="2400" dirty="0" smtClean="0">
                <a:solidFill>
                  <a:srgbClr val="7030A0"/>
                </a:solidFill>
              </a:rPr>
              <a:t>a bank teller</a:t>
            </a:r>
            <a:r>
              <a:rPr lang="en-US" altLang="en-US" sz="2400" dirty="0" smtClean="0"/>
              <a:t>” – “</a:t>
            </a:r>
            <a:r>
              <a:rPr lang="en-US" altLang="en-US" sz="2400" dirty="0" smtClean="0">
                <a:solidFill>
                  <a:srgbClr val="7030A0"/>
                </a:solidFill>
              </a:rPr>
              <a:t>a bank teller who is </a:t>
            </a:r>
            <a:r>
              <a:rPr lang="en-US" altLang="en-US" sz="2400" dirty="0" smtClean="0">
                <a:solidFill>
                  <a:srgbClr val="FF0000"/>
                </a:solidFill>
              </a:rPr>
              <a:t>not</a:t>
            </a:r>
            <a:r>
              <a:rPr lang="en-US" altLang="en-US" sz="2400" dirty="0" smtClean="0">
                <a:solidFill>
                  <a:srgbClr val="7030A0"/>
                </a:solidFill>
              </a:rPr>
              <a:t> active</a:t>
            </a:r>
            <a:r>
              <a:rPr lang="en-US" altLang="en-US" sz="2400" dirty="0" smtClean="0"/>
              <a:t>”?</a:t>
            </a:r>
          </a:p>
          <a:p>
            <a:pPr lvl="1" algn="l" rtl="0" eaLnBrk="1" hangingPunct="1">
              <a:lnSpc>
                <a:spcPct val="150000"/>
              </a:lnSpc>
            </a:pPr>
            <a:r>
              <a:rPr lang="en-US" altLang="en-US" sz="2400" dirty="0" smtClean="0"/>
              <a:t>Ranking propositions is not a very natural task</a:t>
            </a:r>
          </a:p>
          <a:p>
            <a:pPr marL="0" lvl="1" indent="0" algn="l" rtl="0" eaLnBrk="1" hangingPunct="1">
              <a:lnSpc>
                <a:spcPct val="150000"/>
              </a:lnSpc>
              <a:buNone/>
            </a:pPr>
            <a:r>
              <a:rPr lang="en-US" altLang="en-US" sz="2000" dirty="0" smtClean="0"/>
              <a:t>In particular, it may be the case that people implicitly switch to the question </a:t>
            </a:r>
          </a:p>
          <a:p>
            <a:pPr marL="0" lvl="1" indent="0" algn="l" rtl="0" eaLnBrk="1" hangingPunct="1">
              <a:lnSpc>
                <a:spcPct val="150000"/>
              </a:lnSpc>
              <a:buNone/>
            </a:pPr>
            <a:r>
              <a:rPr lang="en-US" altLang="en-US" sz="2000" dirty="0"/>
              <a:t>	</a:t>
            </a:r>
            <a:r>
              <a:rPr lang="en-US" altLang="en-US" sz="2000" dirty="0" smtClean="0">
                <a:solidFill>
                  <a:srgbClr val="7030A0"/>
                </a:solidFill>
              </a:rPr>
              <a:t>“Is this really the same Linda?”</a:t>
            </a:r>
          </a:p>
          <a:p>
            <a:pPr marL="0" lvl="1" indent="0" algn="l" rtl="0" eaLnBrk="1" hangingPunct="1">
              <a:lnSpc>
                <a:spcPct val="150000"/>
              </a:lnSpc>
              <a:buNone/>
            </a:pPr>
            <a:r>
              <a:rPr lang="en-US" altLang="en-US" sz="2000" dirty="0" smtClean="0"/>
              <a:t>rather than </a:t>
            </a:r>
          </a:p>
          <a:p>
            <a:pPr marL="0" lvl="1" indent="0" algn="l" rtl="0" eaLnBrk="1" hangingPunct="1">
              <a:lnSpc>
                <a:spcPct val="150000"/>
              </a:lnSpc>
              <a:buNone/>
            </a:pPr>
            <a:r>
              <a:rPr lang="en-US" altLang="en-US" sz="2000" dirty="0"/>
              <a:t>	</a:t>
            </a:r>
            <a:r>
              <a:rPr lang="en-US" altLang="en-US" sz="2000" dirty="0" smtClean="0">
                <a:solidFill>
                  <a:srgbClr val="7030A0"/>
                </a:solidFill>
              </a:rPr>
              <a:t>“Is this proposition true?”</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62</a:t>
            </a:fld>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63</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Is this person telling the truth?</a:t>
            </a:r>
          </a:p>
        </p:txBody>
      </p:sp>
      <p:sp>
        <p:nvSpPr>
          <p:cNvPr id="40964" name="Rectangle 3"/>
          <p:cNvSpPr>
            <a:spLocks noGrp="1" noChangeArrowheads="1"/>
          </p:cNvSpPr>
          <p:nvPr>
            <p:ph type="body" idx="4294967295"/>
          </p:nvPr>
        </p:nvSpPr>
        <p:spPr>
          <a:xfrm>
            <a:off x="457200" y="1268760"/>
            <a:ext cx="8229600" cy="4896544"/>
          </a:xfrm>
        </p:spPr>
        <p:txBody>
          <a:bodyPr/>
          <a:lstStyle/>
          <a:p>
            <a:pPr marL="0" algn="l" rtl="0" eaLnBrk="1" hangingPunct="1">
              <a:lnSpc>
                <a:spcPct val="150000"/>
              </a:lnSpc>
              <a:buFontTx/>
              <a:buNone/>
            </a:pPr>
            <a:r>
              <a:rPr lang="en-US" altLang="en-US" sz="2400" dirty="0" smtClean="0"/>
              <a:t>As with a witness in court, more details, </a:t>
            </a:r>
            <a:r>
              <a:rPr lang="en-US" altLang="en-US" sz="2400" dirty="0" smtClean="0">
                <a:solidFill>
                  <a:srgbClr val="7030A0"/>
                </a:solidFill>
              </a:rPr>
              <a:t>provided they’re coherent</a:t>
            </a:r>
            <a:r>
              <a:rPr lang="en-US" altLang="en-US" sz="2400" dirty="0" smtClean="0"/>
              <a:t>, </a:t>
            </a:r>
            <a:r>
              <a:rPr lang="en-US" altLang="en-US" sz="2400" dirty="0" smtClean="0">
                <a:solidFill>
                  <a:srgbClr val="FF0000"/>
                </a:solidFill>
              </a:rPr>
              <a:t>increase</a:t>
            </a:r>
            <a:r>
              <a:rPr lang="en-US" altLang="en-US" sz="2400" dirty="0" smtClean="0"/>
              <a:t> credibility.</a:t>
            </a:r>
          </a:p>
          <a:p>
            <a:pPr algn="l" rtl="0" eaLnBrk="1" hangingPunct="1">
              <a:lnSpc>
                <a:spcPct val="150000"/>
              </a:lnSpc>
              <a:buFontTx/>
              <a:buNone/>
            </a:pPr>
            <a:r>
              <a:rPr lang="en-US" altLang="en-US" sz="2400" dirty="0" smtClean="0"/>
              <a:t>How come?</a:t>
            </a:r>
          </a:p>
          <a:p>
            <a:pPr marL="0" algn="l" rtl="0" eaLnBrk="1" hangingPunct="1">
              <a:lnSpc>
                <a:spcPct val="150000"/>
              </a:lnSpc>
              <a:buFontTx/>
              <a:buNone/>
            </a:pPr>
            <a:r>
              <a:rPr lang="en-US" altLang="en-US" sz="2000" dirty="0" smtClean="0"/>
              <a:t>The more the witness tells us, the less likely is the conjunction of her statements</a:t>
            </a:r>
          </a:p>
          <a:p>
            <a:pPr marL="0" lvl="1" indent="0" algn="l" rtl="0" eaLnBrk="1" hangingPunct="1">
              <a:lnSpc>
                <a:spcPct val="150000"/>
              </a:lnSpc>
              <a:buNone/>
            </a:pPr>
            <a:r>
              <a:rPr lang="en-US" altLang="en-US" sz="2000" dirty="0" smtClean="0"/>
              <a:t>But we’re not asking</a:t>
            </a:r>
          </a:p>
          <a:p>
            <a:pPr marL="0" lvl="1" indent="0" algn="l" rtl="0" eaLnBrk="1" hangingPunct="1">
              <a:lnSpc>
                <a:spcPct val="150000"/>
              </a:lnSpc>
              <a:buNone/>
            </a:pPr>
            <a:r>
              <a:rPr lang="en-US" altLang="en-US" sz="2000" dirty="0"/>
              <a:t>	</a:t>
            </a:r>
            <a:r>
              <a:rPr lang="en-US" altLang="en-US" sz="2000" dirty="0" smtClean="0">
                <a:solidFill>
                  <a:srgbClr val="7030A0"/>
                </a:solidFill>
              </a:rPr>
              <a:t>“How likely is this conjunction of propositions?”</a:t>
            </a:r>
          </a:p>
          <a:p>
            <a:pPr marL="0" lvl="1" indent="0" algn="l" rtl="0" eaLnBrk="1" hangingPunct="1">
              <a:lnSpc>
                <a:spcPct val="150000"/>
              </a:lnSpc>
              <a:buNone/>
            </a:pPr>
            <a:r>
              <a:rPr lang="en-US" altLang="en-US" sz="2000" dirty="0" smtClean="0"/>
              <a:t>but</a:t>
            </a:r>
          </a:p>
          <a:p>
            <a:pPr marL="0" lvl="1" indent="0" algn="l" rtl="0" eaLnBrk="1" hangingPunct="1">
              <a:lnSpc>
                <a:spcPct val="150000"/>
              </a:lnSpc>
              <a:buNone/>
            </a:pPr>
            <a:r>
              <a:rPr lang="en-US" altLang="en-US" sz="2000" dirty="0"/>
              <a:t>	</a:t>
            </a:r>
            <a:r>
              <a:rPr lang="en-US" altLang="en-US" sz="2000" dirty="0" smtClean="0">
                <a:solidFill>
                  <a:srgbClr val="7030A0"/>
                </a:solidFill>
              </a:rPr>
              <a:t>“Is this witness telling us the truth?”</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63</a:t>
            </a:fld>
            <a:endParaRPr lang="en-US" altLang="en-US" dirty="0"/>
          </a:p>
        </p:txBody>
      </p:sp>
    </p:spTree>
    <p:extLst>
      <p:ext uri="{BB962C8B-B14F-4D97-AF65-F5344CB8AC3E}">
        <p14:creationId xmlns:p14="http://schemas.microsoft.com/office/powerpoint/2010/main" val="2678473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smtClean="0">
                <a:solidFill>
                  <a:schemeClr val="accent2"/>
                </a:solidFill>
              </a:rPr>
              <a:t>Is the witness telling the truth?</a:t>
            </a:r>
            <a:endParaRPr lang="en-US" sz="3600" dirty="0">
              <a:solidFill>
                <a:srgbClr val="FF0000"/>
              </a:solidFill>
              <a:latin typeface="+mn-lt"/>
            </a:endParaRPr>
          </a:p>
        </p:txBody>
      </p:sp>
      <p:sp>
        <p:nvSpPr>
          <p:cNvPr id="3" name="Content Placeholder 2"/>
          <p:cNvSpPr>
            <a:spLocks noGrp="1"/>
          </p:cNvSpPr>
          <p:nvPr>
            <p:ph idx="1"/>
          </p:nvPr>
        </p:nvSpPr>
        <p:spPr>
          <a:xfrm>
            <a:off x="790911" y="1911765"/>
            <a:ext cx="7886700" cy="4109523"/>
          </a:xfrm>
        </p:spPr>
        <p:txBody>
          <a:bodyPr>
            <a:normAutofit/>
          </a:bodyPr>
          <a:lstStyle/>
          <a:p>
            <a:pPr marL="0" indent="0" algn="l" rtl="0">
              <a:buNone/>
            </a:pPr>
            <a:r>
              <a:rPr lang="en-US" sz="2400" dirty="0" smtClean="0"/>
              <a:t>Bayesian inference</a:t>
            </a:r>
            <a:endParaRPr lang="en-US" dirty="0" smtClean="0"/>
          </a:p>
          <a:p>
            <a:endParaRPr lang="en-US" dirty="0"/>
          </a:p>
          <a:p>
            <a:endParaRPr lang="en-US" dirty="0" smtClean="0"/>
          </a:p>
          <a:p>
            <a:endParaRPr lang="en-US" dirty="0"/>
          </a:p>
          <a:p>
            <a:endParaRPr lang="en-US" dirty="0" smtClean="0"/>
          </a:p>
          <a:p>
            <a:endParaRPr lang="en-US" dirty="0"/>
          </a:p>
          <a:p>
            <a:pPr marL="0" indent="0" algn="l" rtl="0">
              <a:lnSpc>
                <a:spcPct val="160000"/>
              </a:lnSpc>
              <a:buNone/>
            </a:pPr>
            <a:r>
              <a:rPr lang="en-US" sz="2000" dirty="0" smtClean="0"/>
              <a:t>C – consistent testimony</a:t>
            </a:r>
          </a:p>
          <a:p>
            <a:pPr>
              <a:lnSpc>
                <a:spcPct val="160000"/>
              </a:lnSpc>
            </a:pPr>
            <a:endParaRPr lang="en-US" dirty="0" smtClean="0"/>
          </a:p>
          <a:p>
            <a:endParaRPr lang="en-US" dirty="0" smtClean="0"/>
          </a:p>
          <a:p>
            <a:pPr marL="0" indent="0">
              <a:buNone/>
            </a:pPr>
            <a:endParaRPr lang="en-US" dirty="0"/>
          </a:p>
        </p:txBody>
      </p:sp>
      <p:sp>
        <p:nvSpPr>
          <p:cNvPr id="4" name="Oval 3"/>
          <p:cNvSpPr/>
          <p:nvPr/>
        </p:nvSpPr>
        <p:spPr>
          <a:xfrm>
            <a:off x="4539707" y="2851282"/>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3968885" y="2976740"/>
            <a:ext cx="593459" cy="66201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40094" y="2963897"/>
            <a:ext cx="598252" cy="674857"/>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71644"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5209090" y="3638753"/>
            <a:ext cx="116732" cy="1240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p:nvPr/>
        </p:nvCxnSpPr>
        <p:spPr>
          <a:xfrm flipH="1">
            <a:off x="3345098" y="3742888"/>
            <a:ext cx="535742" cy="115969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47156" y="3775624"/>
            <a:ext cx="173988" cy="98885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51755" y="3749938"/>
            <a:ext cx="159549" cy="11526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5443" y="3753054"/>
            <a:ext cx="713341" cy="11354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16886" y="3513351"/>
            <a:ext cx="731830" cy="369332"/>
          </a:xfrm>
          <a:prstGeom prst="rect">
            <a:avLst/>
          </a:prstGeom>
          <a:noFill/>
        </p:spPr>
        <p:txBody>
          <a:bodyPr wrap="square" rtlCol="0">
            <a:spAutoFit/>
          </a:bodyPr>
          <a:lstStyle/>
          <a:p>
            <a:r>
              <a:rPr lang="en-US" dirty="0" smtClean="0"/>
              <a:t>Truth </a:t>
            </a:r>
            <a:endParaRPr lang="en-US" dirty="0"/>
          </a:p>
        </p:txBody>
      </p:sp>
      <p:sp>
        <p:nvSpPr>
          <p:cNvPr id="26" name="TextBox 25"/>
          <p:cNvSpPr txBox="1"/>
          <p:nvPr/>
        </p:nvSpPr>
        <p:spPr>
          <a:xfrm>
            <a:off x="5338733" y="3513351"/>
            <a:ext cx="1056990" cy="369332"/>
          </a:xfrm>
          <a:prstGeom prst="rect">
            <a:avLst/>
          </a:prstGeom>
          <a:noFill/>
        </p:spPr>
        <p:txBody>
          <a:bodyPr wrap="square" rtlCol="0">
            <a:spAutoFit/>
          </a:bodyPr>
          <a:lstStyle/>
          <a:p>
            <a:r>
              <a:rPr lang="en-US" dirty="0" smtClean="0"/>
              <a:t>Lie</a:t>
            </a:r>
            <a:endParaRPr lang="en-US" dirty="0"/>
          </a:p>
        </p:txBody>
      </p:sp>
      <p:sp>
        <p:nvSpPr>
          <p:cNvPr id="27" name="TextBox 26"/>
          <p:cNvSpPr txBox="1"/>
          <p:nvPr/>
        </p:nvSpPr>
        <p:spPr>
          <a:xfrm>
            <a:off x="3058364" y="4914296"/>
            <a:ext cx="399159" cy="369332"/>
          </a:xfrm>
          <a:prstGeom prst="rect">
            <a:avLst/>
          </a:prstGeom>
          <a:noFill/>
        </p:spPr>
        <p:txBody>
          <a:bodyPr wrap="square" rtlCol="0">
            <a:spAutoFit/>
          </a:bodyPr>
          <a:lstStyle/>
          <a:p>
            <a:r>
              <a:rPr lang="en-US" dirty="0" smtClean="0"/>
              <a:t>C</a:t>
            </a:r>
            <a:endParaRPr lang="en-US" dirty="0"/>
          </a:p>
        </p:txBody>
      </p:sp>
      <p:sp>
        <p:nvSpPr>
          <p:cNvPr id="28" name="TextBox 27"/>
          <p:cNvSpPr txBox="1"/>
          <p:nvPr/>
        </p:nvSpPr>
        <p:spPr>
          <a:xfrm>
            <a:off x="3797429" y="4902586"/>
            <a:ext cx="787395" cy="369332"/>
          </a:xfrm>
          <a:prstGeom prst="rect">
            <a:avLst/>
          </a:prstGeom>
          <a:noFill/>
        </p:spPr>
        <p:txBody>
          <a:bodyPr wrap="none" rtlCol="0">
            <a:spAutoFit/>
          </a:bodyPr>
          <a:lstStyle/>
          <a:p>
            <a:r>
              <a:rPr lang="en-US" dirty="0" smtClean="0"/>
              <a:t>Not-C</a:t>
            </a:r>
            <a:endParaRPr lang="en-US" dirty="0"/>
          </a:p>
        </p:txBody>
      </p:sp>
      <p:sp>
        <p:nvSpPr>
          <p:cNvPr id="29" name="TextBox 28"/>
          <p:cNvSpPr txBox="1"/>
          <p:nvPr/>
        </p:nvSpPr>
        <p:spPr>
          <a:xfrm>
            <a:off x="4850171" y="4888510"/>
            <a:ext cx="393971" cy="369332"/>
          </a:xfrm>
          <a:prstGeom prst="rect">
            <a:avLst/>
          </a:prstGeom>
          <a:noFill/>
        </p:spPr>
        <p:txBody>
          <a:bodyPr wrap="square" rtlCol="0">
            <a:spAutoFit/>
          </a:bodyPr>
          <a:lstStyle/>
          <a:p>
            <a:r>
              <a:rPr lang="en-US" dirty="0" smtClean="0"/>
              <a:t>C</a:t>
            </a:r>
            <a:endParaRPr lang="en-US" dirty="0"/>
          </a:p>
        </p:txBody>
      </p:sp>
      <p:sp>
        <p:nvSpPr>
          <p:cNvPr id="30" name="TextBox 29"/>
          <p:cNvSpPr txBox="1"/>
          <p:nvPr/>
        </p:nvSpPr>
        <p:spPr>
          <a:xfrm>
            <a:off x="5661499" y="4869160"/>
            <a:ext cx="787395" cy="369332"/>
          </a:xfrm>
          <a:prstGeom prst="rect">
            <a:avLst/>
          </a:prstGeom>
          <a:noFill/>
        </p:spPr>
        <p:txBody>
          <a:bodyPr wrap="none" rtlCol="0">
            <a:spAutoFit/>
          </a:bodyPr>
          <a:lstStyle/>
          <a:p>
            <a:r>
              <a:rPr lang="en-US" dirty="0" smtClean="0"/>
              <a:t>Not-C</a:t>
            </a:r>
            <a:endParaRPr lang="en-US" dirty="0"/>
          </a:p>
        </p:txBody>
      </p:sp>
      <p:sp>
        <p:nvSpPr>
          <p:cNvPr id="31" name="Slide Number Placeholder 30"/>
          <p:cNvSpPr>
            <a:spLocks noGrp="1"/>
          </p:cNvSpPr>
          <p:nvPr>
            <p:ph type="sldNum" sz="quarter" idx="12"/>
          </p:nvPr>
        </p:nvSpPr>
        <p:spPr/>
        <p:txBody>
          <a:bodyPr/>
          <a:lstStyle/>
          <a:p>
            <a:fld id="{06774EDB-5128-495D-A010-41C131598724}" type="slidenum">
              <a:rPr lang="en-US" smtClean="0"/>
              <a:t>64</a:t>
            </a:fld>
            <a:endParaRPr lang="en-US"/>
          </a:p>
        </p:txBody>
      </p:sp>
    </p:spTree>
    <p:extLst>
      <p:ext uri="{BB962C8B-B14F-4D97-AF65-F5344CB8AC3E}">
        <p14:creationId xmlns:p14="http://schemas.microsoft.com/office/powerpoint/2010/main" val="3537629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65</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What’s behind the conjunction fallacy?</a:t>
            </a:r>
          </a:p>
        </p:txBody>
      </p:sp>
      <p:sp>
        <p:nvSpPr>
          <p:cNvPr id="40964" name="Rectangle 3"/>
          <p:cNvSpPr>
            <a:spLocks noGrp="1" noChangeArrowheads="1"/>
          </p:cNvSpPr>
          <p:nvPr>
            <p:ph type="body" idx="4294967295"/>
          </p:nvPr>
        </p:nvSpPr>
        <p:spPr/>
        <p:txBody>
          <a:bodyPr/>
          <a:lstStyle/>
          <a:p>
            <a:pPr marL="0" lvl="1" indent="0" algn="l" rtl="0" eaLnBrk="1" hangingPunct="1">
              <a:lnSpc>
                <a:spcPct val="150000"/>
              </a:lnSpc>
              <a:buNone/>
            </a:pPr>
            <a:r>
              <a:rPr lang="en-US" altLang="en-US" sz="2400" dirty="0" smtClean="0">
                <a:solidFill>
                  <a:srgbClr val="0070C0"/>
                </a:solidFill>
              </a:rPr>
              <a:t>Kahneman and Tversky</a:t>
            </a:r>
            <a:r>
              <a:rPr lang="en-US" altLang="en-US" sz="2400" dirty="0" smtClean="0"/>
              <a:t>:</a:t>
            </a:r>
            <a:endParaRPr lang="en-US" altLang="en-US" sz="2400" dirty="0"/>
          </a:p>
          <a:p>
            <a:pPr lvl="1" algn="l" rtl="0" eaLnBrk="1" hangingPunct="1">
              <a:lnSpc>
                <a:spcPct val="150000"/>
              </a:lnSpc>
            </a:pPr>
            <a:r>
              <a:rPr lang="en-US" altLang="en-US" sz="2400" dirty="0" smtClean="0"/>
              <a:t>There is a </a:t>
            </a:r>
            <a:r>
              <a:rPr lang="en-US" altLang="en-US" sz="2400" dirty="0" smtClean="0">
                <a:solidFill>
                  <a:srgbClr val="FF0000"/>
                </a:solidFill>
              </a:rPr>
              <a:t>Representativeness Heuristic </a:t>
            </a:r>
            <a:r>
              <a:rPr lang="en-US" altLang="en-US" sz="2400" dirty="0" smtClean="0"/>
              <a:t>at work, and it can be misleading</a:t>
            </a:r>
          </a:p>
          <a:p>
            <a:pPr lvl="1" algn="l" rtl="0" eaLnBrk="1" hangingPunct="1">
              <a:lnSpc>
                <a:spcPct val="150000"/>
              </a:lnSpc>
            </a:pPr>
            <a:r>
              <a:rPr lang="en-US" altLang="en-US" sz="2400" dirty="0" smtClean="0"/>
              <a:t>Being a bank teller doesn’t seem representative of Linda</a:t>
            </a:r>
          </a:p>
          <a:p>
            <a:pPr lvl="1" algn="l" rtl="0" eaLnBrk="1" hangingPunct="1">
              <a:lnSpc>
                <a:spcPct val="150000"/>
              </a:lnSpc>
            </a:pPr>
            <a:r>
              <a:rPr lang="en-US" altLang="en-US" sz="2400" dirty="0" smtClean="0"/>
              <a:t>A bank teller who’s active in a feminist movement – more like the Linda we know</a:t>
            </a:r>
            <a:endParaRPr lang="en-US" altLang="en-US" sz="2400" dirty="0"/>
          </a:p>
          <a:p>
            <a:pPr marL="0" lvl="1" indent="0" algn="l" rtl="0" eaLnBrk="1" hangingPunct="1">
              <a:lnSpc>
                <a:spcPct val="150000"/>
              </a:lnSpc>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65</a:t>
            </a:fld>
            <a:endParaRPr lang="en-US" altLang="en-US"/>
          </a:p>
        </p:txBody>
      </p:sp>
    </p:spTree>
    <p:extLst>
      <p:ext uri="{BB962C8B-B14F-4D97-AF65-F5344CB8AC3E}">
        <p14:creationId xmlns:p14="http://schemas.microsoft.com/office/powerpoint/2010/main" val="31311444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66</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What’s a “heuristic” ?</a:t>
            </a:r>
          </a:p>
        </p:txBody>
      </p:sp>
      <p:sp>
        <p:nvSpPr>
          <p:cNvPr id="40964" name="Rectangle 3"/>
          <p:cNvSpPr>
            <a:spLocks noGrp="1" noChangeArrowheads="1"/>
          </p:cNvSpPr>
          <p:nvPr>
            <p:ph type="body" idx="4294967295"/>
          </p:nvPr>
        </p:nvSpPr>
        <p:spPr>
          <a:xfrm>
            <a:off x="539552" y="1268760"/>
            <a:ext cx="8229600" cy="4752528"/>
          </a:xfrm>
        </p:spPr>
        <p:txBody>
          <a:bodyPr/>
          <a:lstStyle/>
          <a:p>
            <a:pPr algn="l" rtl="0" eaLnBrk="1" hangingPunct="1">
              <a:lnSpc>
                <a:spcPct val="150000"/>
              </a:lnSpc>
              <a:buFontTx/>
              <a:buNone/>
            </a:pPr>
            <a:r>
              <a:rPr lang="en-US" altLang="en-US" sz="2400" dirty="0" smtClean="0"/>
              <a:t>A method that helps us deal with a complex problem, suggesting a solution that </a:t>
            </a:r>
            <a:r>
              <a:rPr lang="en-US" altLang="en-US" sz="2400" dirty="0" smtClean="0">
                <a:solidFill>
                  <a:srgbClr val="FF0000"/>
                </a:solidFill>
              </a:rPr>
              <a:t>typically makes sense </a:t>
            </a:r>
            <a:r>
              <a:rPr lang="en-US" altLang="en-US" sz="2400" dirty="0" smtClean="0"/>
              <a:t>but </a:t>
            </a:r>
            <a:r>
              <a:rPr lang="en-US" altLang="en-US" sz="2400" dirty="0" smtClean="0">
                <a:solidFill>
                  <a:srgbClr val="0070C0"/>
                </a:solidFill>
              </a:rPr>
              <a:t>isn’t guaranteed to be optimal</a:t>
            </a:r>
          </a:p>
          <a:p>
            <a:pPr algn="l" rtl="0" eaLnBrk="1" hangingPunct="1">
              <a:lnSpc>
                <a:spcPct val="150000"/>
              </a:lnSpc>
              <a:buFontTx/>
              <a:buNone/>
            </a:pPr>
            <a:endParaRPr lang="en-US" altLang="en-US" sz="2400" dirty="0"/>
          </a:p>
          <a:p>
            <a:pPr algn="l" rtl="0" eaLnBrk="1" hangingPunct="1">
              <a:lnSpc>
                <a:spcPct val="150000"/>
              </a:lnSpc>
              <a:buFontTx/>
              <a:buNone/>
            </a:pPr>
            <a:r>
              <a:rPr lang="en-US" altLang="en-US" sz="2400" dirty="0" smtClean="0"/>
              <a:t>The term is used both in CS (computer science)/ OR(operation research) and in psychology</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Allow me a medium-length digression…</a:t>
            </a:r>
            <a:endParaRPr lang="en-US" altLang="en-US" sz="2400" dirty="0"/>
          </a:p>
          <a:p>
            <a:pPr algn="l" rtl="0" eaLnBrk="1" hangingPunct="1">
              <a:lnSpc>
                <a:spcPct val="150000"/>
              </a:lnSpc>
              <a:buFontTx/>
              <a:buNone/>
            </a:pPr>
            <a:endParaRPr lang="en-US" altLang="en-US" sz="2400"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66</a:t>
            </a:fld>
            <a:endParaRPr lang="en-US" altLang="en-US"/>
          </a:p>
        </p:txBody>
      </p:sp>
    </p:spTree>
    <p:extLst>
      <p:ext uri="{BB962C8B-B14F-4D97-AF65-F5344CB8AC3E}">
        <p14:creationId xmlns:p14="http://schemas.microsoft.com/office/powerpoint/2010/main" val="29270745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67</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Example of an algorithm</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solidFill>
                  <a:srgbClr val="9933FF"/>
                </a:solidFill>
              </a:rPr>
              <a:t>Problem</a:t>
            </a:r>
            <a:r>
              <a:rPr lang="en-US" altLang="en-US" sz="2400" dirty="0" smtClean="0"/>
              <a:t>: Can you draw a path that goes through each edge exactly once?</a:t>
            </a:r>
          </a:p>
        </p:txBody>
      </p:sp>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7" idx="3"/>
            <a:endCxn id="9" idx="7"/>
          </p:cNvCxnSpPr>
          <p:nvPr/>
        </p:nvCxnSpPr>
        <p:spPr bwMode="auto">
          <a:xfrm flipH="1">
            <a:off x="3892292" y="4405476"/>
            <a:ext cx="1489505" cy="11576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8" idx="1"/>
            <a:endCxn id="6" idx="5"/>
          </p:cNvCxnSpPr>
          <p:nvPr/>
        </p:nvCxnSpPr>
        <p:spPr bwMode="auto">
          <a:xfrm flipH="1" flipV="1">
            <a:off x="3892292" y="4405476"/>
            <a:ext cx="1489505" cy="11642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67</a:t>
            </a:fld>
            <a:endParaRPr lang="en-US" altLang="en-US"/>
          </a:p>
        </p:txBody>
      </p:sp>
    </p:spTree>
    <p:extLst>
      <p:ext uri="{BB962C8B-B14F-4D97-AF65-F5344CB8AC3E}">
        <p14:creationId xmlns:p14="http://schemas.microsoft.com/office/powerpoint/2010/main" val="21411505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That was an Euler path</a:t>
            </a:r>
          </a:p>
        </p:txBody>
      </p:sp>
      <p:sp>
        <p:nvSpPr>
          <p:cNvPr id="40964" name="Rectangle 3"/>
          <p:cNvSpPr>
            <a:spLocks noGrp="1" noChangeArrowheads="1"/>
          </p:cNvSpPr>
          <p:nvPr>
            <p:ph type="body" idx="4294967295"/>
          </p:nvPr>
        </p:nvSpPr>
        <p:spPr>
          <a:xfrm>
            <a:off x="457200" y="1600201"/>
            <a:ext cx="4762872" cy="4133056"/>
          </a:xfrm>
        </p:spPr>
        <p:txBody>
          <a:bodyPr/>
          <a:lstStyle/>
          <a:p>
            <a:pPr marL="0" indent="0" algn="l" rtl="0" eaLnBrk="1" hangingPunct="1">
              <a:lnSpc>
                <a:spcPct val="150000"/>
              </a:lnSpc>
              <a:buFontTx/>
              <a:buNone/>
            </a:pPr>
            <a:r>
              <a:rPr lang="en-US" altLang="en-US" sz="2000" dirty="0" smtClean="0"/>
              <a:t>A (connected, undirected) graph has an </a:t>
            </a:r>
            <a:r>
              <a:rPr lang="en-US" altLang="en-US" sz="2000" dirty="0" smtClean="0">
                <a:solidFill>
                  <a:srgbClr val="FF0000"/>
                </a:solidFill>
              </a:rPr>
              <a:t>Euler</a:t>
            </a:r>
            <a:r>
              <a:rPr lang="en-US" altLang="en-US" sz="2000" dirty="0" smtClean="0"/>
              <a:t> path </a:t>
            </a:r>
            <a:r>
              <a:rPr lang="en-US" altLang="en-US" sz="2000" dirty="0" smtClean="0">
                <a:solidFill>
                  <a:srgbClr val="0070C0"/>
                </a:solidFill>
              </a:rPr>
              <a:t>if and only if, </a:t>
            </a:r>
            <a:r>
              <a:rPr lang="en-US" altLang="en-US" sz="2000" dirty="0" smtClean="0"/>
              <a:t>when we count the </a:t>
            </a:r>
            <a:r>
              <a:rPr lang="en-US" altLang="en-US" sz="2000" dirty="0" smtClean="0">
                <a:solidFill>
                  <a:srgbClr val="00B050"/>
                </a:solidFill>
              </a:rPr>
              <a:t>number of edges </a:t>
            </a:r>
            <a:r>
              <a:rPr lang="en-US" altLang="en-US" sz="2000" dirty="0" smtClean="0"/>
              <a:t>that go through each node (the node’s “</a:t>
            </a:r>
            <a:r>
              <a:rPr lang="en-US" altLang="en-US" sz="2000" dirty="0" smtClean="0">
                <a:solidFill>
                  <a:srgbClr val="00B050"/>
                </a:solidFill>
              </a:rPr>
              <a:t>degree</a:t>
            </a:r>
            <a:r>
              <a:rPr lang="en-US" altLang="en-US" sz="2000" dirty="0" smtClean="0"/>
              <a:t>”), we find either </a:t>
            </a:r>
            <a:r>
              <a:rPr lang="en-US" altLang="en-US" sz="2000" dirty="0" smtClean="0">
                <a:solidFill>
                  <a:srgbClr val="0070C0"/>
                </a:solidFill>
              </a:rPr>
              <a:t>all even </a:t>
            </a:r>
            <a:r>
              <a:rPr lang="en-US" altLang="en-US" sz="2000" dirty="0" smtClean="0"/>
              <a:t>numbers, or </a:t>
            </a:r>
            <a:r>
              <a:rPr lang="en-US" altLang="en-US" sz="2000" dirty="0" smtClean="0">
                <a:solidFill>
                  <a:srgbClr val="0070C0"/>
                </a:solidFill>
              </a:rPr>
              <a:t>all even but two</a:t>
            </a:r>
            <a:r>
              <a:rPr lang="en-US" altLang="en-US" sz="2000" dirty="0" smtClean="0"/>
              <a:t> (that are odd).</a:t>
            </a:r>
          </a:p>
          <a:p>
            <a:pPr marL="0" indent="0" algn="l" rtl="0" eaLnBrk="1" hangingPunct="1">
              <a:lnSpc>
                <a:spcPct val="150000"/>
              </a:lnSpc>
              <a:buFontTx/>
              <a:buNone/>
            </a:pPr>
            <a:endParaRPr lang="en-US" altLang="en-US" sz="2000" dirty="0"/>
          </a:p>
          <a:p>
            <a:pPr marL="0" indent="0" algn="l" rtl="0" eaLnBrk="1" hangingPunct="1">
              <a:lnSpc>
                <a:spcPct val="150000"/>
              </a:lnSpc>
              <a:buFontTx/>
              <a:buNone/>
            </a:pPr>
            <a:r>
              <a:rPr lang="en-US" altLang="en-US" sz="2000" dirty="0" smtClean="0">
                <a:solidFill>
                  <a:srgbClr val="7030A0"/>
                </a:solidFill>
              </a:rPr>
              <a:t>(What about “all but one”?)</a:t>
            </a:r>
            <a:endParaRPr lang="en-US" altLang="en-US" sz="2000" dirty="0">
              <a:solidFill>
                <a:srgbClr val="7030A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988840"/>
            <a:ext cx="1664869" cy="2079730"/>
          </a:xfrm>
          <a:prstGeom prst="rect">
            <a:avLst/>
          </a:prstGeom>
        </p:spPr>
      </p:pic>
      <p:sp>
        <p:nvSpPr>
          <p:cNvPr id="3" name="TextBox 2"/>
          <p:cNvSpPr txBox="1"/>
          <p:nvPr/>
        </p:nvSpPr>
        <p:spPr>
          <a:xfrm>
            <a:off x="5364088" y="4581128"/>
            <a:ext cx="3240360" cy="369332"/>
          </a:xfrm>
          <a:prstGeom prst="rect">
            <a:avLst/>
          </a:prstGeom>
          <a:noFill/>
        </p:spPr>
        <p:txBody>
          <a:bodyPr wrap="square" rtlCol="0">
            <a:spAutoFit/>
          </a:bodyPr>
          <a:lstStyle/>
          <a:p>
            <a:r>
              <a:rPr lang="en-US" dirty="0" smtClean="0"/>
              <a:t>Leonhard Euler (1707-1783)</a:t>
            </a:r>
            <a:endParaRPr lang="en-US" dirty="0"/>
          </a:p>
        </p:txBody>
      </p:sp>
      <p:sp>
        <p:nvSpPr>
          <p:cNvPr id="4" name="Slide Number Placeholder 3"/>
          <p:cNvSpPr>
            <a:spLocks noGrp="1"/>
          </p:cNvSpPr>
          <p:nvPr>
            <p:ph type="sldNum" sz="quarter" idx="12"/>
          </p:nvPr>
        </p:nvSpPr>
        <p:spPr/>
        <p:txBody>
          <a:bodyPr/>
          <a:lstStyle/>
          <a:p>
            <a:pPr>
              <a:defRPr/>
            </a:pPr>
            <a:fld id="{0CF6547E-1A99-404A-8CF9-4C96F251AFB9}" type="slidenum">
              <a:rPr lang="en-US" altLang="en-US" smtClean="0"/>
              <a:pPr>
                <a:defRPr/>
              </a:pPr>
              <a:t>68</a:t>
            </a:fld>
            <a:endParaRPr lang="en-US" altLang="en-US" dirty="0"/>
          </a:p>
        </p:txBody>
      </p:sp>
    </p:spTree>
    <p:extLst>
      <p:ext uri="{BB962C8B-B14F-4D97-AF65-F5344CB8AC3E}">
        <p14:creationId xmlns:p14="http://schemas.microsoft.com/office/powerpoint/2010/main" val="38666995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69</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The “degrees” in the example</a:t>
            </a:r>
          </a:p>
        </p:txBody>
      </p:sp>
      <mc:AlternateContent xmlns:mc="http://schemas.openxmlformats.org/markup-compatibility/2006" xmlns:a14="http://schemas.microsoft.com/office/drawing/2010/main">
        <mc:Choice Requires="a14">
          <p:sp>
            <p:nvSpPr>
              <p:cNvPr id="40964" name="Rectangle 3"/>
              <p:cNvSpPr>
                <a:spLocks noGrp="1" noChangeArrowheads="1"/>
              </p:cNvSpPr>
              <p:nvPr>
                <p:ph type="body" idx="4294967295"/>
              </p:nvPr>
            </p:nvSpPr>
            <p:spPr>
              <a:xfrm>
                <a:off x="4386808" y="2767928"/>
                <a:ext cx="442392" cy="460647"/>
              </a:xfrm>
            </p:spPr>
            <p:txBody>
              <a:bodyPr/>
              <a:lstStyle/>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1600" i="1" dirty="0" smtClean="0">
                          <a:solidFill>
                            <a:srgbClr val="FF0000"/>
                          </a:solidFill>
                          <a:latin typeface="Cambria Math" panose="02040503050406030204" pitchFamily="18" charset="0"/>
                        </a:rPr>
                        <m:t>2</m:t>
                      </m:r>
                    </m:oMath>
                  </m:oMathPara>
                </a14:m>
                <a:endParaRPr lang="en-US" altLang="en-US" sz="1600" dirty="0" smtClean="0">
                  <a:solidFill>
                    <a:srgbClr val="FF0000"/>
                  </a:solidFill>
                </a:endParaRPr>
              </a:p>
            </p:txBody>
          </p:sp>
        </mc:Choice>
        <mc:Fallback xmlns="">
          <p:sp>
            <p:nvSpPr>
              <p:cNvPr id="40964" name="Rectangle 3"/>
              <p:cNvSpPr>
                <a:spLocks noGrp="1" noRot="1" noChangeAspect="1" noMove="1" noResize="1" noEditPoints="1" noAdjustHandles="1" noChangeArrowheads="1" noChangeShapeType="1" noTextEdit="1"/>
              </p:cNvSpPr>
              <p:nvPr>
                <p:ph type="body" idx="4294967295"/>
              </p:nvPr>
            </p:nvSpPr>
            <p:spPr>
              <a:xfrm>
                <a:off x="4386808" y="2767928"/>
                <a:ext cx="442392" cy="460647"/>
              </a:xfrm>
              <a:blipFill>
                <a:blip r:embed="rId2"/>
                <a:stretch>
                  <a:fillRect/>
                </a:stretch>
              </a:blipFill>
            </p:spPr>
            <p:txBody>
              <a:bodyPr/>
              <a:lstStyle/>
              <a:p>
                <a:r>
                  <a:rPr lang="en-US">
                    <a:noFill/>
                  </a:rPr>
                  <a:t> </a:t>
                </a:r>
              </a:p>
            </p:txBody>
          </p:sp>
        </mc:Fallback>
      </mc:AlternateContent>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7" idx="3"/>
            <a:endCxn id="9" idx="7"/>
          </p:cNvCxnSpPr>
          <p:nvPr/>
        </p:nvCxnSpPr>
        <p:spPr bwMode="auto">
          <a:xfrm flipH="1">
            <a:off x="3892292" y="4405476"/>
            <a:ext cx="1489505" cy="11576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8" idx="1"/>
            <a:endCxn id="6" idx="5"/>
          </p:cNvCxnSpPr>
          <p:nvPr/>
        </p:nvCxnSpPr>
        <p:spPr bwMode="auto">
          <a:xfrm flipH="1" flipV="1">
            <a:off x="3892292" y="4405476"/>
            <a:ext cx="1489505" cy="1164249"/>
          </a:xfrm>
          <a:prstGeom prst="line">
            <a:avLst/>
          </a:prstGeom>
          <a:solidFill>
            <a:schemeClr val="accent1"/>
          </a:solidFill>
          <a:ln w="2857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8" name="Rectangle 3"/>
              <p:cNvSpPr txBox="1">
                <a:spLocks noChangeArrowheads="1"/>
              </p:cNvSpPr>
              <p:nvPr/>
            </p:nvSpPr>
            <p:spPr bwMode="auto">
              <a:xfrm>
                <a:off x="5515469" y="4022400"/>
                <a:ext cx="442392" cy="460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1600" b="0" i="1" kern="0" dirty="0" smtClean="0">
                          <a:solidFill>
                            <a:srgbClr val="FF0000"/>
                          </a:solidFill>
                          <a:latin typeface="Cambria Math" panose="02040503050406030204" pitchFamily="18" charset="0"/>
                        </a:rPr>
                        <m:t>4</m:t>
                      </m:r>
                    </m:oMath>
                  </m:oMathPara>
                </a14:m>
                <a:endParaRPr lang="en-US" altLang="en-US" sz="1600" kern="0" dirty="0" smtClean="0">
                  <a:solidFill>
                    <a:srgbClr val="FF0000"/>
                  </a:solidFill>
                </a:endParaRPr>
              </a:p>
            </p:txBody>
          </p:sp>
        </mc:Choice>
        <mc:Fallback xmlns="">
          <p:sp>
            <p:nvSpPr>
              <p:cNvPr id="18" name="Rectangle 3"/>
              <p:cNvSpPr txBox="1">
                <a:spLocks noRot="1" noChangeAspect="1" noMove="1" noResize="1" noEditPoints="1" noAdjustHandles="1" noChangeArrowheads="1" noChangeShapeType="1" noTextEdit="1"/>
              </p:cNvSpPr>
              <p:nvPr/>
            </p:nvSpPr>
            <p:spPr bwMode="auto">
              <a:xfrm>
                <a:off x="5515469" y="4022400"/>
                <a:ext cx="442392" cy="460647"/>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
              <p:cNvSpPr txBox="1">
                <a:spLocks noChangeArrowheads="1"/>
              </p:cNvSpPr>
              <p:nvPr/>
            </p:nvSpPr>
            <p:spPr bwMode="auto">
              <a:xfrm>
                <a:off x="3344877" y="4022400"/>
                <a:ext cx="442392" cy="460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1600" b="0" i="1" kern="0" dirty="0" smtClean="0">
                          <a:solidFill>
                            <a:srgbClr val="FF0000"/>
                          </a:solidFill>
                          <a:latin typeface="Cambria Math" panose="02040503050406030204" pitchFamily="18" charset="0"/>
                        </a:rPr>
                        <m:t>4</m:t>
                      </m:r>
                    </m:oMath>
                  </m:oMathPara>
                </a14:m>
                <a:endParaRPr lang="en-US" altLang="en-US" sz="1600" kern="0" dirty="0" smtClean="0">
                  <a:solidFill>
                    <a:srgbClr val="FF0000"/>
                  </a:solidFill>
                </a:endParaRPr>
              </a:p>
            </p:txBody>
          </p:sp>
        </mc:Choice>
        <mc:Fallback xmlns="">
          <p:sp>
            <p:nvSpPr>
              <p:cNvPr id="19" name="Rectangle 3"/>
              <p:cNvSpPr txBox="1">
                <a:spLocks noRot="1" noChangeAspect="1" noMove="1" noResize="1" noEditPoints="1" noAdjustHandles="1" noChangeArrowheads="1" noChangeShapeType="1" noTextEdit="1"/>
              </p:cNvSpPr>
              <p:nvPr/>
            </p:nvSpPr>
            <p:spPr bwMode="auto">
              <a:xfrm>
                <a:off x="3344877" y="4022400"/>
                <a:ext cx="442392" cy="46064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
              <p:cNvSpPr txBox="1">
                <a:spLocks noChangeArrowheads="1"/>
              </p:cNvSpPr>
              <p:nvPr/>
            </p:nvSpPr>
            <p:spPr bwMode="auto">
              <a:xfrm>
                <a:off x="5547446" y="5541883"/>
                <a:ext cx="442392" cy="460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1600" b="0" i="1" kern="0" dirty="0" smtClean="0">
                          <a:solidFill>
                            <a:srgbClr val="FF0000"/>
                          </a:solidFill>
                          <a:latin typeface="Cambria Math" panose="02040503050406030204" pitchFamily="18" charset="0"/>
                        </a:rPr>
                        <m:t>3</m:t>
                      </m:r>
                    </m:oMath>
                  </m:oMathPara>
                </a14:m>
                <a:endParaRPr lang="en-US" altLang="en-US" sz="1600" kern="0" dirty="0" smtClean="0">
                  <a:solidFill>
                    <a:srgbClr val="FF0000"/>
                  </a:solidFill>
                </a:endParaRPr>
              </a:p>
            </p:txBody>
          </p:sp>
        </mc:Choice>
        <mc:Fallback xmlns="">
          <p:sp>
            <p:nvSpPr>
              <p:cNvPr id="20" name="Rectangle 3"/>
              <p:cNvSpPr txBox="1">
                <a:spLocks noRot="1" noChangeAspect="1" noMove="1" noResize="1" noEditPoints="1" noAdjustHandles="1" noChangeArrowheads="1" noChangeShapeType="1" noTextEdit="1"/>
              </p:cNvSpPr>
              <p:nvPr/>
            </p:nvSpPr>
            <p:spPr bwMode="auto">
              <a:xfrm>
                <a:off x="5547446" y="5541883"/>
                <a:ext cx="442392" cy="46064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3"/>
              <p:cNvSpPr txBox="1">
                <a:spLocks noChangeArrowheads="1"/>
              </p:cNvSpPr>
              <p:nvPr/>
            </p:nvSpPr>
            <p:spPr bwMode="auto">
              <a:xfrm>
                <a:off x="3323472" y="5525393"/>
                <a:ext cx="442392" cy="460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14:m>
                  <m:oMathPara xmlns:m="http://schemas.openxmlformats.org/officeDocument/2006/math">
                    <m:oMathParaPr>
                      <m:jc m:val="centerGroup"/>
                    </m:oMathParaPr>
                    <m:oMath xmlns:m="http://schemas.openxmlformats.org/officeDocument/2006/math">
                      <m:r>
                        <a:rPr lang="en-US" altLang="en-US" sz="1600" b="0" i="1" kern="0" dirty="0" smtClean="0">
                          <a:solidFill>
                            <a:srgbClr val="FF0000"/>
                          </a:solidFill>
                          <a:latin typeface="Cambria Math" panose="02040503050406030204" pitchFamily="18" charset="0"/>
                        </a:rPr>
                        <m:t>3</m:t>
                      </m:r>
                    </m:oMath>
                  </m:oMathPara>
                </a14:m>
                <a:endParaRPr lang="en-US" altLang="en-US" sz="1600" kern="0" dirty="0" smtClean="0">
                  <a:solidFill>
                    <a:srgbClr val="FF0000"/>
                  </a:solidFill>
                </a:endParaRPr>
              </a:p>
            </p:txBody>
          </p:sp>
        </mc:Choice>
        <mc:Fallback xmlns="">
          <p:sp>
            <p:nvSpPr>
              <p:cNvPr id="21" name="Rectangle 3"/>
              <p:cNvSpPr txBox="1">
                <a:spLocks noRot="1" noChangeAspect="1" noMove="1" noResize="1" noEditPoints="1" noAdjustHandles="1" noChangeArrowheads="1" noChangeShapeType="1" noTextEdit="1"/>
              </p:cNvSpPr>
              <p:nvPr/>
            </p:nvSpPr>
            <p:spPr bwMode="auto">
              <a:xfrm>
                <a:off x="3323472" y="5525393"/>
                <a:ext cx="442392" cy="46064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TextBox 2"/>
          <p:cNvSpPr txBox="1"/>
          <p:nvPr/>
        </p:nvSpPr>
        <p:spPr>
          <a:xfrm>
            <a:off x="791580" y="1529406"/>
            <a:ext cx="7092788" cy="1050993"/>
          </a:xfrm>
          <a:prstGeom prst="rect">
            <a:avLst/>
          </a:prstGeom>
          <a:noFill/>
        </p:spPr>
        <p:txBody>
          <a:bodyPr wrap="square" rtlCol="0">
            <a:spAutoFit/>
          </a:bodyPr>
          <a:lstStyle/>
          <a:p>
            <a:pPr>
              <a:lnSpc>
                <a:spcPct val="150000"/>
              </a:lnSpc>
            </a:pPr>
            <a:r>
              <a:rPr lang="en-US" sz="2400" dirty="0" smtClean="0"/>
              <a:t>The counting shows that an </a:t>
            </a:r>
            <a:r>
              <a:rPr lang="en-US" sz="2400" dirty="0" smtClean="0">
                <a:solidFill>
                  <a:srgbClr val="FF0000"/>
                </a:solidFill>
              </a:rPr>
              <a:t>Euler path </a:t>
            </a:r>
            <a:r>
              <a:rPr lang="en-US" sz="2400" dirty="0" smtClean="0"/>
              <a:t>exists here </a:t>
            </a:r>
            <a:r>
              <a:rPr lang="en-US" sz="2000" dirty="0" smtClean="0"/>
              <a:t>(and the counting will also give us a hint as to where to start):</a:t>
            </a:r>
            <a:endParaRPr lang="en-US" sz="2000" dirty="0"/>
          </a:p>
        </p:txBody>
      </p:sp>
      <p:sp>
        <p:nvSpPr>
          <p:cNvPr id="5" name="Slide Number Placeholder 4"/>
          <p:cNvSpPr>
            <a:spLocks noGrp="1"/>
          </p:cNvSpPr>
          <p:nvPr>
            <p:ph type="sldNum" sz="quarter" idx="12"/>
          </p:nvPr>
        </p:nvSpPr>
        <p:spPr/>
        <p:txBody>
          <a:bodyPr/>
          <a:lstStyle/>
          <a:p>
            <a:pPr>
              <a:defRPr/>
            </a:pPr>
            <a:fld id="{0CF6547E-1A99-404A-8CF9-4C96F251AFB9}" type="slidenum">
              <a:rPr lang="en-US" altLang="en-US" smtClean="0"/>
              <a:pPr>
                <a:defRPr/>
              </a:pPr>
              <a:t>69</a:t>
            </a:fld>
            <a:endParaRPr lang="en-US" altLang="en-US"/>
          </a:p>
        </p:txBody>
      </p:sp>
    </p:spTree>
    <p:extLst>
      <p:ext uri="{BB962C8B-B14F-4D97-AF65-F5344CB8AC3E}">
        <p14:creationId xmlns:p14="http://schemas.microsoft.com/office/powerpoint/2010/main" val="631349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2D3DE43-2FEF-47F8-AD6B-18348451CA1F}" type="slidenum">
              <a:rPr lang="ar-SA" altLang="en-US" sz="1400"/>
              <a:pPr algn="l">
                <a:spcBef>
                  <a:spcPct val="0"/>
                </a:spcBef>
                <a:buFontTx/>
                <a:buNone/>
              </a:pPr>
              <a:t>7</a:t>
            </a:fld>
            <a:endParaRPr lang="en-US" altLang="en-US" sz="1400"/>
          </a:p>
        </p:txBody>
      </p:sp>
      <p:sp>
        <p:nvSpPr>
          <p:cNvPr id="18435" name="Rectangle 2"/>
          <p:cNvSpPr>
            <a:spLocks noGrp="1" noChangeArrowheads="1"/>
          </p:cNvSpPr>
          <p:nvPr>
            <p:ph type="title"/>
          </p:nvPr>
        </p:nvSpPr>
        <p:spPr/>
        <p:txBody>
          <a:bodyPr/>
          <a:lstStyle/>
          <a:p>
            <a:pPr rtl="0" eaLnBrk="1" hangingPunct="1"/>
            <a:r>
              <a:rPr lang="en-US" altLang="en-US" sz="3600" dirty="0" smtClean="0">
                <a:solidFill>
                  <a:schemeClr val="accent2"/>
                </a:solidFill>
              </a:rPr>
              <a:t>What do </a:t>
            </a:r>
            <a:r>
              <a:rPr lang="en-US" altLang="en-US" sz="3600" dirty="0">
                <a:solidFill>
                  <a:schemeClr val="accent2"/>
                </a:solidFill>
              </a:rPr>
              <a:t>w</a:t>
            </a:r>
            <a:r>
              <a:rPr lang="en-US" altLang="en-US" sz="3600" dirty="0" smtClean="0">
                <a:solidFill>
                  <a:schemeClr val="accent2"/>
                </a:solidFill>
              </a:rPr>
              <a:t>e </a:t>
            </a:r>
            <a:r>
              <a:rPr lang="en-US" altLang="en-US" sz="3600" dirty="0">
                <a:solidFill>
                  <a:schemeClr val="accent2"/>
                </a:solidFill>
              </a:rPr>
              <a:t>d</a:t>
            </a:r>
            <a:r>
              <a:rPr lang="en-US" altLang="en-US" sz="3600" dirty="0" smtClean="0">
                <a:solidFill>
                  <a:schemeClr val="accent2"/>
                </a:solidFill>
              </a:rPr>
              <a:t>o with conflicts?</a:t>
            </a:r>
          </a:p>
        </p:txBody>
      </p:sp>
      <p:sp>
        <p:nvSpPr>
          <p:cNvPr id="18436" name="Rectangle 3"/>
          <p:cNvSpPr>
            <a:spLocks noGrp="1" noChangeArrowheads="1"/>
          </p:cNvSpPr>
          <p:nvPr>
            <p:ph type="body" idx="1"/>
          </p:nvPr>
        </p:nvSpPr>
        <p:spPr>
          <a:xfrm>
            <a:off x="323850" y="1628775"/>
            <a:ext cx="8229600" cy="4525963"/>
          </a:xfrm>
        </p:spPr>
        <p:txBody>
          <a:bodyPr/>
          <a:lstStyle/>
          <a:p>
            <a:pPr marL="0" indent="0" algn="l" rtl="0">
              <a:buNone/>
              <a:defRPr/>
            </a:pPr>
            <a:r>
              <a:rPr lang="en-US" sz="2400" dirty="0" smtClean="0"/>
              <a:t>How should we react when theory and evidence are at odds?</a:t>
            </a:r>
          </a:p>
          <a:p>
            <a:pPr algn="l" rtl="0">
              <a:defRPr/>
            </a:pPr>
            <a:endParaRPr lang="en-US" sz="2400" dirty="0"/>
          </a:p>
          <a:p>
            <a:pPr marL="0" indent="0" algn="l" rtl="0">
              <a:buNone/>
              <a:defRPr/>
            </a:pPr>
            <a:r>
              <a:rPr lang="en-US" sz="2400" dirty="0" smtClean="0"/>
              <a:t>Two possible reactions:</a:t>
            </a:r>
          </a:p>
          <a:p>
            <a:pPr algn="l" rtl="0">
              <a:defRPr/>
            </a:pPr>
            <a:endParaRPr lang="en-US" sz="2400" dirty="0" smtClean="0"/>
          </a:p>
          <a:p>
            <a:pPr lvl="1" algn="l" rtl="0">
              <a:defRPr/>
            </a:pPr>
            <a:r>
              <a:rPr lang="en-US" sz="2000" dirty="0" smtClean="0">
                <a:solidFill>
                  <a:srgbClr val="FF0000"/>
                </a:solidFill>
              </a:rPr>
              <a:t>Bring theory closer to reality </a:t>
            </a:r>
            <a:r>
              <a:rPr lang="en-US" sz="2000" dirty="0" smtClean="0"/>
              <a:t>(a better </a:t>
            </a:r>
            <a:r>
              <a:rPr lang="en-US" sz="2000" dirty="0" smtClean="0">
                <a:solidFill>
                  <a:srgbClr val="00B050"/>
                </a:solidFill>
              </a:rPr>
              <a:t>descriptive</a:t>
            </a:r>
            <a:r>
              <a:rPr lang="en-US" sz="2000" dirty="0" smtClean="0"/>
              <a:t> theory)</a:t>
            </a:r>
          </a:p>
          <a:p>
            <a:pPr lvl="2" algn="l" rtl="0">
              <a:defRPr/>
            </a:pPr>
            <a:r>
              <a:rPr lang="en-US" sz="1600" dirty="0" smtClean="0"/>
              <a:t>This is what science does in general</a:t>
            </a:r>
          </a:p>
          <a:p>
            <a:pPr lvl="2" algn="l" rtl="0">
              <a:defRPr/>
            </a:pPr>
            <a:r>
              <a:rPr lang="en-US" sz="1600" dirty="0" smtClean="0"/>
              <a:t>This is the direction that Behavioral Economics took</a:t>
            </a:r>
          </a:p>
          <a:p>
            <a:pPr lvl="2" algn="l" rtl="0">
              <a:defRPr/>
            </a:pPr>
            <a:endParaRPr lang="en-US" sz="1600" dirty="0" smtClean="0"/>
          </a:p>
          <a:p>
            <a:pPr lvl="1" algn="l" rtl="0">
              <a:defRPr/>
            </a:pPr>
            <a:r>
              <a:rPr lang="en-US" sz="2000" dirty="0" smtClean="0">
                <a:solidFill>
                  <a:srgbClr val="FF0000"/>
                </a:solidFill>
              </a:rPr>
              <a:t>Bring reality closer to theory </a:t>
            </a:r>
            <a:r>
              <a:rPr lang="en-US" sz="2000" dirty="0" smtClean="0"/>
              <a:t>(use the theory as a </a:t>
            </a:r>
            <a:r>
              <a:rPr lang="en-US" sz="2000" dirty="0" smtClean="0">
                <a:solidFill>
                  <a:srgbClr val="00B050"/>
                </a:solidFill>
              </a:rPr>
              <a:t>normative</a:t>
            </a:r>
            <a:r>
              <a:rPr lang="en-US" sz="2000" dirty="0" smtClean="0"/>
              <a:t> one)</a:t>
            </a:r>
          </a:p>
          <a:p>
            <a:pPr lvl="2" algn="l" rtl="0">
              <a:defRPr/>
            </a:pPr>
            <a:r>
              <a:rPr lang="en-US" sz="1600" dirty="0" smtClean="0"/>
              <a:t>Recall that we are in the social sciences</a:t>
            </a:r>
          </a:p>
          <a:p>
            <a:pPr lvl="2" algn="l" rtl="0">
              <a:defRPr/>
            </a:pPr>
            <a:r>
              <a:rPr lang="en-US" sz="1600" dirty="0" smtClean="0"/>
              <a:t>We can change our behavior </a:t>
            </a:r>
          </a:p>
          <a:p>
            <a:pPr marL="609600" indent="-609600" algn="l" rtl="0" eaLnBrk="1" hangingPunct="1">
              <a:lnSpc>
                <a:spcPct val="90000"/>
              </a:lnSpc>
              <a:buFontTx/>
              <a:buNone/>
              <a:defRPr/>
            </a:pPr>
            <a:endParaRPr lang="en-US" sz="2800" dirty="0" smtClean="0"/>
          </a:p>
          <a:p>
            <a:pPr marL="609600" indent="-609600" algn="l" rtl="0" eaLnBrk="1" hangingPunct="1">
              <a:lnSpc>
                <a:spcPct val="90000"/>
              </a:lnSpc>
              <a:buFontTx/>
              <a:buNone/>
              <a:defRPr/>
            </a:pPr>
            <a:endParaRPr lang="en-US" sz="2800" dirty="0" smtClean="0"/>
          </a:p>
        </p:txBody>
      </p:sp>
    </p:spTree>
    <p:extLst>
      <p:ext uri="{BB962C8B-B14F-4D97-AF65-F5344CB8AC3E}">
        <p14:creationId xmlns:p14="http://schemas.microsoft.com/office/powerpoint/2010/main" val="30434323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70</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And how about…</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a:solidFill>
                  <a:srgbClr val="9933FF"/>
                </a:solidFill>
              </a:rPr>
              <a:t>Problem</a:t>
            </a:r>
            <a:r>
              <a:rPr lang="en-US" altLang="en-US" sz="2400" dirty="0"/>
              <a:t>: Can </a:t>
            </a:r>
            <a:r>
              <a:rPr lang="en-US" altLang="en-US" sz="2400" dirty="0" smtClean="0"/>
              <a:t>you draw a path that goes through each </a:t>
            </a:r>
            <a:r>
              <a:rPr lang="en-US" altLang="en-US" sz="2400" dirty="0" smtClean="0">
                <a:solidFill>
                  <a:srgbClr val="FF0000"/>
                </a:solidFill>
              </a:rPr>
              <a:t>node</a:t>
            </a:r>
            <a:r>
              <a:rPr lang="en-US" altLang="en-US" sz="2400" dirty="0" smtClean="0"/>
              <a:t> exactly once (a </a:t>
            </a:r>
            <a:r>
              <a:rPr lang="en-US" altLang="en-US" sz="2400" dirty="0" smtClean="0">
                <a:solidFill>
                  <a:srgbClr val="FF0000"/>
                </a:solidFill>
              </a:rPr>
              <a:t>Hamiltonian</a:t>
            </a:r>
            <a:r>
              <a:rPr lang="en-US" altLang="en-US" sz="2400" dirty="0" smtClean="0"/>
              <a:t> path) ?</a:t>
            </a:r>
          </a:p>
        </p:txBody>
      </p:sp>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23" idx="5"/>
            <a:endCxn id="9" idx="5"/>
          </p:cNvCxnSpPr>
          <p:nvPr/>
        </p:nvCxnSpPr>
        <p:spPr bwMode="auto">
          <a:xfrm>
            <a:off x="2802315" y="5407148"/>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6" idx="1"/>
          </p:cNvCxnSpPr>
          <p:nvPr/>
        </p:nvCxnSpPr>
        <p:spPr bwMode="auto">
          <a:xfrm flipH="1" flipV="1">
            <a:off x="2642188" y="3532668"/>
            <a:ext cx="1097352" cy="72005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70</a:t>
            </a:fld>
            <a:endParaRPr lang="en-US" altLang="en-US"/>
          </a:p>
        </p:txBody>
      </p:sp>
      <p:sp>
        <p:nvSpPr>
          <p:cNvPr id="19" name="Oval 18"/>
          <p:cNvSpPr/>
          <p:nvPr/>
        </p:nvSpPr>
        <p:spPr bwMode="auto">
          <a:xfrm>
            <a:off x="6588224" y="362322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2495169" y="342091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273265" y="476825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2617927" y="5222760"/>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p:nvPr/>
        </p:nvCxnSpPr>
        <p:spPr bwMode="auto">
          <a:xfrm>
            <a:off x="1509076" y="4983859"/>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1" name="Straight Connector 30"/>
          <p:cNvCxnSpPr>
            <a:stCxn id="2" idx="6"/>
            <a:endCxn id="19" idx="3"/>
          </p:cNvCxnSpPr>
          <p:nvPr/>
        </p:nvCxnSpPr>
        <p:spPr bwMode="auto">
          <a:xfrm>
            <a:off x="4716016" y="3392996"/>
            <a:ext cx="1903844" cy="41461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2572366" y="3633053"/>
            <a:ext cx="138827" cy="155807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4" name="Straight Connector 33"/>
          <p:cNvCxnSpPr>
            <a:stCxn id="8" idx="7"/>
            <a:endCxn id="19" idx="3"/>
          </p:cNvCxnSpPr>
          <p:nvPr/>
        </p:nvCxnSpPr>
        <p:spPr bwMode="auto">
          <a:xfrm flipV="1">
            <a:off x="5534549" y="3807613"/>
            <a:ext cx="1085311" cy="176211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a:endCxn id="19" idx="1"/>
          </p:cNvCxnSpPr>
          <p:nvPr/>
        </p:nvCxnSpPr>
        <p:spPr bwMode="auto">
          <a:xfrm>
            <a:off x="3298876" y="2844222"/>
            <a:ext cx="3320984" cy="810639"/>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42" name="Oval 41"/>
          <p:cNvSpPr/>
          <p:nvPr/>
        </p:nvSpPr>
        <p:spPr bwMode="auto">
          <a:xfrm>
            <a:off x="3082852" y="2737921"/>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3" name="Straight Connector 42"/>
          <p:cNvCxnSpPr>
            <a:endCxn id="20" idx="3"/>
          </p:cNvCxnSpPr>
          <p:nvPr/>
        </p:nvCxnSpPr>
        <p:spPr bwMode="auto">
          <a:xfrm flipV="1">
            <a:off x="1380396" y="3605302"/>
            <a:ext cx="1146409" cy="1191838"/>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5" name="Straight Connector 44"/>
          <p:cNvCxnSpPr>
            <a:stCxn id="42" idx="5"/>
            <a:endCxn id="6" idx="0"/>
          </p:cNvCxnSpPr>
          <p:nvPr/>
        </p:nvCxnSpPr>
        <p:spPr bwMode="auto">
          <a:xfrm>
            <a:off x="3267240" y="2922309"/>
            <a:ext cx="548676" cy="1298779"/>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4546950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71</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For instance</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t>A </a:t>
            </a:r>
            <a:r>
              <a:rPr lang="en-US" altLang="en-US" sz="2400" dirty="0" smtClean="0">
                <a:solidFill>
                  <a:srgbClr val="FF0000"/>
                </a:solidFill>
              </a:rPr>
              <a:t>Hamiltonian path </a:t>
            </a:r>
            <a:r>
              <a:rPr lang="en-US" altLang="en-US" sz="2400" dirty="0" smtClean="0"/>
              <a:t>exists in this example:</a:t>
            </a:r>
          </a:p>
        </p:txBody>
      </p:sp>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23" idx="5"/>
            <a:endCxn id="9" idx="5"/>
          </p:cNvCxnSpPr>
          <p:nvPr/>
        </p:nvCxnSpPr>
        <p:spPr bwMode="auto">
          <a:xfrm>
            <a:off x="2802315" y="5407148"/>
            <a:ext cx="1089977" cy="30868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8" name="Straight Connector 27"/>
          <p:cNvCxnSpPr>
            <a:stCxn id="6" idx="1"/>
          </p:cNvCxnSpPr>
          <p:nvPr/>
        </p:nvCxnSpPr>
        <p:spPr bwMode="auto">
          <a:xfrm flipH="1" flipV="1">
            <a:off x="2642188" y="3532668"/>
            <a:ext cx="1097352" cy="72005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71</a:t>
            </a:fld>
            <a:endParaRPr lang="en-US" altLang="en-US"/>
          </a:p>
        </p:txBody>
      </p:sp>
      <p:sp>
        <p:nvSpPr>
          <p:cNvPr id="19" name="Oval 18"/>
          <p:cNvSpPr/>
          <p:nvPr/>
        </p:nvSpPr>
        <p:spPr bwMode="auto">
          <a:xfrm>
            <a:off x="6588224" y="362322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2495169" y="342091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273265" y="476825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2617927" y="5222760"/>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p:nvPr/>
        </p:nvCxnSpPr>
        <p:spPr bwMode="auto">
          <a:xfrm>
            <a:off x="1509076" y="4983859"/>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1" name="Straight Connector 30"/>
          <p:cNvCxnSpPr>
            <a:stCxn id="2" idx="6"/>
            <a:endCxn id="19" idx="3"/>
          </p:cNvCxnSpPr>
          <p:nvPr/>
        </p:nvCxnSpPr>
        <p:spPr bwMode="auto">
          <a:xfrm>
            <a:off x="4716016" y="3392996"/>
            <a:ext cx="1903844" cy="41461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2572366" y="3633053"/>
            <a:ext cx="138827" cy="155807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4" name="Straight Connector 33"/>
          <p:cNvCxnSpPr>
            <a:stCxn id="8" idx="7"/>
            <a:endCxn id="19" idx="3"/>
          </p:cNvCxnSpPr>
          <p:nvPr/>
        </p:nvCxnSpPr>
        <p:spPr bwMode="auto">
          <a:xfrm flipV="1">
            <a:off x="5534549" y="3807613"/>
            <a:ext cx="1085311" cy="176211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a:endCxn id="19" idx="1"/>
          </p:cNvCxnSpPr>
          <p:nvPr/>
        </p:nvCxnSpPr>
        <p:spPr bwMode="auto">
          <a:xfrm>
            <a:off x="3298876" y="2844222"/>
            <a:ext cx="3320984" cy="81063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2" name="Oval 41"/>
          <p:cNvSpPr/>
          <p:nvPr/>
        </p:nvSpPr>
        <p:spPr bwMode="auto">
          <a:xfrm>
            <a:off x="3082852" y="2737921"/>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3" name="Straight Connector 42"/>
          <p:cNvCxnSpPr>
            <a:endCxn id="20" idx="3"/>
          </p:cNvCxnSpPr>
          <p:nvPr/>
        </p:nvCxnSpPr>
        <p:spPr bwMode="auto">
          <a:xfrm flipV="1">
            <a:off x="1380396" y="3605302"/>
            <a:ext cx="1146409" cy="119183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45" name="Straight Connector 44"/>
          <p:cNvCxnSpPr>
            <a:stCxn id="42" idx="5"/>
            <a:endCxn id="6" idx="0"/>
          </p:cNvCxnSpPr>
          <p:nvPr/>
        </p:nvCxnSpPr>
        <p:spPr bwMode="auto">
          <a:xfrm>
            <a:off x="3267240" y="2922309"/>
            <a:ext cx="548676" cy="129877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432546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72</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But </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t>A </a:t>
            </a:r>
            <a:r>
              <a:rPr lang="en-US" altLang="en-US" sz="2400" dirty="0" smtClean="0">
                <a:solidFill>
                  <a:srgbClr val="FF0000"/>
                </a:solidFill>
              </a:rPr>
              <a:t>Hamiltonian path </a:t>
            </a:r>
            <a:r>
              <a:rPr lang="en-US" altLang="en-US" sz="2400" dirty="0" smtClean="0"/>
              <a:t>doesn’t exists in :</a:t>
            </a:r>
          </a:p>
        </p:txBody>
      </p:sp>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23" idx="5"/>
            <a:endCxn id="9" idx="5"/>
          </p:cNvCxnSpPr>
          <p:nvPr/>
        </p:nvCxnSpPr>
        <p:spPr bwMode="auto">
          <a:xfrm>
            <a:off x="2802315" y="5407148"/>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6" idx="1"/>
          </p:cNvCxnSpPr>
          <p:nvPr/>
        </p:nvCxnSpPr>
        <p:spPr bwMode="auto">
          <a:xfrm flipH="1" flipV="1">
            <a:off x="2642188" y="3532668"/>
            <a:ext cx="1097352" cy="72005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72</a:t>
            </a:fld>
            <a:endParaRPr lang="en-US" altLang="en-US"/>
          </a:p>
        </p:txBody>
      </p:sp>
      <p:sp>
        <p:nvSpPr>
          <p:cNvPr id="19" name="Oval 18"/>
          <p:cNvSpPr/>
          <p:nvPr/>
        </p:nvSpPr>
        <p:spPr bwMode="auto">
          <a:xfrm>
            <a:off x="6588224" y="362322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2495169" y="342091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273265" y="476825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2617927" y="5222760"/>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p:nvPr/>
        </p:nvCxnSpPr>
        <p:spPr bwMode="auto">
          <a:xfrm>
            <a:off x="1509076" y="4983859"/>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2" name="Straight Connector 31"/>
          <p:cNvCxnSpPr/>
          <p:nvPr/>
        </p:nvCxnSpPr>
        <p:spPr bwMode="auto">
          <a:xfrm>
            <a:off x="2572366" y="3633053"/>
            <a:ext cx="138827" cy="155807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4" name="Straight Connector 33"/>
          <p:cNvCxnSpPr>
            <a:stCxn id="8" idx="7"/>
            <a:endCxn id="19" idx="3"/>
          </p:cNvCxnSpPr>
          <p:nvPr/>
        </p:nvCxnSpPr>
        <p:spPr bwMode="auto">
          <a:xfrm flipV="1">
            <a:off x="5534549" y="3807613"/>
            <a:ext cx="1085311" cy="1762112"/>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42" name="Oval 41"/>
          <p:cNvSpPr/>
          <p:nvPr/>
        </p:nvSpPr>
        <p:spPr bwMode="auto">
          <a:xfrm>
            <a:off x="3082852" y="2737921"/>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5" name="Straight Connector 44"/>
          <p:cNvCxnSpPr>
            <a:stCxn id="42" idx="5"/>
            <a:endCxn id="6" idx="0"/>
          </p:cNvCxnSpPr>
          <p:nvPr/>
        </p:nvCxnSpPr>
        <p:spPr bwMode="auto">
          <a:xfrm>
            <a:off x="3267240" y="2922309"/>
            <a:ext cx="548676" cy="1298779"/>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330295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73</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Because… </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t>This graph has too many (</a:t>
            </a:r>
            <a:r>
              <a:rPr lang="en-US" altLang="en-US" sz="2400" dirty="0" smtClean="0">
                <a:solidFill>
                  <a:srgbClr val="FF0000"/>
                </a:solidFill>
              </a:rPr>
              <a:t>3</a:t>
            </a:r>
            <a:r>
              <a:rPr lang="en-US" altLang="en-US" sz="2400" dirty="0" smtClean="0"/>
              <a:t>) nodes of degree </a:t>
            </a:r>
            <a:r>
              <a:rPr lang="en-US" altLang="en-US" sz="2400" dirty="0" smtClean="0">
                <a:solidFill>
                  <a:srgbClr val="FF0000"/>
                </a:solidFill>
              </a:rPr>
              <a:t>1</a:t>
            </a:r>
            <a:r>
              <a:rPr lang="en-US" altLang="en-US" sz="2400" dirty="0" smtClean="0"/>
              <a:t>:</a:t>
            </a:r>
          </a:p>
        </p:txBody>
      </p:sp>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23" idx="5"/>
            <a:endCxn id="9" idx="5"/>
          </p:cNvCxnSpPr>
          <p:nvPr/>
        </p:nvCxnSpPr>
        <p:spPr bwMode="auto">
          <a:xfrm>
            <a:off x="2802315" y="5407148"/>
            <a:ext cx="1089977" cy="30868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6" idx="1"/>
          </p:cNvCxnSpPr>
          <p:nvPr/>
        </p:nvCxnSpPr>
        <p:spPr bwMode="auto">
          <a:xfrm flipH="1" flipV="1">
            <a:off x="2642188" y="3532668"/>
            <a:ext cx="1097352" cy="72005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73</a:t>
            </a:fld>
            <a:endParaRPr lang="en-US" altLang="en-US"/>
          </a:p>
        </p:txBody>
      </p:sp>
      <p:sp>
        <p:nvSpPr>
          <p:cNvPr id="19" name="Oval 18"/>
          <p:cNvSpPr/>
          <p:nvPr/>
        </p:nvSpPr>
        <p:spPr bwMode="auto">
          <a:xfrm>
            <a:off x="6588224" y="362322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2495169" y="342091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273265" y="476825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2617927" y="5222760"/>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p:nvPr/>
        </p:nvCxnSpPr>
        <p:spPr bwMode="auto">
          <a:xfrm>
            <a:off x="1509076" y="4983859"/>
            <a:ext cx="1089977" cy="30868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2572366" y="3633053"/>
            <a:ext cx="138827" cy="155807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4" name="Straight Connector 33"/>
          <p:cNvCxnSpPr>
            <a:stCxn id="8" idx="7"/>
            <a:endCxn id="19" idx="3"/>
          </p:cNvCxnSpPr>
          <p:nvPr/>
        </p:nvCxnSpPr>
        <p:spPr bwMode="auto">
          <a:xfrm flipV="1">
            <a:off x="5534549" y="3807613"/>
            <a:ext cx="1085311" cy="1762112"/>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2" name="Oval 41"/>
          <p:cNvSpPr/>
          <p:nvPr/>
        </p:nvSpPr>
        <p:spPr bwMode="auto">
          <a:xfrm>
            <a:off x="3082852" y="2737921"/>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5" name="Straight Connector 44"/>
          <p:cNvCxnSpPr>
            <a:stCxn id="42" idx="5"/>
            <a:endCxn id="6" idx="0"/>
          </p:cNvCxnSpPr>
          <p:nvPr/>
        </p:nvCxnSpPr>
        <p:spPr bwMode="auto">
          <a:xfrm>
            <a:off x="3267240" y="2922309"/>
            <a:ext cx="548676" cy="129877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980935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74</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Can we just count nodes of degree 1?</a:t>
            </a:r>
          </a:p>
        </p:txBody>
      </p:sp>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t>No:</a:t>
            </a:r>
          </a:p>
          <a:p>
            <a:pPr marL="0" algn="l" rtl="0" eaLnBrk="1" hangingPunct="1">
              <a:lnSpc>
                <a:spcPct val="150000"/>
              </a:lnSpc>
              <a:buFontTx/>
              <a:buNone/>
            </a:pPr>
            <a:endParaRPr lang="en-US" altLang="en-US" sz="2400" dirty="0"/>
          </a:p>
          <a:p>
            <a:pPr marL="0" algn="l" rtl="0" eaLnBrk="1" hangingPunct="1">
              <a:lnSpc>
                <a:spcPct val="150000"/>
              </a:lnSpc>
              <a:buFontTx/>
              <a:buNone/>
            </a:pPr>
            <a:endParaRPr lang="en-US" altLang="en-US" sz="2400" dirty="0" smtClean="0"/>
          </a:p>
          <a:p>
            <a:pPr marL="0" algn="l" rtl="0" eaLnBrk="1" hangingPunct="1">
              <a:lnSpc>
                <a:spcPct val="150000"/>
              </a:lnSpc>
              <a:buFontTx/>
              <a:buNone/>
            </a:pPr>
            <a:endParaRPr lang="en-US" altLang="en-US" sz="2400" dirty="0"/>
          </a:p>
          <a:p>
            <a:pPr marL="0" algn="l" rtl="0" eaLnBrk="1" hangingPunct="1">
              <a:lnSpc>
                <a:spcPct val="150000"/>
              </a:lnSpc>
              <a:buFontTx/>
              <a:buNone/>
            </a:pPr>
            <a:r>
              <a:rPr lang="en-US" altLang="en-US" sz="2400" dirty="0" smtClean="0"/>
              <a:t>This graph has only </a:t>
            </a:r>
            <a:r>
              <a:rPr lang="en-US" altLang="en-US" sz="2400" dirty="0" smtClean="0">
                <a:solidFill>
                  <a:srgbClr val="0099FF"/>
                </a:solidFill>
              </a:rPr>
              <a:t>two</a:t>
            </a:r>
            <a:r>
              <a:rPr lang="en-US" altLang="en-US" sz="2400" dirty="0" smtClean="0"/>
              <a:t> such nodes, yet no </a:t>
            </a:r>
            <a:r>
              <a:rPr lang="en-US" altLang="en-US" sz="2400" dirty="0" smtClean="0">
                <a:solidFill>
                  <a:srgbClr val="FF0000"/>
                </a:solidFill>
              </a:rPr>
              <a:t>Hamiltonian path</a:t>
            </a:r>
          </a:p>
        </p:txBody>
      </p:sp>
      <p:sp>
        <p:nvSpPr>
          <p:cNvPr id="2" name="Oval 1"/>
          <p:cNvSpPr/>
          <p:nvPr/>
        </p:nvSpPr>
        <p:spPr bwMode="auto">
          <a:xfrm>
            <a:off x="4431151" y="2276593"/>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2387719" y="280420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4478464" y="3263757"/>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6786774" y="2860533"/>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p:nvPr/>
        </p:nvCxnSpPr>
        <p:spPr bwMode="auto">
          <a:xfrm flipH="1">
            <a:off x="3541578" y="2397646"/>
            <a:ext cx="930200" cy="46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p:nvPr/>
        </p:nvCxnSpPr>
        <p:spPr bwMode="auto">
          <a:xfrm>
            <a:off x="5776110" y="2967153"/>
            <a:ext cx="1035506" cy="2494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 name="Straight Connector 14"/>
          <p:cNvCxnSpPr>
            <a:endCxn id="7" idx="2"/>
          </p:cNvCxnSpPr>
          <p:nvPr/>
        </p:nvCxnSpPr>
        <p:spPr bwMode="auto">
          <a:xfrm>
            <a:off x="3546524" y="2915738"/>
            <a:ext cx="931940" cy="45603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endCxn id="7" idx="6"/>
          </p:cNvCxnSpPr>
          <p:nvPr/>
        </p:nvCxnSpPr>
        <p:spPr bwMode="auto">
          <a:xfrm flipH="1">
            <a:off x="4694488" y="2967153"/>
            <a:ext cx="979709" cy="40461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a:stCxn id="19" idx="1"/>
          </p:cNvCxnSpPr>
          <p:nvPr/>
        </p:nvCxnSpPr>
        <p:spPr bwMode="auto">
          <a:xfrm flipH="1" flipV="1">
            <a:off x="4625451" y="2402081"/>
            <a:ext cx="972370" cy="47045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42" idx="2"/>
          </p:cNvCxnSpPr>
          <p:nvPr/>
        </p:nvCxnSpPr>
        <p:spPr bwMode="auto">
          <a:xfrm flipH="1" flipV="1">
            <a:off x="2545920" y="2893207"/>
            <a:ext cx="887646" cy="1901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74</a:t>
            </a:fld>
            <a:endParaRPr lang="en-US" altLang="en-US"/>
          </a:p>
        </p:txBody>
      </p:sp>
      <p:sp>
        <p:nvSpPr>
          <p:cNvPr id="19" name="Oval 18"/>
          <p:cNvSpPr/>
          <p:nvPr/>
        </p:nvSpPr>
        <p:spPr bwMode="auto">
          <a:xfrm>
            <a:off x="5566185" y="284089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 name="Oval 41"/>
          <p:cNvSpPr/>
          <p:nvPr/>
        </p:nvSpPr>
        <p:spPr bwMode="auto">
          <a:xfrm>
            <a:off x="3433566" y="280420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864257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75</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Instead of being so clever</a:t>
            </a:r>
          </a:p>
        </p:txBody>
      </p:sp>
      <p:sp>
        <p:nvSpPr>
          <p:cNvPr id="40964"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t>Let’s just try all possibilities</a:t>
            </a:r>
          </a:p>
          <a:p>
            <a:pPr algn="l" rtl="0" eaLnBrk="1" hangingPunct="1">
              <a:lnSpc>
                <a:spcPct val="150000"/>
              </a:lnSpc>
              <a:buFontTx/>
              <a:buNone/>
            </a:pPr>
            <a:endParaRPr lang="en-US" altLang="en-US" sz="2400" dirty="0"/>
          </a:p>
          <a:p>
            <a:pPr marL="0" algn="l" rtl="0" eaLnBrk="1" hangingPunct="1">
              <a:lnSpc>
                <a:spcPct val="150000"/>
              </a:lnSpc>
              <a:buFontTx/>
              <a:buNone/>
            </a:pPr>
            <a:r>
              <a:rPr lang="en-US" altLang="en-US" sz="2400" dirty="0" smtClean="0"/>
              <a:t>If a </a:t>
            </a:r>
            <a:r>
              <a:rPr lang="en-US" altLang="en-US" sz="2400" dirty="0" smtClean="0">
                <a:solidFill>
                  <a:srgbClr val="FF0000"/>
                </a:solidFill>
              </a:rPr>
              <a:t>Hamiltonian path </a:t>
            </a:r>
            <a:r>
              <a:rPr lang="en-US" altLang="en-US" sz="2400" dirty="0" smtClean="0"/>
              <a:t>exists, it is simply a </a:t>
            </a:r>
            <a:r>
              <a:rPr lang="en-US" altLang="en-US" sz="2400" dirty="0" smtClean="0">
                <a:solidFill>
                  <a:srgbClr val="FF0000"/>
                </a:solidFill>
              </a:rPr>
              <a:t>permutation</a:t>
            </a:r>
            <a:r>
              <a:rPr lang="en-US" altLang="en-US" sz="2400" dirty="0" smtClean="0"/>
              <a:t> (ordering) of the nodes such that any two consecutive nodes are connected by an edge</a:t>
            </a:r>
          </a:p>
          <a:p>
            <a:pPr marL="0" algn="l" rtl="0" eaLnBrk="1" hangingPunct="1">
              <a:lnSpc>
                <a:spcPct val="150000"/>
              </a:lnSpc>
              <a:buFontTx/>
              <a:buNone/>
            </a:pPr>
            <a:endParaRPr lang="en-US" altLang="en-US" sz="2400" dirty="0"/>
          </a:p>
          <a:p>
            <a:pPr marL="0" algn="l" rtl="0" eaLnBrk="1" hangingPunct="1">
              <a:lnSpc>
                <a:spcPct val="150000"/>
              </a:lnSpc>
              <a:buFontTx/>
              <a:buNone/>
            </a:pPr>
            <a:r>
              <a:rPr lang="en-US" altLang="en-US" sz="2400" dirty="0" smtClean="0"/>
              <a:t>Let’s try them all!</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75</a:t>
            </a:fld>
            <a:endParaRPr lang="en-US" altLang="en-US"/>
          </a:p>
        </p:txBody>
      </p:sp>
    </p:spTree>
    <p:extLst>
      <p:ext uri="{BB962C8B-B14F-4D97-AF65-F5344CB8AC3E}">
        <p14:creationId xmlns:p14="http://schemas.microsoft.com/office/powerpoint/2010/main" val="34836797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76</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Brute force</a:t>
            </a:r>
          </a:p>
        </p:txBody>
      </p:sp>
      <mc:AlternateContent xmlns:mc="http://schemas.openxmlformats.org/markup-compatibility/2006" xmlns:a14="http://schemas.microsoft.com/office/drawing/2010/main">
        <mc:Choice Requires="a14">
          <p:sp>
            <p:nvSpPr>
              <p:cNvPr id="40964" name="Rectangle 3"/>
              <p:cNvSpPr>
                <a:spLocks noGrp="1" noChangeArrowheads="1"/>
              </p:cNvSpPr>
              <p:nvPr>
                <p:ph type="body" idx="4294967295"/>
              </p:nvPr>
            </p:nvSpPr>
            <p:spPr>
              <a:xfrm>
                <a:off x="323528" y="1844315"/>
                <a:ext cx="4680520" cy="4248981"/>
              </a:xfrm>
            </p:spPr>
            <p:txBody>
              <a:bodyPr/>
              <a:lstStyle/>
              <a:p>
                <a:pPr marL="0" algn="l" rtl="0" eaLnBrk="1" hangingPunct="1">
                  <a:lnSpc>
                    <a:spcPct val="150000"/>
                  </a:lnSpc>
                  <a:buFontTx/>
                  <a:buNone/>
                </a:pPr>
                <a:r>
                  <a:rPr lang="en-US" altLang="en-US" sz="2000" dirty="0" smtClean="0"/>
                  <a:t>“Try all possible permutations” – </a:t>
                </a:r>
              </a:p>
              <a:p>
                <a:pPr algn="l" rtl="0" eaLnBrk="1" hangingPunct="1">
                  <a:lnSpc>
                    <a:spcPct val="150000"/>
                  </a:lnSpc>
                  <a:buFontTx/>
                  <a:buNone/>
                </a:pPr>
                <a:r>
                  <a:rPr lang="en-US" altLang="en-US" sz="2000" dirty="0" smtClean="0"/>
                  <a:t>Easier said than done…</a:t>
                </a:r>
              </a:p>
              <a:p>
                <a:pPr algn="l" rtl="0" eaLnBrk="1" hangingPunct="1">
                  <a:lnSpc>
                    <a:spcPct val="150000"/>
                  </a:lnSpc>
                  <a:buFontTx/>
                  <a:buNone/>
                </a:pPr>
                <a:endParaRPr lang="en-US" altLang="en-US" sz="2000" dirty="0"/>
              </a:p>
              <a:p>
                <a:pPr marL="0" algn="l" rtl="0" eaLnBrk="1" hangingPunct="1">
                  <a:lnSpc>
                    <a:spcPct val="150000"/>
                  </a:lnSpc>
                  <a:buFontTx/>
                  <a:buNone/>
                </a:pPr>
                <a:r>
                  <a:rPr lang="en-US" altLang="en-US" sz="2000" dirty="0" smtClean="0"/>
                  <a:t>The number of </a:t>
                </a:r>
                <a:r>
                  <a:rPr lang="en-US" altLang="en-US" sz="2000" dirty="0" smtClean="0">
                    <a:solidFill>
                      <a:srgbClr val="00B0F0"/>
                    </a:solidFill>
                  </a:rPr>
                  <a:t>atoms in the universe </a:t>
                </a:r>
                <a:r>
                  <a:rPr lang="en-US" altLang="en-US" sz="2000" dirty="0" smtClean="0"/>
                  <a:t>is estimated to be in the range </a:t>
                </a:r>
                <a14:m>
                  <m:oMath xmlns:m="http://schemas.openxmlformats.org/officeDocument/2006/math">
                    <m:sSup>
                      <m:sSupPr>
                        <m:ctrlPr>
                          <a:rPr lang="en-US" sz="2000" i="1" dirty="0" smtClean="0">
                            <a:solidFill>
                              <a:srgbClr val="FF0000"/>
                            </a:solidFill>
                            <a:latin typeface="Cambria Math" panose="02040503050406030204" pitchFamily="18" charset="0"/>
                          </a:rPr>
                        </m:ctrlPr>
                      </m:sSupPr>
                      <m:e>
                        <m:sSup>
                          <m:sSupPr>
                            <m:ctrlPr>
                              <a:rPr lang="en-US" sz="200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10</m:t>
                            </m:r>
                          </m:e>
                          <m:sup>
                            <m:r>
                              <a:rPr lang="en-US" sz="2000" b="0" i="1" dirty="0" smtClean="0">
                                <a:solidFill>
                                  <a:srgbClr val="FF0000"/>
                                </a:solidFill>
                                <a:latin typeface="Cambria Math" panose="02040503050406030204" pitchFamily="18" charset="0"/>
                              </a:rPr>
                              <m:t>78</m:t>
                            </m:r>
                          </m:sup>
                        </m:sSup>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10</m:t>
                        </m:r>
                      </m:e>
                      <m:sup>
                        <m:r>
                          <a:rPr lang="en-US" sz="2000" b="0" i="1" dirty="0" smtClean="0">
                            <a:solidFill>
                              <a:srgbClr val="FF0000"/>
                            </a:solidFill>
                            <a:latin typeface="Cambria Math" panose="02040503050406030204" pitchFamily="18" charset="0"/>
                          </a:rPr>
                          <m:t>82</m:t>
                        </m:r>
                      </m:sup>
                    </m:sSup>
                  </m:oMath>
                </a14:m>
                <a:endParaRPr lang="en-US" altLang="en-US" sz="2000" dirty="0" smtClean="0"/>
              </a:p>
              <a:p>
                <a:pPr marL="0" algn="l" rtl="0" eaLnBrk="1" hangingPunct="1">
                  <a:lnSpc>
                    <a:spcPct val="150000"/>
                  </a:lnSpc>
                  <a:buFontTx/>
                  <a:buNone/>
                </a:pPr>
                <a:endParaRPr lang="en-US" altLang="en-US" sz="2000" dirty="0"/>
              </a:p>
              <a:p>
                <a:pPr marL="0" algn="l" rtl="0" eaLnBrk="1" hangingPunct="1">
                  <a:lnSpc>
                    <a:spcPct val="150000"/>
                  </a:lnSpc>
                  <a:buFontTx/>
                  <a:buNone/>
                </a:pPr>
                <a:r>
                  <a:rPr lang="en-US" altLang="en-US" sz="2000" dirty="0" smtClean="0"/>
                  <a:t>So even parallel computing is hopeless</a:t>
                </a:r>
                <a:endParaRPr lang="en-US" altLang="en-US" sz="2000" dirty="0"/>
              </a:p>
            </p:txBody>
          </p:sp>
        </mc:Choice>
        <mc:Fallback xmlns="">
          <p:sp>
            <p:nvSpPr>
              <p:cNvPr id="40964" name="Rectangle 3"/>
              <p:cNvSpPr>
                <a:spLocks noGrp="1" noRot="1" noChangeAspect="1" noMove="1" noResize="1" noEditPoints="1" noAdjustHandles="1" noChangeArrowheads="1" noChangeShapeType="1" noTextEdit="1"/>
              </p:cNvSpPr>
              <p:nvPr>
                <p:ph type="body" idx="4294967295"/>
              </p:nvPr>
            </p:nvSpPr>
            <p:spPr>
              <a:xfrm>
                <a:off x="323528" y="1844315"/>
                <a:ext cx="4680520" cy="4248981"/>
              </a:xfrm>
              <a:blipFill>
                <a:blip r:embed="rId2"/>
                <a:stretch>
                  <a:fillRect l="-1302" r="-52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76</a:t>
            </a:fld>
            <a:endParaRPr lang="en-US" altLang="en-US"/>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211259076"/>
                  </p:ext>
                </p:extLst>
              </p:nvPr>
            </p:nvGraphicFramePr>
            <p:xfrm>
              <a:off x="5076056" y="1844824"/>
              <a:ext cx="3096344" cy="3616176"/>
            </p:xfrm>
            <a:graphic>
              <a:graphicData uri="http://schemas.openxmlformats.org/drawingml/2006/table">
                <a:tbl>
                  <a:tblPr firstRow="1" bandRow="1">
                    <a:tableStyleId>{93296810-A885-4BE3-A3E7-6D5BEEA58F35}</a:tableStyleId>
                  </a:tblPr>
                  <a:tblGrid>
                    <a:gridCol w="1548172">
                      <a:extLst>
                        <a:ext uri="{9D8B030D-6E8A-4147-A177-3AD203B41FA5}">
                          <a16:colId xmlns:a16="http://schemas.microsoft.com/office/drawing/2014/main" val="459160582"/>
                        </a:ext>
                      </a:extLst>
                    </a:gridCol>
                    <a:gridCol w="1548172">
                      <a:extLst>
                        <a:ext uri="{9D8B030D-6E8A-4147-A177-3AD203B41FA5}">
                          <a16:colId xmlns:a16="http://schemas.microsoft.com/office/drawing/2014/main" val="1869659364"/>
                        </a:ext>
                      </a:extLst>
                    </a:gridCol>
                  </a:tblGrid>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742300724"/>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3022690332"/>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1148360661"/>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614562778"/>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24</m:t>
                                </m:r>
                              </m:oMath>
                            </m:oMathPara>
                          </a14:m>
                          <a:endParaRPr lang="en-US" dirty="0"/>
                        </a:p>
                      </a:txBody>
                      <a:tcPr/>
                    </a:tc>
                    <a:extLst>
                      <a:ext uri="{0D108BD9-81ED-4DB2-BD59-A6C34878D82A}">
                        <a16:rowId xmlns:a16="http://schemas.microsoft.com/office/drawing/2014/main" val="1219088593"/>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m:t>
                                </m:r>
                                <m:r>
                                  <a:rPr lang="en-US" i="1" dirty="0" smtClean="0">
                                    <a:latin typeface="Cambria Math" panose="02040503050406030204" pitchFamily="18" charset="0"/>
                                  </a:rPr>
                                  <m:t>628</m:t>
                                </m:r>
                                <m:r>
                                  <a:rPr lang="en-US" i="1" dirty="0" smtClean="0">
                                    <a:latin typeface="Cambria Math" panose="02040503050406030204" pitchFamily="18" charset="0"/>
                                  </a:rPr>
                                  <m:t>,</m:t>
                                </m:r>
                                <m:r>
                                  <a:rPr lang="en-US" i="1" dirty="0" smtClean="0">
                                    <a:latin typeface="Cambria Math" panose="02040503050406030204" pitchFamily="18" charset="0"/>
                                  </a:rPr>
                                  <m:t>800</m:t>
                                </m:r>
                              </m:oMath>
                            </m:oMathPara>
                          </a14:m>
                          <a:endParaRPr lang="en-US" dirty="0"/>
                        </a:p>
                      </a:txBody>
                      <a:tcPr/>
                    </a:tc>
                    <a:extLst>
                      <a:ext uri="{0D108BD9-81ED-4DB2-BD59-A6C34878D82A}">
                        <a16:rowId xmlns:a16="http://schemas.microsoft.com/office/drawing/2014/main" val="4074372914"/>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65</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32</m:t>
                                    </m:r>
                                  </m:sup>
                                </m:sSup>
                              </m:oMath>
                            </m:oMathPara>
                          </a14:m>
                          <a:endParaRPr lang="en-US" dirty="0"/>
                        </a:p>
                      </a:txBody>
                      <a:tcPr/>
                    </a:tc>
                    <a:extLst>
                      <a:ext uri="{0D108BD9-81ED-4DB2-BD59-A6C34878D82A}">
                        <a16:rowId xmlns:a16="http://schemas.microsoft.com/office/drawing/2014/main" val="1948303582"/>
                      </a:ext>
                    </a:extLst>
                  </a:tr>
                  <a:tr h="452022">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8</m:t>
                                </m:r>
                                <m:r>
                                  <a:rPr lang="en-US" i="1" dirty="0" smtClean="0">
                                    <a:latin typeface="Cambria Math" panose="02040503050406030204" pitchFamily="18" charset="0"/>
                                  </a:rPr>
                                  <m:t>.</m:t>
                                </m:r>
                                <m:r>
                                  <a:rPr lang="en-US" i="1" dirty="0" smtClean="0">
                                    <a:latin typeface="Cambria Math" panose="02040503050406030204" pitchFamily="18" charset="0"/>
                                  </a:rPr>
                                  <m:t>32</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81</m:t>
                                    </m:r>
                                  </m:sup>
                                </m:sSup>
                              </m:oMath>
                            </m:oMathPara>
                          </a14:m>
                          <a:endParaRPr lang="en-US" dirty="0"/>
                        </a:p>
                      </a:txBody>
                      <a:tcPr/>
                    </a:tc>
                    <a:extLst>
                      <a:ext uri="{0D108BD9-81ED-4DB2-BD59-A6C34878D82A}">
                        <a16:rowId xmlns:a16="http://schemas.microsoft.com/office/drawing/2014/main" val="148288445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211259076"/>
                  </p:ext>
                </p:extLst>
              </p:nvPr>
            </p:nvGraphicFramePr>
            <p:xfrm>
              <a:off x="5076056" y="1844824"/>
              <a:ext cx="3096344" cy="3616176"/>
            </p:xfrm>
            <a:graphic>
              <a:graphicData uri="http://schemas.openxmlformats.org/drawingml/2006/table">
                <a:tbl>
                  <a:tblPr firstRow="1" bandRow="1">
                    <a:tableStyleId>{93296810-A885-4BE3-A3E7-6D5BEEA58F35}</a:tableStyleId>
                  </a:tblPr>
                  <a:tblGrid>
                    <a:gridCol w="1548172">
                      <a:extLst>
                        <a:ext uri="{9D8B030D-6E8A-4147-A177-3AD203B41FA5}">
                          <a16:colId xmlns:a16="http://schemas.microsoft.com/office/drawing/2014/main" val="459160582"/>
                        </a:ext>
                      </a:extLst>
                    </a:gridCol>
                    <a:gridCol w="1548172">
                      <a:extLst>
                        <a:ext uri="{9D8B030D-6E8A-4147-A177-3AD203B41FA5}">
                          <a16:colId xmlns:a16="http://schemas.microsoft.com/office/drawing/2014/main" val="1869659364"/>
                        </a:ext>
                      </a:extLst>
                    </a:gridCol>
                  </a:tblGrid>
                  <a:tr h="452022">
                    <a:tc>
                      <a:txBody>
                        <a:bodyPr/>
                        <a:lstStyle/>
                        <a:p>
                          <a:endParaRPr lang="en-US"/>
                        </a:p>
                      </a:txBody>
                      <a:tcPr>
                        <a:blipFill>
                          <a:blip r:embed="rId3"/>
                          <a:stretch>
                            <a:fillRect l="-392" t="-1351" r="-101176" b="-705405"/>
                          </a:stretch>
                        </a:blipFill>
                      </a:tcPr>
                    </a:tc>
                    <a:tc>
                      <a:txBody>
                        <a:bodyPr/>
                        <a:lstStyle/>
                        <a:p>
                          <a:endParaRPr lang="en-US"/>
                        </a:p>
                      </a:txBody>
                      <a:tcPr>
                        <a:blipFill>
                          <a:blip r:embed="rId3"/>
                          <a:stretch>
                            <a:fillRect l="-100787" t="-1351" r="-1575" b="-705405"/>
                          </a:stretch>
                        </a:blipFill>
                      </a:tcPr>
                    </a:tc>
                    <a:extLst>
                      <a:ext uri="{0D108BD9-81ED-4DB2-BD59-A6C34878D82A}">
                        <a16:rowId xmlns:a16="http://schemas.microsoft.com/office/drawing/2014/main" val="3742300724"/>
                      </a:ext>
                    </a:extLst>
                  </a:tr>
                  <a:tr h="452022">
                    <a:tc>
                      <a:txBody>
                        <a:bodyPr/>
                        <a:lstStyle/>
                        <a:p>
                          <a:endParaRPr lang="en-US"/>
                        </a:p>
                      </a:txBody>
                      <a:tcPr>
                        <a:blipFill>
                          <a:blip r:embed="rId3"/>
                          <a:stretch>
                            <a:fillRect l="-392" t="-100000" r="-101176" b="-596000"/>
                          </a:stretch>
                        </a:blipFill>
                      </a:tcPr>
                    </a:tc>
                    <a:tc>
                      <a:txBody>
                        <a:bodyPr/>
                        <a:lstStyle/>
                        <a:p>
                          <a:endParaRPr lang="en-US"/>
                        </a:p>
                      </a:txBody>
                      <a:tcPr>
                        <a:blipFill>
                          <a:blip r:embed="rId3"/>
                          <a:stretch>
                            <a:fillRect l="-100787" t="-100000" r="-1575" b="-596000"/>
                          </a:stretch>
                        </a:blipFill>
                      </a:tcPr>
                    </a:tc>
                    <a:extLst>
                      <a:ext uri="{0D108BD9-81ED-4DB2-BD59-A6C34878D82A}">
                        <a16:rowId xmlns:a16="http://schemas.microsoft.com/office/drawing/2014/main" val="3022690332"/>
                      </a:ext>
                    </a:extLst>
                  </a:tr>
                  <a:tr h="452022">
                    <a:tc>
                      <a:txBody>
                        <a:bodyPr/>
                        <a:lstStyle/>
                        <a:p>
                          <a:endParaRPr lang="en-US"/>
                        </a:p>
                      </a:txBody>
                      <a:tcPr>
                        <a:blipFill>
                          <a:blip r:embed="rId3"/>
                          <a:stretch>
                            <a:fillRect l="-392" t="-202703" r="-101176" b="-504054"/>
                          </a:stretch>
                        </a:blipFill>
                      </a:tcPr>
                    </a:tc>
                    <a:tc>
                      <a:txBody>
                        <a:bodyPr/>
                        <a:lstStyle/>
                        <a:p>
                          <a:endParaRPr lang="en-US"/>
                        </a:p>
                      </a:txBody>
                      <a:tcPr>
                        <a:blipFill>
                          <a:blip r:embed="rId3"/>
                          <a:stretch>
                            <a:fillRect l="-100787" t="-202703" r="-1575" b="-504054"/>
                          </a:stretch>
                        </a:blipFill>
                      </a:tcPr>
                    </a:tc>
                    <a:extLst>
                      <a:ext uri="{0D108BD9-81ED-4DB2-BD59-A6C34878D82A}">
                        <a16:rowId xmlns:a16="http://schemas.microsoft.com/office/drawing/2014/main" val="1148360661"/>
                      </a:ext>
                    </a:extLst>
                  </a:tr>
                  <a:tr h="452022">
                    <a:tc>
                      <a:txBody>
                        <a:bodyPr/>
                        <a:lstStyle/>
                        <a:p>
                          <a:endParaRPr lang="en-US"/>
                        </a:p>
                      </a:txBody>
                      <a:tcPr>
                        <a:blipFill>
                          <a:blip r:embed="rId3"/>
                          <a:stretch>
                            <a:fillRect l="-392" t="-302703" r="-101176" b="-404054"/>
                          </a:stretch>
                        </a:blipFill>
                      </a:tcPr>
                    </a:tc>
                    <a:tc>
                      <a:txBody>
                        <a:bodyPr/>
                        <a:lstStyle/>
                        <a:p>
                          <a:endParaRPr lang="en-US"/>
                        </a:p>
                      </a:txBody>
                      <a:tcPr>
                        <a:blipFill>
                          <a:blip r:embed="rId3"/>
                          <a:stretch>
                            <a:fillRect l="-100787" t="-302703" r="-1575" b="-404054"/>
                          </a:stretch>
                        </a:blipFill>
                      </a:tcPr>
                    </a:tc>
                    <a:extLst>
                      <a:ext uri="{0D108BD9-81ED-4DB2-BD59-A6C34878D82A}">
                        <a16:rowId xmlns:a16="http://schemas.microsoft.com/office/drawing/2014/main" val="3614562778"/>
                      </a:ext>
                    </a:extLst>
                  </a:tr>
                  <a:tr h="452022">
                    <a:tc>
                      <a:txBody>
                        <a:bodyPr/>
                        <a:lstStyle/>
                        <a:p>
                          <a:endParaRPr lang="en-US"/>
                        </a:p>
                      </a:txBody>
                      <a:tcPr>
                        <a:blipFill>
                          <a:blip r:embed="rId3"/>
                          <a:stretch>
                            <a:fillRect l="-392" t="-402703" r="-101176" b="-304054"/>
                          </a:stretch>
                        </a:blipFill>
                      </a:tcPr>
                    </a:tc>
                    <a:tc>
                      <a:txBody>
                        <a:bodyPr/>
                        <a:lstStyle/>
                        <a:p>
                          <a:endParaRPr lang="en-US"/>
                        </a:p>
                      </a:txBody>
                      <a:tcPr>
                        <a:blipFill>
                          <a:blip r:embed="rId3"/>
                          <a:stretch>
                            <a:fillRect l="-100787" t="-402703" r="-1575" b="-304054"/>
                          </a:stretch>
                        </a:blipFill>
                      </a:tcPr>
                    </a:tc>
                    <a:extLst>
                      <a:ext uri="{0D108BD9-81ED-4DB2-BD59-A6C34878D82A}">
                        <a16:rowId xmlns:a16="http://schemas.microsoft.com/office/drawing/2014/main" val="1219088593"/>
                      </a:ext>
                    </a:extLst>
                  </a:tr>
                  <a:tr h="452022">
                    <a:tc>
                      <a:txBody>
                        <a:bodyPr/>
                        <a:lstStyle/>
                        <a:p>
                          <a:endParaRPr lang="en-US"/>
                        </a:p>
                      </a:txBody>
                      <a:tcPr>
                        <a:blipFill>
                          <a:blip r:embed="rId3"/>
                          <a:stretch>
                            <a:fillRect l="-392" t="-496000" r="-101176" b="-200000"/>
                          </a:stretch>
                        </a:blipFill>
                      </a:tcPr>
                    </a:tc>
                    <a:tc>
                      <a:txBody>
                        <a:bodyPr/>
                        <a:lstStyle/>
                        <a:p>
                          <a:endParaRPr lang="en-US"/>
                        </a:p>
                      </a:txBody>
                      <a:tcPr>
                        <a:blipFill>
                          <a:blip r:embed="rId3"/>
                          <a:stretch>
                            <a:fillRect l="-100787" t="-496000" r="-1575" b="-200000"/>
                          </a:stretch>
                        </a:blipFill>
                      </a:tcPr>
                    </a:tc>
                    <a:extLst>
                      <a:ext uri="{0D108BD9-81ED-4DB2-BD59-A6C34878D82A}">
                        <a16:rowId xmlns:a16="http://schemas.microsoft.com/office/drawing/2014/main" val="4074372914"/>
                      </a:ext>
                    </a:extLst>
                  </a:tr>
                  <a:tr h="452022">
                    <a:tc>
                      <a:txBody>
                        <a:bodyPr/>
                        <a:lstStyle/>
                        <a:p>
                          <a:endParaRPr lang="en-US"/>
                        </a:p>
                      </a:txBody>
                      <a:tcPr>
                        <a:blipFill>
                          <a:blip r:embed="rId3"/>
                          <a:stretch>
                            <a:fillRect l="-392" t="-604054" r="-101176" b="-102703"/>
                          </a:stretch>
                        </a:blipFill>
                      </a:tcPr>
                    </a:tc>
                    <a:tc>
                      <a:txBody>
                        <a:bodyPr/>
                        <a:lstStyle/>
                        <a:p>
                          <a:endParaRPr lang="en-US"/>
                        </a:p>
                      </a:txBody>
                      <a:tcPr>
                        <a:blipFill>
                          <a:blip r:embed="rId3"/>
                          <a:stretch>
                            <a:fillRect l="-100787" t="-604054" r="-1575" b="-102703"/>
                          </a:stretch>
                        </a:blipFill>
                      </a:tcPr>
                    </a:tc>
                    <a:extLst>
                      <a:ext uri="{0D108BD9-81ED-4DB2-BD59-A6C34878D82A}">
                        <a16:rowId xmlns:a16="http://schemas.microsoft.com/office/drawing/2014/main" val="1948303582"/>
                      </a:ext>
                    </a:extLst>
                  </a:tr>
                  <a:tr h="452022">
                    <a:tc>
                      <a:txBody>
                        <a:bodyPr/>
                        <a:lstStyle/>
                        <a:p>
                          <a:endParaRPr lang="en-US"/>
                        </a:p>
                      </a:txBody>
                      <a:tcPr>
                        <a:blipFill>
                          <a:blip r:embed="rId3"/>
                          <a:stretch>
                            <a:fillRect l="-392" t="-704054" r="-101176" b="-2703"/>
                          </a:stretch>
                        </a:blipFill>
                      </a:tcPr>
                    </a:tc>
                    <a:tc>
                      <a:txBody>
                        <a:bodyPr/>
                        <a:lstStyle/>
                        <a:p>
                          <a:endParaRPr lang="en-US"/>
                        </a:p>
                      </a:txBody>
                      <a:tcPr>
                        <a:blipFill>
                          <a:blip r:embed="rId3"/>
                          <a:stretch>
                            <a:fillRect l="-100787" t="-704054" r="-1575" b="-2703"/>
                          </a:stretch>
                        </a:blipFill>
                      </a:tcPr>
                    </a:tc>
                    <a:extLst>
                      <a:ext uri="{0D108BD9-81ED-4DB2-BD59-A6C34878D82A}">
                        <a16:rowId xmlns:a16="http://schemas.microsoft.com/office/drawing/2014/main" val="1482884451"/>
                      </a:ext>
                    </a:extLst>
                  </a:tr>
                </a:tbl>
              </a:graphicData>
            </a:graphic>
          </p:graphicFrame>
        </mc:Fallback>
      </mc:AlternateContent>
    </p:spTree>
    <p:extLst>
      <p:ext uri="{BB962C8B-B14F-4D97-AF65-F5344CB8AC3E}">
        <p14:creationId xmlns:p14="http://schemas.microsoft.com/office/powerpoint/2010/main" val="40630994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77</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Wait, but…</a:t>
            </a:r>
          </a:p>
        </p:txBody>
      </p:sp>
      <mc:AlternateContent xmlns:mc="http://schemas.openxmlformats.org/markup-compatibility/2006" xmlns:a14="http://schemas.microsoft.com/office/drawing/2010/main">
        <mc:Choice Requires="a14">
          <p:sp>
            <p:nvSpPr>
              <p:cNvPr id="40964" name="Rectangle 3"/>
              <p:cNvSpPr>
                <a:spLocks noGrp="1" noChangeArrowheads="1"/>
              </p:cNvSpPr>
              <p:nvPr>
                <p:ph type="body" idx="4294967295"/>
              </p:nvPr>
            </p:nvSpPr>
            <p:spPr/>
            <p:txBody>
              <a:bodyPr/>
              <a:lstStyle/>
              <a:p>
                <a:pPr marL="0" algn="l" rtl="0" eaLnBrk="1" hangingPunct="1">
                  <a:lnSpc>
                    <a:spcPct val="150000"/>
                  </a:lnSpc>
                  <a:buFontTx/>
                  <a:buNone/>
                </a:pPr>
                <a:r>
                  <a:rPr lang="en-US" altLang="en-US" sz="2400" dirty="0" smtClean="0"/>
                  <a:t>With an </a:t>
                </a:r>
                <a:r>
                  <a:rPr lang="en-US" altLang="en-US" sz="2400" dirty="0" smtClean="0">
                    <a:solidFill>
                      <a:srgbClr val="0070C0"/>
                    </a:solidFill>
                  </a:rPr>
                  <a:t>Euler path</a:t>
                </a:r>
                <a:r>
                  <a:rPr lang="en-US" altLang="en-US" sz="2400" dirty="0" smtClean="0"/>
                  <a:t>, we could also try </a:t>
                </a:r>
                <a:r>
                  <a:rPr lang="en-US" altLang="en-US" sz="2400" dirty="0" smtClean="0">
                    <a:solidFill>
                      <a:srgbClr val="FF0000"/>
                    </a:solidFill>
                  </a:rPr>
                  <a:t>all</a:t>
                </a:r>
                <a:r>
                  <a:rPr lang="en-US" altLang="en-US" sz="2400" dirty="0" smtClean="0"/>
                  <a:t> </a:t>
                </a:r>
                <a:r>
                  <a:rPr lang="en-US" altLang="en-US" sz="2400" dirty="0" smtClean="0">
                    <a:solidFill>
                      <a:srgbClr val="FF0000"/>
                    </a:solidFill>
                  </a:rPr>
                  <a:t>permutations</a:t>
                </a:r>
                <a:r>
                  <a:rPr lang="en-US" altLang="en-US" sz="2400" dirty="0" smtClean="0"/>
                  <a:t> of the </a:t>
                </a:r>
                <a:r>
                  <a:rPr lang="en-US" altLang="en-US" sz="2400" dirty="0" smtClean="0">
                    <a:solidFill>
                      <a:srgbClr val="00B050"/>
                    </a:solidFill>
                  </a:rPr>
                  <a:t>edges</a:t>
                </a:r>
                <a:r>
                  <a:rPr lang="en-US" altLang="en-US" sz="2400" dirty="0" smtClean="0"/>
                  <a:t> – in our example </a:t>
                </a:r>
                <a14:m>
                  <m:oMath xmlns:m="http://schemas.openxmlformats.org/officeDocument/2006/math">
                    <m:r>
                      <a:rPr lang="en-US" altLang="en-US" sz="2400" b="0" i="1" smtClean="0">
                        <a:solidFill>
                          <a:srgbClr val="FF0000"/>
                        </a:solidFill>
                        <a:latin typeface="Cambria Math" panose="02040503050406030204" pitchFamily="18" charset="0"/>
                      </a:rPr>
                      <m:t>8</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40</m:t>
                    </m:r>
                    <m:r>
                      <a:rPr lang="en-US" altLang="en-US" sz="2400" b="0" i="1" smtClean="0">
                        <a:solidFill>
                          <a:srgbClr val="FF0000"/>
                        </a:solidFill>
                        <a:latin typeface="Cambria Math" panose="02040503050406030204" pitchFamily="18" charset="0"/>
                      </a:rPr>
                      <m:t>,</m:t>
                    </m:r>
                    <m:r>
                      <a:rPr lang="en-US" altLang="en-US" sz="2400" b="0" i="1" smtClean="0">
                        <a:solidFill>
                          <a:srgbClr val="FF0000"/>
                        </a:solidFill>
                        <a:latin typeface="Cambria Math" panose="02040503050406030204" pitchFamily="18" charset="0"/>
                      </a:rPr>
                      <m:t>320</m:t>
                    </m:r>
                  </m:oMath>
                </a14:m>
                <a:r>
                  <a:rPr lang="en-US" altLang="en-US" sz="2400" dirty="0" smtClean="0"/>
                  <a:t> – but we found something much smarter!</a:t>
                </a:r>
              </a:p>
              <a:p>
                <a:pPr marL="0" algn="l" rtl="0" eaLnBrk="1" hangingPunct="1">
                  <a:lnSpc>
                    <a:spcPct val="150000"/>
                  </a:lnSpc>
                  <a:buFontTx/>
                  <a:buNone/>
                </a:pPr>
                <a:endParaRPr lang="en-US" altLang="en-US" sz="2400" dirty="0"/>
              </a:p>
              <a:p>
                <a:pPr marL="0" algn="l" rtl="0" eaLnBrk="1" hangingPunct="1">
                  <a:lnSpc>
                    <a:spcPct val="150000"/>
                  </a:lnSpc>
                  <a:buFontTx/>
                  <a:buNone/>
                </a:pPr>
                <a:r>
                  <a:rPr lang="en-US" altLang="en-US" sz="2400" dirty="0" smtClean="0"/>
                  <a:t>(OK, Euler did.)</a:t>
                </a:r>
              </a:p>
            </p:txBody>
          </p:sp>
        </mc:Choice>
        <mc:Fallback xmlns="">
          <p:sp>
            <p:nvSpPr>
              <p:cNvPr id="40964" name="Rectangle 3"/>
              <p:cNvSpPr>
                <a:spLocks noGrp="1" noRot="1" noChangeAspect="1" noMove="1" noResize="1" noEditPoints="1" noAdjustHandles="1" noChangeArrowheads="1" noChangeShapeType="1" noTextEdit="1"/>
              </p:cNvSpPr>
              <p:nvPr>
                <p:ph type="body" idx="4294967295"/>
              </p:nvPr>
            </p:nvSpPr>
            <p:spPr>
              <a:blipFill>
                <a:blip r:embed="rId2"/>
                <a:stretch>
                  <a:fillRect l="-1111" r="-2000"/>
                </a:stretch>
              </a:blipFill>
            </p:spPr>
            <p:txBody>
              <a:bodyPr/>
              <a:lstStyle/>
              <a:p>
                <a:r>
                  <a:rPr lang="en-US">
                    <a:noFill/>
                  </a:rPr>
                  <a:t> </a:t>
                </a:r>
              </a:p>
            </p:txBody>
          </p:sp>
        </mc:Fallback>
      </mc:AlternateContent>
      <p:sp>
        <p:nvSpPr>
          <p:cNvPr id="2" name="Oval 1"/>
          <p:cNvSpPr/>
          <p:nvPr/>
        </p:nvSpPr>
        <p:spPr bwMode="auto">
          <a:xfrm>
            <a:off x="4499992" y="3284984"/>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707904"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5350161" y="4221088"/>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5350161" y="5538089"/>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3707904" y="5531445"/>
            <a:ext cx="216024" cy="216024"/>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 name="Straight Connector 3"/>
          <p:cNvCxnSpPr>
            <a:stCxn id="2" idx="3"/>
            <a:endCxn id="6" idx="7"/>
          </p:cNvCxnSpPr>
          <p:nvPr/>
        </p:nvCxnSpPr>
        <p:spPr bwMode="auto">
          <a:xfrm flipH="1">
            <a:off x="3892292" y="3469372"/>
            <a:ext cx="639336" cy="78335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4" name="Straight Connector 13"/>
          <p:cNvCxnSpPr>
            <a:endCxn id="7" idx="1"/>
          </p:cNvCxnSpPr>
          <p:nvPr/>
        </p:nvCxnSpPr>
        <p:spPr bwMode="auto">
          <a:xfrm>
            <a:off x="4684028" y="3425775"/>
            <a:ext cx="697769" cy="8269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5" name="Straight Connector 14"/>
          <p:cNvCxnSpPr>
            <a:stCxn id="6" idx="4"/>
            <a:endCxn id="9" idx="0"/>
          </p:cNvCxnSpPr>
          <p:nvPr/>
        </p:nvCxnSpPr>
        <p:spPr bwMode="auto">
          <a:xfrm>
            <a:off x="3815916" y="4437112"/>
            <a:ext cx="0" cy="1094333"/>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6" name="Straight Connector 15"/>
          <p:cNvCxnSpPr>
            <a:stCxn id="7" idx="4"/>
            <a:endCxn id="8" idx="0"/>
          </p:cNvCxnSpPr>
          <p:nvPr/>
        </p:nvCxnSpPr>
        <p:spPr bwMode="auto">
          <a:xfrm>
            <a:off x="5458173" y="4437112"/>
            <a:ext cx="0" cy="110097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 name="Straight Connector 21"/>
          <p:cNvCxnSpPr>
            <a:stCxn id="8" idx="2"/>
          </p:cNvCxnSpPr>
          <p:nvPr/>
        </p:nvCxnSpPr>
        <p:spPr bwMode="auto">
          <a:xfrm flipH="1" flipV="1">
            <a:off x="3900740" y="5639457"/>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 name="Straight Connector 23"/>
          <p:cNvCxnSpPr/>
          <p:nvPr/>
        </p:nvCxnSpPr>
        <p:spPr bwMode="auto">
          <a:xfrm flipH="1" flipV="1">
            <a:off x="3912334" y="4341596"/>
            <a:ext cx="1449421" cy="66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a:stCxn id="7" idx="3"/>
            <a:endCxn id="9" idx="7"/>
          </p:cNvCxnSpPr>
          <p:nvPr/>
        </p:nvCxnSpPr>
        <p:spPr bwMode="auto">
          <a:xfrm flipH="1">
            <a:off x="3892292" y="4405476"/>
            <a:ext cx="1489505" cy="11576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8" name="Straight Connector 27"/>
          <p:cNvCxnSpPr>
            <a:stCxn id="8" idx="1"/>
            <a:endCxn id="6" idx="5"/>
          </p:cNvCxnSpPr>
          <p:nvPr/>
        </p:nvCxnSpPr>
        <p:spPr bwMode="auto">
          <a:xfrm flipH="1" flipV="1">
            <a:off x="3892292" y="4405476"/>
            <a:ext cx="1489505" cy="1164249"/>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9" name="Slide Number Placeholder 28"/>
          <p:cNvSpPr>
            <a:spLocks noGrp="1"/>
          </p:cNvSpPr>
          <p:nvPr>
            <p:ph type="sldNum" sz="quarter" idx="12"/>
          </p:nvPr>
        </p:nvSpPr>
        <p:spPr/>
        <p:txBody>
          <a:bodyPr/>
          <a:lstStyle/>
          <a:p>
            <a:pPr>
              <a:defRPr/>
            </a:pPr>
            <a:fld id="{0CF6547E-1A99-404A-8CF9-4C96F251AFB9}" type="slidenum">
              <a:rPr lang="en-US" altLang="en-US" smtClean="0"/>
              <a:pPr>
                <a:defRPr/>
              </a:pPr>
              <a:t>77</a:t>
            </a:fld>
            <a:endParaRPr lang="en-US" altLang="en-US"/>
          </a:p>
        </p:txBody>
      </p:sp>
    </p:spTree>
    <p:extLst>
      <p:ext uri="{BB962C8B-B14F-4D97-AF65-F5344CB8AC3E}">
        <p14:creationId xmlns:p14="http://schemas.microsoft.com/office/powerpoint/2010/main" val="2363785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78</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What is “much smarter”?</a:t>
            </a:r>
          </a:p>
        </p:txBody>
      </p:sp>
      <mc:AlternateContent xmlns:mc="http://schemas.openxmlformats.org/markup-compatibility/2006" xmlns:a14="http://schemas.microsoft.com/office/drawing/2010/main">
        <mc:Choice Requires="a14">
          <p:sp>
            <p:nvSpPr>
              <p:cNvPr id="40964"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solidFill>
                      <a:srgbClr val="FF0000"/>
                    </a:solidFill>
                  </a:rPr>
                  <a:t>Polynomial</a:t>
                </a:r>
                <a:r>
                  <a:rPr lang="en-US" altLang="en-US" sz="2400" dirty="0" smtClean="0"/>
                  <a:t> complexity of an algorithm – solves the problem for </a:t>
                </a:r>
                <a14:m>
                  <m:oMath xmlns:m="http://schemas.openxmlformats.org/officeDocument/2006/math">
                    <m:r>
                      <a:rPr lang="en-US" altLang="en-US" sz="2400" b="0" i="1" smtClean="0">
                        <a:solidFill>
                          <a:srgbClr val="00B050"/>
                        </a:solidFill>
                        <a:latin typeface="Cambria Math" panose="02040503050406030204" pitchFamily="18" charset="0"/>
                      </a:rPr>
                      <m:t>𝑛</m:t>
                    </m:r>
                  </m:oMath>
                </a14:m>
                <a:r>
                  <a:rPr lang="en-US" altLang="en-US" sz="2400" dirty="0" smtClean="0"/>
                  <a:t> data points, </a:t>
                </a:r>
                <a:r>
                  <a:rPr lang="en-US" altLang="en-US" sz="2400" dirty="0" smtClean="0">
                    <a:solidFill>
                      <a:srgbClr val="0070C0"/>
                    </a:solidFill>
                  </a:rPr>
                  <a:t>at the worst case</a:t>
                </a:r>
                <a:r>
                  <a:rPr lang="en-US" altLang="en-US" sz="2400" dirty="0" smtClean="0"/>
                  <a:t>, in a number of steps that is no more than a polynomial in </a:t>
                </a:r>
                <a14:m>
                  <m:oMath xmlns:m="http://schemas.openxmlformats.org/officeDocument/2006/math">
                    <m:r>
                      <a:rPr lang="en-US" altLang="en-US" sz="2400" b="0" i="1" smtClean="0">
                        <a:solidFill>
                          <a:srgbClr val="00B050"/>
                        </a:solidFill>
                        <a:latin typeface="Cambria Math" panose="02040503050406030204" pitchFamily="18" charset="0"/>
                      </a:rPr>
                      <m:t>𝑛</m:t>
                    </m:r>
                  </m:oMath>
                </a14:m>
                <a:endParaRPr lang="en-US" altLang="en-US" sz="2400" dirty="0" smtClean="0">
                  <a:solidFill>
                    <a:srgbClr val="00B050"/>
                  </a:solidFill>
                </a:endParaRPr>
              </a:p>
              <a:p>
                <a:pPr algn="ctr" rtl="0" eaLnBrk="1" hangingPunct="1">
                  <a:lnSpc>
                    <a:spcPct val="150000"/>
                  </a:lnSpc>
                  <a:buFontTx/>
                  <a:buNone/>
                </a:pPr>
                <a14:m>
                  <m:oMath xmlns:m="http://schemas.openxmlformats.org/officeDocument/2006/math">
                    <m:r>
                      <a:rPr lang="en-US" altLang="en-US" sz="2400" b="0" i="1" smtClean="0">
                        <a:solidFill>
                          <a:srgbClr val="00B050"/>
                        </a:solidFill>
                        <a:latin typeface="Cambria Math" panose="02040503050406030204" pitchFamily="18" charset="0"/>
                      </a:rPr>
                      <m:t>𝑛</m:t>
                    </m:r>
                    <m:r>
                      <a:rPr lang="en-US" altLang="en-US" sz="2400" b="0" i="1" smtClean="0">
                        <a:solidFill>
                          <a:srgbClr val="00B050"/>
                        </a:solidFill>
                        <a:latin typeface="Cambria Math" panose="02040503050406030204" pitchFamily="18" charset="0"/>
                      </a:rPr>
                      <m:t> , </m:t>
                    </m:r>
                    <m:sSup>
                      <m:sSupPr>
                        <m:ctrlPr>
                          <a:rPr lang="en-US" altLang="en-US" sz="2400" b="0" i="1" smtClean="0">
                            <a:solidFill>
                              <a:srgbClr val="00B050"/>
                            </a:solidFill>
                            <a:latin typeface="Cambria Math" panose="02040503050406030204" pitchFamily="18" charset="0"/>
                          </a:rPr>
                        </m:ctrlPr>
                      </m:sSupPr>
                      <m:e>
                        <m:r>
                          <a:rPr lang="en-US" altLang="en-US" sz="2400" b="0" i="1" smtClean="0">
                            <a:solidFill>
                              <a:srgbClr val="00B050"/>
                            </a:solidFill>
                            <a:latin typeface="Cambria Math" panose="02040503050406030204" pitchFamily="18" charset="0"/>
                          </a:rPr>
                          <m:t>𝑛</m:t>
                        </m:r>
                      </m:e>
                      <m:sup>
                        <m:r>
                          <a:rPr lang="en-US" altLang="en-US" sz="2400" b="0" i="1" smtClean="0">
                            <a:solidFill>
                              <a:srgbClr val="00B050"/>
                            </a:solidFill>
                            <a:latin typeface="Cambria Math" panose="02040503050406030204" pitchFamily="18" charset="0"/>
                          </a:rPr>
                          <m:t>2</m:t>
                        </m:r>
                      </m:sup>
                    </m:sSup>
                  </m:oMath>
                </a14:m>
                <a:r>
                  <a:rPr lang="en-US" altLang="en-US" sz="2400" dirty="0" smtClean="0">
                    <a:solidFill>
                      <a:srgbClr val="00B050"/>
                    </a:solidFill>
                  </a:rPr>
                  <a:t>, </a:t>
                </a:r>
                <a14:m>
                  <m:oMath xmlns:m="http://schemas.openxmlformats.org/officeDocument/2006/math">
                    <m:sSup>
                      <m:sSupPr>
                        <m:ctrlPr>
                          <a:rPr lang="en-US" altLang="en-US" sz="2400" i="1" smtClean="0">
                            <a:solidFill>
                              <a:srgbClr val="00B050"/>
                            </a:solidFill>
                            <a:latin typeface="Cambria Math" panose="02040503050406030204" pitchFamily="18" charset="0"/>
                          </a:rPr>
                        </m:ctrlPr>
                      </m:sSupPr>
                      <m:e>
                        <m:r>
                          <a:rPr lang="en-US" altLang="en-US" sz="2400" b="0" i="1" smtClean="0">
                            <a:solidFill>
                              <a:srgbClr val="00B050"/>
                            </a:solidFill>
                            <a:latin typeface="Cambria Math" panose="02040503050406030204" pitchFamily="18" charset="0"/>
                          </a:rPr>
                          <m:t>𝑛</m:t>
                        </m:r>
                      </m:e>
                      <m:sup>
                        <m:r>
                          <a:rPr lang="en-US" altLang="en-US" sz="2400" b="0" i="1" smtClean="0">
                            <a:solidFill>
                              <a:srgbClr val="00B050"/>
                            </a:solidFill>
                            <a:latin typeface="Cambria Math" panose="02040503050406030204" pitchFamily="18" charset="0"/>
                          </a:rPr>
                          <m:t>5</m:t>
                        </m:r>
                      </m:sup>
                    </m:sSup>
                  </m:oMath>
                </a14:m>
                <a:r>
                  <a:rPr lang="en-US" altLang="en-US" sz="2400" dirty="0" smtClean="0">
                    <a:solidFill>
                      <a:srgbClr val="00B050"/>
                    </a:solidFill>
                  </a:rPr>
                  <a:t>,…</a:t>
                </a:r>
                <a:endParaRPr lang="en-US" altLang="en-US" sz="2400" dirty="0">
                  <a:solidFill>
                    <a:srgbClr val="00B050"/>
                  </a:solidFill>
                </a:endParaRPr>
              </a:p>
              <a:p>
                <a:pPr algn="l" rtl="0" eaLnBrk="1" hangingPunct="1">
                  <a:lnSpc>
                    <a:spcPct val="150000"/>
                  </a:lnSpc>
                  <a:buFontTx/>
                  <a:buNone/>
                </a:pPr>
                <a:r>
                  <a:rPr lang="en-US" altLang="en-US" sz="2400" dirty="0" smtClean="0">
                    <a:solidFill>
                      <a:srgbClr val="FF0000"/>
                    </a:solidFill>
                  </a:rPr>
                  <a:t>Exponential</a:t>
                </a:r>
                <a:r>
                  <a:rPr lang="en-US" altLang="en-US" sz="2400" dirty="0" smtClean="0"/>
                  <a:t> complexity of an algorithm – might take a number of steps that grows exponentially in </a:t>
                </a:r>
                <a14:m>
                  <m:oMath xmlns:m="http://schemas.openxmlformats.org/officeDocument/2006/math">
                    <m:r>
                      <a:rPr lang="en-US" altLang="en-US" sz="2400" b="0" i="1" smtClean="0">
                        <a:solidFill>
                          <a:srgbClr val="00B050"/>
                        </a:solidFill>
                        <a:latin typeface="Cambria Math" panose="02040503050406030204" pitchFamily="18" charset="0"/>
                      </a:rPr>
                      <m:t>𝑛</m:t>
                    </m:r>
                  </m:oMath>
                </a14:m>
                <a:endParaRPr lang="en-US" altLang="en-US" sz="2400" dirty="0" smtClean="0">
                  <a:solidFill>
                    <a:srgbClr val="00B050"/>
                  </a:solidFill>
                </a:endParaRPr>
              </a:p>
              <a:p>
                <a:pPr algn="ctr" rtl="0" eaLnBrk="1" hangingPunct="1">
                  <a:lnSpc>
                    <a:spcPct val="150000"/>
                  </a:lnSpc>
                  <a:buFontTx/>
                  <a:buNone/>
                </a:pPr>
                <a14:m>
                  <m:oMath xmlns:m="http://schemas.openxmlformats.org/officeDocument/2006/math">
                    <m:sSup>
                      <m:sSupPr>
                        <m:ctrlPr>
                          <a:rPr lang="en-US" altLang="en-US" sz="2400" b="0" i="1" smtClean="0">
                            <a:solidFill>
                              <a:srgbClr val="00B050"/>
                            </a:solidFill>
                            <a:latin typeface="Cambria Math" panose="02040503050406030204" pitchFamily="18" charset="0"/>
                          </a:rPr>
                        </m:ctrlPr>
                      </m:sSupPr>
                      <m:e>
                        <m:r>
                          <a:rPr lang="en-US" altLang="en-US" sz="2400" b="0" i="1" smtClean="0">
                            <a:solidFill>
                              <a:srgbClr val="00B050"/>
                            </a:solidFill>
                            <a:latin typeface="Cambria Math" panose="02040503050406030204" pitchFamily="18" charset="0"/>
                          </a:rPr>
                          <m:t>2</m:t>
                        </m:r>
                      </m:e>
                      <m:sup>
                        <m:r>
                          <a:rPr lang="en-US" altLang="en-US" sz="2400" b="0" i="1" smtClean="0">
                            <a:solidFill>
                              <a:srgbClr val="00B050"/>
                            </a:solidFill>
                            <a:latin typeface="Cambria Math" panose="02040503050406030204" pitchFamily="18" charset="0"/>
                          </a:rPr>
                          <m:t>𝑛</m:t>
                        </m:r>
                      </m:sup>
                    </m:sSup>
                  </m:oMath>
                </a14:m>
                <a:r>
                  <a:rPr lang="en-US" altLang="en-US" sz="2400" dirty="0" smtClean="0">
                    <a:solidFill>
                      <a:srgbClr val="00B050"/>
                    </a:solidFill>
                  </a:rPr>
                  <a:t>, </a:t>
                </a:r>
                <a14:m>
                  <m:oMath xmlns:m="http://schemas.openxmlformats.org/officeDocument/2006/math">
                    <m:r>
                      <a:rPr lang="en-US" altLang="en-US" sz="2400" i="1" smtClean="0">
                        <a:solidFill>
                          <a:srgbClr val="00B050"/>
                        </a:solidFill>
                        <a:latin typeface="Cambria Math" panose="02040503050406030204" pitchFamily="18" charset="0"/>
                      </a:rPr>
                      <m:t>𝑛</m:t>
                    </m:r>
                    <m:r>
                      <a:rPr lang="en-US" altLang="en-US" sz="2400" b="0" i="1" smtClean="0">
                        <a:solidFill>
                          <a:srgbClr val="00B050"/>
                        </a:solidFill>
                        <a:latin typeface="Cambria Math" panose="02040503050406030204" pitchFamily="18" charset="0"/>
                      </a:rPr>
                      <m:t>!</m:t>
                    </m:r>
                  </m:oMath>
                </a14:m>
                <a:r>
                  <a:rPr lang="en-US" altLang="en-US" sz="2400" dirty="0" smtClean="0">
                    <a:solidFill>
                      <a:srgbClr val="00B050"/>
                    </a:solidFill>
                  </a:rPr>
                  <a:t>,…</a:t>
                </a:r>
                <a:endParaRPr lang="en-US" altLang="en-US" sz="2400" dirty="0">
                  <a:solidFill>
                    <a:srgbClr val="00B050"/>
                  </a:solidFill>
                </a:endParaRPr>
              </a:p>
              <a:p>
                <a:pPr algn="l" rtl="0" eaLnBrk="1" hangingPunct="1">
                  <a:lnSpc>
                    <a:spcPct val="150000"/>
                  </a:lnSpc>
                  <a:buNone/>
                </a:pPr>
                <a:endParaRPr lang="en-US" altLang="en-US" sz="2400" dirty="0" smtClean="0">
                  <a:solidFill>
                    <a:srgbClr val="00B050"/>
                  </a:solidFill>
                </a:endParaRPr>
              </a:p>
              <a:p>
                <a:pPr algn="l" rtl="0" eaLnBrk="1" hangingPunct="1">
                  <a:lnSpc>
                    <a:spcPct val="150000"/>
                  </a:lnSpc>
                  <a:buFontTx/>
                  <a:buNone/>
                </a:pPr>
                <a:endParaRPr lang="en-US" altLang="en-US" sz="2400" dirty="0" smtClean="0"/>
              </a:p>
              <a:p>
                <a:pPr algn="l" rtl="0" eaLnBrk="1" hangingPunct="1">
                  <a:lnSpc>
                    <a:spcPct val="150000"/>
                  </a:lnSpc>
                  <a:buFontTx/>
                  <a:buNone/>
                </a:pPr>
                <a:endParaRPr lang="en-US" altLang="en-US" sz="2400" dirty="0"/>
              </a:p>
            </p:txBody>
          </p:sp>
        </mc:Choice>
        <mc:Fallback xmlns="">
          <p:sp>
            <p:nvSpPr>
              <p:cNvPr id="40964" name="Rectangle 3"/>
              <p:cNvSpPr>
                <a:spLocks noGrp="1" noRot="1" noChangeAspect="1" noMove="1" noResize="1" noEditPoints="1" noAdjustHandles="1" noChangeArrowheads="1" noChangeShapeType="1" noTextEdit="1"/>
              </p:cNvSpPr>
              <p:nvPr>
                <p:ph type="body" idx="4294967295"/>
              </p:nvPr>
            </p:nvSpPr>
            <p:spPr>
              <a:blipFill>
                <a:blip r:embed="rId2"/>
                <a:stretch>
                  <a:fillRect l="-1111" r="-177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78</a:t>
            </a:fld>
            <a:endParaRPr lang="en-US" altLang="en-US"/>
          </a:p>
        </p:txBody>
      </p:sp>
    </p:spTree>
    <p:extLst>
      <p:ext uri="{BB962C8B-B14F-4D97-AF65-F5344CB8AC3E}">
        <p14:creationId xmlns:p14="http://schemas.microsoft.com/office/powerpoint/2010/main" val="27961775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79</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Polynomial problems</a:t>
            </a:r>
          </a:p>
        </p:txBody>
      </p:sp>
      <p:sp>
        <p:nvSpPr>
          <p:cNvPr id="40964" name="Rectangle 3"/>
          <p:cNvSpPr>
            <a:spLocks noGrp="1" noChangeArrowheads="1"/>
          </p:cNvSpPr>
          <p:nvPr>
            <p:ph type="body" idx="4294967295"/>
          </p:nvPr>
        </p:nvSpPr>
        <p:spPr/>
        <p:txBody>
          <a:bodyPr/>
          <a:lstStyle/>
          <a:p>
            <a:pPr marL="0" indent="0" algn="l" rtl="0" eaLnBrk="1" hangingPunct="1">
              <a:lnSpc>
                <a:spcPct val="150000"/>
              </a:lnSpc>
              <a:buFontTx/>
              <a:buNone/>
            </a:pPr>
            <a:r>
              <a:rPr lang="en-US" altLang="en-US" sz="2400" dirty="0" smtClean="0"/>
              <a:t>A problem is</a:t>
            </a:r>
            <a:r>
              <a:rPr lang="en-US" altLang="en-US" sz="2400" dirty="0" smtClean="0">
                <a:solidFill>
                  <a:srgbClr val="FF0000"/>
                </a:solidFill>
              </a:rPr>
              <a:t> polynomial</a:t>
            </a:r>
            <a:r>
              <a:rPr lang="en-US" altLang="en-US" sz="2400" dirty="0" smtClean="0"/>
              <a:t> if there exists </a:t>
            </a:r>
            <a:r>
              <a:rPr lang="en-US" altLang="en-US" sz="2400" dirty="0" smtClean="0">
                <a:solidFill>
                  <a:srgbClr val="0070C0"/>
                </a:solidFill>
              </a:rPr>
              <a:t>at least one </a:t>
            </a:r>
            <a:r>
              <a:rPr lang="en-US" altLang="en-US" sz="2400" dirty="0" smtClean="0"/>
              <a:t>algorithm that can solve it in </a:t>
            </a:r>
            <a:r>
              <a:rPr lang="en-US" altLang="en-US" sz="2400" dirty="0" smtClean="0">
                <a:solidFill>
                  <a:srgbClr val="9933FF"/>
                </a:solidFill>
              </a:rPr>
              <a:t>polynomial time complexity</a:t>
            </a:r>
          </a:p>
          <a:p>
            <a:pPr algn="l" rtl="0" eaLnBrk="1" hangingPunct="1">
              <a:lnSpc>
                <a:spcPct val="150000"/>
              </a:lnSpc>
              <a:buFontTx/>
              <a:buNone/>
            </a:pPr>
            <a:endParaRPr lang="en-US" altLang="en-US" sz="2400" dirty="0"/>
          </a:p>
          <a:p>
            <a:pPr algn="l" rtl="0" eaLnBrk="1" hangingPunct="1">
              <a:lnSpc>
                <a:spcPct val="150000"/>
              </a:lnSpc>
              <a:buFontTx/>
              <a:buNone/>
            </a:pPr>
            <a:r>
              <a:rPr lang="en-US" altLang="en-US" sz="2400" dirty="0" smtClean="0"/>
              <a:t>Maybe the </a:t>
            </a:r>
            <a:r>
              <a:rPr lang="en-US" altLang="en-US" sz="2400" dirty="0" smtClean="0">
                <a:solidFill>
                  <a:srgbClr val="0099FF"/>
                </a:solidFill>
              </a:rPr>
              <a:t>Hamiltonian Path </a:t>
            </a:r>
            <a:r>
              <a:rPr lang="en-US" altLang="en-US" sz="2400" dirty="0" smtClean="0"/>
              <a:t>problem is polynomial?</a:t>
            </a:r>
          </a:p>
          <a:p>
            <a:pPr algn="l" rtl="0" eaLnBrk="1" hangingPunct="1">
              <a:lnSpc>
                <a:spcPct val="150000"/>
              </a:lnSpc>
              <a:buFontTx/>
              <a:buNone/>
            </a:pPr>
            <a:endParaRPr lang="en-US" altLang="en-US" sz="2400" dirty="0"/>
          </a:p>
          <a:p>
            <a:pPr algn="l" rtl="0" eaLnBrk="1" hangingPunct="1">
              <a:lnSpc>
                <a:spcPct val="150000"/>
              </a:lnSpc>
              <a:buFontTx/>
              <a:buNone/>
            </a:pPr>
            <a:r>
              <a:rPr lang="en-US" altLang="en-US" sz="2400" dirty="0" smtClean="0"/>
              <a:t>Maybe.  We don’t know.</a:t>
            </a:r>
          </a:p>
          <a:p>
            <a:pPr algn="l" rtl="0" eaLnBrk="1" hangingPunct="1">
              <a:lnSpc>
                <a:spcPct val="150000"/>
              </a:lnSpc>
              <a:buFontTx/>
              <a:buNone/>
            </a:pPr>
            <a:endParaRPr lang="en-US" altLang="en-US" sz="24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79</a:t>
            </a:fld>
            <a:endParaRPr lang="en-US" altLang="en-US"/>
          </a:p>
        </p:txBody>
      </p:sp>
    </p:spTree>
    <p:extLst>
      <p:ext uri="{BB962C8B-B14F-4D97-AF65-F5344CB8AC3E}">
        <p14:creationId xmlns:p14="http://schemas.microsoft.com/office/powerpoint/2010/main" val="229201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3FF3BE3-271E-4ECF-B9BB-798A98EBE8CA}" type="slidenum">
              <a:rPr lang="ar-SA" altLang="en-US" sz="1400"/>
              <a:pPr algn="l">
                <a:spcBef>
                  <a:spcPct val="0"/>
                </a:spcBef>
                <a:buFontTx/>
                <a:buNone/>
              </a:pPr>
              <a:t>8</a:t>
            </a:fld>
            <a:endParaRPr lang="en-US" altLang="en-US" sz="1400"/>
          </a:p>
        </p:txBody>
      </p:sp>
      <p:sp>
        <p:nvSpPr>
          <p:cNvPr id="146435" name="Rectangle 2"/>
          <p:cNvSpPr>
            <a:spLocks noGrp="1" noChangeArrowheads="1"/>
          </p:cNvSpPr>
          <p:nvPr>
            <p:ph type="title"/>
          </p:nvPr>
        </p:nvSpPr>
        <p:spPr/>
        <p:txBody>
          <a:bodyPr/>
          <a:lstStyle/>
          <a:p>
            <a:pPr eaLnBrk="1" hangingPunct="1"/>
            <a:r>
              <a:rPr lang="en-US" altLang="en-US" sz="3600" dirty="0" smtClean="0">
                <a:solidFill>
                  <a:schemeClr val="accent2"/>
                </a:solidFill>
              </a:rPr>
              <a:t>“Bounded” Rationality?</a:t>
            </a:r>
          </a:p>
        </p:txBody>
      </p:sp>
      <p:sp>
        <p:nvSpPr>
          <p:cNvPr id="146436" name="Rectangle 3"/>
          <p:cNvSpPr>
            <a:spLocks noGrp="1" noChangeArrowheads="1"/>
          </p:cNvSpPr>
          <p:nvPr>
            <p:ph type="body" idx="1"/>
          </p:nvPr>
        </p:nvSpPr>
        <p:spPr>
          <a:xfrm>
            <a:off x="457200" y="1600201"/>
            <a:ext cx="4690864" cy="3124944"/>
          </a:xfrm>
        </p:spPr>
        <p:txBody>
          <a:bodyPr/>
          <a:lstStyle/>
          <a:p>
            <a:pPr algn="l" rtl="0" eaLnBrk="1" hangingPunct="1">
              <a:lnSpc>
                <a:spcPct val="150000"/>
              </a:lnSpc>
            </a:pPr>
            <a:endParaRPr lang="en-US" altLang="en-US" sz="2400" dirty="0"/>
          </a:p>
          <a:p>
            <a:pPr marL="0" indent="0" algn="l" rtl="0" eaLnBrk="1" hangingPunct="1">
              <a:lnSpc>
                <a:spcPct val="150000"/>
              </a:lnSpc>
              <a:buNone/>
            </a:pPr>
            <a:endParaRPr lang="en-US" altLang="en-US" sz="2400" dirty="0" smtClean="0"/>
          </a:p>
        </p:txBody>
      </p:sp>
      <p:sp>
        <p:nvSpPr>
          <p:cNvPr id="3" name="TextBox 2"/>
          <p:cNvSpPr txBox="1"/>
          <p:nvPr/>
        </p:nvSpPr>
        <p:spPr>
          <a:xfrm>
            <a:off x="5292080" y="4437112"/>
            <a:ext cx="3312368" cy="369332"/>
          </a:xfrm>
          <a:prstGeom prst="rect">
            <a:avLst/>
          </a:prstGeom>
          <a:noFill/>
        </p:spPr>
        <p:txBody>
          <a:bodyPr wrap="square" rtlCol="0">
            <a:spAutoFit/>
          </a:bodyPr>
          <a:lstStyle/>
          <a:p>
            <a:r>
              <a:rPr lang="en-US" dirty="0" err="1" smtClean="0"/>
              <a:t>Reinhard</a:t>
            </a:r>
            <a:r>
              <a:rPr lang="en-US" dirty="0" smtClean="0"/>
              <a:t> Selten (1930-2016)</a:t>
            </a:r>
            <a:endParaRPr lang="en-US" dirty="0"/>
          </a:p>
        </p:txBody>
      </p:sp>
      <p:sp>
        <p:nvSpPr>
          <p:cNvPr id="4" name="TextBox 3"/>
          <p:cNvSpPr txBox="1"/>
          <p:nvPr/>
        </p:nvSpPr>
        <p:spPr>
          <a:xfrm>
            <a:off x="827584" y="1450086"/>
            <a:ext cx="4320480" cy="2862322"/>
          </a:xfrm>
          <a:prstGeom prst="rect">
            <a:avLst/>
          </a:prstGeom>
          <a:noFill/>
        </p:spPr>
        <p:txBody>
          <a:bodyPr wrap="square" rtlCol="0">
            <a:spAutoFit/>
          </a:bodyPr>
          <a:lstStyle/>
          <a:p>
            <a:pPr>
              <a:lnSpc>
                <a:spcPct val="150000"/>
              </a:lnSpc>
            </a:pPr>
            <a:r>
              <a:rPr lang="en-US" sz="2400" dirty="0" err="1" smtClean="0"/>
              <a:t>Selten</a:t>
            </a:r>
            <a:r>
              <a:rPr lang="en-US" sz="2400" dirty="0" smtClean="0"/>
              <a:t> once said, </a:t>
            </a:r>
          </a:p>
          <a:p>
            <a:pPr>
              <a:lnSpc>
                <a:spcPct val="150000"/>
              </a:lnSpc>
            </a:pPr>
            <a:endParaRPr lang="en-US" sz="2400" dirty="0">
              <a:solidFill>
                <a:srgbClr val="FF0000"/>
              </a:solidFill>
            </a:endParaRPr>
          </a:p>
          <a:p>
            <a:pPr>
              <a:lnSpc>
                <a:spcPct val="150000"/>
              </a:lnSpc>
            </a:pPr>
            <a:r>
              <a:rPr lang="en-US" sz="2400" dirty="0" smtClean="0">
                <a:solidFill>
                  <a:srgbClr val="FF0000"/>
                </a:solidFill>
              </a:rPr>
              <a:t>“A normative theory that tells you to run 100m in 4’’ isn’t very useful.”</a:t>
            </a:r>
            <a:endParaRPr 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600201"/>
            <a:ext cx="1868961" cy="2549408"/>
          </a:xfrm>
          <a:prstGeom prst="rect">
            <a:avLst/>
          </a:prstGeom>
        </p:spPr>
      </p:pic>
    </p:spTree>
    <p:extLst>
      <p:ext uri="{BB962C8B-B14F-4D97-AF65-F5344CB8AC3E}">
        <p14:creationId xmlns:p14="http://schemas.microsoft.com/office/powerpoint/2010/main" val="949676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80</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Classes of (yes/no) problems</a:t>
            </a:r>
          </a:p>
        </p:txBody>
      </p:sp>
      <p:sp>
        <p:nvSpPr>
          <p:cNvPr id="40964"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solidFill>
                  <a:srgbClr val="FF0000"/>
                </a:solidFill>
              </a:rPr>
              <a:t>P (Polynomial) </a:t>
            </a:r>
            <a:r>
              <a:rPr lang="en-US" altLang="en-US" sz="2400" dirty="0" smtClean="0"/>
              <a:t>–  A solution can be </a:t>
            </a:r>
            <a:r>
              <a:rPr lang="en-US" altLang="en-US" sz="2400" dirty="0" smtClean="0">
                <a:solidFill>
                  <a:srgbClr val="00B050"/>
                </a:solidFill>
              </a:rPr>
              <a:t>found</a:t>
            </a:r>
            <a:r>
              <a:rPr lang="en-US" altLang="en-US" sz="2400" dirty="0" smtClean="0"/>
              <a:t> in polynomial time</a:t>
            </a:r>
          </a:p>
          <a:p>
            <a:pPr algn="l" rtl="0" eaLnBrk="1" hangingPunct="1">
              <a:lnSpc>
                <a:spcPct val="150000"/>
              </a:lnSpc>
              <a:buFontTx/>
              <a:buNone/>
            </a:pPr>
            <a:r>
              <a:rPr lang="en-US" altLang="en-US" sz="2400" dirty="0" smtClean="0">
                <a:solidFill>
                  <a:srgbClr val="FF0000"/>
                </a:solidFill>
              </a:rPr>
              <a:t>NP (Nondeterministic Polynomial) </a:t>
            </a:r>
            <a:r>
              <a:rPr lang="en-US" altLang="en-US" sz="2400" dirty="0" smtClean="0"/>
              <a:t>– A suggested solution can be </a:t>
            </a:r>
            <a:r>
              <a:rPr lang="en-US" altLang="en-US" sz="2400" dirty="0" smtClean="0">
                <a:solidFill>
                  <a:srgbClr val="00B050"/>
                </a:solidFill>
              </a:rPr>
              <a:t>verified</a:t>
            </a:r>
            <a:r>
              <a:rPr lang="en-US" altLang="en-US" sz="2400" dirty="0" smtClean="0"/>
              <a:t> in polynomial time </a:t>
            </a:r>
          </a:p>
          <a:p>
            <a:pPr algn="l" rtl="0" eaLnBrk="1" hangingPunct="1">
              <a:lnSpc>
                <a:spcPct val="150000"/>
              </a:lnSpc>
              <a:spcBef>
                <a:spcPts val="0"/>
              </a:spcBef>
              <a:buFontTx/>
              <a:buNone/>
            </a:pPr>
            <a:endParaRPr lang="en-US" altLang="en-US" sz="2400" dirty="0" smtClean="0"/>
          </a:p>
          <a:p>
            <a:pPr algn="l" rtl="0" eaLnBrk="1" hangingPunct="1">
              <a:lnSpc>
                <a:spcPct val="150000"/>
              </a:lnSpc>
              <a:spcBef>
                <a:spcPts val="0"/>
              </a:spcBef>
              <a:buFontTx/>
              <a:buNone/>
            </a:pPr>
            <a:r>
              <a:rPr lang="en-US" altLang="en-US" sz="2400" dirty="0" smtClean="0"/>
              <a:t>“Does there exists a Hamiltonian path?” is in </a:t>
            </a:r>
            <a:r>
              <a:rPr lang="en-US" altLang="en-US" sz="2400" dirty="0" smtClean="0">
                <a:solidFill>
                  <a:srgbClr val="FF0000"/>
                </a:solidFill>
              </a:rPr>
              <a:t>NP</a:t>
            </a:r>
          </a:p>
          <a:p>
            <a:pPr algn="l" rtl="0" eaLnBrk="1" hangingPunct="1">
              <a:lnSpc>
                <a:spcPct val="150000"/>
              </a:lnSpc>
              <a:spcBef>
                <a:spcPts val="0"/>
              </a:spcBef>
              <a:buFontTx/>
              <a:buNone/>
            </a:pPr>
            <a:endParaRPr lang="en-US" altLang="en-US" sz="2800" dirty="0"/>
          </a:p>
          <a:p>
            <a:pPr marL="0" algn="l" rtl="0" eaLnBrk="1" hangingPunct="1">
              <a:lnSpc>
                <a:spcPct val="150000"/>
              </a:lnSpc>
              <a:spcBef>
                <a:spcPts val="0"/>
              </a:spcBef>
              <a:buFontTx/>
              <a:buNone/>
            </a:pPr>
            <a:r>
              <a:rPr lang="en-US" altLang="en-US" sz="2000" dirty="0"/>
              <a:t>(A bit like the distinction between </a:t>
            </a:r>
            <a:r>
              <a:rPr lang="en-US" altLang="en-US" sz="2000" dirty="0">
                <a:solidFill>
                  <a:srgbClr val="0099FF"/>
                </a:solidFill>
              </a:rPr>
              <a:t>recall</a:t>
            </a:r>
            <a:r>
              <a:rPr lang="en-US" altLang="en-US" sz="2000" dirty="0"/>
              <a:t> and </a:t>
            </a:r>
            <a:r>
              <a:rPr lang="en-US" altLang="en-US" sz="2000" dirty="0">
                <a:solidFill>
                  <a:srgbClr val="0099FF"/>
                </a:solidFill>
              </a:rPr>
              <a:t>recognition</a:t>
            </a:r>
            <a:r>
              <a:rPr lang="en-US" altLang="en-US" sz="2000" dirty="0"/>
              <a:t> in psychology)</a:t>
            </a:r>
          </a:p>
          <a:p>
            <a:pPr algn="l" rtl="0" eaLnBrk="1" hangingPunct="1">
              <a:lnSpc>
                <a:spcPct val="150000"/>
              </a:lnSpc>
              <a:buFontTx/>
              <a:buNone/>
            </a:pPr>
            <a:endParaRPr lang="en-US" altLang="en-US" sz="2400" dirty="0" smtClean="0">
              <a:solidFill>
                <a:srgbClr val="FF0000"/>
              </a:solidFill>
            </a:endParaRPr>
          </a:p>
          <a:p>
            <a:pPr algn="l" rtl="0" eaLnBrk="1" hangingPunct="1">
              <a:lnSpc>
                <a:spcPct val="150000"/>
              </a:lnSpc>
              <a:buFontTx/>
              <a:buNone/>
            </a:pPr>
            <a:endParaRPr lang="en-US" alt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80</a:t>
            </a:fld>
            <a:endParaRPr lang="en-US" altLang="en-US"/>
          </a:p>
        </p:txBody>
      </p:sp>
    </p:spTree>
    <p:extLst>
      <p:ext uri="{BB962C8B-B14F-4D97-AF65-F5344CB8AC3E}">
        <p14:creationId xmlns:p14="http://schemas.microsoft.com/office/powerpoint/2010/main" val="21921057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81</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NP-Completeness</a:t>
            </a:r>
          </a:p>
        </p:txBody>
      </p:sp>
      <p:sp>
        <p:nvSpPr>
          <p:cNvPr id="40964" name="Rectangle 3"/>
          <p:cNvSpPr>
            <a:spLocks noGrp="1" noChangeArrowheads="1"/>
          </p:cNvSpPr>
          <p:nvPr>
            <p:ph type="body" idx="4294967295"/>
          </p:nvPr>
        </p:nvSpPr>
        <p:spPr>
          <a:xfrm>
            <a:off x="457200" y="1600200"/>
            <a:ext cx="3682752" cy="4525963"/>
          </a:xfrm>
        </p:spPr>
        <p:txBody>
          <a:bodyPr/>
          <a:lstStyle/>
          <a:p>
            <a:pPr marL="0" algn="l" rtl="0" eaLnBrk="1" hangingPunct="1">
              <a:lnSpc>
                <a:spcPct val="150000"/>
              </a:lnSpc>
              <a:buFontTx/>
              <a:buNone/>
            </a:pPr>
            <a:r>
              <a:rPr lang="en-US" altLang="en-US" sz="2000" dirty="0" smtClean="0"/>
              <a:t>There is a problem about which the following is true: </a:t>
            </a:r>
          </a:p>
          <a:p>
            <a:pPr marL="0" algn="l" rtl="0" eaLnBrk="1" hangingPunct="1">
              <a:lnSpc>
                <a:spcPct val="150000"/>
              </a:lnSpc>
              <a:buFontTx/>
              <a:buNone/>
            </a:pPr>
            <a:r>
              <a:rPr lang="en-US" altLang="en-US" sz="2000" dirty="0" smtClean="0">
                <a:solidFill>
                  <a:srgbClr val="FF0000"/>
                </a:solidFill>
              </a:rPr>
              <a:t>IF</a:t>
            </a:r>
            <a:r>
              <a:rPr lang="en-US" altLang="en-US" sz="2000" dirty="0" smtClean="0"/>
              <a:t> you could solve it in </a:t>
            </a:r>
            <a:r>
              <a:rPr lang="en-US" altLang="en-US" sz="2000" dirty="0" smtClean="0">
                <a:solidFill>
                  <a:srgbClr val="0070C0"/>
                </a:solidFill>
              </a:rPr>
              <a:t>polynomial</a:t>
            </a:r>
            <a:r>
              <a:rPr lang="en-US" altLang="en-US" sz="2000" dirty="0" smtClean="0"/>
              <a:t> time, </a:t>
            </a:r>
            <a:r>
              <a:rPr lang="en-US" altLang="en-US" sz="2000" dirty="0" smtClean="0">
                <a:solidFill>
                  <a:srgbClr val="FF0000"/>
                </a:solidFill>
              </a:rPr>
              <a:t>THEN</a:t>
            </a:r>
            <a:r>
              <a:rPr lang="en-US" altLang="en-US" sz="2000" dirty="0" smtClean="0"/>
              <a:t> you can solve </a:t>
            </a:r>
            <a:r>
              <a:rPr lang="en-US" altLang="en-US" sz="2000" dirty="0" smtClean="0">
                <a:solidFill>
                  <a:srgbClr val="FF0000"/>
                </a:solidFill>
              </a:rPr>
              <a:t>any</a:t>
            </a:r>
            <a:r>
              <a:rPr lang="en-US" altLang="en-US" sz="2000" dirty="0" smtClean="0"/>
              <a:t> problem in NP in </a:t>
            </a:r>
            <a:r>
              <a:rPr lang="en-US" altLang="en-US" sz="2000" dirty="0">
                <a:solidFill>
                  <a:srgbClr val="0070C0"/>
                </a:solidFill>
              </a:rPr>
              <a:t>p</a:t>
            </a:r>
            <a:r>
              <a:rPr lang="en-US" altLang="en-US" sz="2000" dirty="0" smtClean="0">
                <a:solidFill>
                  <a:srgbClr val="0070C0"/>
                </a:solidFill>
              </a:rPr>
              <a:t>olynomial</a:t>
            </a:r>
            <a:r>
              <a:rPr lang="en-US" altLang="en-US" sz="2000" dirty="0" smtClean="0"/>
              <a:t> time</a:t>
            </a:r>
          </a:p>
          <a:p>
            <a:pPr marL="0" algn="l" rtl="0" eaLnBrk="1" hangingPunct="1">
              <a:lnSpc>
                <a:spcPct val="150000"/>
              </a:lnSpc>
              <a:buFontTx/>
              <a:buNone/>
            </a:pPr>
            <a:r>
              <a:rPr lang="en-US" altLang="en-US" sz="2000" dirty="0" smtClean="0"/>
              <a:t>(This isn’t the </a:t>
            </a:r>
            <a:r>
              <a:rPr lang="en-US" altLang="en-US" sz="2000" dirty="0" smtClean="0">
                <a:solidFill>
                  <a:srgbClr val="7030A0"/>
                </a:solidFill>
              </a:rPr>
              <a:t>definition</a:t>
            </a:r>
            <a:r>
              <a:rPr lang="en-US" altLang="en-US" sz="2000" dirty="0" smtClean="0"/>
              <a:t> of NP-Completeness)</a:t>
            </a:r>
          </a:p>
          <a:p>
            <a:pPr marL="0" algn="l" rtl="0" eaLnBrk="1" hangingPunct="1">
              <a:lnSpc>
                <a:spcPct val="150000"/>
              </a:lnSpc>
              <a:buFontTx/>
              <a:buNone/>
            </a:pPr>
            <a:r>
              <a:rPr lang="en-US" altLang="en-US" sz="2000" dirty="0" smtClean="0"/>
              <a:t>Results from 1971, 1973</a:t>
            </a:r>
            <a:endParaRPr lang="en-US" altLang="en-US" sz="20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81</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599943"/>
            <a:ext cx="1727109" cy="2088232"/>
          </a:xfrm>
          <a:prstGeom prst="rect">
            <a:avLst/>
          </a:prstGeom>
        </p:spPr>
      </p:pic>
      <p:sp>
        <p:nvSpPr>
          <p:cNvPr id="4" name="TextBox 3"/>
          <p:cNvSpPr txBox="1"/>
          <p:nvPr/>
        </p:nvSpPr>
        <p:spPr>
          <a:xfrm>
            <a:off x="4139952" y="4005064"/>
            <a:ext cx="2448272" cy="338554"/>
          </a:xfrm>
          <a:prstGeom prst="rect">
            <a:avLst/>
          </a:prstGeom>
          <a:noFill/>
        </p:spPr>
        <p:txBody>
          <a:bodyPr wrap="square" rtlCol="0">
            <a:spAutoFit/>
          </a:bodyPr>
          <a:lstStyle/>
          <a:p>
            <a:r>
              <a:rPr lang="en-US" sz="1600" dirty="0" smtClean="0"/>
              <a:t>Stephen Cook (b. 1939)</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130225"/>
            <a:ext cx="1622703" cy="2088232"/>
          </a:xfrm>
          <a:prstGeom prst="rect">
            <a:avLst/>
          </a:prstGeom>
        </p:spPr>
      </p:pic>
      <p:sp>
        <p:nvSpPr>
          <p:cNvPr id="10" name="TextBox 9"/>
          <p:cNvSpPr txBox="1"/>
          <p:nvPr/>
        </p:nvSpPr>
        <p:spPr>
          <a:xfrm>
            <a:off x="5075514" y="5400762"/>
            <a:ext cx="2448272" cy="338554"/>
          </a:xfrm>
          <a:prstGeom prst="rect">
            <a:avLst/>
          </a:prstGeom>
          <a:noFill/>
        </p:spPr>
        <p:txBody>
          <a:bodyPr wrap="square" rtlCol="0">
            <a:spAutoFit/>
          </a:bodyPr>
          <a:lstStyle/>
          <a:p>
            <a:r>
              <a:rPr lang="en-US" sz="1600" dirty="0" smtClean="0"/>
              <a:t>Leonid Levin (b. 1948)</a:t>
            </a:r>
            <a:endParaRPr lang="en-US" sz="1600" dirty="0"/>
          </a:p>
        </p:txBody>
      </p:sp>
    </p:spTree>
    <p:extLst>
      <p:ext uri="{BB962C8B-B14F-4D97-AF65-F5344CB8AC3E}">
        <p14:creationId xmlns:p14="http://schemas.microsoft.com/office/powerpoint/2010/main" val="13017381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82</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Many problems are NP-Complete</a:t>
            </a:r>
          </a:p>
        </p:txBody>
      </p:sp>
      <p:sp>
        <p:nvSpPr>
          <p:cNvPr id="40964" name="Rectangle 3"/>
          <p:cNvSpPr>
            <a:spLocks noGrp="1" noChangeArrowheads="1"/>
          </p:cNvSpPr>
          <p:nvPr>
            <p:ph type="body" idx="4294967295"/>
          </p:nvPr>
        </p:nvSpPr>
        <p:spPr>
          <a:xfrm>
            <a:off x="457200" y="1600200"/>
            <a:ext cx="5122912" cy="4493096"/>
          </a:xfrm>
        </p:spPr>
        <p:txBody>
          <a:bodyPr/>
          <a:lstStyle/>
          <a:p>
            <a:pPr marL="0" indent="0" algn="l" rtl="0" eaLnBrk="1" hangingPunct="1">
              <a:lnSpc>
                <a:spcPct val="150000"/>
              </a:lnSpc>
              <a:buFontTx/>
              <a:buNone/>
            </a:pPr>
            <a:r>
              <a:rPr lang="en-US" altLang="en-US" sz="2000" dirty="0" smtClean="0">
                <a:solidFill>
                  <a:srgbClr val="FF0000"/>
                </a:solidFill>
              </a:rPr>
              <a:t>1972</a:t>
            </a:r>
            <a:r>
              <a:rPr lang="en-US" altLang="en-US" sz="2000" dirty="0" smtClean="0"/>
              <a:t> Karp showed that 21 problems are NP-Complete</a:t>
            </a:r>
          </a:p>
          <a:p>
            <a:pPr marL="0" indent="0" algn="l" rtl="0" eaLnBrk="1" hangingPunct="1">
              <a:lnSpc>
                <a:spcPct val="150000"/>
              </a:lnSpc>
              <a:buFontTx/>
              <a:buNone/>
            </a:pPr>
            <a:endParaRPr lang="en-US" altLang="en-US" sz="2000" dirty="0"/>
          </a:p>
          <a:p>
            <a:pPr marL="0" indent="0" algn="l" rtl="0" eaLnBrk="1" hangingPunct="1">
              <a:lnSpc>
                <a:spcPct val="150000"/>
              </a:lnSpc>
              <a:buFontTx/>
              <a:buNone/>
            </a:pPr>
            <a:r>
              <a:rPr lang="en-US" altLang="en-US" sz="2000" dirty="0" smtClean="0">
                <a:solidFill>
                  <a:srgbClr val="FF0000"/>
                </a:solidFill>
              </a:rPr>
              <a:t>1979</a:t>
            </a:r>
            <a:r>
              <a:rPr lang="en-US" altLang="en-US" sz="2000" dirty="0" smtClean="0"/>
              <a:t> </a:t>
            </a:r>
            <a:r>
              <a:rPr lang="en-US" altLang="en-US" sz="2000" dirty="0" err="1" smtClean="0"/>
              <a:t>Garey</a:t>
            </a:r>
            <a:r>
              <a:rPr lang="en-US" altLang="en-US" sz="2000" dirty="0" smtClean="0"/>
              <a:t> and Johnson publish a book with many more </a:t>
            </a:r>
          </a:p>
          <a:p>
            <a:pPr marL="0" algn="l" rtl="0" eaLnBrk="1" hangingPunct="1">
              <a:lnSpc>
                <a:spcPct val="150000"/>
              </a:lnSpc>
              <a:buFontTx/>
              <a:buNone/>
            </a:pPr>
            <a:endParaRPr lang="en-US" altLang="en-US" sz="2000" dirty="0"/>
          </a:p>
          <a:p>
            <a:pPr marL="0" algn="l" rtl="0" eaLnBrk="1" hangingPunct="1">
              <a:lnSpc>
                <a:spcPct val="150000"/>
              </a:lnSpc>
              <a:buFontTx/>
              <a:buNone/>
            </a:pPr>
            <a:r>
              <a:rPr lang="en-US" altLang="en-US" sz="2000" dirty="0" smtClean="0"/>
              <a:t>You can find a catalog at</a:t>
            </a:r>
            <a:endParaRPr lang="en-US" altLang="en-US" sz="2000" dirty="0" smtClean="0">
              <a:latin typeface="Arial" panose="020B0604020202020204" pitchFamily="34" charset="0"/>
            </a:endParaRPr>
          </a:p>
          <a:p>
            <a:pPr marL="0" algn="l" rtl="0" eaLnBrk="1" hangingPunct="1">
              <a:lnSpc>
                <a:spcPct val="150000"/>
              </a:lnSpc>
              <a:buFontTx/>
              <a:buNone/>
            </a:pPr>
            <a:r>
              <a:rPr lang="en-US" sz="1600" dirty="0">
                <a:latin typeface="Arial" panose="020B0604020202020204" pitchFamily="34" charset="0"/>
                <a:hlinkClick r:id="rId2"/>
              </a:rPr>
              <a:t>https://www.nada.kth.se/~</a:t>
            </a:r>
            <a:r>
              <a:rPr lang="en-US" sz="1600" dirty="0" smtClean="0">
                <a:latin typeface="Arial" panose="020B0604020202020204" pitchFamily="34" charset="0"/>
                <a:hlinkClick r:id="rId2"/>
              </a:rPr>
              <a:t>viggo/problemlist/compendium.html</a:t>
            </a:r>
            <a:endParaRPr lang="en-US" sz="1600" dirty="0">
              <a:latin typeface="Arial" panose="020B0604020202020204" pitchFamily="34" charset="0"/>
              <a:hlinkClick r:id="rId2"/>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82</a:t>
            </a:fld>
            <a:endParaRPr lang="en-US" altLang="en-US" dirty="0"/>
          </a:p>
        </p:txBody>
      </p:sp>
      <p:sp>
        <p:nvSpPr>
          <p:cNvPr id="4" name="TextBox 3"/>
          <p:cNvSpPr txBox="1"/>
          <p:nvPr/>
        </p:nvSpPr>
        <p:spPr>
          <a:xfrm>
            <a:off x="5906158" y="3933056"/>
            <a:ext cx="2448272" cy="338554"/>
          </a:xfrm>
          <a:prstGeom prst="rect">
            <a:avLst/>
          </a:prstGeom>
          <a:noFill/>
        </p:spPr>
        <p:txBody>
          <a:bodyPr wrap="square" rtlCol="0">
            <a:spAutoFit/>
          </a:bodyPr>
          <a:lstStyle/>
          <a:p>
            <a:r>
              <a:rPr lang="en-US" sz="1600" dirty="0" smtClean="0"/>
              <a:t>Richard Karp (b. 1935)</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484784"/>
            <a:ext cx="2095500" cy="2095500"/>
          </a:xfrm>
          <a:prstGeom prst="rect">
            <a:avLst/>
          </a:prstGeom>
        </p:spPr>
      </p:pic>
    </p:spTree>
    <p:extLst>
      <p:ext uri="{BB962C8B-B14F-4D97-AF65-F5344CB8AC3E}">
        <p14:creationId xmlns:p14="http://schemas.microsoft.com/office/powerpoint/2010/main" val="35838406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83</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P = NP  ?</a:t>
            </a:r>
          </a:p>
        </p:txBody>
      </p:sp>
      <p:sp>
        <p:nvSpPr>
          <p:cNvPr id="40964" name="Rectangle 3"/>
          <p:cNvSpPr>
            <a:spLocks noGrp="1" noChangeArrowheads="1"/>
          </p:cNvSpPr>
          <p:nvPr>
            <p:ph type="body" idx="4294967295"/>
          </p:nvPr>
        </p:nvSpPr>
        <p:spPr>
          <a:xfrm>
            <a:off x="1506488" y="3154760"/>
            <a:ext cx="730424" cy="676671"/>
          </a:xfrm>
        </p:spPr>
        <p:txBody>
          <a:bodyPr/>
          <a:lstStyle/>
          <a:p>
            <a:pPr algn="l" rtl="0" eaLnBrk="1" hangingPunct="1">
              <a:lnSpc>
                <a:spcPct val="150000"/>
              </a:lnSpc>
              <a:buFontTx/>
              <a:buNone/>
            </a:pPr>
            <a:r>
              <a:rPr lang="en-US" altLang="en-US" sz="2400" dirty="0" smtClean="0">
                <a:solidFill>
                  <a:srgbClr val="7030A0"/>
                </a:solidFill>
              </a:rPr>
              <a:t>NP</a:t>
            </a:r>
            <a:endParaRPr lang="en-US" altLang="en-US" sz="2400" dirty="0">
              <a:solidFill>
                <a:srgbClr val="7030A0"/>
              </a:solidFill>
            </a:endParaRP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83</a:t>
            </a:fld>
            <a:endParaRPr lang="en-US" altLang="en-US"/>
          </a:p>
        </p:txBody>
      </p:sp>
      <p:sp>
        <p:nvSpPr>
          <p:cNvPr id="3" name="Oval 2"/>
          <p:cNvSpPr/>
          <p:nvPr/>
        </p:nvSpPr>
        <p:spPr bwMode="auto">
          <a:xfrm>
            <a:off x="2699792" y="1916832"/>
            <a:ext cx="4392488" cy="3816424"/>
          </a:xfrm>
          <a:prstGeom prst="ellipse">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3527884" y="4068688"/>
            <a:ext cx="2736304" cy="1664568"/>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527884" y="1916832"/>
            <a:ext cx="2736304" cy="166456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Rectangle 3"/>
          <p:cNvSpPr txBox="1">
            <a:spLocks noChangeArrowheads="1"/>
          </p:cNvSpPr>
          <p:nvPr/>
        </p:nvSpPr>
        <p:spPr bwMode="auto">
          <a:xfrm>
            <a:off x="4644008" y="4653136"/>
            <a:ext cx="730424" cy="6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r>
              <a:rPr lang="en-US" altLang="en-US" sz="2400" kern="0" dirty="0" smtClean="0">
                <a:solidFill>
                  <a:srgbClr val="009900"/>
                </a:solidFill>
              </a:rPr>
              <a:t>P</a:t>
            </a:r>
            <a:endParaRPr lang="en-US" altLang="en-US" sz="2400" kern="0" dirty="0">
              <a:solidFill>
                <a:srgbClr val="009900"/>
              </a:solidFill>
            </a:endParaRPr>
          </a:p>
        </p:txBody>
      </p:sp>
      <p:sp>
        <p:nvSpPr>
          <p:cNvPr id="10" name="Rectangle 3"/>
          <p:cNvSpPr txBox="1">
            <a:spLocks noChangeArrowheads="1"/>
          </p:cNvSpPr>
          <p:nvPr/>
        </p:nvSpPr>
        <p:spPr bwMode="auto">
          <a:xfrm>
            <a:off x="4427984" y="2276872"/>
            <a:ext cx="864096" cy="6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lnSpc>
                <a:spcPct val="150000"/>
              </a:lnSpc>
              <a:buFontTx/>
              <a:buNone/>
            </a:pPr>
            <a:r>
              <a:rPr lang="en-US" altLang="en-US" sz="2400" kern="0" dirty="0" smtClean="0">
                <a:solidFill>
                  <a:srgbClr val="FF0000"/>
                </a:solidFill>
              </a:rPr>
              <a:t>NPC</a:t>
            </a:r>
            <a:endParaRPr lang="en-US" altLang="en-US" sz="2400" kern="0" dirty="0">
              <a:solidFill>
                <a:srgbClr val="FF0000"/>
              </a:solidFill>
            </a:endParaRPr>
          </a:p>
        </p:txBody>
      </p:sp>
    </p:spTree>
    <p:extLst>
      <p:ext uri="{BB962C8B-B14F-4D97-AF65-F5344CB8AC3E}">
        <p14:creationId xmlns:p14="http://schemas.microsoft.com/office/powerpoint/2010/main" val="41118661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84</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Why am I telling you all this?</a:t>
            </a:r>
          </a:p>
        </p:txBody>
      </p:sp>
      <p:sp>
        <p:nvSpPr>
          <p:cNvPr id="40964"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t>Computer scientists also use </a:t>
            </a:r>
            <a:r>
              <a:rPr lang="en-US" altLang="en-US" sz="2400" dirty="0" smtClean="0">
                <a:solidFill>
                  <a:srgbClr val="FF0000"/>
                </a:solidFill>
              </a:rPr>
              <a:t>heuristics</a:t>
            </a:r>
          </a:p>
          <a:p>
            <a:pPr algn="l" rtl="0" eaLnBrk="1" hangingPunct="1">
              <a:lnSpc>
                <a:spcPct val="150000"/>
              </a:lnSpc>
            </a:pPr>
            <a:r>
              <a:rPr lang="en-US" altLang="en-US" sz="2400" dirty="0" smtClean="0"/>
              <a:t>Some problems that economic theory assumes people solve are </a:t>
            </a:r>
            <a:r>
              <a:rPr lang="en-US" altLang="en-US" sz="2400" dirty="0" smtClean="0">
                <a:solidFill>
                  <a:srgbClr val="0070C0"/>
                </a:solidFill>
              </a:rPr>
              <a:t>NP-Complete</a:t>
            </a:r>
            <a:r>
              <a:rPr lang="en-US" altLang="en-US" sz="2400" dirty="0" smtClean="0"/>
              <a:t> </a:t>
            </a:r>
          </a:p>
          <a:p>
            <a:pPr algn="l" rtl="0" eaLnBrk="1" hangingPunct="1">
              <a:lnSpc>
                <a:spcPct val="150000"/>
              </a:lnSpc>
            </a:pPr>
            <a:r>
              <a:rPr lang="en-US" altLang="en-US" sz="2400" dirty="0" smtClean="0"/>
              <a:t>And that brings about questions about “rationality”</a:t>
            </a:r>
          </a:p>
          <a:p>
            <a:pPr algn="l" rtl="0" eaLnBrk="1" hangingPunct="1">
              <a:lnSpc>
                <a:spcPct val="150000"/>
              </a:lnSpc>
            </a:pPr>
            <a:r>
              <a:rPr lang="en-US" altLang="en-US" sz="2400" dirty="0" smtClean="0"/>
              <a:t>For now: if the best computer scientists sometimes can only offer heuristics, it makes sense that so does the human brain</a:t>
            </a:r>
            <a:endParaRPr lang="en-US" altLang="en-US" sz="2400" dirty="0"/>
          </a:p>
          <a:p>
            <a:pPr algn="l" rtl="0" eaLnBrk="1" hangingPunct="1">
              <a:lnSpc>
                <a:spcPct val="150000"/>
              </a:lnSpc>
              <a:buFontTx/>
              <a:buNone/>
            </a:pPr>
            <a:endParaRPr lang="en-US" altLang="en-US" sz="24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84</a:t>
            </a:fld>
            <a:endParaRPr lang="en-US" altLang="en-US"/>
          </a:p>
        </p:txBody>
      </p:sp>
    </p:spTree>
    <p:extLst>
      <p:ext uri="{BB962C8B-B14F-4D97-AF65-F5344CB8AC3E}">
        <p14:creationId xmlns:p14="http://schemas.microsoft.com/office/powerpoint/2010/main" val="3826869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DD514E4-3656-4B64-8E11-5C933BD792C8}" type="slidenum">
              <a:rPr lang="ar-SA" altLang="en-US" sz="1400"/>
              <a:pPr algn="l">
                <a:spcBef>
                  <a:spcPct val="0"/>
                </a:spcBef>
                <a:buFontTx/>
                <a:buNone/>
              </a:pPr>
              <a:t>85</a:t>
            </a:fld>
            <a:endParaRPr lang="en-US" altLang="en-US" sz="1400"/>
          </a:p>
        </p:txBody>
      </p:sp>
      <p:sp>
        <p:nvSpPr>
          <p:cNvPr id="39939" name="Rectangle 2"/>
          <p:cNvSpPr>
            <a:spLocks noGrp="1" noChangeArrowheads="1"/>
          </p:cNvSpPr>
          <p:nvPr>
            <p:ph type="title"/>
          </p:nvPr>
        </p:nvSpPr>
        <p:spPr/>
        <p:txBody>
          <a:bodyPr/>
          <a:lstStyle/>
          <a:p>
            <a:pPr rtl="0" eaLnBrk="1" hangingPunct="1"/>
            <a:r>
              <a:rPr lang="en-US" altLang="en-US" sz="3600" dirty="0" smtClean="0">
                <a:solidFill>
                  <a:schemeClr val="accent2"/>
                </a:solidFill>
              </a:rPr>
              <a:t>Back to Linda</a:t>
            </a:r>
          </a:p>
        </p:txBody>
      </p:sp>
      <p:sp>
        <p:nvSpPr>
          <p:cNvPr id="39940" name="Rectangle 3"/>
          <p:cNvSpPr>
            <a:spLocks noGrp="1" noChangeArrowheads="1"/>
          </p:cNvSpPr>
          <p:nvPr>
            <p:ph type="body" idx="1"/>
          </p:nvPr>
        </p:nvSpPr>
        <p:spPr>
          <a:xfrm>
            <a:off x="971600" y="4221088"/>
            <a:ext cx="7416824" cy="1873325"/>
          </a:xfrm>
        </p:spPr>
        <p:txBody>
          <a:bodyPr/>
          <a:lstStyle/>
          <a:p>
            <a:pPr marL="0" indent="0" algn="l" rtl="0" eaLnBrk="1" hangingPunct="1">
              <a:lnSpc>
                <a:spcPct val="90000"/>
              </a:lnSpc>
              <a:buNone/>
            </a:pPr>
            <a:endParaRPr lang="en-US" altLang="en-US" sz="2400" dirty="0" smtClean="0"/>
          </a:p>
          <a:p>
            <a:pPr marL="609600" indent="-609600" algn="l" rtl="0" eaLnBrk="1" hangingPunct="1">
              <a:lnSpc>
                <a:spcPct val="90000"/>
              </a:lnSpc>
              <a:buFontTx/>
              <a:buNone/>
            </a:pPr>
            <a:endParaRPr lang="en-US" altLang="en-US" sz="2800" dirty="0" smtClean="0"/>
          </a:p>
          <a:p>
            <a:pPr marL="609600" indent="-609600" algn="l" rtl="0" eaLnBrk="1" hangingPunct="1">
              <a:lnSpc>
                <a:spcPct val="90000"/>
              </a:lnSpc>
              <a:buFontTx/>
              <a:buNone/>
            </a:pPr>
            <a:endParaRPr lang="en-US" altLang="en-US" sz="2800" dirty="0" smtClean="0"/>
          </a:p>
        </p:txBody>
      </p:sp>
      <p:sp>
        <p:nvSpPr>
          <p:cNvPr id="2" name="Oval 1"/>
          <p:cNvSpPr/>
          <p:nvPr/>
        </p:nvSpPr>
        <p:spPr bwMode="auto">
          <a:xfrm>
            <a:off x="2123728" y="1988840"/>
            <a:ext cx="3168352" cy="2664296"/>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3851920" y="1988840"/>
            <a:ext cx="3168352" cy="2664296"/>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755576" y="1700808"/>
            <a:ext cx="1944216" cy="369332"/>
          </a:xfrm>
          <a:prstGeom prst="rect">
            <a:avLst/>
          </a:prstGeom>
          <a:noFill/>
        </p:spPr>
        <p:txBody>
          <a:bodyPr wrap="square" rtlCol="0">
            <a:spAutoFit/>
          </a:bodyPr>
          <a:lstStyle/>
          <a:p>
            <a:r>
              <a:rPr lang="en-US" dirty="0" smtClean="0">
                <a:solidFill>
                  <a:srgbClr val="FF0000"/>
                </a:solidFill>
              </a:rPr>
              <a:t>f  (bank teller)</a:t>
            </a:r>
            <a:endParaRPr lang="en-US" dirty="0">
              <a:solidFill>
                <a:srgbClr val="FF0000"/>
              </a:solidFill>
            </a:endParaRPr>
          </a:p>
        </p:txBody>
      </p:sp>
      <p:sp>
        <p:nvSpPr>
          <p:cNvPr id="8" name="TextBox 7"/>
          <p:cNvSpPr txBox="1"/>
          <p:nvPr/>
        </p:nvSpPr>
        <p:spPr>
          <a:xfrm>
            <a:off x="6444208" y="1700808"/>
            <a:ext cx="2088232" cy="369332"/>
          </a:xfrm>
          <a:prstGeom prst="rect">
            <a:avLst/>
          </a:prstGeom>
          <a:noFill/>
        </p:spPr>
        <p:txBody>
          <a:bodyPr wrap="square" rtlCol="0">
            <a:spAutoFit/>
          </a:bodyPr>
          <a:lstStyle/>
          <a:p>
            <a:r>
              <a:rPr lang="en-US" dirty="0" smtClean="0">
                <a:solidFill>
                  <a:srgbClr val="0070C0"/>
                </a:solidFill>
              </a:rPr>
              <a:t>c (active…)</a:t>
            </a:r>
            <a:endParaRPr lang="en-US" dirty="0">
              <a:solidFill>
                <a:srgbClr val="0070C0"/>
              </a:solidFill>
            </a:endParaRPr>
          </a:p>
        </p:txBody>
      </p:sp>
      <p:sp>
        <p:nvSpPr>
          <p:cNvPr id="9" name="TextBox 8"/>
          <p:cNvSpPr txBox="1"/>
          <p:nvPr/>
        </p:nvSpPr>
        <p:spPr>
          <a:xfrm>
            <a:off x="3563888" y="4941168"/>
            <a:ext cx="1728192" cy="369332"/>
          </a:xfrm>
          <a:prstGeom prst="rect">
            <a:avLst/>
          </a:prstGeom>
          <a:noFill/>
        </p:spPr>
        <p:txBody>
          <a:bodyPr wrap="square" rtlCol="0">
            <a:spAutoFit/>
          </a:bodyPr>
          <a:lstStyle/>
          <a:p>
            <a:r>
              <a:rPr lang="en-US" dirty="0" smtClean="0">
                <a:solidFill>
                  <a:srgbClr val="009900"/>
                </a:solidFill>
              </a:rPr>
              <a:t>h  =  </a:t>
            </a:r>
            <a:r>
              <a:rPr lang="en-US" dirty="0" smtClean="0">
                <a:solidFill>
                  <a:srgbClr val="FF0000"/>
                </a:solidFill>
              </a:rPr>
              <a:t>f</a:t>
            </a:r>
            <a:r>
              <a:rPr lang="en-US" dirty="0" smtClean="0">
                <a:solidFill>
                  <a:srgbClr val="009900"/>
                </a:solidFill>
              </a:rPr>
              <a:t>  </a:t>
            </a:r>
            <a:r>
              <a:rPr lang="en-US" dirty="0" smtClean="0"/>
              <a:t>and</a:t>
            </a:r>
            <a:r>
              <a:rPr lang="en-US" dirty="0" smtClean="0">
                <a:solidFill>
                  <a:srgbClr val="009900"/>
                </a:solidFill>
              </a:rPr>
              <a:t>  </a:t>
            </a:r>
            <a:r>
              <a:rPr lang="en-US" dirty="0" smtClean="0">
                <a:solidFill>
                  <a:srgbClr val="0070C0"/>
                </a:solidFill>
              </a:rPr>
              <a:t>c</a:t>
            </a:r>
            <a:endParaRPr lang="en-US" dirty="0">
              <a:solidFill>
                <a:srgbClr val="0070C0"/>
              </a:solidFill>
            </a:endParaRPr>
          </a:p>
        </p:txBody>
      </p:sp>
      <p:cxnSp>
        <p:nvCxnSpPr>
          <p:cNvPr id="11" name="Straight Arrow Connector 10"/>
          <p:cNvCxnSpPr/>
          <p:nvPr/>
        </p:nvCxnSpPr>
        <p:spPr bwMode="auto">
          <a:xfrm flipV="1">
            <a:off x="4572000" y="3933056"/>
            <a:ext cx="0" cy="936104"/>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3" name="Straight Connector 12"/>
          <p:cNvCxnSpPr/>
          <p:nvPr/>
        </p:nvCxnSpPr>
        <p:spPr bwMode="auto">
          <a:xfrm flipH="1">
            <a:off x="4067944" y="2348880"/>
            <a:ext cx="648072" cy="360040"/>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7" name="Straight Connector 16"/>
          <p:cNvCxnSpPr/>
          <p:nvPr/>
        </p:nvCxnSpPr>
        <p:spPr bwMode="auto">
          <a:xfrm flipH="1">
            <a:off x="3896308" y="2501280"/>
            <a:ext cx="972108" cy="555104"/>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8" name="Straight Connector 17"/>
          <p:cNvCxnSpPr>
            <a:endCxn id="6" idx="2"/>
          </p:cNvCxnSpPr>
          <p:nvPr/>
        </p:nvCxnSpPr>
        <p:spPr bwMode="auto">
          <a:xfrm flipH="1">
            <a:off x="3851920" y="2653680"/>
            <a:ext cx="1168896" cy="667308"/>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19" name="Straight Connector 18"/>
          <p:cNvCxnSpPr/>
          <p:nvPr/>
        </p:nvCxnSpPr>
        <p:spPr bwMode="auto">
          <a:xfrm flipH="1">
            <a:off x="3896308" y="2806080"/>
            <a:ext cx="1276908" cy="762000"/>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0" name="Straight Connector 19"/>
          <p:cNvCxnSpPr/>
          <p:nvPr/>
        </p:nvCxnSpPr>
        <p:spPr bwMode="auto">
          <a:xfrm flipH="1">
            <a:off x="3971211" y="3038382"/>
            <a:ext cx="1242819" cy="743862"/>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1" name="Straight Connector 20"/>
          <p:cNvCxnSpPr/>
          <p:nvPr/>
        </p:nvCxnSpPr>
        <p:spPr bwMode="auto">
          <a:xfrm flipH="1">
            <a:off x="4076542" y="3296079"/>
            <a:ext cx="1189642" cy="687281"/>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2" name="Straight Connector 21"/>
          <p:cNvCxnSpPr/>
          <p:nvPr/>
        </p:nvCxnSpPr>
        <p:spPr bwMode="auto">
          <a:xfrm flipH="1">
            <a:off x="4234644" y="3558153"/>
            <a:ext cx="992334" cy="577607"/>
          </a:xfrm>
          <a:prstGeom prst="line">
            <a:avLst/>
          </a:prstGeom>
          <a:solidFill>
            <a:schemeClr val="accent1"/>
          </a:solidFill>
          <a:ln w="28575" cap="flat" cmpd="sng" algn="ctr">
            <a:solidFill>
              <a:srgbClr val="009900"/>
            </a:solidFill>
            <a:prstDash val="solid"/>
            <a:round/>
            <a:headEnd type="none" w="med" len="med"/>
            <a:tailEnd type="none" w="med" len="med"/>
          </a:ln>
          <a:effectLst/>
        </p:spPr>
      </p:cxnSp>
      <p:cxnSp>
        <p:nvCxnSpPr>
          <p:cNvPr id="23" name="Straight Connector 22"/>
          <p:cNvCxnSpPr/>
          <p:nvPr/>
        </p:nvCxnSpPr>
        <p:spPr bwMode="auto">
          <a:xfrm flipH="1">
            <a:off x="4421353" y="3843272"/>
            <a:ext cx="726711" cy="420364"/>
          </a:xfrm>
          <a:prstGeom prst="line">
            <a:avLst/>
          </a:prstGeom>
          <a:solidFill>
            <a:schemeClr val="accent1"/>
          </a:solidFill>
          <a:ln w="28575" cap="flat" cmpd="sng" algn="ctr">
            <a:solidFill>
              <a:srgbClr val="009900"/>
            </a:solidFill>
            <a:prstDash val="solid"/>
            <a:round/>
            <a:headEnd type="none" w="med" len="med"/>
            <a:tailEnd type="none" w="med" len="med"/>
          </a:ln>
          <a:effectLst/>
        </p:spPr>
      </p:cxnSp>
      <p:sp>
        <p:nvSpPr>
          <p:cNvPr id="31" name="TextBox 30"/>
          <p:cNvSpPr txBox="1"/>
          <p:nvPr/>
        </p:nvSpPr>
        <p:spPr>
          <a:xfrm>
            <a:off x="863588" y="5395862"/>
            <a:ext cx="7164796" cy="872034"/>
          </a:xfrm>
          <a:prstGeom prst="rect">
            <a:avLst/>
          </a:prstGeom>
          <a:noFill/>
        </p:spPr>
        <p:txBody>
          <a:bodyPr wrap="square" rtlCol="0">
            <a:spAutoFit/>
          </a:bodyPr>
          <a:lstStyle/>
          <a:p>
            <a:pPr>
              <a:lnSpc>
                <a:spcPct val="150000"/>
              </a:lnSpc>
            </a:pPr>
            <a:r>
              <a:rPr lang="en-US" dirty="0" smtClean="0"/>
              <a:t>One way to be immune to the Conjunction Fallacy is to use </a:t>
            </a:r>
            <a:r>
              <a:rPr lang="en-US" dirty="0" smtClean="0">
                <a:solidFill>
                  <a:srgbClr val="FF0000"/>
                </a:solidFill>
              </a:rPr>
              <a:t>subjective probabilities</a:t>
            </a:r>
            <a:endParaRPr lang="en-US" dirty="0">
              <a:solidFill>
                <a:srgbClr val="FF0000"/>
              </a:solidFill>
            </a:endParaRPr>
          </a:p>
        </p:txBody>
      </p:sp>
    </p:spTree>
    <p:extLst>
      <p:ext uri="{BB962C8B-B14F-4D97-AF65-F5344CB8AC3E}">
        <p14:creationId xmlns:p14="http://schemas.microsoft.com/office/powerpoint/2010/main" val="2125211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AC1F2CF7-10D8-49DF-BCBF-57415306E3BF}" type="slidenum">
              <a:rPr lang="ar-SA" altLang="en-US" sz="1400"/>
              <a:pPr algn="l" eaLnBrk="1" hangingPunct="1">
                <a:spcBef>
                  <a:spcPct val="0"/>
                </a:spcBef>
                <a:buFontTx/>
                <a:buNone/>
              </a:pPr>
              <a:t>86</a:t>
            </a:fld>
            <a:endParaRPr lang="en-US" altLang="en-US" sz="1400"/>
          </a:p>
        </p:txBody>
      </p:sp>
      <p:sp>
        <p:nvSpPr>
          <p:cNvPr id="4096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Subjective probabilities</a:t>
            </a:r>
          </a:p>
        </p:txBody>
      </p:sp>
      <p:sp>
        <p:nvSpPr>
          <p:cNvPr id="40964" name="Rectangle 3"/>
          <p:cNvSpPr>
            <a:spLocks noGrp="1" noChangeArrowheads="1"/>
          </p:cNvSpPr>
          <p:nvPr>
            <p:ph type="body" idx="4294967295"/>
          </p:nvPr>
        </p:nvSpPr>
        <p:spPr/>
        <p:txBody>
          <a:bodyPr/>
          <a:lstStyle/>
          <a:p>
            <a:pPr algn="l" rtl="0" eaLnBrk="1" hangingPunct="1">
              <a:lnSpc>
                <a:spcPct val="150000"/>
              </a:lnSpc>
            </a:pPr>
            <a:r>
              <a:rPr lang="en-US" altLang="en-US" sz="2400" dirty="0" smtClean="0">
                <a:solidFill>
                  <a:srgbClr val="FF0000"/>
                </a:solidFill>
              </a:rPr>
              <a:t>Formal models </a:t>
            </a:r>
            <a:r>
              <a:rPr lang="en-US" altLang="en-US" sz="2400" dirty="0" smtClean="0"/>
              <a:t>immune against </a:t>
            </a:r>
            <a:r>
              <a:rPr lang="en-US" altLang="en-US" sz="2400" dirty="0" smtClean="0">
                <a:solidFill>
                  <a:srgbClr val="0070C0"/>
                </a:solidFill>
              </a:rPr>
              <a:t>framing effects</a:t>
            </a:r>
          </a:p>
          <a:p>
            <a:pPr algn="l" rtl="0" eaLnBrk="1" hangingPunct="1">
              <a:lnSpc>
                <a:spcPct val="150000"/>
              </a:lnSpc>
            </a:pPr>
            <a:r>
              <a:rPr lang="en-US" altLang="en-US" sz="2400" dirty="0" smtClean="0">
                <a:solidFill>
                  <a:srgbClr val="FF0000"/>
                </a:solidFill>
              </a:rPr>
              <a:t>Subjective probabilities </a:t>
            </a:r>
            <a:r>
              <a:rPr lang="en-US" altLang="en-US" sz="2400" dirty="0" smtClean="0"/>
              <a:t>– against the </a:t>
            </a:r>
            <a:r>
              <a:rPr lang="en-US" altLang="en-US" sz="2400" dirty="0" smtClean="0">
                <a:solidFill>
                  <a:srgbClr val="0070C0"/>
                </a:solidFill>
              </a:rPr>
              <a:t>Conjunction Fallacy </a:t>
            </a:r>
            <a:r>
              <a:rPr lang="en-US" altLang="en-US" sz="2400" dirty="0" smtClean="0"/>
              <a:t>and related mistakes </a:t>
            </a:r>
          </a:p>
          <a:p>
            <a:pPr algn="l" rtl="0" eaLnBrk="1" hangingPunct="1">
              <a:lnSpc>
                <a:spcPct val="150000"/>
              </a:lnSpc>
            </a:pPr>
            <a:r>
              <a:rPr lang="en-US" altLang="en-US" sz="2400" dirty="0" smtClean="0"/>
              <a:t>In both cases, the model </a:t>
            </a:r>
            <a:r>
              <a:rPr lang="en-US" altLang="en-US" sz="2400" dirty="0" smtClean="0">
                <a:solidFill>
                  <a:srgbClr val="9933FF"/>
                </a:solidFill>
              </a:rPr>
              <a:t>won’t</a:t>
            </a:r>
            <a:r>
              <a:rPr lang="en-US" altLang="en-US" sz="2400" dirty="0" smtClean="0"/>
              <a:t> provide the answer</a:t>
            </a:r>
          </a:p>
          <a:p>
            <a:pPr algn="l" rtl="0" eaLnBrk="1" hangingPunct="1">
              <a:lnSpc>
                <a:spcPct val="150000"/>
              </a:lnSpc>
            </a:pPr>
            <a:r>
              <a:rPr lang="en-US" altLang="en-US" sz="2400" dirty="0" smtClean="0"/>
              <a:t>But it will help you avoid certain patterns that you may consider mistakes</a:t>
            </a:r>
          </a:p>
          <a:p>
            <a:pPr marL="0" indent="0" algn="l" rtl="0" eaLnBrk="1" hangingPunct="1">
              <a:lnSpc>
                <a:spcPct val="150000"/>
              </a:lnSpc>
              <a:buNone/>
            </a:pPr>
            <a:r>
              <a:rPr lang="en-US" altLang="en-US" sz="1800" dirty="0" smtClean="0">
                <a:solidFill>
                  <a:srgbClr val="0070C0"/>
                </a:solidFill>
              </a:rPr>
              <a:t>(Truth is, other models can also immune against the Conjunction Fallacy)</a:t>
            </a:r>
          </a:p>
          <a:p>
            <a:pPr algn="l" rtl="0" eaLnBrk="1" hangingPunct="1">
              <a:lnSpc>
                <a:spcPct val="150000"/>
              </a:lnSpc>
            </a:pPr>
            <a:endParaRPr lang="en-US" altLang="en-US" sz="2400" dirty="0" smtClean="0"/>
          </a:p>
          <a:p>
            <a:pPr algn="l" rtl="0" eaLnBrk="1" hangingPunct="1">
              <a:lnSpc>
                <a:spcPct val="150000"/>
              </a:lnSpc>
              <a:buFontTx/>
              <a:buNone/>
            </a:pPr>
            <a:endParaRPr lang="en-US" altLang="en-US" sz="2400" dirty="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86</a:t>
            </a:fld>
            <a:endParaRPr lang="en-US" altLang="en-US"/>
          </a:p>
        </p:txBody>
      </p:sp>
    </p:spTree>
    <p:extLst>
      <p:ext uri="{BB962C8B-B14F-4D97-AF65-F5344CB8AC3E}">
        <p14:creationId xmlns:p14="http://schemas.microsoft.com/office/powerpoint/2010/main" val="38569334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4A41487-21FB-404C-B149-FEE5EB5B76E4}" type="slidenum">
              <a:rPr lang="ar-SA" altLang="en-US" sz="1400"/>
              <a:pPr algn="l">
                <a:spcBef>
                  <a:spcPct val="0"/>
                </a:spcBef>
                <a:buFontTx/>
                <a:buNone/>
              </a:pPr>
              <a:t>87</a:t>
            </a:fld>
            <a:endParaRPr lang="en-US" altLang="en-US" sz="1400"/>
          </a:p>
        </p:txBody>
      </p:sp>
      <p:sp>
        <p:nvSpPr>
          <p:cNvPr id="41987" name="Rectangle 2"/>
          <p:cNvSpPr>
            <a:spLocks noGrp="1" noChangeArrowheads="1"/>
          </p:cNvSpPr>
          <p:nvPr>
            <p:ph type="title"/>
          </p:nvPr>
        </p:nvSpPr>
        <p:spPr/>
        <p:txBody>
          <a:bodyPr/>
          <a:lstStyle/>
          <a:p>
            <a:pPr rtl="0" eaLnBrk="1" hangingPunct="1"/>
            <a:r>
              <a:rPr lang="en-US" altLang="en-US" sz="3600" dirty="0" smtClean="0">
                <a:solidFill>
                  <a:schemeClr val="accent2"/>
                </a:solidFill>
              </a:rPr>
              <a:t>Words in a novel</a:t>
            </a:r>
          </a:p>
        </p:txBody>
      </p:sp>
      <p:sp>
        <p:nvSpPr>
          <p:cNvPr id="41988" name="Rectangle 3"/>
          <p:cNvSpPr>
            <a:spLocks noGrp="1" noChangeArrowheads="1"/>
          </p:cNvSpPr>
          <p:nvPr>
            <p:ph type="body" idx="1"/>
          </p:nvPr>
        </p:nvSpPr>
        <p:spPr>
          <a:xfrm>
            <a:off x="457200" y="1556792"/>
            <a:ext cx="8229600" cy="4176464"/>
          </a:xfrm>
        </p:spPr>
        <p:txBody>
          <a:bodyPr/>
          <a:lstStyle/>
          <a:p>
            <a:pPr marL="457200" indent="-457200" algn="l" rtl="0" eaLnBrk="1" hangingPunct="1">
              <a:lnSpc>
                <a:spcPct val="150000"/>
              </a:lnSpc>
              <a:buFontTx/>
              <a:buNone/>
            </a:pPr>
            <a:r>
              <a:rPr lang="en-US" altLang="en-US" sz="2400" dirty="0" smtClean="0"/>
              <a:t>A: 	In four pages of a novel (about 2,000 words) in English, do you expect to find more than ten words that have the form </a:t>
            </a:r>
            <a:r>
              <a:rPr lang="en-US" altLang="en-US" sz="2400" dirty="0" smtClean="0">
                <a:solidFill>
                  <a:srgbClr val="C00000"/>
                </a:solidFill>
              </a:rPr>
              <a:t>_ _ _ _ _</a:t>
            </a:r>
            <a:r>
              <a:rPr lang="en-US" altLang="en-US" sz="2400" i="1" dirty="0" smtClean="0">
                <a:solidFill>
                  <a:srgbClr val="C00000"/>
                </a:solidFill>
              </a:rPr>
              <a:t>n</a:t>
            </a:r>
            <a:r>
              <a:rPr lang="en-US" altLang="en-US" sz="2400" dirty="0" smtClean="0">
                <a:solidFill>
                  <a:srgbClr val="C00000"/>
                </a:solidFill>
              </a:rPr>
              <a:t> _ </a:t>
            </a:r>
            <a:r>
              <a:rPr lang="en-US" altLang="en-US" sz="2400" dirty="0" smtClean="0"/>
              <a:t>(seven-letter words that </a:t>
            </a:r>
            <a:r>
              <a:rPr lang="en-US" altLang="en-US" sz="2400" dirty="0" smtClean="0">
                <a:solidFill>
                  <a:srgbClr val="7030A0"/>
                </a:solidFill>
              </a:rPr>
              <a:t>have the letter </a:t>
            </a:r>
            <a:r>
              <a:rPr lang="en-US" altLang="en-US" sz="2400" i="1" dirty="0" smtClean="0">
                <a:solidFill>
                  <a:srgbClr val="7030A0"/>
                </a:solidFill>
              </a:rPr>
              <a:t>n</a:t>
            </a:r>
            <a:r>
              <a:rPr lang="en-US" altLang="en-US" sz="2400" dirty="0" smtClean="0">
                <a:solidFill>
                  <a:srgbClr val="7030A0"/>
                </a:solidFill>
              </a:rPr>
              <a:t> in the sixth position</a:t>
            </a:r>
            <a:r>
              <a:rPr lang="en-US" altLang="en-US" sz="2400" dirty="0" smtClean="0"/>
              <a:t>)?  </a:t>
            </a:r>
          </a:p>
          <a:p>
            <a:pPr marL="457200" indent="-457200" algn="l" rtl="0" eaLnBrk="1" hangingPunct="1">
              <a:lnSpc>
                <a:spcPct val="150000"/>
              </a:lnSpc>
              <a:buFontTx/>
              <a:buNone/>
            </a:pPr>
            <a:r>
              <a:rPr lang="en-US" altLang="en-US" sz="2400" dirty="0" smtClean="0"/>
              <a:t>B: 	In four pages of a novel (about 2,000 words) in English, do you expect to find more than ten words that have the form </a:t>
            </a:r>
            <a:r>
              <a:rPr lang="en-US" altLang="en-US" sz="2400" dirty="0" smtClean="0">
                <a:solidFill>
                  <a:srgbClr val="C00000"/>
                </a:solidFill>
              </a:rPr>
              <a:t>_ _ _ _ </a:t>
            </a:r>
            <a:r>
              <a:rPr lang="en-US" altLang="en-US" sz="2400" i="1" dirty="0" err="1" smtClean="0">
                <a:solidFill>
                  <a:srgbClr val="C00000"/>
                </a:solidFill>
              </a:rPr>
              <a:t>ing</a:t>
            </a:r>
            <a:r>
              <a:rPr lang="en-US" altLang="en-US" sz="2400" dirty="0" smtClean="0"/>
              <a:t>  (seven-letter words that </a:t>
            </a:r>
            <a:r>
              <a:rPr lang="en-US" altLang="en-US" sz="2400" dirty="0" smtClean="0">
                <a:solidFill>
                  <a:srgbClr val="7030A0"/>
                </a:solidFill>
              </a:rPr>
              <a:t>end with </a:t>
            </a:r>
            <a:r>
              <a:rPr lang="en-US" altLang="en-US" sz="2400" i="1" dirty="0" err="1" smtClean="0">
                <a:solidFill>
                  <a:srgbClr val="7030A0"/>
                </a:solidFill>
              </a:rPr>
              <a:t>ing</a:t>
            </a:r>
            <a:r>
              <a:rPr lang="en-US" altLang="en-US" sz="2400" dirty="0" smtClean="0"/>
              <a:t>)?  </a:t>
            </a:r>
            <a:endParaRPr lang="he-IL" altLang="en-US" sz="2400" dirty="0" smtClean="0"/>
          </a:p>
          <a:p>
            <a:pPr marL="457200" indent="-457200" algn="l" rtl="0" eaLnBrk="1" hangingPunct="1">
              <a:lnSpc>
                <a:spcPct val="150000"/>
              </a:lnSpc>
              <a:buFontTx/>
              <a:buNone/>
            </a:pPr>
            <a:endParaRPr lang="he-IL" altLang="en-US" sz="2400" dirty="0" smtClean="0"/>
          </a:p>
          <a:p>
            <a:pPr marL="457200" indent="-457200" algn="l" rtl="0" eaLnBrk="1" hangingPunct="1">
              <a:lnSpc>
                <a:spcPct val="90000"/>
              </a:lnSpc>
              <a:buFontTx/>
              <a:buNone/>
            </a:pPr>
            <a:endParaRPr lang="en-US" altLang="en-US" sz="28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3C8910A6-68EE-4368-81F1-E708B745F4F4}" type="slidenum">
              <a:rPr lang="ar-SA" altLang="en-US" sz="1400"/>
              <a:pPr algn="l" eaLnBrk="1" hangingPunct="1">
                <a:spcBef>
                  <a:spcPct val="0"/>
                </a:spcBef>
                <a:buFontTx/>
                <a:buNone/>
              </a:pPr>
              <a:t>88</a:t>
            </a:fld>
            <a:endParaRPr lang="en-US" altLang="en-US" sz="1400"/>
          </a:p>
        </p:txBody>
      </p:sp>
      <p:sp>
        <p:nvSpPr>
          <p:cNvPr id="4301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Availability </a:t>
            </a:r>
            <a:r>
              <a:rPr lang="en-US" altLang="en-US" sz="3600" dirty="0">
                <a:solidFill>
                  <a:schemeClr val="accent2"/>
                </a:solidFill>
              </a:rPr>
              <a:t>h</a:t>
            </a:r>
            <a:r>
              <a:rPr lang="en-US" altLang="en-US" sz="3600" dirty="0" smtClean="0">
                <a:solidFill>
                  <a:schemeClr val="accent2"/>
                </a:solidFill>
              </a:rPr>
              <a:t>euristic</a:t>
            </a:r>
          </a:p>
        </p:txBody>
      </p:sp>
      <p:sp>
        <p:nvSpPr>
          <p:cNvPr id="43012" name="Rectangle 3"/>
          <p:cNvSpPr>
            <a:spLocks noGrp="1" noChangeArrowheads="1"/>
          </p:cNvSpPr>
          <p:nvPr>
            <p:ph type="body" idx="4294967295"/>
          </p:nvPr>
        </p:nvSpPr>
        <p:spPr/>
        <p:txBody>
          <a:bodyPr/>
          <a:lstStyle/>
          <a:p>
            <a:pPr algn="l" rtl="0" eaLnBrk="1" hangingPunct="1">
              <a:lnSpc>
                <a:spcPct val="150000"/>
              </a:lnSpc>
              <a:buFontTx/>
              <a:buNone/>
            </a:pPr>
            <a:r>
              <a:rPr lang="en-US" altLang="en-US" sz="2400" dirty="0" smtClean="0"/>
              <a:t>In the absence of a “scientific” database, we use our memory</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Typically, a great idea</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Sometimes, results in a biased sample</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88</a:t>
            </a:fld>
            <a:endParaRPr lang="en-US"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40538627-D338-41A5-9FD7-AD3E5587FDFD}" type="slidenum">
              <a:rPr lang="ar-SA" altLang="en-US" sz="1400"/>
              <a:pPr algn="l">
                <a:spcBef>
                  <a:spcPct val="0"/>
                </a:spcBef>
                <a:buFontTx/>
                <a:buNone/>
              </a:pPr>
              <a:t>89</a:t>
            </a:fld>
            <a:endParaRPr lang="en-US" altLang="en-US" sz="1400"/>
          </a:p>
        </p:txBody>
      </p:sp>
      <p:sp>
        <p:nvSpPr>
          <p:cNvPr id="44035" name="Rectangle 2"/>
          <p:cNvSpPr>
            <a:spLocks noGrp="1" noChangeArrowheads="1"/>
          </p:cNvSpPr>
          <p:nvPr>
            <p:ph type="title"/>
          </p:nvPr>
        </p:nvSpPr>
        <p:spPr/>
        <p:txBody>
          <a:bodyPr/>
          <a:lstStyle/>
          <a:p>
            <a:pPr rtl="0" eaLnBrk="1" hangingPunct="1"/>
            <a:r>
              <a:rPr lang="en-US" altLang="en-US" sz="3600" dirty="0" smtClean="0">
                <a:solidFill>
                  <a:schemeClr val="accent2"/>
                </a:solidFill>
              </a:rPr>
              <a:t>Probability of a specific cause</a:t>
            </a:r>
          </a:p>
        </p:txBody>
      </p:sp>
      <p:sp>
        <p:nvSpPr>
          <p:cNvPr id="44036" name="Rectangle 3"/>
          <p:cNvSpPr>
            <a:spLocks noGrp="1" noChangeArrowheads="1"/>
          </p:cNvSpPr>
          <p:nvPr>
            <p:ph type="body" idx="1"/>
          </p:nvPr>
        </p:nvSpPr>
        <p:spPr>
          <a:xfrm>
            <a:off x="468313" y="1556792"/>
            <a:ext cx="8229600" cy="4166146"/>
          </a:xfrm>
        </p:spPr>
        <p:txBody>
          <a:bodyPr/>
          <a:lstStyle/>
          <a:p>
            <a:pPr marL="457200" indent="-457200" algn="l" rtl="0" eaLnBrk="1" hangingPunct="1">
              <a:lnSpc>
                <a:spcPct val="150000"/>
              </a:lnSpc>
              <a:buFontTx/>
              <a:buNone/>
            </a:pPr>
            <a:r>
              <a:rPr lang="en-US" altLang="en-US" sz="2400" dirty="0" smtClean="0"/>
              <a:t>A: What is the probability that, in the next 2 years, there will be a cure for AIDS?</a:t>
            </a:r>
          </a:p>
          <a:p>
            <a:pPr marL="457200" indent="-457200" algn="l" rtl="0" eaLnBrk="1" hangingPunct="1">
              <a:lnSpc>
                <a:spcPct val="150000"/>
              </a:lnSpc>
              <a:buFontTx/>
              <a:buNone/>
            </a:pPr>
            <a:r>
              <a:rPr lang="en-US" altLang="en-US" sz="2400" dirty="0" smtClean="0"/>
              <a:t>B: What is the probability that, in the next 2 years, there will </a:t>
            </a:r>
            <a:r>
              <a:rPr lang="en-US" altLang="en-US" sz="2400" dirty="0" smtClean="0">
                <a:solidFill>
                  <a:srgbClr val="FF0000"/>
                </a:solidFill>
              </a:rPr>
              <a:t>be a new genetic discovery in the study of apes, and </a:t>
            </a:r>
            <a:r>
              <a:rPr lang="en-US" altLang="en-US" sz="2400" dirty="0" smtClean="0"/>
              <a:t>a cure for AIDS?</a:t>
            </a:r>
          </a:p>
          <a:p>
            <a:pPr marL="457200" indent="-457200" algn="l" rtl="0" eaLnBrk="1" hangingPunct="1">
              <a:lnSpc>
                <a:spcPct val="150000"/>
              </a:lnSpc>
              <a:buFontTx/>
              <a:buNone/>
            </a:pPr>
            <a:endParaRPr lang="he-IL" altLang="en-US" sz="2400" dirty="0" smtClean="0"/>
          </a:p>
          <a:p>
            <a:pPr marL="457200" indent="-457200" algn="l" rtl="0" eaLnBrk="1" hangingPunct="1">
              <a:lnSpc>
                <a:spcPct val="150000"/>
              </a:lnSpc>
              <a:buFontTx/>
              <a:buNone/>
            </a:pPr>
            <a:r>
              <a:rPr lang="en-US" altLang="en-US" sz="2400" dirty="0" smtClean="0">
                <a:solidFill>
                  <a:srgbClr val="0070C0"/>
                </a:solidFill>
              </a:rPr>
              <a:t>Availability heuristic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602672F8-2C34-43BC-9A53-95C08768387D}" type="slidenum">
              <a:rPr lang="ar-SA" altLang="en-US" sz="1400"/>
              <a:pPr algn="l" eaLnBrk="1" hangingPunct="1">
                <a:spcBef>
                  <a:spcPct val="0"/>
                </a:spcBef>
                <a:buFontTx/>
                <a:buNone/>
              </a:pPr>
              <a:t>9</a:t>
            </a:fld>
            <a:endParaRPr lang="en-US" altLang="en-US" sz="1400"/>
          </a:p>
        </p:txBody>
      </p:sp>
      <p:sp>
        <p:nvSpPr>
          <p:cNvPr id="51203" name="Rectangle 2"/>
          <p:cNvSpPr>
            <a:spLocks noGrp="1" noChangeArrowheads="1"/>
          </p:cNvSpPr>
          <p:nvPr>
            <p:ph type="title" idx="4294967295"/>
          </p:nvPr>
        </p:nvSpPr>
        <p:spPr/>
        <p:txBody>
          <a:bodyPr/>
          <a:lstStyle/>
          <a:p>
            <a:pPr rtl="0" eaLnBrk="1" hangingPunct="1"/>
            <a:r>
              <a:rPr lang="en-US" altLang="en-US" sz="3600" dirty="0" smtClean="0">
                <a:solidFill>
                  <a:schemeClr val="accent2"/>
                </a:solidFill>
              </a:rPr>
              <a:t>Is a violation of the theory…</a:t>
            </a:r>
          </a:p>
        </p:txBody>
      </p:sp>
      <p:sp>
        <p:nvSpPr>
          <p:cNvPr id="51204" name="Rectangle 3"/>
          <p:cNvSpPr>
            <a:spLocks noGrp="1" noChangeArrowheads="1"/>
          </p:cNvSpPr>
          <p:nvPr>
            <p:ph type="body" idx="4294967295"/>
          </p:nvPr>
        </p:nvSpPr>
        <p:spPr>
          <a:xfrm>
            <a:off x="457200" y="1556792"/>
            <a:ext cx="8229600" cy="4926558"/>
          </a:xfrm>
        </p:spPr>
        <p:txBody>
          <a:bodyPr/>
          <a:lstStyle/>
          <a:p>
            <a:pPr marL="342900" lvl="1" indent="-342900" algn="l" rtl="0" eaLnBrk="1" hangingPunct="1">
              <a:lnSpc>
                <a:spcPct val="150000"/>
              </a:lnSpc>
              <a:spcBef>
                <a:spcPct val="0"/>
              </a:spcBef>
            </a:pPr>
            <a:r>
              <a:rPr lang="en-US" altLang="en-US" dirty="0" smtClean="0">
                <a:solidFill>
                  <a:srgbClr val="FF0000"/>
                </a:solidFill>
              </a:rPr>
              <a:t>Robust?</a:t>
            </a:r>
          </a:p>
          <a:p>
            <a:pPr marL="742950" lvl="2" indent="-342900" algn="l" rtl="0" eaLnBrk="1" hangingPunct="1">
              <a:lnSpc>
                <a:spcPct val="150000"/>
              </a:lnSpc>
              <a:spcBef>
                <a:spcPct val="0"/>
              </a:spcBef>
            </a:pPr>
            <a:r>
              <a:rPr lang="en-US" altLang="en-US" dirty="0" smtClean="0"/>
              <a:t>Stable across experiments</a:t>
            </a:r>
          </a:p>
          <a:p>
            <a:pPr marL="742950" lvl="2" indent="-342900" algn="l" rtl="0" eaLnBrk="1" hangingPunct="1">
              <a:lnSpc>
                <a:spcPct val="150000"/>
              </a:lnSpc>
              <a:spcBef>
                <a:spcPct val="0"/>
              </a:spcBef>
            </a:pPr>
            <a:r>
              <a:rPr lang="en-US" altLang="en-US" dirty="0" smtClean="0"/>
              <a:t>Has external validity</a:t>
            </a:r>
          </a:p>
          <a:p>
            <a:pPr marL="342900" lvl="1" indent="-342900" algn="l" rtl="0" eaLnBrk="1" hangingPunct="1">
              <a:lnSpc>
                <a:spcPct val="150000"/>
              </a:lnSpc>
              <a:spcBef>
                <a:spcPct val="0"/>
              </a:spcBef>
            </a:pPr>
            <a:r>
              <a:rPr lang="en-US" altLang="en-US" dirty="0" smtClean="0">
                <a:solidFill>
                  <a:srgbClr val="FF0000"/>
                </a:solidFill>
              </a:rPr>
              <a:t>Relevant?</a:t>
            </a:r>
          </a:p>
          <a:p>
            <a:pPr marL="742950" lvl="2" indent="-342900" algn="l" rtl="0" eaLnBrk="1" hangingPunct="1">
              <a:lnSpc>
                <a:spcPct val="150000"/>
              </a:lnSpc>
              <a:spcBef>
                <a:spcPct val="0"/>
              </a:spcBef>
            </a:pPr>
            <a:r>
              <a:rPr lang="en-US" altLang="en-US" dirty="0" smtClean="0"/>
              <a:t>Occurs in economically relevant problems</a:t>
            </a:r>
          </a:p>
          <a:p>
            <a:pPr marL="742950" lvl="2" indent="-342900" algn="l" rtl="0" eaLnBrk="1" hangingPunct="1">
              <a:lnSpc>
                <a:spcPct val="150000"/>
              </a:lnSpc>
              <a:spcBef>
                <a:spcPct val="0"/>
              </a:spcBef>
            </a:pPr>
            <a:r>
              <a:rPr lang="en-US" altLang="en-US" dirty="0" smtClean="0"/>
              <a:t>Has ecological </a:t>
            </a:r>
            <a:r>
              <a:rPr lang="en-US" altLang="en-US" dirty="0"/>
              <a:t>validity (for economics</a:t>
            </a:r>
            <a:r>
              <a:rPr lang="en-US" altLang="en-US" dirty="0" smtClean="0"/>
              <a:t>)</a:t>
            </a:r>
            <a:endParaRPr lang="en-US" altLang="en-US" dirty="0" smtClean="0"/>
          </a:p>
          <a:p>
            <a:pPr marL="342900" lvl="1" indent="-342900" algn="l" rtl="0" eaLnBrk="1" hangingPunct="1">
              <a:lnSpc>
                <a:spcPct val="150000"/>
              </a:lnSpc>
              <a:spcBef>
                <a:spcPct val="0"/>
              </a:spcBef>
            </a:pPr>
            <a:r>
              <a:rPr lang="en-US" altLang="en-US" dirty="0" smtClean="0">
                <a:solidFill>
                  <a:srgbClr val="FF0000"/>
                </a:solidFill>
              </a:rPr>
              <a:t>Rational?</a:t>
            </a:r>
          </a:p>
          <a:p>
            <a:pPr marL="742950" lvl="2" indent="-342900" algn="l" rtl="0" eaLnBrk="1" hangingPunct="1">
              <a:lnSpc>
                <a:spcPct val="150000"/>
              </a:lnSpc>
              <a:spcBef>
                <a:spcPct val="0"/>
              </a:spcBef>
            </a:pPr>
            <a:r>
              <a:rPr lang="en-US" altLang="en-US" dirty="0" smtClean="0"/>
              <a:t>Cannot, or will not be easily fixed</a:t>
            </a:r>
          </a:p>
          <a:p>
            <a:pPr marL="400050" lvl="2" indent="0" algn="l" rtl="0" eaLnBrk="1" hangingPunct="1">
              <a:lnSpc>
                <a:spcPct val="150000"/>
              </a:lnSpc>
              <a:spcBef>
                <a:spcPct val="0"/>
              </a:spcBef>
              <a:buNone/>
            </a:pPr>
            <a:endParaRPr lang="en-US" altLang="en-US" dirty="0" smtClean="0"/>
          </a:p>
          <a:p>
            <a:pPr marL="342900" lvl="1" indent="-342900" algn="l" rtl="0" eaLnBrk="1" hangingPunct="1">
              <a:lnSpc>
                <a:spcPct val="150000"/>
              </a:lnSpc>
              <a:spcBef>
                <a:spcPct val="0"/>
              </a:spcBef>
            </a:pPr>
            <a:endParaRPr lang="en-US" altLang="en-US" dirty="0" smtClean="0"/>
          </a:p>
          <a:p>
            <a:pPr marL="0" lvl="1" indent="0" algn="l" rtl="0" eaLnBrk="1" hangingPunct="1">
              <a:lnSpc>
                <a:spcPct val="150000"/>
              </a:lnSpc>
              <a:spcBef>
                <a:spcPct val="0"/>
              </a:spcBef>
              <a:buNone/>
            </a:pPr>
            <a:r>
              <a:rPr lang="en-US" altLang="en-US" sz="2400" dirty="0"/>
              <a:t>	</a:t>
            </a:r>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a:t>
            </a:fld>
            <a:endParaRPr lang="en-US" altLang="en-US"/>
          </a:p>
        </p:txBody>
      </p:sp>
    </p:spTree>
    <p:extLst>
      <p:ext uri="{BB962C8B-B14F-4D97-AF65-F5344CB8AC3E}">
        <p14:creationId xmlns:p14="http://schemas.microsoft.com/office/powerpoint/2010/main" val="41521557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FBE56B8-A535-45C5-B36D-AF6D1EE93B92}" type="slidenum">
              <a:rPr lang="ar-SA" altLang="en-US" sz="1400"/>
              <a:pPr algn="l">
                <a:spcBef>
                  <a:spcPct val="0"/>
                </a:spcBef>
                <a:buFontTx/>
                <a:buNone/>
              </a:pPr>
              <a:t>90</a:t>
            </a:fld>
            <a:endParaRPr lang="en-US" altLang="en-US" sz="1400"/>
          </a:p>
        </p:txBody>
      </p:sp>
      <p:sp>
        <p:nvSpPr>
          <p:cNvPr id="45059" name="Rectangle 2"/>
          <p:cNvSpPr>
            <a:spLocks noGrp="1" noChangeArrowheads="1"/>
          </p:cNvSpPr>
          <p:nvPr>
            <p:ph type="title"/>
          </p:nvPr>
        </p:nvSpPr>
        <p:spPr/>
        <p:txBody>
          <a:bodyPr/>
          <a:lstStyle/>
          <a:p>
            <a:pPr rtl="0" eaLnBrk="1" hangingPunct="1"/>
            <a:r>
              <a:rPr lang="en-US" altLang="en-US" sz="3600" dirty="0" smtClean="0">
                <a:solidFill>
                  <a:schemeClr val="accent2"/>
                </a:solidFill>
              </a:rPr>
              <a:t>Unpacking Effect</a:t>
            </a:r>
          </a:p>
        </p:txBody>
      </p:sp>
      <p:sp>
        <p:nvSpPr>
          <p:cNvPr id="45060" name="Rectangle 3"/>
          <p:cNvSpPr>
            <a:spLocks noGrp="1" noChangeArrowheads="1"/>
          </p:cNvSpPr>
          <p:nvPr>
            <p:ph type="body" idx="1"/>
          </p:nvPr>
        </p:nvSpPr>
        <p:spPr>
          <a:xfrm>
            <a:off x="468313" y="1196975"/>
            <a:ext cx="8229600" cy="4525963"/>
          </a:xfrm>
        </p:spPr>
        <p:txBody>
          <a:bodyPr/>
          <a:lstStyle/>
          <a:p>
            <a:pPr marL="457200" indent="-457200" algn="l" rtl="0" eaLnBrk="1" hangingPunct="1">
              <a:lnSpc>
                <a:spcPct val="80000"/>
              </a:lnSpc>
              <a:buFontTx/>
              <a:buNone/>
            </a:pPr>
            <a:endParaRPr lang="en-US" altLang="en-US" sz="2400" dirty="0" smtClean="0"/>
          </a:p>
          <a:p>
            <a:pPr marL="457200" indent="-457200" algn="l" rtl="0" eaLnBrk="1" hangingPunct="1">
              <a:lnSpc>
                <a:spcPts val="2000"/>
              </a:lnSpc>
              <a:buFontTx/>
              <a:buNone/>
            </a:pPr>
            <a:r>
              <a:rPr lang="en-US" altLang="en-US" sz="2000" dirty="0" smtClean="0"/>
              <a:t>A: What is the probability that, during the next year, your car would be a "total loss" due to an accident? </a:t>
            </a:r>
          </a:p>
          <a:p>
            <a:pPr marL="457200" indent="-457200" algn="l" rtl="0" eaLnBrk="1" hangingPunct="1">
              <a:lnSpc>
                <a:spcPts val="2000"/>
              </a:lnSpc>
              <a:buFontTx/>
              <a:buNone/>
            </a:pPr>
            <a:endParaRPr lang="en-US" altLang="en-US" sz="2000" dirty="0" smtClean="0"/>
          </a:p>
          <a:p>
            <a:pPr marL="457200" indent="-457200" algn="l" rtl="0" eaLnBrk="1" hangingPunct="1">
              <a:lnSpc>
                <a:spcPts val="2000"/>
              </a:lnSpc>
              <a:buFontTx/>
              <a:buNone/>
            </a:pPr>
            <a:r>
              <a:rPr lang="en-US" altLang="en-US" sz="2000" dirty="0" smtClean="0"/>
              <a:t>B: What is the probability that, during the next year, your car would be a "total loss" due to:</a:t>
            </a:r>
          </a:p>
          <a:p>
            <a:pPr marL="457200" indent="-457200" algn="l" rtl="0" eaLnBrk="1" hangingPunct="1">
              <a:lnSpc>
                <a:spcPts val="2000"/>
              </a:lnSpc>
              <a:buFontTx/>
              <a:buNone/>
            </a:pPr>
            <a:r>
              <a:rPr lang="en-US" altLang="en-US" sz="2000" dirty="0" smtClean="0"/>
              <a:t>a.  an accident in which the other driver is drunk?</a:t>
            </a:r>
          </a:p>
          <a:p>
            <a:pPr marL="457200" indent="-457200" algn="l" rtl="0" eaLnBrk="1" hangingPunct="1">
              <a:lnSpc>
                <a:spcPts val="2000"/>
              </a:lnSpc>
              <a:buFontTx/>
              <a:buNone/>
            </a:pPr>
            <a:r>
              <a:rPr lang="en-US" altLang="en-US" sz="2000" dirty="0" smtClean="0"/>
              <a:t>b.  an accident for which you are responsible?</a:t>
            </a:r>
          </a:p>
          <a:p>
            <a:pPr marL="457200" indent="-457200" algn="l" rtl="0" eaLnBrk="1" hangingPunct="1">
              <a:lnSpc>
                <a:spcPts val="2000"/>
              </a:lnSpc>
              <a:buFontTx/>
              <a:buNone/>
            </a:pPr>
            <a:r>
              <a:rPr lang="en-US" altLang="en-US" sz="2000" dirty="0" smtClean="0"/>
              <a:t>c.  an accident occurring while your car is parked on the street?</a:t>
            </a:r>
          </a:p>
          <a:p>
            <a:pPr marL="457200" indent="-457200" algn="l" rtl="0" eaLnBrk="1" hangingPunct="1">
              <a:lnSpc>
                <a:spcPts val="2000"/>
              </a:lnSpc>
              <a:buFontTx/>
              <a:buNone/>
            </a:pPr>
            <a:r>
              <a:rPr lang="en-US" altLang="en-US" sz="2000" dirty="0" smtClean="0"/>
              <a:t>d.  an accident occurring while your car is parked in a garage?</a:t>
            </a:r>
          </a:p>
          <a:p>
            <a:pPr marL="457200" indent="-457200" algn="l" rtl="0" eaLnBrk="1" hangingPunct="1">
              <a:lnSpc>
                <a:spcPts val="2000"/>
              </a:lnSpc>
              <a:buFontTx/>
              <a:buNone/>
            </a:pPr>
            <a:r>
              <a:rPr lang="en-US" altLang="en-US" sz="2000" dirty="0" smtClean="0"/>
              <a:t>e.  one of the above? </a:t>
            </a:r>
          </a:p>
          <a:p>
            <a:pPr marL="457200" indent="-457200" algn="l" rtl="0" eaLnBrk="1" hangingPunct="1">
              <a:lnSpc>
                <a:spcPct val="80000"/>
              </a:lnSpc>
              <a:buFontTx/>
              <a:buNone/>
            </a:pPr>
            <a:endParaRPr lang="en-US" altLang="en-US" sz="2000" dirty="0" smtClean="0"/>
          </a:p>
          <a:p>
            <a:pPr marL="457200" indent="-457200" algn="l" rtl="0" eaLnBrk="1" hangingPunct="1">
              <a:lnSpc>
                <a:spcPct val="80000"/>
              </a:lnSpc>
              <a:buFontTx/>
              <a:buNone/>
            </a:pPr>
            <a:r>
              <a:rPr lang="en-US" altLang="en-US" sz="2000" dirty="0" smtClean="0">
                <a:solidFill>
                  <a:srgbClr val="0070C0"/>
                </a:solidFill>
              </a:rPr>
              <a:t>Availability heuristic</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FBE56B8-A535-45C5-B36D-AF6D1EE93B92}" type="slidenum">
              <a:rPr lang="ar-SA" altLang="en-US" sz="1400"/>
              <a:pPr algn="l">
                <a:spcBef>
                  <a:spcPct val="0"/>
                </a:spcBef>
                <a:buFontTx/>
                <a:buNone/>
              </a:pPr>
              <a:t>91</a:t>
            </a:fld>
            <a:endParaRPr lang="en-US" altLang="en-US" sz="1400"/>
          </a:p>
        </p:txBody>
      </p:sp>
      <p:sp>
        <p:nvSpPr>
          <p:cNvPr id="45059" name="Rectangle 2"/>
          <p:cNvSpPr>
            <a:spLocks noGrp="1" noChangeArrowheads="1"/>
          </p:cNvSpPr>
          <p:nvPr>
            <p:ph type="title"/>
          </p:nvPr>
        </p:nvSpPr>
        <p:spPr/>
        <p:txBody>
          <a:bodyPr/>
          <a:lstStyle/>
          <a:p>
            <a:pPr rtl="0" eaLnBrk="1" hangingPunct="1"/>
            <a:r>
              <a:rPr lang="en-US" altLang="en-US" sz="3600" dirty="0">
                <a:solidFill>
                  <a:schemeClr val="accent2"/>
                </a:solidFill>
              </a:rPr>
              <a:t>Reference</a:t>
            </a:r>
            <a:endParaRPr lang="en-US" altLang="en-US" sz="3600" dirty="0" smtClean="0">
              <a:solidFill>
                <a:schemeClr val="accent2"/>
              </a:solidFill>
            </a:endParaRPr>
          </a:p>
        </p:txBody>
      </p:sp>
      <p:sp>
        <p:nvSpPr>
          <p:cNvPr id="45060" name="Rectangle 3"/>
          <p:cNvSpPr>
            <a:spLocks noGrp="1" noChangeArrowheads="1"/>
          </p:cNvSpPr>
          <p:nvPr>
            <p:ph type="body" idx="1"/>
          </p:nvPr>
        </p:nvSpPr>
        <p:spPr>
          <a:xfrm>
            <a:off x="468313" y="1268760"/>
            <a:ext cx="8229600" cy="4454178"/>
          </a:xfrm>
        </p:spPr>
        <p:txBody>
          <a:bodyPr/>
          <a:lstStyle/>
          <a:p>
            <a:pPr marL="0" indent="-457200" algn="l" rtl="0" eaLnBrk="1" hangingPunct="1">
              <a:lnSpc>
                <a:spcPct val="80000"/>
              </a:lnSpc>
              <a:buFontTx/>
              <a:buNone/>
            </a:pPr>
            <a:r>
              <a:rPr lang="en-US" altLang="en-US" sz="2000" dirty="0" smtClean="0">
                <a:solidFill>
                  <a:srgbClr val="7030A0"/>
                </a:solidFill>
              </a:rPr>
              <a:t>The Unpacking Effect in evaluative judgments: when the whole is less than the sum of its parts</a:t>
            </a:r>
          </a:p>
          <a:p>
            <a:pPr marL="0" indent="-457200" algn="l" rtl="0" eaLnBrk="1" hangingPunct="1">
              <a:lnSpc>
                <a:spcPct val="80000"/>
              </a:lnSpc>
              <a:buFontTx/>
              <a:buNone/>
            </a:pPr>
            <a:r>
              <a:rPr lang="en-US" altLang="en-US" sz="2000" dirty="0" smtClean="0">
                <a:solidFill>
                  <a:srgbClr val="FF0000"/>
                </a:solidFill>
              </a:rPr>
              <a:t>Nicholas </a:t>
            </a:r>
            <a:r>
              <a:rPr lang="en-US" altLang="en-US" sz="2000" dirty="0" err="1" smtClean="0">
                <a:solidFill>
                  <a:srgbClr val="FF0000"/>
                </a:solidFill>
              </a:rPr>
              <a:t>Epley</a:t>
            </a:r>
            <a:r>
              <a:rPr lang="en-US" altLang="en-US" sz="2000" dirty="0" smtClean="0">
                <a:solidFill>
                  <a:srgbClr val="FF0000"/>
                </a:solidFill>
              </a:rPr>
              <a:t>, Leaf Van </a:t>
            </a:r>
            <a:r>
              <a:rPr lang="en-US" altLang="en-US" sz="2000" dirty="0" err="1" smtClean="0">
                <a:solidFill>
                  <a:srgbClr val="FF0000"/>
                </a:solidFill>
              </a:rPr>
              <a:t>Boven</a:t>
            </a:r>
            <a:endParaRPr lang="en-US" altLang="en-US" sz="2000" dirty="0" smtClean="0">
              <a:solidFill>
                <a:srgbClr val="FF0000"/>
              </a:solidFill>
            </a:endParaRPr>
          </a:p>
          <a:p>
            <a:pPr marL="0" indent="-457200" algn="l" rtl="0" eaLnBrk="1" hangingPunct="1">
              <a:lnSpc>
                <a:spcPct val="80000"/>
              </a:lnSpc>
              <a:buFontTx/>
              <a:buNone/>
            </a:pPr>
            <a:r>
              <a:rPr lang="en-US" sz="1800" i="1" dirty="0"/>
              <a:t>Journal of Experimental Social Psychology</a:t>
            </a:r>
            <a:r>
              <a:rPr lang="en-US" sz="1800" dirty="0"/>
              <a:t>, Vol. </a:t>
            </a:r>
            <a:r>
              <a:rPr lang="en-US" sz="1800" dirty="0" smtClean="0"/>
              <a:t>39 (2003), </a:t>
            </a:r>
            <a:r>
              <a:rPr lang="en-US" sz="1800" dirty="0"/>
              <a:t>pp. </a:t>
            </a:r>
            <a:r>
              <a:rPr lang="en-US" sz="1800" dirty="0" smtClean="0"/>
              <a:t>263-269</a:t>
            </a:r>
            <a:endParaRPr lang="en-US" altLang="en-US" sz="1800" dirty="0" smtClean="0"/>
          </a:p>
          <a:p>
            <a:pPr marL="0" indent="-457200" algn="l" rtl="0" eaLnBrk="1" hangingPunct="1">
              <a:lnSpc>
                <a:spcPct val="80000"/>
              </a:lnSpc>
              <a:buFontTx/>
              <a:buNone/>
            </a:pPr>
            <a:r>
              <a:rPr lang="en-US" altLang="en-US" sz="1800" dirty="0" smtClean="0">
                <a:solidFill>
                  <a:srgbClr val="009900"/>
                </a:solidFill>
              </a:rPr>
              <a:t>Abstract</a:t>
            </a:r>
          </a:p>
          <a:p>
            <a:pPr marL="0" indent="-457200" algn="l" rtl="0" eaLnBrk="1" hangingPunct="1">
              <a:buFontTx/>
              <a:buNone/>
            </a:pPr>
            <a:r>
              <a:rPr lang="en-US" sz="1600" dirty="0"/>
              <a:t>Any category or event can be described in more or less detail. Although these different descriptions can reflect the same event objectively, they may not reflect the same event subjectively. Research on Support Theory led us to predict that more detailed descriptions would produce more extreme evaluations of categories or events than less detailed descriptions. Four experiments demonstrated this unpacking effect when people were presented with (Experiments 1 and 4), generated (Experiment 2), or were primed with (Experiment 3) more rather than less detailed descriptions of events. This effect was diminished when the details were less personally relevant (Experiment 4). We discuss several psychological mechanisms, moderators, and extensions of the unpacking effect.</a:t>
            </a:r>
            <a:endParaRPr lang="en-US" altLang="en-US" sz="1600" dirty="0" smtClean="0"/>
          </a:p>
        </p:txBody>
      </p:sp>
    </p:spTree>
    <p:extLst>
      <p:ext uri="{BB962C8B-B14F-4D97-AF65-F5344CB8AC3E}">
        <p14:creationId xmlns:p14="http://schemas.microsoft.com/office/powerpoint/2010/main" val="19289111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C216179-1195-4180-8C31-E56A34DC5942}" type="slidenum">
              <a:rPr lang="ar-SA" altLang="en-US" sz="1400"/>
              <a:pPr algn="l">
                <a:spcBef>
                  <a:spcPct val="0"/>
                </a:spcBef>
                <a:buFontTx/>
                <a:buNone/>
              </a:pPr>
              <a:t>92</a:t>
            </a:fld>
            <a:endParaRPr lang="en-US" altLang="en-US" sz="1400"/>
          </a:p>
        </p:txBody>
      </p:sp>
      <p:sp>
        <p:nvSpPr>
          <p:cNvPr id="46083" name="Rectangle 2"/>
          <p:cNvSpPr>
            <a:spLocks noGrp="1" noChangeArrowheads="1"/>
          </p:cNvSpPr>
          <p:nvPr>
            <p:ph type="title"/>
          </p:nvPr>
        </p:nvSpPr>
        <p:spPr/>
        <p:txBody>
          <a:bodyPr/>
          <a:lstStyle/>
          <a:p>
            <a:pPr rtl="0" eaLnBrk="1" hangingPunct="1"/>
            <a:r>
              <a:rPr lang="en-US" altLang="en-US" sz="3600" dirty="0" smtClean="0">
                <a:solidFill>
                  <a:schemeClr val="accent2"/>
                </a:solidFill>
              </a:rPr>
              <a:t>Reporting bias</a:t>
            </a:r>
          </a:p>
        </p:txBody>
      </p:sp>
      <p:sp>
        <p:nvSpPr>
          <p:cNvPr id="46084" name="Rectangle 3"/>
          <p:cNvSpPr>
            <a:spLocks noGrp="1" noChangeArrowheads="1"/>
          </p:cNvSpPr>
          <p:nvPr>
            <p:ph type="body" idx="1"/>
          </p:nvPr>
        </p:nvSpPr>
        <p:spPr>
          <a:xfrm>
            <a:off x="827584" y="1628775"/>
            <a:ext cx="7560840" cy="4525963"/>
          </a:xfrm>
        </p:spPr>
        <p:txBody>
          <a:bodyPr/>
          <a:lstStyle/>
          <a:p>
            <a:pPr marL="609600" indent="-609600" algn="l" rtl="0" eaLnBrk="1" hangingPunct="1">
              <a:buFontTx/>
              <a:buNone/>
            </a:pPr>
            <a:r>
              <a:rPr lang="en-US" altLang="en-US" sz="2400" dirty="0" smtClean="0"/>
              <a:t>Which of the following causes more deaths each year:</a:t>
            </a:r>
          </a:p>
          <a:p>
            <a:pPr marL="609600" indent="-609600" algn="l" rtl="0" eaLnBrk="1" hangingPunct="1">
              <a:buFontTx/>
              <a:buNone/>
            </a:pPr>
            <a:endParaRPr lang="en-US" altLang="en-US" sz="2400" dirty="0" smtClean="0"/>
          </a:p>
          <a:p>
            <a:pPr marL="609600" indent="-609600" algn="l" rtl="0" eaLnBrk="1" hangingPunct="1">
              <a:buFontTx/>
              <a:buNone/>
            </a:pPr>
            <a:r>
              <a:rPr lang="en-US" altLang="en-US" sz="2400" dirty="0" smtClean="0"/>
              <a:t>a.  Digestive diseases</a:t>
            </a:r>
          </a:p>
          <a:p>
            <a:pPr marL="609600" indent="-609600" algn="l" rtl="0" eaLnBrk="1" hangingPunct="1">
              <a:buFontTx/>
              <a:buNone/>
            </a:pPr>
            <a:r>
              <a:rPr lang="en-US" altLang="en-US" sz="2400" dirty="0" smtClean="0"/>
              <a:t>b.  Motor vehicle accidents?</a:t>
            </a:r>
          </a:p>
          <a:p>
            <a:pPr marL="609600" indent="-609600" algn="l" rtl="0" eaLnBrk="1" hangingPunct="1">
              <a:buFontTx/>
              <a:buNone/>
            </a:pPr>
            <a:endParaRPr lang="en-US" altLang="en-US" sz="24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C216179-1195-4180-8C31-E56A34DC5942}" type="slidenum">
              <a:rPr lang="ar-SA" altLang="en-US" sz="1400"/>
              <a:pPr algn="l">
                <a:spcBef>
                  <a:spcPct val="0"/>
                </a:spcBef>
                <a:buFontTx/>
                <a:buNone/>
              </a:pPr>
              <a:t>93</a:t>
            </a:fld>
            <a:endParaRPr lang="en-US" altLang="en-US" sz="1400"/>
          </a:p>
        </p:txBody>
      </p:sp>
      <p:sp>
        <p:nvSpPr>
          <p:cNvPr id="46083" name="Rectangle 2"/>
          <p:cNvSpPr>
            <a:spLocks noGrp="1" noChangeArrowheads="1"/>
          </p:cNvSpPr>
          <p:nvPr>
            <p:ph type="title"/>
          </p:nvPr>
        </p:nvSpPr>
        <p:spPr/>
        <p:txBody>
          <a:bodyPr/>
          <a:lstStyle/>
          <a:p>
            <a:pPr rtl="0" eaLnBrk="1" hangingPunct="1"/>
            <a:r>
              <a:rPr lang="en-US" altLang="en-US" sz="3600" dirty="0" smtClean="0">
                <a:solidFill>
                  <a:schemeClr val="accent2"/>
                </a:solidFill>
              </a:rPr>
              <a:t>In the original KT study</a:t>
            </a:r>
          </a:p>
        </p:txBody>
      </p:sp>
      <p:sp>
        <p:nvSpPr>
          <p:cNvPr id="46084" name="Rectangle 3"/>
          <p:cNvSpPr>
            <a:spLocks noGrp="1" noChangeArrowheads="1"/>
          </p:cNvSpPr>
          <p:nvPr>
            <p:ph type="body" idx="1"/>
          </p:nvPr>
        </p:nvSpPr>
        <p:spPr>
          <a:xfrm>
            <a:off x="323850" y="1628775"/>
            <a:ext cx="8229600" cy="4525963"/>
          </a:xfrm>
        </p:spPr>
        <p:txBody>
          <a:bodyPr/>
          <a:lstStyle/>
          <a:p>
            <a:pPr marL="609600" indent="-609600" algn="l" rtl="0" eaLnBrk="1" hangingPunct="1">
              <a:buFontTx/>
              <a:buNone/>
            </a:pPr>
            <a:r>
              <a:rPr lang="en-US" altLang="en-US" sz="2400" dirty="0" smtClean="0">
                <a:solidFill>
                  <a:srgbClr val="0070C0"/>
                </a:solidFill>
              </a:rPr>
              <a:t>(In the US 1981-1984)</a:t>
            </a:r>
          </a:p>
          <a:p>
            <a:pPr marL="609600" indent="-609600" algn="l" rtl="0" eaLnBrk="1" hangingPunct="1">
              <a:buFontTx/>
              <a:buNone/>
            </a:pPr>
            <a:r>
              <a:rPr lang="en-US" altLang="en-US" sz="2400" dirty="0" smtClean="0"/>
              <a:t>Which of the following causes more deaths each year:</a:t>
            </a:r>
          </a:p>
          <a:p>
            <a:pPr marL="609600" indent="-609600" algn="l" rtl="0" eaLnBrk="1" hangingPunct="1">
              <a:buFontTx/>
              <a:buNone/>
            </a:pPr>
            <a:endParaRPr lang="en-US" altLang="en-US" sz="2400" dirty="0" smtClean="0"/>
          </a:p>
          <a:p>
            <a:pPr marL="609600" indent="-609600" algn="l" rtl="0" eaLnBrk="1" hangingPunct="1">
              <a:buFontTx/>
              <a:buNone/>
            </a:pPr>
            <a:r>
              <a:rPr lang="en-US" altLang="en-US" sz="2400" dirty="0" smtClean="0"/>
              <a:t>a.  Stomach cancer</a:t>
            </a:r>
          </a:p>
          <a:p>
            <a:pPr marL="609600" indent="-609600" algn="l" rtl="0" eaLnBrk="1" hangingPunct="1">
              <a:buFontTx/>
              <a:buNone/>
            </a:pPr>
            <a:r>
              <a:rPr lang="en-US" altLang="en-US" sz="2400" dirty="0" smtClean="0"/>
              <a:t>b.  Motor vehicle accidents (MVA)?</a:t>
            </a:r>
          </a:p>
          <a:p>
            <a:pPr marL="609600" indent="-609600" algn="l" rtl="0" eaLnBrk="1" hangingPunct="1">
              <a:buFontTx/>
              <a:buNone/>
            </a:pPr>
            <a:endParaRPr lang="en-US" altLang="en-US" sz="2400" dirty="0" smtClean="0"/>
          </a:p>
          <a:p>
            <a:pPr marL="0" indent="-609600" algn="l" rtl="0" eaLnBrk="1" hangingPunct="1">
              <a:lnSpc>
                <a:spcPct val="150000"/>
              </a:lnSpc>
              <a:buFontTx/>
              <a:buNone/>
            </a:pPr>
            <a:r>
              <a:rPr lang="en-US" altLang="en-US" sz="2400" dirty="0" smtClean="0"/>
              <a:t>The also collected data on media stories.  For every story on stomach cancer death there were </a:t>
            </a:r>
            <a:r>
              <a:rPr lang="en-US" altLang="en-US" sz="2400" dirty="0" smtClean="0">
                <a:solidFill>
                  <a:srgbClr val="FF0000"/>
                </a:solidFill>
              </a:rPr>
              <a:t>147</a:t>
            </a:r>
            <a:r>
              <a:rPr lang="en-US" altLang="en-US" sz="2400" dirty="0" smtClean="0"/>
              <a:t> on MVA death</a:t>
            </a:r>
          </a:p>
        </p:txBody>
      </p:sp>
    </p:spTree>
    <p:extLst>
      <p:ext uri="{BB962C8B-B14F-4D97-AF65-F5344CB8AC3E}">
        <p14:creationId xmlns:p14="http://schemas.microsoft.com/office/powerpoint/2010/main" val="919403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AA5A2D91-F1A6-4C77-95C8-C41DB6C2B403}" type="slidenum">
              <a:rPr lang="ar-SA" altLang="en-US" sz="1400"/>
              <a:pPr algn="l">
                <a:spcBef>
                  <a:spcPct val="0"/>
                </a:spcBef>
                <a:buFontTx/>
                <a:buNone/>
              </a:pPr>
              <a:t>94</a:t>
            </a:fld>
            <a:endParaRPr lang="en-US" altLang="en-US" sz="1400"/>
          </a:p>
        </p:txBody>
      </p:sp>
      <p:sp>
        <p:nvSpPr>
          <p:cNvPr id="47107" name="Rectangle 2"/>
          <p:cNvSpPr>
            <a:spLocks noGrp="1" noChangeArrowheads="1"/>
          </p:cNvSpPr>
          <p:nvPr>
            <p:ph type="title"/>
          </p:nvPr>
        </p:nvSpPr>
        <p:spPr/>
        <p:txBody>
          <a:bodyPr/>
          <a:lstStyle/>
          <a:p>
            <a:pPr rtl="0" eaLnBrk="1" hangingPunct="1"/>
            <a:r>
              <a:rPr lang="en-US" altLang="en-US" sz="3600" dirty="0" smtClean="0">
                <a:solidFill>
                  <a:schemeClr val="accent2"/>
                </a:solidFill>
              </a:rPr>
              <a:t>Salary estimate</a:t>
            </a:r>
          </a:p>
        </p:txBody>
      </p:sp>
      <p:sp>
        <p:nvSpPr>
          <p:cNvPr id="47108" name="Rectangle 3"/>
          <p:cNvSpPr>
            <a:spLocks noGrp="1" noChangeArrowheads="1"/>
          </p:cNvSpPr>
          <p:nvPr>
            <p:ph type="body" idx="1"/>
          </p:nvPr>
        </p:nvSpPr>
        <p:spPr>
          <a:xfrm>
            <a:off x="457200" y="1600200"/>
            <a:ext cx="8291513" cy="4708525"/>
          </a:xfrm>
        </p:spPr>
        <p:txBody>
          <a:bodyPr/>
          <a:lstStyle/>
          <a:p>
            <a:pPr algn="l" rtl="0" eaLnBrk="1" hangingPunct="1">
              <a:lnSpc>
                <a:spcPct val="150000"/>
              </a:lnSpc>
              <a:buFontTx/>
              <a:buNone/>
            </a:pPr>
            <a:r>
              <a:rPr lang="en-US" altLang="en-US" sz="2400" dirty="0" smtClean="0"/>
              <a:t>A newly hired engineer for a computer firm in Melbourne has four years of experience and good all-around qualifications. </a:t>
            </a:r>
          </a:p>
          <a:p>
            <a:pPr algn="l" rtl="0" eaLnBrk="1" hangingPunct="1">
              <a:lnSpc>
                <a:spcPct val="150000"/>
              </a:lnSpc>
              <a:buFontTx/>
              <a:buNone/>
            </a:pPr>
            <a:r>
              <a:rPr lang="en-US" altLang="en-US" sz="2400" dirty="0" smtClean="0"/>
              <a:t>Do you think that her annual salary is above or below </a:t>
            </a:r>
            <a:r>
              <a:rPr lang="en-US" altLang="en-US" sz="2400" dirty="0" smtClean="0">
                <a:solidFill>
                  <a:srgbClr val="FF0000"/>
                </a:solidFill>
              </a:rPr>
              <a:t>[A: $65,000; B: $135,000 ] </a:t>
            </a:r>
            <a:r>
              <a:rPr lang="en-US" altLang="en-US" sz="2400" dirty="0" smtClean="0"/>
              <a:t>?  ______</a:t>
            </a:r>
          </a:p>
          <a:p>
            <a:pPr algn="l" rtl="0" eaLnBrk="1" hangingPunct="1">
              <a:lnSpc>
                <a:spcPct val="150000"/>
              </a:lnSpc>
              <a:buFontTx/>
              <a:buNone/>
            </a:pPr>
            <a:endParaRPr lang="en-US" altLang="en-US" sz="2400" dirty="0" smtClean="0"/>
          </a:p>
          <a:p>
            <a:pPr algn="l" rtl="0" eaLnBrk="1" hangingPunct="1">
              <a:lnSpc>
                <a:spcPct val="150000"/>
              </a:lnSpc>
              <a:buFontTx/>
              <a:buNone/>
            </a:pPr>
            <a:r>
              <a:rPr lang="en-US" altLang="en-US" sz="2400" dirty="0" smtClean="0"/>
              <a:t>What is your estimate?</a:t>
            </a:r>
          </a:p>
          <a:p>
            <a:pPr algn="l" rtl="0" eaLnBrk="1" hangingPunct="1">
              <a:lnSpc>
                <a:spcPct val="150000"/>
              </a:lnSpc>
              <a:buFontTx/>
              <a:buNone/>
            </a:pPr>
            <a:endParaRPr lang="en-US" altLang="en-US" sz="2400" dirty="0" smtClean="0"/>
          </a:p>
          <a:p>
            <a:pPr algn="l" rtl="0" eaLnBrk="1" hangingPunct="1">
              <a:buFontTx/>
              <a:buNone/>
            </a:pPr>
            <a:endParaRPr lang="en-US" altLang="en-US" sz="30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136941E4-EE48-41CC-86B2-D4AA2AF62625}" type="slidenum">
              <a:rPr lang="ar-SA" altLang="en-US" sz="1400"/>
              <a:pPr algn="l" eaLnBrk="1" hangingPunct="1">
                <a:spcBef>
                  <a:spcPct val="0"/>
                </a:spcBef>
                <a:buFontTx/>
                <a:buNone/>
              </a:pPr>
              <a:t>95</a:t>
            </a:fld>
            <a:endParaRPr lang="en-US" altLang="en-US" sz="1400"/>
          </a:p>
        </p:txBody>
      </p:sp>
      <p:sp>
        <p:nvSpPr>
          <p:cNvPr id="4813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Anchoring heuristic</a:t>
            </a:r>
          </a:p>
        </p:txBody>
      </p:sp>
      <p:sp>
        <p:nvSpPr>
          <p:cNvPr id="48132" name="Rectangle 3"/>
          <p:cNvSpPr>
            <a:spLocks noGrp="1" noChangeArrowheads="1"/>
          </p:cNvSpPr>
          <p:nvPr>
            <p:ph type="body" idx="4294967295"/>
          </p:nvPr>
        </p:nvSpPr>
        <p:spPr>
          <a:xfrm>
            <a:off x="539552" y="1340768"/>
            <a:ext cx="8229600" cy="4853136"/>
          </a:xfrm>
        </p:spPr>
        <p:txBody>
          <a:bodyPr/>
          <a:lstStyle/>
          <a:p>
            <a:pPr marL="365760" indent="-457200" algn="l" rtl="0" eaLnBrk="1" hangingPunct="1">
              <a:lnSpc>
                <a:spcPct val="150000"/>
              </a:lnSpc>
              <a:buNone/>
            </a:pPr>
            <a:r>
              <a:rPr lang="en-US" altLang="en-US" sz="2400" dirty="0" smtClean="0"/>
              <a:t>In the absence of solid data, any number can be used as an “</a:t>
            </a:r>
            <a:r>
              <a:rPr lang="en-US" altLang="en-US" sz="2400" dirty="0" smtClean="0">
                <a:solidFill>
                  <a:srgbClr val="FF0000"/>
                </a:solidFill>
              </a:rPr>
              <a:t>anchor</a:t>
            </a:r>
            <a:r>
              <a:rPr lang="en-US" altLang="en-US" sz="2400" dirty="0" smtClean="0"/>
              <a:t>”</a:t>
            </a:r>
          </a:p>
          <a:p>
            <a:pPr marL="365760" indent="-457200" algn="l" rtl="0" eaLnBrk="1" hangingPunct="1">
              <a:lnSpc>
                <a:spcPct val="150000"/>
              </a:lnSpc>
              <a:buNone/>
            </a:pPr>
            <a:r>
              <a:rPr lang="en-US" altLang="en-US" sz="2400" dirty="0" smtClean="0"/>
              <a:t>Is it rational?</a:t>
            </a:r>
          </a:p>
          <a:p>
            <a:pPr marL="365760" indent="-457200" algn="l" rtl="0" eaLnBrk="1" hangingPunct="1">
              <a:lnSpc>
                <a:spcPct val="150000"/>
              </a:lnSpc>
              <a:buNone/>
            </a:pPr>
            <a:r>
              <a:rPr lang="en-US" altLang="en-US" sz="2400" dirty="0" smtClean="0"/>
              <a:t>In K-T’s original formulation, someone “who knows little” said something</a:t>
            </a:r>
          </a:p>
          <a:p>
            <a:pPr marL="365760" indent="-457200" algn="l" rtl="0" eaLnBrk="1" hangingPunct="1">
              <a:lnSpc>
                <a:spcPct val="150000"/>
              </a:lnSpc>
              <a:buNone/>
            </a:pPr>
            <a:r>
              <a:rPr lang="en-US" altLang="en-US" sz="2400" dirty="0" smtClean="0"/>
              <a:t>But there’s still </a:t>
            </a:r>
            <a:r>
              <a:rPr lang="en-US" altLang="en-US" sz="2400" dirty="0" smtClean="0">
                <a:solidFill>
                  <a:srgbClr val="7030A0"/>
                </a:solidFill>
              </a:rPr>
              <a:t>some information in that </a:t>
            </a:r>
          </a:p>
          <a:p>
            <a:pPr marL="365760" indent="-457200" algn="l" rtl="0" eaLnBrk="1" hangingPunct="1">
              <a:lnSpc>
                <a:spcPct val="150000"/>
              </a:lnSpc>
              <a:buNone/>
            </a:pPr>
            <a:r>
              <a:rPr lang="en-US" altLang="en-US" sz="2400" dirty="0" smtClean="0"/>
              <a:t>I only asked you what you thought about a given value</a:t>
            </a:r>
          </a:p>
          <a:p>
            <a:pPr marL="365760" indent="-457200" algn="l" rtl="0" eaLnBrk="1" hangingPunct="1">
              <a:lnSpc>
                <a:spcPct val="150000"/>
              </a:lnSpc>
              <a:buNone/>
            </a:pPr>
            <a:r>
              <a:rPr lang="en-US" altLang="en-US" sz="2400" dirty="0" smtClean="0"/>
              <a:t>And yet, there’s </a:t>
            </a:r>
            <a:r>
              <a:rPr lang="en-US" altLang="en-US" sz="2400" dirty="0">
                <a:solidFill>
                  <a:srgbClr val="FF0000"/>
                </a:solidFill>
              </a:rPr>
              <a:t>some information in </a:t>
            </a:r>
            <a:r>
              <a:rPr lang="en-US" altLang="en-US" sz="2400" dirty="0" smtClean="0">
                <a:solidFill>
                  <a:srgbClr val="FF0000"/>
                </a:solidFill>
              </a:rPr>
              <a:t>that, too </a:t>
            </a:r>
            <a:endParaRPr lang="en-US" altLang="en-US" sz="2400" dirty="0">
              <a:solidFill>
                <a:srgbClr val="FF0000"/>
              </a:solidFill>
            </a:endParaRPr>
          </a:p>
          <a:p>
            <a:pPr algn="l" rtl="0" eaLnBrk="1" hangingPunct="1">
              <a:lnSpc>
                <a:spcPct val="150000"/>
              </a:lnSpc>
            </a:pPr>
            <a:endParaRPr lang="en-US" altLang="en-US" sz="2400" dirty="0" smtClean="0"/>
          </a:p>
          <a:p>
            <a:pPr algn="l" rtl="0" eaLnBrk="1" hangingPunct="1">
              <a:buFontTx/>
              <a:buNone/>
            </a:pPr>
            <a:endParaRPr lang="en-US" altLang="en-US" dirty="0" smtClean="0"/>
          </a:p>
          <a:p>
            <a:pPr algn="l" rtl="0"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95</a:t>
            </a:fld>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fld id="{136941E4-EE48-41CC-86B2-D4AA2AF62625}" type="slidenum">
              <a:rPr lang="ar-SA" altLang="en-US" sz="1400"/>
              <a:pPr algn="l" eaLnBrk="1" hangingPunct="1">
                <a:spcBef>
                  <a:spcPct val="0"/>
                </a:spcBef>
                <a:buFontTx/>
                <a:buNone/>
              </a:pPr>
              <a:t>96</a:t>
            </a:fld>
            <a:endParaRPr lang="en-US" altLang="en-US" sz="1400"/>
          </a:p>
        </p:txBody>
      </p:sp>
      <p:sp>
        <p:nvSpPr>
          <p:cNvPr id="48131" name="Rectangle 2"/>
          <p:cNvSpPr>
            <a:spLocks noGrp="1" noChangeArrowheads="1"/>
          </p:cNvSpPr>
          <p:nvPr>
            <p:ph type="title" idx="4294967295"/>
          </p:nvPr>
        </p:nvSpPr>
        <p:spPr/>
        <p:txBody>
          <a:bodyPr/>
          <a:lstStyle/>
          <a:p>
            <a:pPr eaLnBrk="1" hangingPunct="1"/>
            <a:r>
              <a:rPr lang="en-US" altLang="en-US" sz="3600" dirty="0" smtClean="0">
                <a:solidFill>
                  <a:schemeClr val="accent2"/>
                </a:solidFill>
              </a:rPr>
              <a:t>Anchoring heuristic</a:t>
            </a:r>
          </a:p>
        </p:txBody>
      </p:sp>
      <p:sp>
        <p:nvSpPr>
          <p:cNvPr id="48132" name="Rectangle 3"/>
          <p:cNvSpPr>
            <a:spLocks noGrp="1" noChangeArrowheads="1"/>
          </p:cNvSpPr>
          <p:nvPr>
            <p:ph type="body" idx="4294967295"/>
          </p:nvPr>
        </p:nvSpPr>
        <p:spPr/>
        <p:txBody>
          <a:bodyPr/>
          <a:lstStyle/>
          <a:p>
            <a:pPr marL="0" indent="0" algn="l" rtl="0" eaLnBrk="1" hangingPunct="1">
              <a:lnSpc>
                <a:spcPct val="150000"/>
              </a:lnSpc>
              <a:buNone/>
            </a:pPr>
            <a:r>
              <a:rPr lang="en-US" altLang="en-US" sz="2400" dirty="0" smtClean="0"/>
              <a:t>Can be used strategically</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Should an employee be </a:t>
            </a:r>
            <a:r>
              <a:rPr lang="en-US" altLang="en-US" sz="2400" dirty="0" smtClean="0">
                <a:solidFill>
                  <a:srgbClr val="7030A0"/>
                </a:solidFill>
              </a:rPr>
              <a:t>promoted / retained / fired </a:t>
            </a:r>
            <a:r>
              <a:rPr lang="en-US" altLang="en-US" sz="2400" dirty="0" smtClean="0"/>
              <a:t>?</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By talking about one option first you can affect the outcome</a:t>
            </a:r>
          </a:p>
          <a:p>
            <a:pPr marL="0" indent="0" algn="l" rtl="0" eaLnBrk="1" hangingPunct="1">
              <a:lnSpc>
                <a:spcPct val="150000"/>
              </a:lnSpc>
              <a:buNone/>
            </a:pPr>
            <a:endParaRPr lang="en-US" altLang="en-US" sz="2400" dirty="0"/>
          </a:p>
          <a:p>
            <a:pPr marL="0" indent="0" algn="l" rtl="0" eaLnBrk="1" hangingPunct="1">
              <a:lnSpc>
                <a:spcPct val="150000"/>
              </a:lnSpc>
              <a:buNone/>
            </a:pPr>
            <a:r>
              <a:rPr lang="en-US" altLang="en-US" sz="2400" dirty="0" smtClean="0"/>
              <a:t>Especially if most people don’t really have an opinion</a:t>
            </a:r>
          </a:p>
          <a:p>
            <a:pPr algn="l" rtl="0" eaLnBrk="1" hangingPunct="1">
              <a:buFontTx/>
              <a:buNone/>
            </a:pPr>
            <a:endParaRPr lang="en-US" altLang="en-US" dirty="0" smtClean="0"/>
          </a:p>
          <a:p>
            <a:pPr algn="l" rtl="0" eaLnBrk="1" hangingPunct="1">
              <a:buFontTx/>
              <a:buNone/>
            </a:pPr>
            <a:endParaRPr lang="en-US" altLang="en-US" dirty="0" smtClean="0"/>
          </a:p>
        </p:txBody>
      </p:sp>
      <p:sp>
        <p:nvSpPr>
          <p:cNvPr id="2" name="Slide Number Placeholder 1"/>
          <p:cNvSpPr>
            <a:spLocks noGrp="1"/>
          </p:cNvSpPr>
          <p:nvPr>
            <p:ph type="sldNum" sz="quarter" idx="12"/>
          </p:nvPr>
        </p:nvSpPr>
        <p:spPr/>
        <p:txBody>
          <a:bodyPr/>
          <a:lstStyle/>
          <a:p>
            <a:pPr>
              <a:defRPr/>
            </a:pPr>
            <a:fld id="{0CF6547E-1A99-404A-8CF9-4C96F251AFB9}" type="slidenum">
              <a:rPr lang="en-US" altLang="en-US" smtClean="0"/>
              <a:pPr>
                <a:defRPr/>
              </a:pPr>
              <a:t>96</a:t>
            </a:fld>
            <a:endParaRPr lang="en-US" altLang="en-US"/>
          </a:p>
        </p:txBody>
      </p:sp>
    </p:spTree>
    <p:extLst>
      <p:ext uri="{BB962C8B-B14F-4D97-AF65-F5344CB8AC3E}">
        <p14:creationId xmlns:p14="http://schemas.microsoft.com/office/powerpoint/2010/main" val="21021679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268760"/>
            <a:ext cx="8229600" cy="3456384"/>
          </a:xfrm>
        </p:spPr>
        <p:txBody>
          <a:bodyPr/>
          <a:lstStyle/>
          <a:p>
            <a:pPr rtl="0" eaLnBrk="1" hangingPunct="1">
              <a:lnSpc>
                <a:spcPct val="150000"/>
              </a:lnSpc>
            </a:pPr>
            <a:r>
              <a:rPr lang="en-US" altLang="en-US" dirty="0" smtClean="0">
                <a:solidFill>
                  <a:srgbClr val="FF0000"/>
                </a:solidFill>
              </a:rPr>
              <a:t>Mental Accounting</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4E67BB9-B567-441F-B10B-AA9C1DB0F242}" type="slidenum">
              <a:rPr lang="ar-SA" altLang="en-US" sz="1400"/>
              <a:pPr algn="l">
                <a:spcBef>
                  <a:spcPct val="0"/>
                </a:spcBef>
                <a:buFontTx/>
                <a:buNone/>
              </a:pPr>
              <a:t>97</a:t>
            </a:fld>
            <a:endParaRPr lang="en-US" altLang="en-US" sz="1400"/>
          </a:p>
        </p:txBody>
      </p:sp>
    </p:spTree>
    <p:extLst>
      <p:ext uri="{BB962C8B-B14F-4D97-AF65-F5344CB8AC3E}">
        <p14:creationId xmlns:p14="http://schemas.microsoft.com/office/powerpoint/2010/main" val="32517623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602AC41-A324-49A9-89AA-FF0D1AC0716E}" type="slidenum">
              <a:rPr lang="ar-SA" altLang="en-US" sz="1400"/>
              <a:pPr algn="l">
                <a:spcBef>
                  <a:spcPct val="0"/>
                </a:spcBef>
                <a:buFontTx/>
                <a:buNone/>
              </a:pPr>
              <a:t>98</a:t>
            </a:fld>
            <a:endParaRPr lang="en-US" altLang="en-US" sz="1400"/>
          </a:p>
        </p:txBody>
      </p:sp>
      <p:sp>
        <p:nvSpPr>
          <p:cNvPr id="49155" name="Rectangle 2"/>
          <p:cNvSpPr>
            <a:spLocks noGrp="1" noChangeArrowheads="1"/>
          </p:cNvSpPr>
          <p:nvPr>
            <p:ph type="title"/>
          </p:nvPr>
        </p:nvSpPr>
        <p:spPr/>
        <p:txBody>
          <a:bodyPr/>
          <a:lstStyle/>
          <a:p>
            <a:pPr rtl="0" eaLnBrk="1" hangingPunct="1"/>
            <a:r>
              <a:rPr lang="en-US" altLang="en-US" sz="3600" dirty="0" smtClean="0">
                <a:solidFill>
                  <a:schemeClr val="accent2"/>
                </a:solidFill>
              </a:rPr>
              <a:t>Losing a ticket</a:t>
            </a:r>
          </a:p>
        </p:txBody>
      </p:sp>
      <p:sp>
        <p:nvSpPr>
          <p:cNvPr id="49156" name="Rectangle 3"/>
          <p:cNvSpPr>
            <a:spLocks noGrp="1" noChangeArrowheads="1"/>
          </p:cNvSpPr>
          <p:nvPr>
            <p:ph type="body" idx="1"/>
          </p:nvPr>
        </p:nvSpPr>
        <p:spPr/>
        <p:txBody>
          <a:bodyPr/>
          <a:lstStyle/>
          <a:p>
            <a:pPr marL="0" indent="0" algn="l" rtl="0" eaLnBrk="1" hangingPunct="1">
              <a:buNone/>
            </a:pPr>
            <a:r>
              <a:rPr lang="en-US" altLang="en-US" sz="2400" dirty="0" smtClean="0">
                <a:solidFill>
                  <a:srgbClr val="7030A0"/>
                </a:solidFill>
              </a:rPr>
              <a:t>A: </a:t>
            </a:r>
            <a:r>
              <a:rPr lang="en-US" altLang="en-US" sz="2400" dirty="0" smtClean="0"/>
              <a:t>You have a ticket to a concert, which cost you $50.  When you arrive at the concert hall, </a:t>
            </a:r>
            <a:r>
              <a:rPr lang="en-US" altLang="en-US" sz="2400" dirty="0" smtClean="0">
                <a:solidFill>
                  <a:srgbClr val="FF0000"/>
                </a:solidFill>
              </a:rPr>
              <a:t>you find out that you lost the ticket</a:t>
            </a:r>
            <a:r>
              <a:rPr lang="en-US" altLang="en-US" sz="2400" dirty="0" smtClean="0"/>
              <a:t>.  Would you buy another one (assuming you have enough money in your wallet)? </a:t>
            </a:r>
          </a:p>
          <a:p>
            <a:pPr algn="l" rtl="0" eaLnBrk="1" hangingPunct="1"/>
            <a:endParaRPr lang="he-IL" altLang="en-US" sz="2400" dirty="0" smtClean="0"/>
          </a:p>
          <a:p>
            <a:pPr marL="0" indent="0" algn="l" rtl="0" eaLnBrk="1" hangingPunct="1">
              <a:buNone/>
            </a:pPr>
            <a:r>
              <a:rPr lang="en-US" altLang="en-US" sz="2400" dirty="0" smtClean="0">
                <a:solidFill>
                  <a:srgbClr val="7030A0"/>
                </a:solidFill>
              </a:rPr>
              <a:t>B</a:t>
            </a:r>
            <a:r>
              <a:rPr lang="he-IL" altLang="en-US" sz="2400" dirty="0" smtClean="0">
                <a:solidFill>
                  <a:srgbClr val="7030A0"/>
                </a:solidFill>
              </a:rPr>
              <a:t>:</a:t>
            </a:r>
            <a:r>
              <a:rPr lang="en-US" altLang="en-US" sz="2400" dirty="0" smtClean="0">
                <a:solidFill>
                  <a:srgbClr val="7030A0"/>
                </a:solidFill>
              </a:rPr>
              <a:t> </a:t>
            </a:r>
            <a:r>
              <a:rPr lang="en-US" altLang="en-US" sz="2400" dirty="0" smtClean="0"/>
              <a:t> You are going to a concert.  Tickets cost $50.  When you arrive at the concert hall, </a:t>
            </a:r>
            <a:r>
              <a:rPr lang="en-US" altLang="en-US" sz="2400" dirty="0" smtClean="0">
                <a:solidFill>
                  <a:srgbClr val="FF0000"/>
                </a:solidFill>
              </a:rPr>
              <a:t>you find out that you lost a $50 bill</a:t>
            </a:r>
            <a:r>
              <a:rPr lang="en-US" altLang="en-US" sz="2400" dirty="0" smtClean="0"/>
              <a:t>.  Would you still buy the ticket (assuming you have enough money in your wallet)?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99BB5A4-39A6-4746-AD8D-C1554E724217}" type="slidenum">
              <a:rPr lang="ar-SA" altLang="en-US" sz="1400"/>
              <a:pPr algn="l">
                <a:spcBef>
                  <a:spcPct val="0"/>
                </a:spcBef>
                <a:buFontTx/>
                <a:buNone/>
              </a:pPr>
              <a:t>99</a:t>
            </a:fld>
            <a:endParaRPr lang="en-US" altLang="en-US" sz="1400"/>
          </a:p>
        </p:txBody>
      </p:sp>
      <p:sp>
        <p:nvSpPr>
          <p:cNvPr id="50179" name="Rectangle 2"/>
          <p:cNvSpPr>
            <a:spLocks noGrp="1" noChangeArrowheads="1"/>
          </p:cNvSpPr>
          <p:nvPr>
            <p:ph type="title"/>
          </p:nvPr>
        </p:nvSpPr>
        <p:spPr/>
        <p:txBody>
          <a:bodyPr/>
          <a:lstStyle/>
          <a:p>
            <a:pPr eaLnBrk="1" hangingPunct="1"/>
            <a:r>
              <a:rPr lang="en-US" altLang="en-US" sz="3600" dirty="0" smtClean="0">
                <a:solidFill>
                  <a:schemeClr val="accent2"/>
                </a:solidFill>
              </a:rPr>
              <a:t>Mental Accounting</a:t>
            </a:r>
          </a:p>
        </p:txBody>
      </p:sp>
      <p:sp>
        <p:nvSpPr>
          <p:cNvPr id="50180" name="Rectangle 3"/>
          <p:cNvSpPr>
            <a:spLocks noGrp="1" noChangeArrowheads="1"/>
          </p:cNvSpPr>
          <p:nvPr>
            <p:ph type="body" idx="1"/>
          </p:nvPr>
        </p:nvSpPr>
        <p:spPr>
          <a:xfrm>
            <a:off x="457200" y="1600200"/>
            <a:ext cx="4330824" cy="4525963"/>
          </a:xfrm>
        </p:spPr>
        <p:txBody>
          <a:bodyPr/>
          <a:lstStyle/>
          <a:p>
            <a:pPr algn="l" rtl="0" eaLnBrk="1" hangingPunct="1">
              <a:lnSpc>
                <a:spcPct val="150000"/>
              </a:lnSpc>
            </a:pPr>
            <a:r>
              <a:rPr lang="en-US" altLang="en-US" sz="2400" dirty="0" smtClean="0"/>
              <a:t>Different expenses come from “different” accounts</a:t>
            </a:r>
          </a:p>
          <a:p>
            <a:pPr algn="l" rtl="0" eaLnBrk="1" hangingPunct="1">
              <a:lnSpc>
                <a:spcPct val="150000"/>
              </a:lnSpc>
            </a:pPr>
            <a:r>
              <a:rPr lang="en-US" altLang="en-US" sz="2400" dirty="0" smtClean="0"/>
              <a:t>People and households run “</a:t>
            </a:r>
            <a:r>
              <a:rPr lang="en-US" altLang="en-US" sz="2400" dirty="0" smtClean="0">
                <a:solidFill>
                  <a:srgbClr val="FF0000"/>
                </a:solidFill>
              </a:rPr>
              <a:t>accounts</a:t>
            </a:r>
            <a:r>
              <a:rPr lang="en-US" altLang="en-US" sz="2400" dirty="0" smtClean="0"/>
              <a:t>” in their heads as if they were large organizations with budgets</a:t>
            </a:r>
          </a:p>
          <a:p>
            <a:pPr marL="457200" lvl="1" indent="0" algn="l" rtl="0" eaLnBrk="1" hangingPunct="1">
              <a:buNone/>
            </a:pPr>
            <a:endParaRPr lang="en-US" altLang="en-US" dirty="0" smtClean="0"/>
          </a:p>
          <a:p>
            <a:pPr algn="l" rtl="0" eaLnBrk="1" hangingPunct="1">
              <a:buFontTx/>
              <a:buNone/>
            </a:pPr>
            <a:endParaRPr lang="en-US" altLang="en-US" dirty="0" smtClean="0"/>
          </a:p>
        </p:txBody>
      </p:sp>
      <p:sp>
        <p:nvSpPr>
          <p:cNvPr id="3" name="TextBox 2"/>
          <p:cNvSpPr txBox="1"/>
          <p:nvPr/>
        </p:nvSpPr>
        <p:spPr>
          <a:xfrm>
            <a:off x="5544108" y="5085184"/>
            <a:ext cx="2808312" cy="369332"/>
          </a:xfrm>
          <a:prstGeom prst="rect">
            <a:avLst/>
          </a:prstGeom>
          <a:noFill/>
        </p:spPr>
        <p:txBody>
          <a:bodyPr wrap="square" rtlCol="0">
            <a:spAutoFit/>
          </a:bodyPr>
          <a:lstStyle/>
          <a:p>
            <a:r>
              <a:rPr lang="en-US" dirty="0" smtClean="0"/>
              <a:t>Richard </a:t>
            </a:r>
            <a:r>
              <a:rPr lang="en-US" dirty="0" err="1" smtClean="0"/>
              <a:t>Thaler</a:t>
            </a:r>
            <a:r>
              <a:rPr lang="en-US" dirty="0" smtClean="0"/>
              <a:t> (b. 1945)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262" y="1772816"/>
            <a:ext cx="1876090" cy="25922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10559</TotalTime>
  <Words>22751</Words>
  <Application>Microsoft Office PowerPoint</Application>
  <PresentationFormat>On-screen Show (4:3)</PresentationFormat>
  <Paragraphs>3226</Paragraphs>
  <Slides>354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354</vt:i4>
      </vt:variant>
    </vt:vector>
  </HeadingPairs>
  <TitlesOfParts>
    <vt:vector size="359" baseType="lpstr">
      <vt:lpstr>Arial</vt:lpstr>
      <vt:lpstr>Cambria Math</vt:lpstr>
      <vt:lpstr>Times New Roman</vt:lpstr>
      <vt:lpstr>Wingdings</vt:lpstr>
      <vt:lpstr>Default Design</vt:lpstr>
      <vt:lpstr>DECISION THEORY I</vt:lpstr>
      <vt:lpstr>BIASES and RATIONALITY – Some general comments</vt:lpstr>
      <vt:lpstr>Decision Theory</vt:lpstr>
      <vt:lpstr>Psychology</vt:lpstr>
      <vt:lpstr>The Project</vt:lpstr>
      <vt:lpstr>Questions about K-T’s Project</vt:lpstr>
      <vt:lpstr>What do we do with conflicts?</vt:lpstr>
      <vt:lpstr>“Bounded” Rationality?</vt:lpstr>
      <vt:lpstr>Is a violation of the theory…</vt:lpstr>
      <vt:lpstr>BIASES</vt:lpstr>
      <vt:lpstr>Framing Effects</vt:lpstr>
      <vt:lpstr>Operation?</vt:lpstr>
      <vt:lpstr>The rare disease problem</vt:lpstr>
      <vt:lpstr>Reference</vt:lpstr>
      <vt:lpstr>Reference</vt:lpstr>
      <vt:lpstr>Gigerenzer’s Critique</vt:lpstr>
      <vt:lpstr>Back to Framing Effects</vt:lpstr>
      <vt:lpstr>Framing Effects</vt:lpstr>
      <vt:lpstr>Betting?</vt:lpstr>
      <vt:lpstr>In both versions</vt:lpstr>
      <vt:lpstr>Loss Aversion, Status Quo Bias, Endowment Effect</vt:lpstr>
      <vt:lpstr>Gain-Loss Asymmetry</vt:lpstr>
      <vt:lpstr>Is it rational to fear losses? </vt:lpstr>
      <vt:lpstr>Endowment Effect</vt:lpstr>
      <vt:lpstr>Standard economic analysis</vt:lpstr>
      <vt:lpstr>Standard economic analysis</vt:lpstr>
      <vt:lpstr>Standard analysis – conclusion</vt:lpstr>
      <vt:lpstr>Results of mug experiment</vt:lpstr>
      <vt:lpstr>The Endowment Effect</vt:lpstr>
      <vt:lpstr>Reference</vt:lpstr>
      <vt:lpstr>Reference </vt:lpstr>
      <vt:lpstr>Recent Survey </vt:lpstr>
      <vt:lpstr>The Status Quo Bias</vt:lpstr>
      <vt:lpstr>Reference</vt:lpstr>
      <vt:lpstr>The Disposition Effect</vt:lpstr>
      <vt:lpstr>Reference</vt:lpstr>
      <vt:lpstr>Is it rational</vt:lpstr>
      <vt:lpstr>Rationalization of Endowment Effect</vt:lpstr>
      <vt:lpstr>Sunk Cost – example</vt:lpstr>
      <vt:lpstr>Sunk Cost</vt:lpstr>
      <vt:lpstr> Is the Sunk Cost Effect rational?</vt:lpstr>
      <vt:lpstr>Decision Tree I</vt:lpstr>
      <vt:lpstr>Decision Tree II</vt:lpstr>
      <vt:lpstr>Consequentialism </vt:lpstr>
      <vt:lpstr>What’s in a consequence? </vt:lpstr>
      <vt:lpstr>Menu Effects</vt:lpstr>
      <vt:lpstr>President Trump</vt:lpstr>
      <vt:lpstr>The Compromise Effect</vt:lpstr>
      <vt:lpstr>Example: choice of health plan</vt:lpstr>
      <vt:lpstr>Is the Compromise Effect rational?</vt:lpstr>
      <vt:lpstr>Was Trump rational?</vt:lpstr>
      <vt:lpstr>The IIA</vt:lpstr>
      <vt:lpstr>The Decoy Effect</vt:lpstr>
      <vt:lpstr>Other violations of the IIA</vt:lpstr>
      <vt:lpstr>Is that rational?</vt:lpstr>
      <vt:lpstr>Other menu effects</vt:lpstr>
      <vt:lpstr>Reference</vt:lpstr>
      <vt:lpstr>Is the Default Effect rational?</vt:lpstr>
      <vt:lpstr>Assessing Likelihood</vt:lpstr>
      <vt:lpstr>Linda</vt:lpstr>
      <vt:lpstr>The Conjunction Fallacy</vt:lpstr>
      <vt:lpstr>What’s behind the conjunction fallacy?</vt:lpstr>
      <vt:lpstr>Is this person telling the truth?</vt:lpstr>
      <vt:lpstr>Is the witness telling the truth?</vt:lpstr>
      <vt:lpstr>What’s behind the conjunction fallacy?</vt:lpstr>
      <vt:lpstr>What’s a “heuristic” ?</vt:lpstr>
      <vt:lpstr>Example of an algorithm</vt:lpstr>
      <vt:lpstr>That was an Euler path</vt:lpstr>
      <vt:lpstr>The “degrees” in the example</vt:lpstr>
      <vt:lpstr>And how about…</vt:lpstr>
      <vt:lpstr>For instance</vt:lpstr>
      <vt:lpstr>But </vt:lpstr>
      <vt:lpstr>Because… </vt:lpstr>
      <vt:lpstr>Can we just count nodes of degree 1?</vt:lpstr>
      <vt:lpstr>Instead of being so clever</vt:lpstr>
      <vt:lpstr>Brute force</vt:lpstr>
      <vt:lpstr>Wait, but…</vt:lpstr>
      <vt:lpstr>What is “much smarter”?</vt:lpstr>
      <vt:lpstr>Polynomial problems</vt:lpstr>
      <vt:lpstr>Classes of (yes/no) problems</vt:lpstr>
      <vt:lpstr>NP-Completeness</vt:lpstr>
      <vt:lpstr>Many problems are NP-Complete</vt:lpstr>
      <vt:lpstr>P = NP  ?</vt:lpstr>
      <vt:lpstr>Why am I telling you all this?</vt:lpstr>
      <vt:lpstr>Back to Linda</vt:lpstr>
      <vt:lpstr>Subjective probabilities</vt:lpstr>
      <vt:lpstr>Words in a novel</vt:lpstr>
      <vt:lpstr>Availability heuristic</vt:lpstr>
      <vt:lpstr>Probability of a specific cause</vt:lpstr>
      <vt:lpstr>Unpacking Effect</vt:lpstr>
      <vt:lpstr>Reference</vt:lpstr>
      <vt:lpstr>Reporting bias</vt:lpstr>
      <vt:lpstr>In the original KT study</vt:lpstr>
      <vt:lpstr>Salary estimate</vt:lpstr>
      <vt:lpstr>Anchoring heuristic</vt:lpstr>
      <vt:lpstr>Anchoring heuristic</vt:lpstr>
      <vt:lpstr>Mental Accounting</vt:lpstr>
      <vt:lpstr>Losing a ticket</vt:lpstr>
      <vt:lpstr>Mental Accounting</vt:lpstr>
      <vt:lpstr>Mental Accounting examples</vt:lpstr>
      <vt:lpstr>Reference</vt:lpstr>
      <vt:lpstr>Is Mental Accounting rational?</vt:lpstr>
      <vt:lpstr>Other rationalizations</vt:lpstr>
      <vt:lpstr>A possible definition</vt:lpstr>
      <vt:lpstr>Dynamic Inconsistency</vt:lpstr>
      <vt:lpstr>Choice problems</vt:lpstr>
      <vt:lpstr>The classical model </vt:lpstr>
      <vt:lpstr>Three assumptions</vt:lpstr>
      <vt:lpstr>First assumption: additivity</vt:lpstr>
      <vt:lpstr>Second assumption: “same” utility </vt:lpstr>
      <vt:lpstr>Third assumption:  Dynamic Consistency</vt:lpstr>
      <vt:lpstr>The preference questions </vt:lpstr>
      <vt:lpstr>The difficulty</vt:lpstr>
      <vt:lpstr>In more detail</vt:lpstr>
      <vt:lpstr>Dynamic Consistency</vt:lpstr>
      <vt:lpstr>By contrast</vt:lpstr>
      <vt:lpstr>Dynamic Inconsistency or Impatience?</vt:lpstr>
      <vt:lpstr>Hyperbolic Discounting</vt:lpstr>
      <vt:lpstr>The β-δ Model</vt:lpstr>
      <vt:lpstr>Reference</vt:lpstr>
      <vt:lpstr>Critique of the β-δ Model</vt:lpstr>
      <vt:lpstr>Attitudes to dynamic inconsistency</vt:lpstr>
      <vt:lpstr>Reference</vt:lpstr>
      <vt:lpstr>In Summation</vt:lpstr>
      <vt:lpstr>Examples of my subjective impressions</vt:lpstr>
      <vt:lpstr>CONSUMING  STATISTICAL DATA</vt:lpstr>
      <vt:lpstr>Conditional Probabilities</vt:lpstr>
      <vt:lpstr>Problem</vt:lpstr>
      <vt:lpstr>The missing piece</vt:lpstr>
      <vt:lpstr>Conditional probabilities</vt:lpstr>
      <vt:lpstr>The calculation</vt:lpstr>
      <vt:lpstr>For example…</vt:lpstr>
      <vt:lpstr>That is,</vt:lpstr>
      <vt:lpstr>The frequency story</vt:lpstr>
      <vt:lpstr>The frequency story cont.</vt:lpstr>
      <vt:lpstr>Ignoring Base Probabilities</vt:lpstr>
      <vt:lpstr>Ignoring Base Probabilities</vt:lpstr>
      <vt:lpstr>The deterministic analog</vt:lpstr>
      <vt:lpstr>Reference</vt:lpstr>
      <vt:lpstr>Though…</vt:lpstr>
      <vt:lpstr>Why do we get confused?</vt:lpstr>
      <vt:lpstr>Social prejudice</vt:lpstr>
      <vt:lpstr>The gambling problem</vt:lpstr>
      <vt:lpstr>The Gambler’s Fallacy</vt:lpstr>
      <vt:lpstr>The Law of Large Numbers (LLN)</vt:lpstr>
      <vt:lpstr>The LLN more formally</vt:lpstr>
      <vt:lpstr>LLN’s assumptions</vt:lpstr>
      <vt:lpstr>Errors are “diluted”</vt:lpstr>
      <vt:lpstr>But</vt:lpstr>
      <vt:lpstr>Why do we get confused?</vt:lpstr>
      <vt:lpstr>Another effect</vt:lpstr>
      <vt:lpstr>Yet, to be honest</vt:lpstr>
      <vt:lpstr>The Bulgarian State Lottery </vt:lpstr>
      <vt:lpstr>Why?</vt:lpstr>
      <vt:lpstr>Maybe the roulette is not fair?</vt:lpstr>
      <vt:lpstr>Wait a minute…</vt:lpstr>
      <vt:lpstr>Two approaches to statistics</vt:lpstr>
      <vt:lpstr>Subjective Probabilities</vt:lpstr>
      <vt:lpstr>And then came Bayes</vt:lpstr>
      <vt:lpstr>Relying on </vt:lpstr>
      <vt:lpstr>The existence of God</vt:lpstr>
      <vt:lpstr>The conditional probabilities</vt:lpstr>
      <vt:lpstr>But we want the other direction…</vt:lpstr>
      <vt:lpstr>We need to collect probabilities</vt:lpstr>
      <vt:lpstr>And we need a prior!</vt:lpstr>
      <vt:lpstr>Time passed by</vt:lpstr>
      <vt:lpstr>Bayesian Statistics</vt:lpstr>
      <vt:lpstr>Classical Statistics</vt:lpstr>
      <vt:lpstr>Back to our question</vt:lpstr>
      <vt:lpstr>Is the roulette fair?</vt:lpstr>
      <vt:lpstr>Biased Samples</vt:lpstr>
      <vt:lpstr>Problem</vt:lpstr>
      <vt:lpstr>Biased Samples</vt:lpstr>
      <vt:lpstr>More biased samples</vt:lpstr>
      <vt:lpstr>The Corona Virus </vt:lpstr>
      <vt:lpstr>Problem</vt:lpstr>
      <vt:lpstr>Inherently biased samples</vt:lpstr>
      <vt:lpstr>But</vt:lpstr>
      <vt:lpstr>Problem</vt:lpstr>
      <vt:lpstr>The Winner’s Curse</vt:lpstr>
      <vt:lpstr>The Winner’s Curse – an example</vt:lpstr>
      <vt:lpstr>The example – cont.</vt:lpstr>
      <vt:lpstr>The example – cont.</vt:lpstr>
      <vt:lpstr>The example – cont.</vt:lpstr>
      <vt:lpstr>The example – cont.</vt:lpstr>
      <vt:lpstr>The Winner’s Curse – main point</vt:lpstr>
      <vt:lpstr>Regression to the Mean</vt:lpstr>
      <vt:lpstr>This restaurant</vt:lpstr>
      <vt:lpstr>Regression to the Mean</vt:lpstr>
      <vt:lpstr>Why is called linear “regression”?</vt:lpstr>
      <vt:lpstr>But “regression” is due to</vt:lpstr>
      <vt:lpstr>Regression to the Mean – main points</vt:lpstr>
      <vt:lpstr>… and in everyday life</vt:lpstr>
      <vt:lpstr>Causality</vt:lpstr>
      <vt:lpstr>Problem</vt:lpstr>
      <vt:lpstr>Correlation and Causality</vt:lpstr>
      <vt:lpstr>Problem</vt:lpstr>
      <vt:lpstr>Correlation and Causality – cont. </vt:lpstr>
      <vt:lpstr>How to establish causality?</vt:lpstr>
      <vt:lpstr>Misperception of causality</vt:lpstr>
      <vt:lpstr>Hypotheses Testing</vt:lpstr>
      <vt:lpstr>The meaning of “significance”</vt:lpstr>
      <vt:lpstr>Statistical Significance</vt:lpstr>
      <vt:lpstr>The mindset of  hypotheses testing</vt:lpstr>
      <vt:lpstr>The mindset of  hypotheses testing – cont.</vt:lpstr>
      <vt:lpstr>The mindset of  hypotheses testing – cont.</vt:lpstr>
      <vt:lpstr>The mindset of  hypotheses testing – cont.</vt:lpstr>
      <vt:lpstr>The mindset of  hypotheses testing – cont.</vt:lpstr>
      <vt:lpstr>The mindset of  hypotheses testing – Analogy</vt:lpstr>
      <vt:lpstr>The court case analogy</vt:lpstr>
      <vt:lpstr>Consistency?</vt:lpstr>
      <vt:lpstr>Classical and Bayesian Statistics</vt:lpstr>
      <vt:lpstr>Classical and Bayesian Statistics – cont.</vt:lpstr>
      <vt:lpstr>Classical and Bayesian Statistics – cont.</vt:lpstr>
      <vt:lpstr>Classical and Bayesian Statistics – cont.</vt:lpstr>
      <vt:lpstr>Classical and Bayesian Statistics – cont.</vt:lpstr>
      <vt:lpstr>A Bayesian approach to the court case</vt:lpstr>
      <vt:lpstr>Different methods for  different goals</vt:lpstr>
      <vt:lpstr>Which is why we need both</vt:lpstr>
      <vt:lpstr>Having said that</vt:lpstr>
      <vt:lpstr>DECISION UNDER RISK</vt:lpstr>
      <vt:lpstr>Expected Utility Theory</vt:lpstr>
      <vt:lpstr>Problems 4.1 and 4.6</vt:lpstr>
      <vt:lpstr>Problems 4.2 and 4.7</vt:lpstr>
      <vt:lpstr>Problems 4.3 and 4.8</vt:lpstr>
      <vt:lpstr>Problems 4.4 and 4.9</vt:lpstr>
      <vt:lpstr>The Independence Axiom</vt:lpstr>
      <vt:lpstr>Assumption 1: Rational Planning</vt:lpstr>
      <vt:lpstr>Assumption 2: Dynamic Consistency</vt:lpstr>
      <vt:lpstr>Assumption 3: Consequentialism</vt:lpstr>
      <vt:lpstr>Thus, Independence might not hold if</vt:lpstr>
      <vt:lpstr>The Independence Axiom  as a formula</vt:lpstr>
      <vt:lpstr>von-Neumann Morgenstern’s Theorem</vt:lpstr>
      <vt:lpstr>Expected Utility</vt:lpstr>
      <vt:lpstr>Early origins: Pascal’s “Wager”</vt:lpstr>
      <vt:lpstr>What Pascal didn’t say</vt:lpstr>
      <vt:lpstr>Beyond dominance</vt:lpstr>
      <vt:lpstr>Pascal’s Wager – Ideas</vt:lpstr>
      <vt:lpstr>The emergence of probability</vt:lpstr>
      <vt:lpstr>Pascal’s Wager:  The man who played dice with God</vt:lpstr>
      <vt:lpstr>Next, a puzzle</vt:lpstr>
      <vt:lpstr>N. Bernoulli’s game</vt:lpstr>
      <vt:lpstr>Expected profit in N. Bernoulli’s game</vt:lpstr>
      <vt:lpstr>“St. Petersburg Paradox”</vt:lpstr>
      <vt:lpstr>Daniel Bernoulli’s resolution</vt:lpstr>
      <vt:lpstr>Daniel Bernoulli’s intuition</vt:lpstr>
      <vt:lpstr>Reference</vt:lpstr>
      <vt:lpstr>We could tease (D.) Bernoulli</vt:lpstr>
      <vt:lpstr>In fact</vt:lpstr>
      <vt:lpstr>Moreover, there is no paradox</vt:lpstr>
      <vt:lpstr>Expected Utility Theory</vt:lpstr>
      <vt:lpstr>von-Neumann Morgenstern’s Theorem</vt:lpstr>
      <vt:lpstr>Weak Order</vt:lpstr>
      <vt:lpstr>Continuity</vt:lpstr>
      <vt:lpstr>A counterexample to Continuity?</vt:lpstr>
      <vt:lpstr>Is Continuity reasonable?</vt:lpstr>
      <vt:lpstr>Continuity is irrefutable</vt:lpstr>
      <vt:lpstr>Back to vNM’s Theorem</vt:lpstr>
      <vt:lpstr>Implications of the Theorem</vt:lpstr>
      <vt:lpstr>“How unique” is the utility?</vt:lpstr>
      <vt:lpstr>Why is the utility cardinal?</vt:lpstr>
      <vt:lpstr>But affine transformations are OK?</vt:lpstr>
      <vt:lpstr>What does it mean?</vt:lpstr>
      <vt:lpstr>The temperature analogy</vt:lpstr>
      <vt:lpstr>Similarly…</vt:lpstr>
      <vt:lpstr>Cardinality – respect for differences</vt:lpstr>
      <vt:lpstr>Because lotteries compare differences</vt:lpstr>
      <vt:lpstr>In other words</vt:lpstr>
      <vt:lpstr>The Independence Axiom – meaning </vt:lpstr>
      <vt:lpstr>Consider three outcomes</vt:lpstr>
      <vt:lpstr>The Marschak-Machina Triangle</vt:lpstr>
      <vt:lpstr>The Marschak-Machina Triangle</vt:lpstr>
      <vt:lpstr>The “mixture” operation</vt:lpstr>
      <vt:lpstr>For example</vt:lpstr>
      <vt:lpstr>First implication of the  Independence Axiom</vt:lpstr>
      <vt:lpstr>Linear indifference curves</vt:lpstr>
      <vt:lpstr>Second implication of the  Independence Axiom</vt:lpstr>
      <vt:lpstr>Indifference curves are parallel</vt:lpstr>
      <vt:lpstr>We could have</vt:lpstr>
      <vt:lpstr>Reference</vt:lpstr>
      <vt:lpstr>The Independence Axiom implies</vt:lpstr>
      <vt:lpstr>The Independence Axiom implies</vt:lpstr>
      <vt:lpstr>Calibration of utility</vt:lpstr>
      <vt:lpstr>Calibration of utility – cont.</vt:lpstr>
      <vt:lpstr>Calibration of utility in the  Marschak-Machina Triangle</vt:lpstr>
      <vt:lpstr>Risk aversion</vt:lpstr>
      <vt:lpstr>Gambles</vt:lpstr>
      <vt:lpstr>But…</vt:lpstr>
      <vt:lpstr>And, conversely for convex utility</vt:lpstr>
      <vt:lpstr>Risk Aversion</vt:lpstr>
      <vt:lpstr>Under EU maximization</vt:lpstr>
      <vt:lpstr>Difficulties and  Alternative Theories</vt:lpstr>
      <vt:lpstr>EU maximization can explain</vt:lpstr>
      <vt:lpstr>An attempt to explain both</vt:lpstr>
      <vt:lpstr>Well…</vt:lpstr>
      <vt:lpstr>Problems 4.5 and 4.10</vt:lpstr>
      <vt:lpstr>Ample evidence that</vt:lpstr>
      <vt:lpstr>Allais’s Paradox</vt:lpstr>
      <vt:lpstr>Reference</vt:lpstr>
      <vt:lpstr>Allais’s Paradox in decision trees</vt:lpstr>
      <vt:lpstr>Allais’s Paradox in trees – cont.</vt:lpstr>
      <vt:lpstr>The Certainty Effect</vt:lpstr>
      <vt:lpstr>Reference</vt:lpstr>
      <vt:lpstr>The Certainty Effect in the Triangle</vt:lpstr>
      <vt:lpstr>Indifference curves “fanning out”</vt:lpstr>
      <vt:lpstr>Another example </vt:lpstr>
      <vt:lpstr>Again, a Common Ratio</vt:lpstr>
      <vt:lpstr>And, again, we often observe</vt:lpstr>
      <vt:lpstr>Which can be explained</vt:lpstr>
      <vt:lpstr>A confession</vt:lpstr>
      <vt:lpstr>Excuses – Irrationality </vt:lpstr>
      <vt:lpstr>Rational excuses</vt:lpstr>
      <vt:lpstr>Prospect Theory</vt:lpstr>
      <vt:lpstr>Gain-Loss Asymmetry</vt:lpstr>
      <vt:lpstr>Zero on the utility scale</vt:lpstr>
      <vt:lpstr>By contrast</vt:lpstr>
      <vt:lpstr>Adaptation Level Theory</vt:lpstr>
      <vt:lpstr>Satisficing </vt:lpstr>
      <vt:lpstr>What determines the reference point?</vt:lpstr>
      <vt:lpstr>Reference</vt:lpstr>
      <vt:lpstr>Probability distortion</vt:lpstr>
      <vt:lpstr>Small probabilities</vt:lpstr>
      <vt:lpstr>Calculation</vt:lpstr>
      <vt:lpstr>Psychologists have noticed that</vt:lpstr>
      <vt:lpstr>Reference</vt:lpstr>
      <vt:lpstr>Reference</vt:lpstr>
      <vt:lpstr>Decision weights</vt:lpstr>
      <vt:lpstr>How do we use decision weights?</vt:lpstr>
      <vt:lpstr>Three problems</vt:lpstr>
      <vt:lpstr>First problem: definition</vt:lpstr>
      <vt:lpstr>More generally</vt:lpstr>
      <vt:lpstr>Second problem: continuity</vt:lpstr>
      <vt:lpstr>Third problem: monotonicity</vt:lpstr>
      <vt:lpstr>Third problem: monotonicity</vt:lpstr>
      <vt:lpstr>And if</vt:lpstr>
      <vt:lpstr>So, to preserve monotonicity</vt:lpstr>
      <vt:lpstr>Rank Dependent Utility</vt:lpstr>
      <vt:lpstr>The cumulative idea</vt:lpstr>
      <vt:lpstr>Graphically</vt:lpstr>
      <vt:lpstr>This is just re-writing</vt:lpstr>
      <vt:lpstr>But</vt:lpstr>
      <vt:lpstr>“Distorting” cumulative probabilities</vt:lpstr>
      <vt:lpstr>Notice that </vt:lpstr>
      <vt:lpstr>What did Prospect Theory say?</vt:lpstr>
      <vt:lpstr>Cumulative Prospect Theory</vt:lpstr>
      <vt:lpstr>Reference</vt:lpstr>
      <vt:lpstr>Reference</vt:lpstr>
      <vt:lpstr>Reference</vt:lpstr>
      <vt:lpstr>Reference</vt:lpstr>
      <vt:lpstr>A great textbook</vt:lpstr>
      <vt:lpstr>Critique I</vt:lpstr>
      <vt:lpstr>Critique II</vt:lpstr>
      <vt:lpstr>Rubinstein’s critique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and Economics</dc:title>
  <dc:creator>Gilboa</dc:creator>
  <cp:lastModifiedBy>gilboa</cp:lastModifiedBy>
  <cp:revision>585</cp:revision>
  <cp:lastPrinted>2020-03-01T14:52:49Z</cp:lastPrinted>
  <dcterms:created xsi:type="dcterms:W3CDTF">2004-02-25T15:49:42Z</dcterms:created>
  <dcterms:modified xsi:type="dcterms:W3CDTF">2020-07-20T15:07:14Z</dcterms:modified>
</cp:coreProperties>
</file>