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321"/>
  </p:notesMasterIdLst>
  <p:handoutMasterIdLst>
    <p:handoutMasterId r:id="rId322"/>
  </p:handoutMasterIdLst>
  <p:sldIdLst>
    <p:sldId id="256" r:id="rId2"/>
    <p:sldId id="1067" r:id="rId3"/>
    <p:sldId id="449" r:id="rId4"/>
    <p:sldId id="680" r:id="rId5"/>
    <p:sldId id="681" r:id="rId6"/>
    <p:sldId id="682" r:id="rId7"/>
    <p:sldId id="683" r:id="rId8"/>
    <p:sldId id="684" r:id="rId9"/>
    <p:sldId id="685" r:id="rId10"/>
    <p:sldId id="865" r:id="rId11"/>
    <p:sldId id="869" r:id="rId12"/>
    <p:sldId id="867" r:id="rId13"/>
    <p:sldId id="987" r:id="rId14"/>
    <p:sldId id="939" r:id="rId15"/>
    <p:sldId id="940" r:id="rId16"/>
    <p:sldId id="946" r:id="rId17"/>
    <p:sldId id="947" r:id="rId18"/>
    <p:sldId id="941" r:id="rId19"/>
    <p:sldId id="942" r:id="rId20"/>
    <p:sldId id="943" r:id="rId21"/>
    <p:sldId id="944" r:id="rId22"/>
    <p:sldId id="948" r:id="rId23"/>
    <p:sldId id="949" r:id="rId24"/>
    <p:sldId id="945" r:id="rId25"/>
    <p:sldId id="950" r:id="rId26"/>
    <p:sldId id="868" r:id="rId27"/>
    <p:sldId id="870" r:id="rId28"/>
    <p:sldId id="951" r:id="rId29"/>
    <p:sldId id="953" r:id="rId30"/>
    <p:sldId id="954" r:id="rId31"/>
    <p:sldId id="955" r:id="rId32"/>
    <p:sldId id="956" r:id="rId33"/>
    <p:sldId id="960" r:id="rId34"/>
    <p:sldId id="957" r:id="rId35"/>
    <p:sldId id="958" r:id="rId36"/>
    <p:sldId id="959" r:id="rId37"/>
    <p:sldId id="871" r:id="rId38"/>
    <p:sldId id="872" r:id="rId39"/>
    <p:sldId id="873" r:id="rId40"/>
    <p:sldId id="988" r:id="rId41"/>
    <p:sldId id="1079" r:id="rId42"/>
    <p:sldId id="1078" r:id="rId43"/>
    <p:sldId id="1080" r:id="rId44"/>
    <p:sldId id="1077" r:id="rId45"/>
    <p:sldId id="874" r:id="rId46"/>
    <p:sldId id="875" r:id="rId47"/>
    <p:sldId id="876" r:id="rId48"/>
    <p:sldId id="877" r:id="rId49"/>
    <p:sldId id="878" r:id="rId50"/>
    <p:sldId id="725" r:id="rId51"/>
    <p:sldId id="961" r:id="rId52"/>
    <p:sldId id="963" r:id="rId53"/>
    <p:sldId id="973" r:id="rId54"/>
    <p:sldId id="964" r:id="rId55"/>
    <p:sldId id="965" r:id="rId56"/>
    <p:sldId id="966" r:id="rId57"/>
    <p:sldId id="967" r:id="rId58"/>
    <p:sldId id="968" r:id="rId59"/>
    <p:sldId id="969" r:id="rId60"/>
    <p:sldId id="970" r:id="rId61"/>
    <p:sldId id="971" r:id="rId62"/>
    <p:sldId id="1068" r:id="rId63"/>
    <p:sldId id="686" r:id="rId64"/>
    <p:sldId id="687" r:id="rId65"/>
    <p:sldId id="771" r:id="rId66"/>
    <p:sldId id="972" r:id="rId67"/>
    <p:sldId id="974" r:id="rId68"/>
    <p:sldId id="925" r:id="rId69"/>
    <p:sldId id="938" r:id="rId70"/>
    <p:sldId id="926" r:id="rId71"/>
    <p:sldId id="927" r:id="rId72"/>
    <p:sldId id="928" r:id="rId73"/>
    <p:sldId id="929" r:id="rId74"/>
    <p:sldId id="930" r:id="rId75"/>
    <p:sldId id="931" r:id="rId76"/>
    <p:sldId id="932" r:id="rId77"/>
    <p:sldId id="933" r:id="rId78"/>
    <p:sldId id="934" r:id="rId79"/>
    <p:sldId id="935" r:id="rId80"/>
    <p:sldId id="936" r:id="rId81"/>
    <p:sldId id="688" r:id="rId82"/>
    <p:sldId id="689" r:id="rId83"/>
    <p:sldId id="975" r:id="rId84"/>
    <p:sldId id="976" r:id="rId85"/>
    <p:sldId id="691" r:id="rId86"/>
    <p:sldId id="978" r:id="rId87"/>
    <p:sldId id="980" r:id="rId88"/>
    <p:sldId id="984" r:id="rId89"/>
    <p:sldId id="985" r:id="rId90"/>
    <p:sldId id="991" r:id="rId91"/>
    <p:sldId id="993" r:id="rId92"/>
    <p:sldId id="992" r:id="rId93"/>
    <p:sldId id="983" r:id="rId94"/>
    <p:sldId id="982" r:id="rId95"/>
    <p:sldId id="994" r:id="rId96"/>
    <p:sldId id="1000" r:id="rId97"/>
    <p:sldId id="995" r:id="rId98"/>
    <p:sldId id="996" r:id="rId99"/>
    <p:sldId id="997" r:id="rId100"/>
    <p:sldId id="998" r:id="rId101"/>
    <p:sldId id="999" r:id="rId102"/>
    <p:sldId id="989" r:id="rId103"/>
    <p:sldId id="990" r:id="rId104"/>
    <p:sldId id="772" r:id="rId105"/>
    <p:sldId id="977" r:id="rId106"/>
    <p:sldId id="1001" r:id="rId107"/>
    <p:sldId id="1103" r:id="rId108"/>
    <p:sldId id="1002" r:id="rId109"/>
    <p:sldId id="1003" r:id="rId110"/>
    <p:sldId id="1004" r:id="rId111"/>
    <p:sldId id="1005" r:id="rId112"/>
    <p:sldId id="1006" r:id="rId113"/>
    <p:sldId id="1007" r:id="rId114"/>
    <p:sldId id="773" r:id="rId115"/>
    <p:sldId id="774" r:id="rId116"/>
    <p:sldId id="1106" r:id="rId117"/>
    <p:sldId id="1109" r:id="rId118"/>
    <p:sldId id="1107" r:id="rId119"/>
    <p:sldId id="1108" r:id="rId120"/>
    <p:sldId id="1110" r:id="rId121"/>
    <p:sldId id="679" r:id="rId122"/>
    <p:sldId id="880" r:id="rId123"/>
    <p:sldId id="881" r:id="rId124"/>
    <p:sldId id="882" r:id="rId125"/>
    <p:sldId id="883" r:id="rId126"/>
    <p:sldId id="884" r:id="rId127"/>
    <p:sldId id="885" r:id="rId128"/>
    <p:sldId id="886" r:id="rId129"/>
    <p:sldId id="887" r:id="rId130"/>
    <p:sldId id="888" r:id="rId131"/>
    <p:sldId id="889" r:id="rId132"/>
    <p:sldId id="890" r:id="rId133"/>
    <p:sldId id="891" r:id="rId134"/>
    <p:sldId id="892" r:id="rId135"/>
    <p:sldId id="893" r:id="rId136"/>
    <p:sldId id="918" r:id="rId137"/>
    <p:sldId id="919" r:id="rId138"/>
    <p:sldId id="920" r:id="rId139"/>
    <p:sldId id="921" r:id="rId140"/>
    <p:sldId id="922" r:id="rId141"/>
    <p:sldId id="898" r:id="rId142"/>
    <p:sldId id="899" r:id="rId143"/>
    <p:sldId id="900" r:id="rId144"/>
    <p:sldId id="901" r:id="rId145"/>
    <p:sldId id="902" r:id="rId146"/>
    <p:sldId id="903" r:id="rId147"/>
    <p:sldId id="1011" r:id="rId148"/>
    <p:sldId id="1010" r:id="rId149"/>
    <p:sldId id="1013" r:id="rId150"/>
    <p:sldId id="1012" r:id="rId151"/>
    <p:sldId id="1069" r:id="rId152"/>
    <p:sldId id="1028" r:id="rId153"/>
    <p:sldId id="1029" r:id="rId154"/>
    <p:sldId id="1030" r:id="rId155"/>
    <p:sldId id="1031" r:id="rId156"/>
    <p:sldId id="1114" r:id="rId157"/>
    <p:sldId id="1032" r:id="rId158"/>
    <p:sldId id="1033" r:id="rId159"/>
    <p:sldId id="1034" r:id="rId160"/>
    <p:sldId id="1035" r:id="rId161"/>
    <p:sldId id="1036" r:id="rId162"/>
    <p:sldId id="1037" r:id="rId163"/>
    <p:sldId id="1038" r:id="rId164"/>
    <p:sldId id="1039" r:id="rId165"/>
    <p:sldId id="1040" r:id="rId166"/>
    <p:sldId id="1041" r:id="rId167"/>
    <p:sldId id="1042" r:id="rId168"/>
    <p:sldId id="1043" r:id="rId169"/>
    <p:sldId id="1044" r:id="rId170"/>
    <p:sldId id="1045" r:id="rId171"/>
    <p:sldId id="1046" r:id="rId172"/>
    <p:sldId id="1047" r:id="rId173"/>
    <p:sldId id="1015" r:id="rId174"/>
    <p:sldId id="1016" r:id="rId175"/>
    <p:sldId id="1018" r:id="rId176"/>
    <p:sldId id="1017" r:id="rId177"/>
    <p:sldId id="1019" r:id="rId178"/>
    <p:sldId id="1020" r:id="rId179"/>
    <p:sldId id="1021" r:id="rId180"/>
    <p:sldId id="1022" r:id="rId181"/>
    <p:sldId id="1023" r:id="rId182"/>
    <p:sldId id="1024" r:id="rId183"/>
    <p:sldId id="1025" r:id="rId184"/>
    <p:sldId id="1026" r:id="rId185"/>
    <p:sldId id="1027" r:id="rId186"/>
    <p:sldId id="1070" r:id="rId187"/>
    <p:sldId id="1014" r:id="rId188"/>
    <p:sldId id="407" r:id="rId189"/>
    <p:sldId id="693" r:id="rId190"/>
    <p:sldId id="775" r:id="rId191"/>
    <p:sldId id="694" r:id="rId192"/>
    <p:sldId id="695" r:id="rId193"/>
    <p:sldId id="692" r:id="rId194"/>
    <p:sldId id="697" r:id="rId195"/>
    <p:sldId id="698" r:id="rId196"/>
    <p:sldId id="699" r:id="rId197"/>
    <p:sldId id="700" r:id="rId198"/>
    <p:sldId id="701" r:id="rId199"/>
    <p:sldId id="702" r:id="rId200"/>
    <p:sldId id="703" r:id="rId201"/>
    <p:sldId id="704" r:id="rId202"/>
    <p:sldId id="706" r:id="rId203"/>
    <p:sldId id="705" r:id="rId204"/>
    <p:sldId id="707" r:id="rId205"/>
    <p:sldId id="717" r:id="rId206"/>
    <p:sldId id="708" r:id="rId207"/>
    <p:sldId id="709" r:id="rId208"/>
    <p:sldId id="710" r:id="rId209"/>
    <p:sldId id="718" r:id="rId210"/>
    <p:sldId id="711" r:id="rId211"/>
    <p:sldId id="712" r:id="rId212"/>
    <p:sldId id="719" r:id="rId213"/>
    <p:sldId id="715" r:id="rId214"/>
    <p:sldId id="716" r:id="rId215"/>
    <p:sldId id="713" r:id="rId216"/>
    <p:sldId id="740" r:id="rId217"/>
    <p:sldId id="1048" r:id="rId218"/>
    <p:sldId id="1081" r:id="rId219"/>
    <p:sldId id="1071" r:id="rId220"/>
    <p:sldId id="1083" r:id="rId221"/>
    <p:sldId id="1084" r:id="rId222"/>
    <p:sldId id="1095" r:id="rId223"/>
    <p:sldId id="1096" r:id="rId224"/>
    <p:sldId id="1097" r:id="rId225"/>
    <p:sldId id="1098" r:id="rId226"/>
    <p:sldId id="1085" r:id="rId227"/>
    <p:sldId id="1086" r:id="rId228"/>
    <p:sldId id="1087" r:id="rId229"/>
    <p:sldId id="1088" r:id="rId230"/>
    <p:sldId id="1089" r:id="rId231"/>
    <p:sldId id="1090" r:id="rId232"/>
    <p:sldId id="1091" r:id="rId233"/>
    <p:sldId id="1115" r:id="rId234"/>
    <p:sldId id="1092" r:id="rId235"/>
    <p:sldId id="1093" r:id="rId236"/>
    <p:sldId id="1094" r:id="rId237"/>
    <p:sldId id="1082" r:id="rId238"/>
    <p:sldId id="1049" r:id="rId239"/>
    <p:sldId id="1073" r:id="rId240"/>
    <p:sldId id="1074" r:id="rId241"/>
    <p:sldId id="1072" r:id="rId242"/>
    <p:sldId id="1050" r:id="rId243"/>
    <p:sldId id="1075" r:id="rId244"/>
    <p:sldId id="1076" r:id="rId245"/>
    <p:sldId id="763" r:id="rId246"/>
    <p:sldId id="806" r:id="rId247"/>
    <p:sldId id="807" r:id="rId248"/>
    <p:sldId id="808" r:id="rId249"/>
    <p:sldId id="777" r:id="rId250"/>
    <p:sldId id="780" r:id="rId251"/>
    <p:sldId id="781" r:id="rId252"/>
    <p:sldId id="782" r:id="rId253"/>
    <p:sldId id="797" r:id="rId254"/>
    <p:sldId id="783" r:id="rId255"/>
    <p:sldId id="784" r:id="rId256"/>
    <p:sldId id="785" r:id="rId257"/>
    <p:sldId id="786" r:id="rId258"/>
    <p:sldId id="787" r:id="rId259"/>
    <p:sldId id="788" r:id="rId260"/>
    <p:sldId id="789" r:id="rId261"/>
    <p:sldId id="790" r:id="rId262"/>
    <p:sldId id="794" r:id="rId263"/>
    <p:sldId id="795" r:id="rId264"/>
    <p:sldId id="791" r:id="rId265"/>
    <p:sldId id="796" r:id="rId266"/>
    <p:sldId id="793" r:id="rId267"/>
    <p:sldId id="799" r:id="rId268"/>
    <p:sldId id="800" r:id="rId269"/>
    <p:sldId id="801" r:id="rId270"/>
    <p:sldId id="802" r:id="rId271"/>
    <p:sldId id="803" r:id="rId272"/>
    <p:sldId id="804" r:id="rId273"/>
    <p:sldId id="805" r:id="rId274"/>
    <p:sldId id="778" r:id="rId275"/>
    <p:sldId id="798" r:id="rId276"/>
    <p:sldId id="779" r:id="rId277"/>
    <p:sldId id="815" r:id="rId278"/>
    <p:sldId id="816" r:id="rId279"/>
    <p:sldId id="817" r:id="rId280"/>
    <p:sldId id="818" r:id="rId281"/>
    <p:sldId id="819" r:id="rId282"/>
    <p:sldId id="820" r:id="rId283"/>
    <p:sldId id="821" r:id="rId284"/>
    <p:sldId id="822" r:id="rId285"/>
    <p:sldId id="823" r:id="rId286"/>
    <p:sldId id="824" r:id="rId287"/>
    <p:sldId id="825" r:id="rId288"/>
    <p:sldId id="826" r:id="rId289"/>
    <p:sldId id="828" r:id="rId290"/>
    <p:sldId id="827" r:id="rId291"/>
    <p:sldId id="829" r:id="rId292"/>
    <p:sldId id="830" r:id="rId293"/>
    <p:sldId id="832" r:id="rId294"/>
    <p:sldId id="834" r:id="rId295"/>
    <p:sldId id="835" r:id="rId296"/>
    <p:sldId id="836" r:id="rId297"/>
    <p:sldId id="837" r:id="rId298"/>
    <p:sldId id="838" r:id="rId299"/>
    <p:sldId id="839" r:id="rId300"/>
    <p:sldId id="840" r:id="rId301"/>
    <p:sldId id="841" r:id="rId302"/>
    <p:sldId id="843" r:id="rId303"/>
    <p:sldId id="844" r:id="rId304"/>
    <p:sldId id="845" r:id="rId305"/>
    <p:sldId id="846" r:id="rId306"/>
    <p:sldId id="776" r:id="rId307"/>
    <p:sldId id="696" r:id="rId308"/>
    <p:sldId id="412" r:id="rId309"/>
    <p:sldId id="408" r:id="rId310"/>
    <p:sldId id="467" r:id="rId311"/>
    <p:sldId id="1057" r:id="rId312"/>
    <p:sldId id="714" r:id="rId313"/>
    <p:sldId id="1058" r:id="rId314"/>
    <p:sldId id="1059" r:id="rId315"/>
    <p:sldId id="1060" r:id="rId316"/>
    <p:sldId id="1061" r:id="rId317"/>
    <p:sldId id="1062" r:id="rId318"/>
    <p:sldId id="411" r:id="rId319"/>
    <p:sldId id="468" r:id="rId320"/>
  </p:sldIdLst>
  <p:sldSz cx="9144000" cy="6858000" type="screen4x3"/>
  <p:notesSz cx="7099300" cy="10234613"/>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boa" initial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A50021"/>
    <a:srgbClr val="0099FF"/>
    <a:srgbClr val="FF00FF"/>
    <a:srgbClr val="FF9933"/>
    <a:srgbClr val="009900"/>
    <a:srgbClr val="99CCFF"/>
    <a:srgbClr val="800000"/>
    <a:srgbClr val="FF99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03" autoAdjust="0"/>
    <p:restoredTop sz="94660" autoAdjust="0"/>
  </p:normalViewPr>
  <p:slideViewPr>
    <p:cSldViewPr>
      <p:cViewPr varScale="1">
        <p:scale>
          <a:sx n="91" d="100"/>
          <a:sy n="91" d="100"/>
        </p:scale>
        <p:origin x="1205" y="67"/>
      </p:cViewPr>
      <p:guideLst>
        <p:guide orient="horz" pos="2160"/>
        <p:guide pos="2880"/>
      </p:guideLst>
    </p:cSldViewPr>
  </p:slideViewPr>
  <p:outlineViewPr>
    <p:cViewPr>
      <p:scale>
        <a:sx n="33" d="100"/>
        <a:sy n="33" d="100"/>
      </p:scale>
      <p:origin x="0" y="-4421"/>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2" d="100"/>
          <a:sy n="82" d="100"/>
        </p:scale>
        <p:origin x="2923"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48ED3DA-CC45-48C6-AE27-4842ECFE2A04}" type="datetimeFigureOut">
              <a:rPr lang="en-US" smtClean="0"/>
              <a:t>6/7/2020</a:t>
            </a:fld>
            <a:endParaRPr lang="en-US"/>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82B71C0-8D87-4DC3-B249-1ADF4590DF07}" type="slidenum">
              <a:rPr lang="en-US" smtClean="0"/>
              <a:t>‹#›</a:t>
            </a:fld>
            <a:endParaRPr lang="en-US"/>
          </a:p>
        </p:txBody>
      </p:sp>
    </p:spTree>
    <p:extLst>
      <p:ext uri="{BB962C8B-B14F-4D97-AF65-F5344CB8AC3E}">
        <p14:creationId xmlns:p14="http://schemas.microsoft.com/office/powerpoint/2010/main" val="2474868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rtl="1" eaLnBrk="1" hangingPunct="1">
              <a:defRPr sz="1300">
                <a:latin typeface="Arial" charset="0"/>
                <a:cs typeface="Arial" charset="0"/>
              </a:defRPr>
            </a:lvl1pPr>
          </a:lstStyle>
          <a:p>
            <a:pPr>
              <a:defRPr/>
            </a:pPr>
            <a:endParaRPr lang="en-US"/>
          </a:p>
        </p:txBody>
      </p:sp>
      <p:sp>
        <p:nvSpPr>
          <p:cNvPr id="115715"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rtl="1" eaLnBrk="1" hangingPunct="1">
              <a:defRPr sz="13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rtl="1" eaLnBrk="1" hangingPunct="1">
              <a:defRPr sz="1300">
                <a:latin typeface="Arial" charset="0"/>
                <a:cs typeface="Arial" charset="0"/>
              </a:defRPr>
            </a:lvl1pPr>
          </a:lstStyle>
          <a:p>
            <a:pPr>
              <a:defRPr/>
            </a:pPr>
            <a:endParaRPr lang="en-US"/>
          </a:p>
        </p:txBody>
      </p:sp>
      <p:sp>
        <p:nvSpPr>
          <p:cNvPr id="115719"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rtl="1" eaLnBrk="1" hangingPunct="1">
              <a:defRPr sz="1300" smtClean="0"/>
            </a:lvl1pPr>
          </a:lstStyle>
          <a:p>
            <a:pPr>
              <a:defRPr/>
            </a:pPr>
            <a:fld id="{BBC8830B-934C-4EC1-B6D0-92E5CF7246B5}" type="slidenum">
              <a:rPr lang="en-US" altLang="en-US"/>
              <a:pPr>
                <a:defRPr/>
              </a:pPr>
              <a:t>‹#›</a:t>
            </a:fld>
            <a:endParaRPr lang="en-US" altLang="en-US"/>
          </a:p>
        </p:txBody>
      </p:sp>
    </p:spTree>
    <p:extLst>
      <p:ext uri="{BB962C8B-B14F-4D97-AF65-F5344CB8AC3E}">
        <p14:creationId xmlns:p14="http://schemas.microsoft.com/office/powerpoint/2010/main" val="2584173295"/>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C8830B-934C-4EC1-B6D0-92E5CF7246B5}"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5463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3F975-DE71-4D0B-B844-5DA8794238DB}" type="slidenum">
              <a:rPr lang="en-US" altLang="en-US"/>
              <a:pPr>
                <a:defRPr/>
              </a:pPr>
              <a:t>‹#›</a:t>
            </a:fld>
            <a:endParaRPr lang="en-US" altLang="en-US"/>
          </a:p>
        </p:txBody>
      </p:sp>
    </p:spTree>
    <p:extLst>
      <p:ext uri="{BB962C8B-B14F-4D97-AF65-F5344CB8AC3E}">
        <p14:creationId xmlns:p14="http://schemas.microsoft.com/office/powerpoint/2010/main" val="367357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BBC58-25B8-4312-AC1F-141EBC1E1B40}" type="slidenum">
              <a:rPr lang="en-US" altLang="en-US"/>
              <a:pPr>
                <a:defRPr/>
              </a:pPr>
              <a:t>‹#›</a:t>
            </a:fld>
            <a:endParaRPr lang="en-US" altLang="en-US"/>
          </a:p>
        </p:txBody>
      </p:sp>
    </p:spTree>
    <p:extLst>
      <p:ext uri="{BB962C8B-B14F-4D97-AF65-F5344CB8AC3E}">
        <p14:creationId xmlns:p14="http://schemas.microsoft.com/office/powerpoint/2010/main" val="217091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BDD1B-7E6B-4217-8342-BD853109D033}" type="slidenum">
              <a:rPr lang="en-US" altLang="en-US"/>
              <a:pPr>
                <a:defRPr/>
              </a:pPr>
              <a:t>‹#›</a:t>
            </a:fld>
            <a:endParaRPr lang="en-US" altLang="en-US"/>
          </a:p>
        </p:txBody>
      </p:sp>
    </p:spTree>
    <p:extLst>
      <p:ext uri="{BB962C8B-B14F-4D97-AF65-F5344CB8AC3E}">
        <p14:creationId xmlns:p14="http://schemas.microsoft.com/office/powerpoint/2010/main" val="20763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14AA5-AD1B-4C60-AF12-6F2D35E377FC}" type="slidenum">
              <a:rPr lang="en-US" altLang="en-US"/>
              <a:pPr>
                <a:defRPr/>
              </a:pPr>
              <a:t>‹#›</a:t>
            </a:fld>
            <a:endParaRPr lang="en-US" altLang="en-US"/>
          </a:p>
        </p:txBody>
      </p:sp>
    </p:spTree>
    <p:extLst>
      <p:ext uri="{BB962C8B-B14F-4D97-AF65-F5344CB8AC3E}">
        <p14:creationId xmlns:p14="http://schemas.microsoft.com/office/powerpoint/2010/main" val="176726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0E08E-7B1F-464B-A16C-2D1CB169BC97}" type="slidenum">
              <a:rPr lang="en-US" altLang="en-US"/>
              <a:pPr>
                <a:defRPr/>
              </a:pPr>
              <a:t>‹#›</a:t>
            </a:fld>
            <a:endParaRPr lang="en-US" altLang="en-US"/>
          </a:p>
        </p:txBody>
      </p:sp>
    </p:spTree>
    <p:extLst>
      <p:ext uri="{BB962C8B-B14F-4D97-AF65-F5344CB8AC3E}">
        <p14:creationId xmlns:p14="http://schemas.microsoft.com/office/powerpoint/2010/main" val="372355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85BA9-9942-46FE-B522-0B1C9ADE9870}" type="slidenum">
              <a:rPr lang="en-US" altLang="en-US"/>
              <a:pPr>
                <a:defRPr/>
              </a:pPr>
              <a:t>‹#›</a:t>
            </a:fld>
            <a:endParaRPr lang="en-US" altLang="en-US"/>
          </a:p>
        </p:txBody>
      </p:sp>
    </p:spTree>
    <p:extLst>
      <p:ext uri="{BB962C8B-B14F-4D97-AF65-F5344CB8AC3E}">
        <p14:creationId xmlns:p14="http://schemas.microsoft.com/office/powerpoint/2010/main" val="332111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EE306-053F-4D1A-BC9D-C8FE4F74F298}" type="slidenum">
              <a:rPr lang="en-US" altLang="en-US"/>
              <a:pPr>
                <a:defRPr/>
              </a:pPr>
              <a:t>‹#›</a:t>
            </a:fld>
            <a:endParaRPr lang="en-US" altLang="en-US"/>
          </a:p>
        </p:txBody>
      </p:sp>
    </p:spTree>
    <p:extLst>
      <p:ext uri="{BB962C8B-B14F-4D97-AF65-F5344CB8AC3E}">
        <p14:creationId xmlns:p14="http://schemas.microsoft.com/office/powerpoint/2010/main" val="348402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C1490-C294-486E-8A77-0CC3CC383FD6}" type="slidenum">
              <a:rPr lang="en-US" altLang="en-US"/>
              <a:pPr>
                <a:defRPr/>
              </a:pPr>
              <a:t>‹#›</a:t>
            </a:fld>
            <a:endParaRPr lang="en-US" altLang="en-US"/>
          </a:p>
        </p:txBody>
      </p:sp>
    </p:spTree>
    <p:extLst>
      <p:ext uri="{BB962C8B-B14F-4D97-AF65-F5344CB8AC3E}">
        <p14:creationId xmlns:p14="http://schemas.microsoft.com/office/powerpoint/2010/main" val="26734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C22BB-1BF6-442E-9241-54B227152930}" type="slidenum">
              <a:rPr lang="en-US" altLang="en-US"/>
              <a:pPr>
                <a:defRPr/>
              </a:pPr>
              <a:t>‹#›</a:t>
            </a:fld>
            <a:endParaRPr lang="en-US" altLang="en-US"/>
          </a:p>
        </p:txBody>
      </p:sp>
    </p:spTree>
    <p:extLst>
      <p:ext uri="{BB962C8B-B14F-4D97-AF65-F5344CB8AC3E}">
        <p14:creationId xmlns:p14="http://schemas.microsoft.com/office/powerpoint/2010/main" val="291183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C82440-CBED-4477-9811-182EAD4D10F7}" type="slidenum">
              <a:rPr lang="en-US" altLang="en-US"/>
              <a:pPr>
                <a:defRPr/>
              </a:pPr>
              <a:t>‹#›</a:t>
            </a:fld>
            <a:endParaRPr lang="en-US" altLang="en-US"/>
          </a:p>
        </p:txBody>
      </p:sp>
    </p:spTree>
    <p:extLst>
      <p:ext uri="{BB962C8B-B14F-4D97-AF65-F5344CB8AC3E}">
        <p14:creationId xmlns:p14="http://schemas.microsoft.com/office/powerpoint/2010/main" val="30822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F6547E-1A99-404A-8CF9-4C96F251AFB9}" type="slidenum">
              <a:rPr lang="en-US" altLang="en-US"/>
              <a:pPr>
                <a:defRPr/>
              </a:pPr>
              <a:t>‹#›</a:t>
            </a:fld>
            <a:endParaRPr lang="en-US" altLang="en-US"/>
          </a:p>
        </p:txBody>
      </p:sp>
    </p:spTree>
    <p:extLst>
      <p:ext uri="{BB962C8B-B14F-4D97-AF65-F5344CB8AC3E}">
        <p14:creationId xmlns:p14="http://schemas.microsoft.com/office/powerpoint/2010/main" val="405127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64821-2025-486E-BF32-D78CC8B7973D}" type="slidenum">
              <a:rPr lang="en-US" altLang="en-US"/>
              <a:pPr>
                <a:defRPr/>
              </a:pPr>
              <a:t>‹#›</a:t>
            </a:fld>
            <a:endParaRPr lang="en-US" altLang="en-US"/>
          </a:p>
        </p:txBody>
      </p:sp>
    </p:spTree>
    <p:extLst>
      <p:ext uri="{BB962C8B-B14F-4D97-AF65-F5344CB8AC3E}">
        <p14:creationId xmlns:p14="http://schemas.microsoft.com/office/powerpoint/2010/main" val="15470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33CD0-0480-4247-8E37-2887583FDB07}" type="slidenum">
              <a:rPr lang="en-US" altLang="en-US"/>
              <a:pPr>
                <a:defRPr/>
              </a:pPr>
              <a:t>‹#›</a:t>
            </a:fld>
            <a:endParaRPr lang="en-US" altLang="en-US"/>
          </a:p>
        </p:txBody>
      </p:sp>
    </p:spTree>
    <p:extLst>
      <p:ext uri="{BB962C8B-B14F-4D97-AF65-F5344CB8AC3E}">
        <p14:creationId xmlns:p14="http://schemas.microsoft.com/office/powerpoint/2010/main" val="126207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73442D57-1FF5-4826-B076-52074E3630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41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image" Target="../media/image4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2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3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351.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37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381.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339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401.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3411.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342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3431.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3441.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3451.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3461.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3471.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3481.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349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501.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351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image" Target="../media/image3521.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2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2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3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2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2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42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2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0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31.png"/><Relationship Id="rId2" Type="http://schemas.openxmlformats.org/officeDocument/2006/relationships/image" Target="../media/image304.png"/><Relationship Id="rId1" Type="http://schemas.openxmlformats.org/officeDocument/2006/relationships/slideLayout" Target="../slideLayouts/slideLayout2.xml"/><Relationship Id="rId4" Type="http://schemas.openxmlformats.org/officeDocument/2006/relationships/image" Target="../media/image3041.png"/></Relationships>
</file>

<file path=ppt/slides/_rels/slide160.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image" Target="../media/image43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3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3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3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3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5.png"/><Relationship Id="rId1" Type="http://schemas.openxmlformats.org/officeDocument/2006/relationships/slideLayout" Target="../slideLayouts/slideLayout2.xml"/><Relationship Id="rId4" Type="http://schemas.openxmlformats.org/officeDocument/2006/relationships/image" Target="../media/image3091.png"/></Relationships>
</file>

<file path=ppt/slides/_rels/slide170.xml.rels><?xml version="1.0" encoding="UTF-8" standalone="yes"?>
<Relationships xmlns="http://schemas.openxmlformats.org/package/2006/relationships"><Relationship Id="rId3" Type="http://schemas.openxmlformats.org/officeDocument/2006/relationships/image" Target="../media/image446.png"/><Relationship Id="rId2" Type="http://schemas.openxmlformats.org/officeDocument/2006/relationships/image" Target="../media/image44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46.png"/><Relationship Id="rId2" Type="http://schemas.openxmlformats.org/officeDocument/2006/relationships/image" Target="../media/image447.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46.png"/><Relationship Id="rId2" Type="http://schemas.openxmlformats.org/officeDocument/2006/relationships/image" Target="../media/image44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4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4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5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5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52.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5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5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8" Type="http://schemas.openxmlformats.org/officeDocument/2006/relationships/image" Target="../media/image3040.png"/><Relationship Id="rId13" Type="http://schemas.openxmlformats.org/officeDocument/2006/relationships/image" Target="../media/image3090.png"/><Relationship Id="rId3" Type="http://schemas.openxmlformats.org/officeDocument/2006/relationships/image" Target="../media/image2990.png"/><Relationship Id="rId7" Type="http://schemas.openxmlformats.org/officeDocument/2006/relationships/image" Target="../media/image3030.png"/><Relationship Id="rId12" Type="http://schemas.openxmlformats.org/officeDocument/2006/relationships/image" Target="../media/image3080.png"/><Relationship Id="rId17" Type="http://schemas.openxmlformats.org/officeDocument/2006/relationships/image" Target="../media/image3130.png"/><Relationship Id="rId2" Type="http://schemas.openxmlformats.org/officeDocument/2006/relationships/image" Target="../media/image2980.png"/><Relationship Id="rId16" Type="http://schemas.openxmlformats.org/officeDocument/2006/relationships/image" Target="../media/image3120.png"/><Relationship Id="rId1" Type="http://schemas.openxmlformats.org/officeDocument/2006/relationships/slideLayout" Target="../slideLayouts/slideLayout2.xml"/><Relationship Id="rId6" Type="http://schemas.openxmlformats.org/officeDocument/2006/relationships/image" Target="../media/image3020.png"/><Relationship Id="rId11" Type="http://schemas.openxmlformats.org/officeDocument/2006/relationships/image" Target="../media/image3070.png"/><Relationship Id="rId5" Type="http://schemas.openxmlformats.org/officeDocument/2006/relationships/image" Target="../media/image3010.png"/><Relationship Id="rId15" Type="http://schemas.openxmlformats.org/officeDocument/2006/relationships/image" Target="../media/image3110.png"/><Relationship Id="rId10" Type="http://schemas.openxmlformats.org/officeDocument/2006/relationships/image" Target="../media/image3060.png"/><Relationship Id="rId4" Type="http://schemas.openxmlformats.org/officeDocument/2006/relationships/image" Target="../media/image3000.png"/><Relationship Id="rId9" Type="http://schemas.openxmlformats.org/officeDocument/2006/relationships/image" Target="../media/image3050.png"/><Relationship Id="rId14" Type="http://schemas.openxmlformats.org/officeDocument/2006/relationships/image" Target="../media/image3100.png"/></Relationships>
</file>

<file path=ppt/slides/_rels/slide192.xml.rels><?xml version="1.0" encoding="UTF-8" standalone="yes"?>
<Relationships xmlns="http://schemas.openxmlformats.org/package/2006/relationships"><Relationship Id="rId8" Type="http://schemas.openxmlformats.org/officeDocument/2006/relationships/image" Target="../media/image3040.png"/><Relationship Id="rId13" Type="http://schemas.openxmlformats.org/officeDocument/2006/relationships/image" Target="../media/image3090.png"/><Relationship Id="rId3" Type="http://schemas.openxmlformats.org/officeDocument/2006/relationships/image" Target="../media/image2990.png"/><Relationship Id="rId7" Type="http://schemas.openxmlformats.org/officeDocument/2006/relationships/image" Target="../media/image3030.png"/><Relationship Id="rId12" Type="http://schemas.openxmlformats.org/officeDocument/2006/relationships/image" Target="../media/image3080.png"/><Relationship Id="rId17" Type="http://schemas.openxmlformats.org/officeDocument/2006/relationships/image" Target="../media/image3130.png"/><Relationship Id="rId2" Type="http://schemas.openxmlformats.org/officeDocument/2006/relationships/image" Target="../media/image2980.png"/><Relationship Id="rId16" Type="http://schemas.openxmlformats.org/officeDocument/2006/relationships/image" Target="../media/image3120.png"/><Relationship Id="rId1" Type="http://schemas.openxmlformats.org/officeDocument/2006/relationships/slideLayout" Target="../slideLayouts/slideLayout2.xml"/><Relationship Id="rId6" Type="http://schemas.openxmlformats.org/officeDocument/2006/relationships/image" Target="../media/image3020.png"/><Relationship Id="rId11" Type="http://schemas.openxmlformats.org/officeDocument/2006/relationships/image" Target="../media/image3070.png"/><Relationship Id="rId5" Type="http://schemas.openxmlformats.org/officeDocument/2006/relationships/image" Target="../media/image3010.png"/><Relationship Id="rId15" Type="http://schemas.openxmlformats.org/officeDocument/2006/relationships/image" Target="../media/image3110.png"/><Relationship Id="rId10" Type="http://schemas.openxmlformats.org/officeDocument/2006/relationships/image" Target="../media/image3060.png"/><Relationship Id="rId4" Type="http://schemas.openxmlformats.org/officeDocument/2006/relationships/image" Target="../media/image3000.png"/><Relationship Id="rId9" Type="http://schemas.openxmlformats.org/officeDocument/2006/relationships/image" Target="../media/image3050.png"/><Relationship Id="rId14" Type="http://schemas.openxmlformats.org/officeDocument/2006/relationships/image" Target="../media/image3100.png"/></Relationships>
</file>

<file path=ppt/slides/_rels/slide19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8" Type="http://schemas.openxmlformats.org/officeDocument/2006/relationships/image" Target="../media/image3040.png"/><Relationship Id="rId13" Type="http://schemas.openxmlformats.org/officeDocument/2006/relationships/image" Target="../media/image3090.png"/><Relationship Id="rId3" Type="http://schemas.openxmlformats.org/officeDocument/2006/relationships/image" Target="../media/image2990.png"/><Relationship Id="rId7" Type="http://schemas.openxmlformats.org/officeDocument/2006/relationships/image" Target="../media/image3030.png"/><Relationship Id="rId12" Type="http://schemas.openxmlformats.org/officeDocument/2006/relationships/image" Target="../media/image3080.png"/><Relationship Id="rId17" Type="http://schemas.openxmlformats.org/officeDocument/2006/relationships/image" Target="../media/image3130.png"/><Relationship Id="rId2" Type="http://schemas.openxmlformats.org/officeDocument/2006/relationships/image" Target="../media/image2980.png"/><Relationship Id="rId16" Type="http://schemas.openxmlformats.org/officeDocument/2006/relationships/image" Target="../media/image3120.png"/><Relationship Id="rId1" Type="http://schemas.openxmlformats.org/officeDocument/2006/relationships/slideLayout" Target="../slideLayouts/slideLayout2.xml"/><Relationship Id="rId6" Type="http://schemas.openxmlformats.org/officeDocument/2006/relationships/image" Target="../media/image3020.png"/><Relationship Id="rId11" Type="http://schemas.openxmlformats.org/officeDocument/2006/relationships/image" Target="../media/image3070.png"/><Relationship Id="rId5" Type="http://schemas.openxmlformats.org/officeDocument/2006/relationships/image" Target="../media/image3010.png"/><Relationship Id="rId15" Type="http://schemas.openxmlformats.org/officeDocument/2006/relationships/image" Target="../media/image3110.png"/><Relationship Id="rId10" Type="http://schemas.openxmlformats.org/officeDocument/2006/relationships/image" Target="../media/image3060.png"/><Relationship Id="rId4" Type="http://schemas.openxmlformats.org/officeDocument/2006/relationships/image" Target="../media/image3000.png"/><Relationship Id="rId9" Type="http://schemas.openxmlformats.org/officeDocument/2006/relationships/image" Target="../media/image3050.png"/><Relationship Id="rId14" Type="http://schemas.openxmlformats.org/officeDocument/2006/relationships/image" Target="../media/image3100.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3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0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3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04.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40.png"/><Relationship Id="rId7" Type="http://schemas.openxmlformats.org/officeDocument/2006/relationships/image" Target="../media/image323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05.xml.rels><?xml version="1.0" encoding="UTF-8" standalone="yes"?>
<Relationships xmlns="http://schemas.openxmlformats.org/package/2006/relationships"><Relationship Id="rId8" Type="http://schemas.openxmlformats.org/officeDocument/2006/relationships/image" Target="../media/image3300.png"/><Relationship Id="rId3" Type="http://schemas.openxmlformats.org/officeDocument/2006/relationships/image" Target="../media/image3160.png"/><Relationship Id="rId7" Type="http://schemas.openxmlformats.org/officeDocument/2006/relationships/image" Target="../media/image3291.png"/><Relationship Id="rId2" Type="http://schemas.openxmlformats.org/officeDocument/2006/relationships/image" Target="../media/image3150.png"/><Relationship Id="rId1" Type="http://schemas.openxmlformats.org/officeDocument/2006/relationships/slideLayout" Target="../slideLayouts/slideLayout2.xml"/><Relationship Id="rId6" Type="http://schemas.openxmlformats.org/officeDocument/2006/relationships/image" Target="../media/image3280.png"/><Relationship Id="rId11" Type="http://schemas.openxmlformats.org/officeDocument/2006/relationships/image" Target="../media/image3330.png"/><Relationship Id="rId5" Type="http://schemas.openxmlformats.org/officeDocument/2006/relationships/image" Target="../media/image3270.png"/><Relationship Id="rId10" Type="http://schemas.openxmlformats.org/officeDocument/2006/relationships/image" Target="../media/image3320.png"/><Relationship Id="rId4" Type="http://schemas.openxmlformats.org/officeDocument/2006/relationships/image" Target="../media/image3170.png"/><Relationship Id="rId9" Type="http://schemas.openxmlformats.org/officeDocument/2006/relationships/image" Target="../media/image3310.png"/></Relationships>
</file>

<file path=ppt/slides/_rels/slide20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3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08.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3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09.xml.rels><?xml version="1.0" encoding="UTF-8" standalone="yes"?>
<Relationships xmlns="http://schemas.openxmlformats.org/package/2006/relationships"><Relationship Id="rId8" Type="http://schemas.openxmlformats.org/officeDocument/2006/relationships/image" Target="../media/image3300.png"/><Relationship Id="rId3" Type="http://schemas.openxmlformats.org/officeDocument/2006/relationships/image" Target="../media/image3160.png"/><Relationship Id="rId7" Type="http://schemas.openxmlformats.org/officeDocument/2006/relationships/image" Target="../media/image3291.png"/><Relationship Id="rId2" Type="http://schemas.openxmlformats.org/officeDocument/2006/relationships/image" Target="../media/image3150.png"/><Relationship Id="rId1" Type="http://schemas.openxmlformats.org/officeDocument/2006/relationships/slideLayout" Target="../slideLayouts/slideLayout2.xml"/><Relationship Id="rId6" Type="http://schemas.openxmlformats.org/officeDocument/2006/relationships/image" Target="../media/image3280.png"/><Relationship Id="rId11" Type="http://schemas.openxmlformats.org/officeDocument/2006/relationships/image" Target="../media/image3330.png"/><Relationship Id="rId5" Type="http://schemas.openxmlformats.org/officeDocument/2006/relationships/image" Target="../media/image3270.png"/><Relationship Id="rId10" Type="http://schemas.openxmlformats.org/officeDocument/2006/relationships/image" Target="../media/image3320.png"/><Relationship Id="rId4" Type="http://schemas.openxmlformats.org/officeDocument/2006/relationships/image" Target="../media/image3170.png"/><Relationship Id="rId9" Type="http://schemas.openxmlformats.org/officeDocument/2006/relationships/image" Target="../media/image3310.png"/></Relationships>
</file>

<file path=ppt/slides/_rels/slide21.xml.rels><?xml version="1.0" encoding="UTF-8" standalone="yes"?>
<Relationships xmlns="http://schemas.openxmlformats.org/package/2006/relationships"><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9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11.xml.rels><?xml version="1.0" encoding="UTF-8" standalone="yes"?>
<Relationships xmlns="http://schemas.openxmlformats.org/package/2006/relationships"><Relationship Id="rId8" Type="http://schemas.openxmlformats.org/officeDocument/2006/relationships/image" Target="../media/image3240.png"/><Relationship Id="rId3" Type="http://schemas.openxmlformats.org/officeDocument/2006/relationships/image" Target="../media/image3190.png"/><Relationship Id="rId7" Type="http://schemas.openxmlformats.org/officeDocument/2006/relationships/image" Target="../media/image3290.png"/><Relationship Id="rId2" Type="http://schemas.openxmlformats.org/officeDocument/2006/relationships/image" Target="../media/image3180.png"/><Relationship Id="rId1" Type="http://schemas.openxmlformats.org/officeDocument/2006/relationships/slideLayout" Target="../slideLayouts/slideLayout2.xml"/><Relationship Id="rId6" Type="http://schemas.openxmlformats.org/officeDocument/2006/relationships/image" Target="../media/image3220.png"/><Relationship Id="rId5" Type="http://schemas.openxmlformats.org/officeDocument/2006/relationships/image" Target="../media/image3210.png"/><Relationship Id="rId10" Type="http://schemas.openxmlformats.org/officeDocument/2006/relationships/image" Target="../media/image3260.png"/><Relationship Id="rId4" Type="http://schemas.openxmlformats.org/officeDocument/2006/relationships/image" Target="../media/image3200.png"/><Relationship Id="rId9" Type="http://schemas.openxmlformats.org/officeDocument/2006/relationships/image" Target="../media/image3250.png"/></Relationships>
</file>

<file path=ppt/slides/_rels/slide212.xml.rels><?xml version="1.0" encoding="UTF-8" standalone="yes"?>
<Relationships xmlns="http://schemas.openxmlformats.org/package/2006/relationships"><Relationship Id="rId8" Type="http://schemas.openxmlformats.org/officeDocument/2006/relationships/image" Target="../media/image3300.png"/><Relationship Id="rId3" Type="http://schemas.openxmlformats.org/officeDocument/2006/relationships/image" Target="../media/image3160.png"/><Relationship Id="rId7" Type="http://schemas.openxmlformats.org/officeDocument/2006/relationships/image" Target="../media/image3291.png"/><Relationship Id="rId2" Type="http://schemas.openxmlformats.org/officeDocument/2006/relationships/image" Target="../media/image3150.png"/><Relationship Id="rId1" Type="http://schemas.openxmlformats.org/officeDocument/2006/relationships/slideLayout" Target="../slideLayouts/slideLayout2.xml"/><Relationship Id="rId6" Type="http://schemas.openxmlformats.org/officeDocument/2006/relationships/image" Target="../media/image3280.png"/><Relationship Id="rId11" Type="http://schemas.openxmlformats.org/officeDocument/2006/relationships/image" Target="../media/image3350.png"/><Relationship Id="rId5" Type="http://schemas.openxmlformats.org/officeDocument/2006/relationships/image" Target="../media/image3270.png"/><Relationship Id="rId10" Type="http://schemas.openxmlformats.org/officeDocument/2006/relationships/image" Target="../media/image3320.png"/><Relationship Id="rId4" Type="http://schemas.openxmlformats.org/officeDocument/2006/relationships/image" Target="../media/image3170.png"/><Relationship Id="rId9" Type="http://schemas.openxmlformats.org/officeDocument/2006/relationships/image" Target="../media/image3310.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42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4.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467.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468.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7.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6.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8" Type="http://schemas.openxmlformats.org/officeDocument/2006/relationships/image" Target="../media/image469.png"/><Relationship Id="rId3" Type="http://schemas.openxmlformats.org/officeDocument/2006/relationships/image" Target="../media/image464.png"/><Relationship Id="rId7" Type="http://schemas.openxmlformats.org/officeDocument/2006/relationships/image" Target="../media/image4680.png"/><Relationship Id="rId2" Type="http://schemas.openxmlformats.org/officeDocument/2006/relationships/image" Target="../media/image463.png"/><Relationship Id="rId1" Type="http://schemas.openxmlformats.org/officeDocument/2006/relationships/slideLayout" Target="../slideLayouts/slideLayout2.xml"/><Relationship Id="rId6" Type="http://schemas.openxmlformats.org/officeDocument/2006/relationships/image" Target="../media/image4670.png"/><Relationship Id="rId11" Type="http://schemas.openxmlformats.org/officeDocument/2006/relationships/image" Target="../media/image472.png"/><Relationship Id="rId5" Type="http://schemas.openxmlformats.org/officeDocument/2006/relationships/image" Target="../media/image466.png"/><Relationship Id="rId10" Type="http://schemas.openxmlformats.org/officeDocument/2006/relationships/image" Target="../media/image471.png"/><Relationship Id="rId4" Type="http://schemas.openxmlformats.org/officeDocument/2006/relationships/image" Target="../media/image465.png"/><Relationship Id="rId9" Type="http://schemas.openxmlformats.org/officeDocument/2006/relationships/image" Target="../media/image470.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482.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487.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2800.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810.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2840.png"/><Relationship Id="rId2" Type="http://schemas.openxmlformats.org/officeDocument/2006/relationships/image" Target="../media/image488.png"/><Relationship Id="rId1" Type="http://schemas.openxmlformats.org/officeDocument/2006/relationships/slideLayout" Target="../slideLayouts/slideLayout2.xml"/><Relationship Id="rId5" Type="http://schemas.openxmlformats.org/officeDocument/2006/relationships/image" Target="../media/image2860.png"/><Relationship Id="rId4" Type="http://schemas.openxmlformats.org/officeDocument/2006/relationships/image" Target="../media/image2850.png"/></Relationships>
</file>

<file path=ppt/slides/_rels/slide258.xml.rels><?xml version="1.0" encoding="UTF-8" standalone="yes"?>
<Relationships xmlns="http://schemas.openxmlformats.org/package/2006/relationships"><Relationship Id="rId3" Type="http://schemas.openxmlformats.org/officeDocument/2006/relationships/image" Target="../media/image2840.png"/><Relationship Id="rId7" Type="http://schemas.openxmlformats.org/officeDocument/2006/relationships/image" Target="../media/image2910.png"/><Relationship Id="rId2" Type="http://schemas.openxmlformats.org/officeDocument/2006/relationships/image" Target="../media/image489.png"/><Relationship Id="rId1" Type="http://schemas.openxmlformats.org/officeDocument/2006/relationships/slideLayout" Target="../slideLayouts/slideLayout2.xml"/><Relationship Id="rId6" Type="http://schemas.openxmlformats.org/officeDocument/2006/relationships/image" Target="../media/image2890.png"/><Relationship Id="rId5" Type="http://schemas.openxmlformats.org/officeDocument/2006/relationships/image" Target="../media/image2880.png"/><Relationship Id="rId4" Type="http://schemas.openxmlformats.org/officeDocument/2006/relationships/image" Target="../media/image2850.png"/></Relationships>
</file>

<file path=ppt/slides/_rels/slide259.xml.rels><?xml version="1.0" encoding="UTF-8" standalone="yes"?>
<Relationships xmlns="http://schemas.openxmlformats.org/package/2006/relationships"><Relationship Id="rId8" Type="http://schemas.openxmlformats.org/officeDocument/2006/relationships/image" Target="../media/image2930.png"/><Relationship Id="rId3" Type="http://schemas.openxmlformats.org/officeDocument/2006/relationships/image" Target="../media/image2840.png"/><Relationship Id="rId7" Type="http://schemas.openxmlformats.org/officeDocument/2006/relationships/image" Target="../media/image291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2890.png"/><Relationship Id="rId5" Type="http://schemas.openxmlformats.org/officeDocument/2006/relationships/image" Target="../media/image2880.png"/><Relationship Id="rId4" Type="http://schemas.openxmlformats.org/officeDocument/2006/relationships/image" Target="../media/image2850.png"/></Relationships>
</file>

<file path=ppt/slides/_rels/slide26.xml.rels><?xml version="1.0" encoding="UTF-8" standalone="yes"?>
<Relationships xmlns="http://schemas.openxmlformats.org/package/2006/relationships"><Relationship Id="rId2" Type="http://schemas.openxmlformats.org/officeDocument/2006/relationships/image" Target="../media/image318.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2840.png"/><Relationship Id="rId7" Type="http://schemas.openxmlformats.org/officeDocument/2006/relationships/image" Target="../media/image2970.png"/><Relationship Id="rId2"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2890.png"/><Relationship Id="rId5" Type="http://schemas.openxmlformats.org/officeDocument/2006/relationships/image" Target="../media/image2880.png"/><Relationship Id="rId4" Type="http://schemas.openxmlformats.org/officeDocument/2006/relationships/image" Target="../media/image2850.png"/></Relationships>
</file>

<file path=ppt/slides/_rels/slide261.xml.rels><?xml version="1.0" encoding="UTF-8" standalone="yes"?>
<Relationships xmlns="http://schemas.openxmlformats.org/package/2006/relationships"><Relationship Id="rId2" Type="http://schemas.openxmlformats.org/officeDocument/2006/relationships/image" Target="../media/image49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3370.png"/><Relationship Id="rId7" Type="http://schemas.openxmlformats.org/officeDocument/2006/relationships/image" Target="../media/image3410.png"/><Relationship Id="rId2" Type="http://schemas.openxmlformats.org/officeDocument/2006/relationships/image" Target="../media/image3360.png"/><Relationship Id="rId1" Type="http://schemas.openxmlformats.org/officeDocument/2006/relationships/slideLayout" Target="../slideLayouts/slideLayout2.xml"/><Relationship Id="rId6" Type="http://schemas.openxmlformats.org/officeDocument/2006/relationships/image" Target="../media/image3400.png"/><Relationship Id="rId5" Type="http://schemas.openxmlformats.org/officeDocument/2006/relationships/image" Target="../media/image3390.png"/><Relationship Id="rId4" Type="http://schemas.openxmlformats.org/officeDocument/2006/relationships/image" Target="../media/image3380.png"/></Relationships>
</file>

<file path=ppt/slides/_rels/slide263.xml.rels><?xml version="1.0" encoding="UTF-8" standalone="yes"?>
<Relationships xmlns="http://schemas.openxmlformats.org/package/2006/relationships"><Relationship Id="rId3" Type="http://schemas.openxmlformats.org/officeDocument/2006/relationships/image" Target="../media/image3370.png"/><Relationship Id="rId7" Type="http://schemas.openxmlformats.org/officeDocument/2006/relationships/image" Target="../media/image3430.png"/><Relationship Id="rId2" Type="http://schemas.openxmlformats.org/officeDocument/2006/relationships/image" Target="../media/image3420.png"/><Relationship Id="rId1" Type="http://schemas.openxmlformats.org/officeDocument/2006/relationships/slideLayout" Target="../slideLayouts/slideLayout2.xml"/><Relationship Id="rId6" Type="http://schemas.openxmlformats.org/officeDocument/2006/relationships/image" Target="../media/image3400.png"/><Relationship Id="rId5" Type="http://schemas.openxmlformats.org/officeDocument/2006/relationships/image" Target="../media/image3390.png"/><Relationship Id="rId4" Type="http://schemas.openxmlformats.org/officeDocument/2006/relationships/image" Target="../media/image3380.png"/></Relationships>
</file>

<file path=ppt/slides/_rels/slide264.xml.rels><?xml version="1.0" encoding="UTF-8" standalone="yes"?>
<Relationships xmlns="http://schemas.openxmlformats.org/package/2006/relationships"><Relationship Id="rId3" Type="http://schemas.openxmlformats.org/officeDocument/2006/relationships/image" Target="../media/image3380.png"/><Relationship Id="rId2" Type="http://schemas.openxmlformats.org/officeDocument/2006/relationships/image" Target="../media/image3370.png"/><Relationship Id="rId1" Type="http://schemas.openxmlformats.org/officeDocument/2006/relationships/slideLayout" Target="../slideLayouts/slideLayout2.xml"/><Relationship Id="rId6" Type="http://schemas.openxmlformats.org/officeDocument/2006/relationships/image" Target="../media/image3440.png"/><Relationship Id="rId5" Type="http://schemas.openxmlformats.org/officeDocument/2006/relationships/image" Target="../media/image3400.png"/><Relationship Id="rId4" Type="http://schemas.openxmlformats.org/officeDocument/2006/relationships/image" Target="../media/image3390.png"/></Relationships>
</file>

<file path=ppt/slides/_rels/slide265.xml.rels><?xml version="1.0" encoding="UTF-8" standalone="yes"?>
<Relationships xmlns="http://schemas.openxmlformats.org/package/2006/relationships"><Relationship Id="rId3" Type="http://schemas.openxmlformats.org/officeDocument/2006/relationships/image" Target="../media/image3380.png"/><Relationship Id="rId2" Type="http://schemas.openxmlformats.org/officeDocument/2006/relationships/image" Target="../media/image3370.png"/><Relationship Id="rId1" Type="http://schemas.openxmlformats.org/officeDocument/2006/relationships/slideLayout" Target="../slideLayouts/slideLayout2.xml"/><Relationship Id="rId6" Type="http://schemas.openxmlformats.org/officeDocument/2006/relationships/image" Target="../media/image3450.png"/><Relationship Id="rId5" Type="http://schemas.openxmlformats.org/officeDocument/2006/relationships/image" Target="../media/image3400.png"/><Relationship Id="rId4" Type="http://schemas.openxmlformats.org/officeDocument/2006/relationships/image" Target="../media/image3390.png"/></Relationships>
</file>

<file path=ppt/slides/_rels/slide266.xml.rels><?xml version="1.0" encoding="UTF-8" standalone="yes"?>
<Relationships xmlns="http://schemas.openxmlformats.org/package/2006/relationships"><Relationship Id="rId8" Type="http://schemas.openxmlformats.org/officeDocument/2006/relationships/image" Target="../media/image3520.png"/><Relationship Id="rId3" Type="http://schemas.openxmlformats.org/officeDocument/2006/relationships/image" Target="../media/image3470.png"/><Relationship Id="rId7" Type="http://schemas.openxmlformats.org/officeDocument/2006/relationships/image" Target="../media/image3510.png"/><Relationship Id="rId2" Type="http://schemas.openxmlformats.org/officeDocument/2006/relationships/image" Target="../media/image3460.png"/><Relationship Id="rId1" Type="http://schemas.openxmlformats.org/officeDocument/2006/relationships/slideLayout" Target="../slideLayouts/slideLayout2.xml"/><Relationship Id="rId6" Type="http://schemas.openxmlformats.org/officeDocument/2006/relationships/image" Target="../media/image3500.png"/><Relationship Id="rId5" Type="http://schemas.openxmlformats.org/officeDocument/2006/relationships/image" Target="../media/image3490.png"/><Relationship Id="rId4" Type="http://schemas.openxmlformats.org/officeDocument/2006/relationships/image" Target="../media/image3480.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540.png"/><Relationship Id="rId2" Type="http://schemas.openxmlformats.org/officeDocument/2006/relationships/image" Target="../media/image3530.png"/><Relationship Id="rId1" Type="http://schemas.openxmlformats.org/officeDocument/2006/relationships/slideLayout" Target="../slideLayouts/slideLayout2.xml"/><Relationship Id="rId5" Type="http://schemas.openxmlformats.org/officeDocument/2006/relationships/image" Target="../media/image3560.png"/><Relationship Id="rId4" Type="http://schemas.openxmlformats.org/officeDocument/2006/relationships/image" Target="../media/image3550.png"/></Relationships>
</file>

<file path=ppt/slides/_rels/slide269.xml.rels><?xml version="1.0" encoding="UTF-8" standalone="yes"?>
<Relationships xmlns="http://schemas.openxmlformats.org/package/2006/relationships"><Relationship Id="rId3" Type="http://schemas.openxmlformats.org/officeDocument/2006/relationships/image" Target="../media/image3540.png"/><Relationship Id="rId2" Type="http://schemas.openxmlformats.org/officeDocument/2006/relationships/image" Target="../media/image3530.png"/><Relationship Id="rId1" Type="http://schemas.openxmlformats.org/officeDocument/2006/relationships/slideLayout" Target="../slideLayouts/slideLayout2.xml"/><Relationship Id="rId5" Type="http://schemas.openxmlformats.org/officeDocument/2006/relationships/image" Target="../media/image3560.png"/><Relationship Id="rId4" Type="http://schemas.openxmlformats.org/officeDocument/2006/relationships/image" Target="../media/image3550.png"/></Relationships>
</file>

<file path=ppt/slides/_rels/slide27.xml.rels><?xml version="1.0" encoding="UTF-8" standalone="yes"?>
<Relationships xmlns="http://schemas.openxmlformats.org/package/2006/relationships"><Relationship Id="rId2" Type="http://schemas.openxmlformats.org/officeDocument/2006/relationships/image" Target="../media/image319.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3540.png"/><Relationship Id="rId2" Type="http://schemas.openxmlformats.org/officeDocument/2006/relationships/image" Target="../media/image3530.png"/><Relationship Id="rId1" Type="http://schemas.openxmlformats.org/officeDocument/2006/relationships/slideLayout" Target="../slideLayouts/slideLayout2.xml"/><Relationship Id="rId5" Type="http://schemas.openxmlformats.org/officeDocument/2006/relationships/image" Target="../media/image3560.png"/><Relationship Id="rId4" Type="http://schemas.openxmlformats.org/officeDocument/2006/relationships/image" Target="../media/image3550.png"/></Relationships>
</file>

<file path=ppt/slides/_rels/slide271.xml.rels><?xml version="1.0" encoding="UTF-8" standalone="yes"?>
<Relationships xmlns="http://schemas.openxmlformats.org/package/2006/relationships"><Relationship Id="rId8" Type="http://schemas.openxmlformats.org/officeDocument/2006/relationships/image" Target="../media/image3590.png"/><Relationship Id="rId3" Type="http://schemas.openxmlformats.org/officeDocument/2006/relationships/image" Target="../media/image3540.png"/><Relationship Id="rId7" Type="http://schemas.openxmlformats.org/officeDocument/2006/relationships/image" Target="../media/image3580.png"/><Relationship Id="rId2" Type="http://schemas.openxmlformats.org/officeDocument/2006/relationships/image" Target="../media/image3530.png"/><Relationship Id="rId1" Type="http://schemas.openxmlformats.org/officeDocument/2006/relationships/slideLayout" Target="../slideLayouts/slideLayout2.xml"/><Relationship Id="rId6" Type="http://schemas.openxmlformats.org/officeDocument/2006/relationships/image" Target="../media/image3570.png"/><Relationship Id="rId5" Type="http://schemas.openxmlformats.org/officeDocument/2006/relationships/image" Target="../media/image3560.png"/><Relationship Id="rId4" Type="http://schemas.openxmlformats.org/officeDocument/2006/relationships/image" Target="../media/image3550.png"/></Relationships>
</file>

<file path=ppt/slides/_rels/slide272.xml.rels><?xml version="1.0" encoding="UTF-8" standalone="yes"?>
<Relationships xmlns="http://schemas.openxmlformats.org/package/2006/relationships"><Relationship Id="rId8" Type="http://schemas.openxmlformats.org/officeDocument/2006/relationships/image" Target="../media/image3590.png"/><Relationship Id="rId3" Type="http://schemas.openxmlformats.org/officeDocument/2006/relationships/image" Target="../media/image3540.png"/><Relationship Id="rId7" Type="http://schemas.openxmlformats.org/officeDocument/2006/relationships/image" Target="../media/image3580.png"/><Relationship Id="rId2" Type="http://schemas.openxmlformats.org/officeDocument/2006/relationships/image" Target="../media/image3530.png"/><Relationship Id="rId1" Type="http://schemas.openxmlformats.org/officeDocument/2006/relationships/slideLayout" Target="../slideLayouts/slideLayout2.xml"/><Relationship Id="rId6" Type="http://schemas.openxmlformats.org/officeDocument/2006/relationships/image" Target="../media/image493.png"/><Relationship Id="rId5" Type="http://schemas.openxmlformats.org/officeDocument/2006/relationships/image" Target="../media/image3560.png"/><Relationship Id="rId10" Type="http://schemas.openxmlformats.org/officeDocument/2006/relationships/image" Target="../media/image3620.png"/><Relationship Id="rId4" Type="http://schemas.openxmlformats.org/officeDocument/2006/relationships/image" Target="../media/image3550.png"/><Relationship Id="rId9" Type="http://schemas.openxmlformats.org/officeDocument/2006/relationships/image" Target="../media/image3610.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494.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495.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8" Type="http://schemas.openxmlformats.org/officeDocument/2006/relationships/image" Target="../media/image3710.png"/><Relationship Id="rId3" Type="http://schemas.openxmlformats.org/officeDocument/2006/relationships/image" Target="../media/image3660.png"/><Relationship Id="rId7" Type="http://schemas.openxmlformats.org/officeDocument/2006/relationships/image" Target="../media/image3700.png"/><Relationship Id="rId12" Type="http://schemas.openxmlformats.org/officeDocument/2006/relationships/image" Target="../media/image3750.png"/><Relationship Id="rId2" Type="http://schemas.openxmlformats.org/officeDocument/2006/relationships/image" Target="../media/image365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s>
</file>

<file path=ppt/slides/_rels/slide281.xml.rels><?xml version="1.0" encoding="UTF-8" standalone="yes"?>
<Relationships xmlns="http://schemas.openxmlformats.org/package/2006/relationships"><Relationship Id="rId8" Type="http://schemas.openxmlformats.org/officeDocument/2006/relationships/image" Target="../media/image3710.png"/><Relationship Id="rId3" Type="http://schemas.openxmlformats.org/officeDocument/2006/relationships/image" Target="../media/image3660.png"/><Relationship Id="rId7" Type="http://schemas.openxmlformats.org/officeDocument/2006/relationships/image" Target="../media/image3700.png"/><Relationship Id="rId12" Type="http://schemas.openxmlformats.org/officeDocument/2006/relationships/image" Target="../media/image3750.png"/><Relationship Id="rId2" Type="http://schemas.openxmlformats.org/officeDocument/2006/relationships/image" Target="../media/image365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s>
</file>

<file path=ppt/slides/_rels/slide282.xml.rels><?xml version="1.0" encoding="UTF-8" standalone="yes"?>
<Relationships xmlns="http://schemas.openxmlformats.org/package/2006/relationships"><Relationship Id="rId8" Type="http://schemas.openxmlformats.org/officeDocument/2006/relationships/image" Target="../media/image3710.png"/><Relationship Id="rId13" Type="http://schemas.openxmlformats.org/officeDocument/2006/relationships/image" Target="../media/image3770.png"/><Relationship Id="rId3" Type="http://schemas.openxmlformats.org/officeDocument/2006/relationships/image" Target="../media/image3760.png"/><Relationship Id="rId7" Type="http://schemas.openxmlformats.org/officeDocument/2006/relationships/image" Target="../media/image3700.png"/><Relationship Id="rId12" Type="http://schemas.openxmlformats.org/officeDocument/2006/relationships/image" Target="../media/image3750.png"/><Relationship Id="rId2" Type="http://schemas.openxmlformats.org/officeDocument/2006/relationships/image" Target="../media/image3650.png"/><Relationship Id="rId16" Type="http://schemas.openxmlformats.org/officeDocument/2006/relationships/image" Target="../media/image380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5" Type="http://schemas.openxmlformats.org/officeDocument/2006/relationships/image" Target="../media/image379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 Id="rId14" Type="http://schemas.openxmlformats.org/officeDocument/2006/relationships/image" Target="../media/image3780.png"/></Relationships>
</file>

<file path=ppt/slides/_rels/slide283.xml.rels><?xml version="1.0" encoding="UTF-8" standalone="yes"?>
<Relationships xmlns="http://schemas.openxmlformats.org/package/2006/relationships"><Relationship Id="rId8" Type="http://schemas.openxmlformats.org/officeDocument/2006/relationships/image" Target="../media/image3710.png"/><Relationship Id="rId13" Type="http://schemas.openxmlformats.org/officeDocument/2006/relationships/image" Target="../media/image3770.png"/><Relationship Id="rId3" Type="http://schemas.openxmlformats.org/officeDocument/2006/relationships/image" Target="../media/image3760.png"/><Relationship Id="rId7" Type="http://schemas.openxmlformats.org/officeDocument/2006/relationships/image" Target="../media/image3700.png"/><Relationship Id="rId12" Type="http://schemas.openxmlformats.org/officeDocument/2006/relationships/image" Target="../media/image3750.png"/><Relationship Id="rId2" Type="http://schemas.openxmlformats.org/officeDocument/2006/relationships/image" Target="../media/image3650.png"/><Relationship Id="rId16" Type="http://schemas.openxmlformats.org/officeDocument/2006/relationships/image" Target="../media/image380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5" Type="http://schemas.openxmlformats.org/officeDocument/2006/relationships/image" Target="../media/image3790.png"/><Relationship Id="rId10" Type="http://schemas.openxmlformats.org/officeDocument/2006/relationships/image" Target="../media/image3730.png"/><Relationship Id="rId4" Type="http://schemas.openxmlformats.org/officeDocument/2006/relationships/image" Target="../media/image3810.png"/><Relationship Id="rId9" Type="http://schemas.openxmlformats.org/officeDocument/2006/relationships/image" Target="../media/image3720.png"/><Relationship Id="rId14" Type="http://schemas.openxmlformats.org/officeDocument/2006/relationships/image" Target="../media/image3820.png"/></Relationships>
</file>

<file path=ppt/slides/_rels/slide284.xml.rels><?xml version="1.0" encoding="UTF-8" standalone="yes"?>
<Relationships xmlns="http://schemas.openxmlformats.org/package/2006/relationships"><Relationship Id="rId8" Type="http://schemas.openxmlformats.org/officeDocument/2006/relationships/image" Target="../media/image3710.png"/><Relationship Id="rId3" Type="http://schemas.openxmlformats.org/officeDocument/2006/relationships/image" Target="../media/image3660.png"/><Relationship Id="rId7" Type="http://schemas.openxmlformats.org/officeDocument/2006/relationships/image" Target="../media/image3700.png"/><Relationship Id="rId12" Type="http://schemas.openxmlformats.org/officeDocument/2006/relationships/image" Target="../media/image3830.png"/><Relationship Id="rId2" Type="http://schemas.openxmlformats.org/officeDocument/2006/relationships/image" Target="../media/image365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s>
</file>

<file path=ppt/slides/_rels/slide285.xml.rels><?xml version="1.0" encoding="UTF-8" standalone="yes"?>
<Relationships xmlns="http://schemas.openxmlformats.org/package/2006/relationships"><Relationship Id="rId8" Type="http://schemas.openxmlformats.org/officeDocument/2006/relationships/image" Target="../media/image3710.png"/><Relationship Id="rId3" Type="http://schemas.openxmlformats.org/officeDocument/2006/relationships/image" Target="../media/image3660.png"/><Relationship Id="rId7" Type="http://schemas.openxmlformats.org/officeDocument/2006/relationships/image" Target="../media/image3700.png"/><Relationship Id="rId12" Type="http://schemas.openxmlformats.org/officeDocument/2006/relationships/image" Target="../media/image3830.png"/><Relationship Id="rId2" Type="http://schemas.openxmlformats.org/officeDocument/2006/relationships/image" Target="../media/image365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s>
</file>

<file path=ppt/slides/_rels/slide286.xml.rels><?xml version="1.0" encoding="UTF-8" standalone="yes"?>
<Relationships xmlns="http://schemas.openxmlformats.org/package/2006/relationships"><Relationship Id="rId8" Type="http://schemas.openxmlformats.org/officeDocument/2006/relationships/image" Target="../media/image3710.png"/><Relationship Id="rId13" Type="http://schemas.openxmlformats.org/officeDocument/2006/relationships/image" Target="../media/image3840.png"/><Relationship Id="rId3" Type="http://schemas.openxmlformats.org/officeDocument/2006/relationships/image" Target="../media/image3760.png"/><Relationship Id="rId7" Type="http://schemas.openxmlformats.org/officeDocument/2006/relationships/image" Target="../media/image3700.png"/><Relationship Id="rId12" Type="http://schemas.openxmlformats.org/officeDocument/2006/relationships/image" Target="../media/image3830.png"/><Relationship Id="rId2" Type="http://schemas.openxmlformats.org/officeDocument/2006/relationships/image" Target="../media/image3650.png"/><Relationship Id="rId16" Type="http://schemas.openxmlformats.org/officeDocument/2006/relationships/image" Target="../media/image380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5" Type="http://schemas.openxmlformats.org/officeDocument/2006/relationships/image" Target="../media/image379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 Id="rId14" Type="http://schemas.openxmlformats.org/officeDocument/2006/relationships/image" Target="../media/image3780.png"/></Relationships>
</file>

<file path=ppt/slides/_rels/slide287.xml.rels><?xml version="1.0" encoding="UTF-8" standalone="yes"?>
<Relationships xmlns="http://schemas.openxmlformats.org/package/2006/relationships"><Relationship Id="rId8" Type="http://schemas.openxmlformats.org/officeDocument/2006/relationships/image" Target="../media/image3710.png"/><Relationship Id="rId13" Type="http://schemas.openxmlformats.org/officeDocument/2006/relationships/image" Target="../media/image3850.png"/><Relationship Id="rId3" Type="http://schemas.openxmlformats.org/officeDocument/2006/relationships/image" Target="../media/image3760.png"/><Relationship Id="rId7" Type="http://schemas.openxmlformats.org/officeDocument/2006/relationships/image" Target="../media/image3700.png"/><Relationship Id="rId12" Type="http://schemas.openxmlformats.org/officeDocument/2006/relationships/image" Target="../media/image3830.png"/><Relationship Id="rId2" Type="http://schemas.openxmlformats.org/officeDocument/2006/relationships/image" Target="../media/image3650.png"/><Relationship Id="rId1" Type="http://schemas.openxmlformats.org/officeDocument/2006/relationships/slideLayout" Target="../slideLayouts/slideLayout2.xml"/><Relationship Id="rId6" Type="http://schemas.openxmlformats.org/officeDocument/2006/relationships/image" Target="../media/image3690.png"/><Relationship Id="rId11" Type="http://schemas.openxmlformats.org/officeDocument/2006/relationships/image" Target="../media/image3740.png"/><Relationship Id="rId5" Type="http://schemas.openxmlformats.org/officeDocument/2006/relationships/image" Target="../media/image3680.png"/><Relationship Id="rId15" Type="http://schemas.openxmlformats.org/officeDocument/2006/relationships/image" Target="../media/image3800.png"/><Relationship Id="rId10" Type="http://schemas.openxmlformats.org/officeDocument/2006/relationships/image" Target="../media/image3730.png"/><Relationship Id="rId4" Type="http://schemas.openxmlformats.org/officeDocument/2006/relationships/image" Target="../media/image3670.png"/><Relationship Id="rId9" Type="http://schemas.openxmlformats.org/officeDocument/2006/relationships/image" Target="../media/image3720.png"/><Relationship Id="rId14" Type="http://schemas.openxmlformats.org/officeDocument/2006/relationships/image" Target="../media/image3790.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8" Type="http://schemas.openxmlformats.org/officeDocument/2006/relationships/image" Target="../media/image3940.png"/><Relationship Id="rId3" Type="http://schemas.openxmlformats.org/officeDocument/2006/relationships/image" Target="../media/image3890.png"/><Relationship Id="rId7" Type="http://schemas.openxmlformats.org/officeDocument/2006/relationships/image" Target="../media/image3930.png"/><Relationship Id="rId12" Type="http://schemas.openxmlformats.org/officeDocument/2006/relationships/image" Target="../media/image3980.png"/><Relationship Id="rId2" Type="http://schemas.openxmlformats.org/officeDocument/2006/relationships/image" Target="../media/image3880.png"/><Relationship Id="rId1" Type="http://schemas.openxmlformats.org/officeDocument/2006/relationships/slideLayout" Target="../slideLayouts/slideLayout2.xml"/><Relationship Id="rId6" Type="http://schemas.openxmlformats.org/officeDocument/2006/relationships/image" Target="../media/image3920.png"/><Relationship Id="rId11" Type="http://schemas.openxmlformats.org/officeDocument/2006/relationships/image" Target="../media/image3970.png"/><Relationship Id="rId5" Type="http://schemas.openxmlformats.org/officeDocument/2006/relationships/image" Target="../media/image3910.png"/><Relationship Id="rId10" Type="http://schemas.openxmlformats.org/officeDocument/2006/relationships/image" Target="../media/image3960.png"/><Relationship Id="rId4" Type="http://schemas.openxmlformats.org/officeDocument/2006/relationships/image" Target="../media/image3900.png"/><Relationship Id="rId9" Type="http://schemas.openxmlformats.org/officeDocument/2006/relationships/image" Target="../media/image3950.png"/></Relationships>
</file>

<file path=ppt/slides/_rels/slide294.xml.rels><?xml version="1.0" encoding="UTF-8" standalone="yes"?>
<Relationships xmlns="http://schemas.openxmlformats.org/package/2006/relationships"><Relationship Id="rId2" Type="http://schemas.openxmlformats.org/officeDocument/2006/relationships/image" Target="../media/image498.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8" Type="http://schemas.openxmlformats.org/officeDocument/2006/relationships/image" Target="../media/image3940.png"/><Relationship Id="rId3" Type="http://schemas.openxmlformats.org/officeDocument/2006/relationships/image" Target="../media/image3890.png"/><Relationship Id="rId7" Type="http://schemas.openxmlformats.org/officeDocument/2006/relationships/image" Target="../media/image3930.png"/><Relationship Id="rId12" Type="http://schemas.openxmlformats.org/officeDocument/2006/relationships/image" Target="../media/image4000.png"/><Relationship Id="rId2" Type="http://schemas.openxmlformats.org/officeDocument/2006/relationships/image" Target="../media/image3880.png"/><Relationship Id="rId1" Type="http://schemas.openxmlformats.org/officeDocument/2006/relationships/slideLayout" Target="../slideLayouts/slideLayout2.xml"/><Relationship Id="rId6" Type="http://schemas.openxmlformats.org/officeDocument/2006/relationships/image" Target="../media/image3920.png"/><Relationship Id="rId11" Type="http://schemas.openxmlformats.org/officeDocument/2006/relationships/image" Target="../media/image3970.png"/><Relationship Id="rId5" Type="http://schemas.openxmlformats.org/officeDocument/2006/relationships/image" Target="../media/image3910.png"/><Relationship Id="rId10" Type="http://schemas.openxmlformats.org/officeDocument/2006/relationships/image" Target="../media/image3960.png"/><Relationship Id="rId4" Type="http://schemas.openxmlformats.org/officeDocument/2006/relationships/image" Target="../media/image3900.png"/><Relationship Id="rId9" Type="http://schemas.openxmlformats.org/officeDocument/2006/relationships/image" Target="../media/image3950.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8" Type="http://schemas.openxmlformats.org/officeDocument/2006/relationships/image" Target="../media/image4010.png"/><Relationship Id="rId3" Type="http://schemas.openxmlformats.org/officeDocument/2006/relationships/image" Target="../media/image3890.png"/><Relationship Id="rId7" Type="http://schemas.openxmlformats.org/officeDocument/2006/relationships/image" Target="../media/image3930.png"/><Relationship Id="rId12" Type="http://schemas.openxmlformats.org/officeDocument/2006/relationships/image" Target="../media/image4030.png"/><Relationship Id="rId2" Type="http://schemas.openxmlformats.org/officeDocument/2006/relationships/image" Target="../media/image3880.png"/><Relationship Id="rId1" Type="http://schemas.openxmlformats.org/officeDocument/2006/relationships/slideLayout" Target="../slideLayouts/slideLayout2.xml"/><Relationship Id="rId6" Type="http://schemas.openxmlformats.org/officeDocument/2006/relationships/image" Target="../media/image3920.png"/><Relationship Id="rId11" Type="http://schemas.openxmlformats.org/officeDocument/2006/relationships/image" Target="../media/image3970.png"/><Relationship Id="rId5" Type="http://schemas.openxmlformats.org/officeDocument/2006/relationships/image" Target="../media/image3910.png"/><Relationship Id="rId10" Type="http://schemas.openxmlformats.org/officeDocument/2006/relationships/image" Target="../media/image3960.png"/><Relationship Id="rId4" Type="http://schemas.openxmlformats.org/officeDocument/2006/relationships/image" Target="../media/image3900.png"/><Relationship Id="rId9" Type="http://schemas.openxmlformats.org/officeDocument/2006/relationships/image" Target="../media/image4020.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49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02.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4050.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hyperlink" Target="https://www.ted.com/talks/dan_gilbert_asks_why_are_we_happy/footnotes?referrer=playlist-324" TargetMode="External"/><Relationship Id="rId2" Type="http://schemas.openxmlformats.org/officeDocument/2006/relationships/hyperlink" Target="https://doi.org/10.1037/0022-3514.36.8.917" TargetMode="Externa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3" Type="http://schemas.openxmlformats.org/officeDocument/2006/relationships/image" Target="../media/image326.png"/><Relationship Id="rId7" Type="http://schemas.openxmlformats.org/officeDocument/2006/relationships/image" Target="../media/image330.png"/><Relationship Id="rId12" Type="http://schemas.openxmlformats.org/officeDocument/2006/relationships/image" Target="../media/image335.png"/><Relationship Id="rId2"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29.png"/><Relationship Id="rId11" Type="http://schemas.openxmlformats.org/officeDocument/2006/relationships/image" Target="../media/image334.png"/><Relationship Id="rId5" Type="http://schemas.openxmlformats.org/officeDocument/2006/relationships/image" Target="../media/image328.png"/><Relationship Id="rId10" Type="http://schemas.openxmlformats.org/officeDocument/2006/relationships/image" Target="../media/image333.png"/><Relationship Id="rId4" Type="http://schemas.openxmlformats.org/officeDocument/2006/relationships/image" Target="../media/image327.png"/><Relationship Id="rId9" Type="http://schemas.openxmlformats.org/officeDocument/2006/relationships/image" Target="../media/image332.png"/></Relationships>
</file>

<file path=ppt/slides/_rels/slide34.xml.rels><?xml version="1.0" encoding="UTF-8" standalone="yes"?>
<Relationships xmlns="http://schemas.openxmlformats.org/package/2006/relationships"><Relationship Id="rId2" Type="http://schemas.openxmlformats.org/officeDocument/2006/relationships/image" Target="../media/image32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51.png"/><Relationship Id="rId2" Type="http://schemas.openxmlformats.org/officeDocument/2006/relationships/image" Target="../media/image339.png"/><Relationship Id="rId1" Type="http://schemas.openxmlformats.org/officeDocument/2006/relationships/slideLayout" Target="../slideLayouts/slideLayout2.xml"/><Relationship Id="rId6" Type="http://schemas.openxmlformats.org/officeDocument/2006/relationships/image" Target="../media/image342.png"/><Relationship Id="rId5" Type="http://schemas.openxmlformats.org/officeDocument/2006/relationships/image" Target="../media/image341.png"/><Relationship Id="rId4" Type="http://schemas.openxmlformats.org/officeDocument/2006/relationships/image" Target="../media/image340.png"/></Relationships>
</file>

<file path=ppt/slides/_rels/slide39.xml.rels><?xml version="1.0" encoding="UTF-8" standalone="yes"?>
<Relationships xmlns="http://schemas.openxmlformats.org/package/2006/relationships"><Relationship Id="rId2" Type="http://schemas.openxmlformats.org/officeDocument/2006/relationships/image" Target="../media/image32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0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9.png"/><Relationship Id="rId7" Type="http://schemas.openxmlformats.org/officeDocument/2006/relationships/image" Target="../media/image353.png"/><Relationship Id="rId2" Type="http://schemas.openxmlformats.org/officeDocument/2006/relationships/image" Target="../media/image348.png"/><Relationship Id="rId1" Type="http://schemas.openxmlformats.org/officeDocument/2006/relationships/slideLayout" Target="../slideLayouts/slideLayout2.xml"/><Relationship Id="rId6" Type="http://schemas.openxmlformats.org/officeDocument/2006/relationships/image" Target="../media/image352.png"/><Relationship Id="rId5" Type="http://schemas.openxmlformats.org/officeDocument/2006/relationships/image" Target="../media/image351.png"/><Relationship Id="rId4" Type="http://schemas.openxmlformats.org/officeDocument/2006/relationships/image" Target="../media/image350.png"/></Relationships>
</file>

<file path=ppt/slides/_rels/slide54.xml.rels><?xml version="1.0" encoding="UTF-8" standalone="yes"?>
<Relationships xmlns="http://schemas.openxmlformats.org/package/2006/relationships"><Relationship Id="rId2" Type="http://schemas.openxmlformats.org/officeDocument/2006/relationships/image" Target="../media/image3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6.png"/><Relationship Id="rId7" Type="http://schemas.openxmlformats.org/officeDocument/2006/relationships/image" Target="../media/image370.png"/><Relationship Id="rId2" Type="http://schemas.openxmlformats.org/officeDocument/2006/relationships/image" Target="../media/image365.png"/><Relationship Id="rId1" Type="http://schemas.openxmlformats.org/officeDocument/2006/relationships/slideLayout" Target="../slideLayouts/slideLayout2.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s>
</file>

<file path=ppt/slides/_rels/slide68.xml.rels><?xml version="1.0" encoding="UTF-8" standalone="yes"?>
<Relationships xmlns="http://schemas.openxmlformats.org/package/2006/relationships"><Relationship Id="rId2" Type="http://schemas.openxmlformats.org/officeDocument/2006/relationships/image" Target="../media/image32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326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27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27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28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29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30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3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2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376.png"/><Relationship Id="rId7" Type="http://schemas.openxmlformats.org/officeDocument/2006/relationships/image" Target="../media/image375.png"/><Relationship Id="rId2" Type="http://schemas.openxmlformats.org/officeDocument/2006/relationships/image" Target="../media/image374.png"/><Relationship Id="rId1" Type="http://schemas.openxmlformats.org/officeDocument/2006/relationships/slideLayout" Target="../slideLayouts/slideLayout7.xml"/><Relationship Id="rId6" Type="http://schemas.openxmlformats.org/officeDocument/2006/relationships/image" Target="../media/image293.png"/></Relationships>
</file>

<file path=ppt/slides/_rels/slide88.xml.rels><?xml version="1.0" encoding="UTF-8" standalone="yes"?>
<Relationships xmlns="http://schemas.openxmlformats.org/package/2006/relationships"><Relationship Id="rId8" Type="http://schemas.openxmlformats.org/officeDocument/2006/relationships/image" Target="../media/image361.png"/><Relationship Id="rId7" Type="http://schemas.openxmlformats.org/officeDocument/2006/relationships/image" Target="../media/image378.png"/><Relationship Id="rId2" Type="http://schemas.openxmlformats.org/officeDocument/2006/relationships/image" Target="../media/image377.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80.png"/></Relationships>
</file>

<file path=ppt/slides/_rels/slide89.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378.png"/><Relationship Id="rId2" Type="http://schemas.openxmlformats.org/officeDocument/2006/relationships/image" Target="../media/image3432.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62.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378.png"/><Relationship Id="rId2" Type="http://schemas.openxmlformats.org/officeDocument/2006/relationships/image" Target="../media/image3452.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621.png"/></Relationships>
</file>

<file path=ppt/slides/_rels/slide91.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378.png"/><Relationship Id="rId2" Type="http://schemas.openxmlformats.org/officeDocument/2006/relationships/image" Target="../media/image363.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72.png"/></Relationships>
</file>

<file path=ppt/slides/_rels/slide92.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378.png"/><Relationship Id="rId2" Type="http://schemas.openxmlformats.org/officeDocument/2006/relationships/image" Target="../media/image381.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82.png"/></Relationships>
</file>

<file path=ppt/slides/_rels/slide93.xml.rels><?xml version="1.0" encoding="UTF-8" standalone="yes"?>
<Relationships xmlns="http://schemas.openxmlformats.org/package/2006/relationships"><Relationship Id="rId8" Type="http://schemas.openxmlformats.org/officeDocument/2006/relationships/image" Target="../media/image385.png"/><Relationship Id="rId7" Type="http://schemas.openxmlformats.org/officeDocument/2006/relationships/image" Target="../media/image384.png"/><Relationship Id="rId2" Type="http://schemas.openxmlformats.org/officeDocument/2006/relationships/image" Target="../media/image373.png"/><Relationship Id="rId1" Type="http://schemas.openxmlformats.org/officeDocument/2006/relationships/slideLayout" Target="../slideLayouts/slideLayout7.xml"/><Relationship Id="rId6" Type="http://schemas.openxmlformats.org/officeDocument/2006/relationships/image" Target="../media/image293.png"/><Relationship Id="rId9" Type="http://schemas.openxmlformats.org/officeDocument/2006/relationships/image" Target="../media/image386.png"/></Relationships>
</file>

<file path=ppt/slides/_rels/slide94.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88.png"/><Relationship Id="rId7" Type="http://schemas.openxmlformats.org/officeDocument/2006/relationships/image" Target="../media/image384.png"/><Relationship Id="rId12" Type="http://schemas.openxmlformats.org/officeDocument/2006/relationships/image" Target="../media/image394.png"/><Relationship Id="rId2" Type="http://schemas.openxmlformats.org/officeDocument/2006/relationships/image" Target="../media/image387.png"/><Relationship Id="rId1" Type="http://schemas.openxmlformats.org/officeDocument/2006/relationships/slideLayout" Target="../slideLayouts/slideLayout7.xml"/><Relationship Id="rId6" Type="http://schemas.openxmlformats.org/officeDocument/2006/relationships/image" Target="../media/image293.png"/><Relationship Id="rId11" Type="http://schemas.openxmlformats.org/officeDocument/2006/relationships/image" Target="../media/image393.png"/><Relationship Id="rId5" Type="http://schemas.openxmlformats.org/officeDocument/2006/relationships/image" Target="../media/image292.png"/><Relationship Id="rId10" Type="http://schemas.openxmlformats.org/officeDocument/2006/relationships/image" Target="../media/image392.png"/><Relationship Id="rId4" Type="http://schemas.openxmlformats.org/officeDocument/2006/relationships/image" Target="../media/image389.png"/><Relationship Id="rId9" Type="http://schemas.openxmlformats.org/officeDocument/2006/relationships/image" Target="../media/image391.png"/></Relationships>
</file>

<file path=ppt/slides/_rels/slide95.xml.rels><?xml version="1.0" encoding="UTF-8" standalone="yes"?>
<Relationships xmlns="http://schemas.openxmlformats.org/package/2006/relationships"><Relationship Id="rId8" Type="http://schemas.openxmlformats.org/officeDocument/2006/relationships/image" Target="../media/image398.png"/><Relationship Id="rId3" Type="http://schemas.openxmlformats.org/officeDocument/2006/relationships/image" Target="../media/image396.png"/><Relationship Id="rId7" Type="http://schemas.openxmlformats.org/officeDocument/2006/relationships/image" Target="../media/image397.png"/><Relationship Id="rId2" Type="http://schemas.openxmlformats.org/officeDocument/2006/relationships/image" Target="../media/image395.png"/><Relationship Id="rId1" Type="http://schemas.openxmlformats.org/officeDocument/2006/relationships/slideLayout" Target="../slideLayouts/slideLayout7.xml"/><Relationship Id="rId6" Type="http://schemas.openxmlformats.org/officeDocument/2006/relationships/image" Target="../media/image394.png"/><Relationship Id="rId5" Type="http://schemas.openxmlformats.org/officeDocument/2006/relationships/image" Target="../media/image292.png"/></Relationships>
</file>

<file path=ppt/slides/_rels/slide96.xml.rels><?xml version="1.0" encoding="UTF-8" standalone="yes"?>
<Relationships xmlns="http://schemas.openxmlformats.org/package/2006/relationships"><Relationship Id="rId2" Type="http://schemas.openxmlformats.org/officeDocument/2006/relationships/image" Target="../media/image37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8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407.png"/><Relationship Id="rId3" Type="http://schemas.openxmlformats.org/officeDocument/2006/relationships/image" Target="../media/image403.png"/><Relationship Id="rId7" Type="http://schemas.openxmlformats.org/officeDocument/2006/relationships/image" Target="../media/image406.png"/><Relationship Id="rId2" Type="http://schemas.openxmlformats.org/officeDocument/2006/relationships/image" Target="../media/image402.png"/><Relationship Id="rId1" Type="http://schemas.openxmlformats.org/officeDocument/2006/relationships/slideLayout" Target="../slideLayouts/slideLayout7.xml"/><Relationship Id="rId6" Type="http://schemas.openxmlformats.org/officeDocument/2006/relationships/image" Target="../media/image405.png"/><Relationship Id="rId5" Type="http://schemas.openxmlformats.org/officeDocument/2006/relationships/image" Target="../media/image394.png"/><Relationship Id="rId4" Type="http://schemas.openxmlformats.org/officeDocument/2006/relationships/image" Target="../media/image404.png"/></Relationships>
</file>

<file path=ppt/slides/_rels/slide99.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xfrm>
            <a:off x="7884368" y="6021288"/>
            <a:ext cx="298376" cy="352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F42FB37-17A8-4D41-9588-56A395A14A5D}" type="slidenum">
              <a:rPr lang="ar-SA" altLang="en-US" sz="1400"/>
              <a:pPr algn="l">
                <a:spcBef>
                  <a:spcPct val="0"/>
                </a:spcBef>
                <a:buFontTx/>
                <a:buNone/>
              </a:pPr>
              <a:t>1</a:t>
            </a:fld>
            <a:endParaRPr lang="en-US" altLang="en-US" sz="1400" dirty="0"/>
          </a:p>
        </p:txBody>
      </p:sp>
      <p:sp>
        <p:nvSpPr>
          <p:cNvPr id="3075" name="Rectangle 2"/>
          <p:cNvSpPr>
            <a:spLocks noGrp="1" noChangeArrowheads="1"/>
          </p:cNvSpPr>
          <p:nvPr>
            <p:ph type="ctrTitle"/>
          </p:nvPr>
        </p:nvSpPr>
        <p:spPr>
          <a:xfrm>
            <a:off x="685800" y="2130425"/>
            <a:ext cx="7990656" cy="2090663"/>
          </a:xfrm>
        </p:spPr>
        <p:txBody>
          <a:bodyPr/>
          <a:lstStyle/>
          <a:p>
            <a:pPr rtl="0" eaLnBrk="1" hangingPunct="1">
              <a:lnSpc>
                <a:spcPct val="150000"/>
              </a:lnSpc>
            </a:pPr>
            <a:r>
              <a:rPr lang="en-US" altLang="en-US" dirty="0" smtClean="0">
                <a:solidFill>
                  <a:schemeClr val="accent2"/>
                </a:solidFill>
              </a:rPr>
              <a:t>DECISION THEORY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model</a:t>
            </a:r>
            <a:endParaRPr lang="en-US" sz="3600" dirty="0">
              <a:solidFill>
                <a:srgbClr val="FF0000"/>
              </a:solidFill>
              <a:latin typeface="+mn-lt"/>
            </a:endParaRPr>
          </a:p>
        </p:txBody>
      </p:sp>
      <p:sp>
        <p:nvSpPr>
          <p:cNvPr id="3" name="Content Placeholder 2"/>
          <p:cNvSpPr>
            <a:spLocks noGrp="1"/>
          </p:cNvSpPr>
          <p:nvPr>
            <p:ph idx="1"/>
          </p:nvPr>
        </p:nvSpPr>
        <p:spPr>
          <a:xfrm>
            <a:off x="457200" y="1600200"/>
            <a:ext cx="7715200" cy="4525963"/>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10</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971600" y="1481138"/>
                <a:ext cx="7488832" cy="2864182"/>
              </a:xfrm>
              <a:prstGeom prst="rect">
                <a:avLst/>
              </a:prstGeom>
              <a:noFill/>
            </p:spPr>
            <p:txBody>
              <a:bodyPr wrap="square" rtlCol="0">
                <a:spAutoFit/>
              </a:bodyPr>
              <a:lstStyle/>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𝑆</m:t>
                    </m:r>
                    <m:r>
                      <a:rPr lang="en-US" sz="2400" b="0" i="1" smtClean="0">
                        <a:latin typeface="Cambria Math" panose="02040503050406030204" pitchFamily="18" charset="0"/>
                      </a:rPr>
                      <m:t> −</m:t>
                    </m:r>
                  </m:oMath>
                </a14:m>
                <a:r>
                  <a:rPr lang="en-US" sz="2400" dirty="0" smtClean="0"/>
                  <a:t> </a:t>
                </a:r>
                <a:r>
                  <a:rPr lang="en-US" sz="2400" dirty="0" smtClean="0">
                    <a:solidFill>
                      <a:srgbClr val="7030A0"/>
                    </a:solidFill>
                  </a:rPr>
                  <a:t>states</a:t>
                </a:r>
              </a:p>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𝑋</m:t>
                    </m:r>
                    <m:r>
                      <a:rPr lang="en-US" sz="2400" i="1">
                        <a:latin typeface="Cambria Math" panose="02040503050406030204" pitchFamily="18" charset="0"/>
                      </a:rPr>
                      <m:t> −</m:t>
                    </m:r>
                  </m:oMath>
                </a14:m>
                <a:r>
                  <a:rPr lang="en-US" sz="2400" dirty="0"/>
                  <a:t> </a:t>
                </a:r>
                <a:r>
                  <a:rPr lang="en-US" sz="2400" dirty="0" smtClean="0">
                    <a:solidFill>
                      <a:srgbClr val="7030A0"/>
                    </a:solidFill>
                  </a:rPr>
                  <a:t>outcomes</a:t>
                </a:r>
              </a:p>
              <a:p>
                <a:pPr>
                  <a:lnSpc>
                    <a:spcPct val="150000"/>
                  </a:lnSpc>
                </a:pPr>
                <a:r>
                  <a:rPr lang="en-US" sz="2400" dirty="0" smtClean="0">
                    <a:solidFill>
                      <a:srgbClr val="7030A0"/>
                    </a:solidFill>
                  </a:rPr>
                  <a:t>Acts</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𝐹</m:t>
                      </m:r>
                      <m:r>
                        <a:rPr lang="en-US" sz="2400" b="0" i="1" smtClean="0">
                          <a:latin typeface="Cambria Math" panose="02040503050406030204" pitchFamily="18" charset="0"/>
                        </a:rPr>
                        <m:t>= </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𝑋</m:t>
                          </m:r>
                        </m:e>
                        <m:sup>
                          <m:r>
                            <a:rPr lang="en-US" sz="2400" b="0" i="1" smtClean="0">
                              <a:solidFill>
                                <a:srgbClr val="0070C0"/>
                              </a:solidFill>
                              <a:latin typeface="Cambria Math" panose="02040503050406030204" pitchFamily="18" charset="0"/>
                            </a:rPr>
                            <m:t>𝑆</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e>
                      </m:d>
                    </m:oMath>
                  </m:oMathPara>
                </a14:m>
                <a:endParaRPr lang="en-US" sz="2400" dirty="0" smtClean="0"/>
              </a:p>
              <a:p>
                <a:pPr>
                  <a:lnSpc>
                    <a:spcPct val="150000"/>
                  </a:lnSpc>
                </a:pPr>
                <a:r>
                  <a:rPr lang="en-US" sz="2400" dirty="0" smtClean="0">
                    <a:solidFill>
                      <a:srgbClr val="7030A0"/>
                    </a:solidFill>
                  </a:rPr>
                  <a:t>Events</a:t>
                </a:r>
                <a:r>
                  <a:rPr lang="en-US" sz="2400" dirty="0" smtClean="0"/>
                  <a:t> are subsets of </a:t>
                </a:r>
                <a14:m>
                  <m:oMath xmlns:m="http://schemas.openxmlformats.org/officeDocument/2006/math">
                    <m:r>
                      <a:rPr lang="en-US" sz="2400" i="1">
                        <a:solidFill>
                          <a:srgbClr val="FF0000"/>
                        </a:solidFill>
                        <a:latin typeface="Cambria Math" panose="02040503050406030204" pitchFamily="18" charset="0"/>
                      </a:rPr>
                      <m:t>𝑆</m:t>
                    </m:r>
                  </m:oMath>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971600" y="1481138"/>
                <a:ext cx="7488832" cy="2864182"/>
              </a:xfrm>
              <a:prstGeom prst="rect">
                <a:avLst/>
              </a:prstGeom>
              <a:blipFill>
                <a:blip r:embed="rId2"/>
                <a:stretch>
                  <a:fillRect l="-1221" b="-1702"/>
                </a:stretch>
              </a:blipFill>
            </p:spPr>
            <p:txBody>
              <a:bodyPr/>
              <a:lstStyle/>
              <a:p>
                <a:r>
                  <a:rPr lang="en-US">
                    <a:noFill/>
                  </a:rPr>
                  <a:t> </a:t>
                </a:r>
              </a:p>
            </p:txBody>
          </p:sp>
        </mc:Fallback>
      </mc:AlternateContent>
    </p:spTree>
    <p:extLst>
      <p:ext uri="{BB962C8B-B14F-4D97-AF65-F5344CB8AC3E}">
        <p14:creationId xmlns:p14="http://schemas.microsoft.com/office/powerpoint/2010/main" val="28754501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problem with </a:t>
            </a:r>
            <a:br>
              <a:rPr lang="en-US" sz="3600" dirty="0" smtClean="0">
                <a:solidFill>
                  <a:schemeClr val="accent2"/>
                </a:solidFill>
              </a:rPr>
            </a:br>
            <a:r>
              <a:rPr lang="en-US" sz="3600" dirty="0" smtClean="0">
                <a:solidFill>
                  <a:schemeClr val="accent2"/>
                </a:solidFill>
              </a:rPr>
              <a:t>the Independence Axiom</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100</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84784"/>
                <a:ext cx="8229600" cy="4781128"/>
              </a:xfrm>
            </p:spPr>
            <p:txBody>
              <a:bodyPr>
                <a:noAutofit/>
              </a:bodyPr>
              <a:lstStyle/>
              <a:p>
                <a:pPr marL="0" indent="0" algn="l" rtl="0">
                  <a:lnSpc>
                    <a:spcPct val="150000"/>
                  </a:lnSpc>
                  <a:buNone/>
                </a:pPr>
                <a:r>
                  <a:rPr lang="en-US" sz="2000" dirty="0" smtClean="0"/>
                  <a:t>Why might we not satisfy </a:t>
                </a:r>
                <a:r>
                  <a:rPr lang="en-US" sz="2000" dirty="0" smtClean="0">
                    <a:solidFill>
                      <a:srgbClr val="FF0000"/>
                    </a:solidFill>
                  </a:rPr>
                  <a:t>Independence</a:t>
                </a:r>
                <a:r>
                  <a:rPr lang="en-US" sz="2000" dirty="0" smtClean="0"/>
                  <a:t> here?</a:t>
                </a:r>
              </a:p>
              <a:p>
                <a:pPr marL="0" indent="0" algn="l" rtl="0">
                  <a:lnSpc>
                    <a:spcPct val="150000"/>
                  </a:lnSpc>
                  <a:buNone/>
                </a:pPr>
                <a:r>
                  <a:rPr lang="en-US" sz="2000" dirty="0" smtClean="0"/>
                  <a:t>… Because we start with the indifference</a:t>
                </a:r>
                <a:endParaRPr lang="en-US" sz="2000" dirty="0"/>
              </a:p>
              <a:p>
                <a:pPr marL="0" indent="0" algn="l" rtl="0">
                  <a:lnSpc>
                    <a:spcPct val="150000"/>
                  </a:lnSpc>
                  <a:buNone/>
                </a:pPr>
                <a14:m>
                  <m:oMathPara xmlns:m="http://schemas.openxmlformats.org/officeDocument/2006/math">
                    <m:oMathParaPr>
                      <m:jc m:val="centerGroup"/>
                    </m:oMathParaPr>
                    <m:oMath xmlns:m="http://schemas.openxmlformats.org/officeDocument/2006/math">
                      <m:d>
                        <m:dPr>
                          <m:ctrlPr>
                            <a:rPr lang="en-US" sz="2000" i="1" smtClean="0">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1</m:t>
                          </m:r>
                          <m:r>
                            <a:rPr lang="en-US" sz="2000" i="1">
                              <a:solidFill>
                                <a:srgbClr val="0070C0"/>
                              </a:solidFill>
                              <a:latin typeface="Cambria Math"/>
                              <a:ea typeface="Cambria Math"/>
                            </a:rPr>
                            <m:t>,</m:t>
                          </m:r>
                          <m:r>
                            <a:rPr lang="en-US" sz="2000" i="1">
                              <a:solidFill>
                                <a:srgbClr val="0070C0"/>
                              </a:solidFill>
                              <a:latin typeface="Cambria Math"/>
                              <a:ea typeface="Cambria Math"/>
                            </a:rPr>
                            <m:t>0</m:t>
                          </m:r>
                        </m:e>
                      </m:d>
                      <m:r>
                        <a:rPr lang="en-US" sz="2000" b="0" i="1" smtClean="0">
                          <a:solidFill>
                            <a:srgbClr val="0070C0"/>
                          </a:solidFill>
                          <a:latin typeface="Cambria Math" panose="02040503050406030204" pitchFamily="18" charset="0"/>
                          <a:ea typeface="Cambria Math"/>
                        </a:rPr>
                        <m:t> </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b="0" i="1" dirty="0" smtClean="0">
                          <a:solidFill>
                            <a:srgbClr val="0070C0"/>
                          </a:solidFill>
                          <a:latin typeface="Cambria Math" panose="02040503050406030204" pitchFamily="18" charset="0"/>
                          <a:ea typeface="Cambria Math" panose="02040503050406030204" pitchFamily="18" charset="0"/>
                        </a:rPr>
                        <m:t> </m:t>
                      </m:r>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0</m:t>
                          </m:r>
                          <m:r>
                            <a:rPr lang="en-US" sz="2000" i="1">
                              <a:solidFill>
                                <a:srgbClr val="0070C0"/>
                              </a:solidFill>
                              <a:latin typeface="Cambria Math"/>
                              <a:ea typeface="Cambria Math"/>
                            </a:rPr>
                            <m:t>,</m:t>
                          </m:r>
                          <m:r>
                            <a:rPr lang="en-US" sz="2000" i="1">
                              <a:solidFill>
                                <a:srgbClr val="0070C0"/>
                              </a:solidFill>
                              <a:latin typeface="Cambria Math"/>
                              <a:ea typeface="Cambria Math"/>
                            </a:rPr>
                            <m:t>1</m:t>
                          </m:r>
                        </m:e>
                      </m:d>
                    </m:oMath>
                  </m:oMathPara>
                </a14:m>
                <a:endParaRPr lang="en-US" sz="2000" i="1" dirty="0" smtClean="0">
                  <a:latin typeface="Cambria Math" panose="02040503050406030204" pitchFamily="18" charset="0"/>
                  <a:ea typeface="Cambria Math"/>
                </a:endParaRPr>
              </a:p>
              <a:p>
                <a:pPr marL="0" indent="0" algn="l" rtl="0">
                  <a:lnSpc>
                    <a:spcPct val="150000"/>
                  </a:lnSpc>
                  <a:buNone/>
                </a:pPr>
                <a:r>
                  <a:rPr lang="en-US" sz="2000" dirty="0" smtClean="0">
                    <a:ea typeface="Cambria Math"/>
                  </a:rPr>
                  <a:t>And “mix” them with </a:t>
                </a:r>
                <a14:m>
                  <m:oMath xmlns:m="http://schemas.openxmlformats.org/officeDocument/2006/math">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1</m:t>
                        </m:r>
                        <m:r>
                          <a:rPr lang="en-US" sz="2000" i="1">
                            <a:solidFill>
                              <a:srgbClr val="0070C0"/>
                            </a:solidFill>
                            <a:latin typeface="Cambria Math"/>
                            <a:ea typeface="Cambria Math"/>
                          </a:rPr>
                          <m:t>,</m:t>
                        </m:r>
                        <m:r>
                          <a:rPr lang="en-US" sz="2000" i="1">
                            <a:solidFill>
                              <a:srgbClr val="0070C0"/>
                            </a:solidFill>
                            <a:latin typeface="Cambria Math"/>
                            <a:ea typeface="Cambria Math"/>
                          </a:rPr>
                          <m:t>0</m:t>
                        </m:r>
                      </m:e>
                    </m:d>
                  </m:oMath>
                </a14:m>
                <a:r>
                  <a:rPr lang="en-US" sz="2000" dirty="0" smtClean="0">
                    <a:ea typeface="Cambria Math"/>
                  </a:rPr>
                  <a:t>, so that we should get </a:t>
                </a:r>
              </a:p>
              <a:p>
                <a:pPr marL="0" indent="0" algn="l" rtl="0">
                  <a:lnSpc>
                    <a:spcPct val="150000"/>
                  </a:lnSpc>
                  <a:buNone/>
                </a:pPr>
                <a14:m>
                  <m:oMathPara xmlns:m="http://schemas.openxmlformats.org/officeDocument/2006/math">
                    <m:oMathParaPr>
                      <m:jc m:val="centerGroup"/>
                    </m:oMathParaPr>
                    <m:oMath xmlns:m="http://schemas.openxmlformats.org/officeDocument/2006/math">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1</m:t>
                          </m:r>
                          <m:r>
                            <a:rPr lang="en-US" sz="2000" i="1">
                              <a:solidFill>
                                <a:srgbClr val="0070C0"/>
                              </a:solidFill>
                              <a:latin typeface="Cambria Math"/>
                              <a:ea typeface="Cambria Math"/>
                            </a:rPr>
                            <m:t>,</m:t>
                          </m:r>
                          <m:r>
                            <a:rPr lang="en-US" sz="2000" i="1">
                              <a:solidFill>
                                <a:srgbClr val="0070C0"/>
                              </a:solidFill>
                              <a:latin typeface="Cambria Math"/>
                              <a:ea typeface="Cambria Math"/>
                            </a:rPr>
                            <m:t>0</m:t>
                          </m:r>
                        </m:e>
                      </m:d>
                      <m:r>
                        <a:rPr lang="en-US" sz="2000" i="1">
                          <a:solidFill>
                            <a:srgbClr val="0070C0"/>
                          </a:solidFill>
                          <a:latin typeface="Cambria Math" panose="02040503050406030204" pitchFamily="18" charset="0"/>
                          <a:ea typeface="Cambria Math"/>
                        </a:rPr>
                        <m:t> </m:t>
                      </m:r>
                      <m:r>
                        <a:rPr lang="en-US" sz="2000" i="1" dirty="0">
                          <a:solidFill>
                            <a:srgbClr val="FF0000"/>
                          </a:solidFill>
                          <a:latin typeface="Cambria Math" panose="02040503050406030204" pitchFamily="18" charset="0"/>
                          <a:ea typeface="Cambria Math" panose="02040503050406030204" pitchFamily="18" charset="0"/>
                        </a:rPr>
                        <m:t>~</m:t>
                      </m:r>
                      <m:f>
                        <m:fPr>
                          <m:ctrlPr>
                            <a:rPr lang="en-US" sz="2000" i="1" smtClean="0">
                              <a:solidFill>
                                <a:srgbClr val="0070C0"/>
                              </a:solidFill>
                              <a:latin typeface="Cambria Math" panose="02040503050406030204" pitchFamily="18" charset="0"/>
                              <a:ea typeface="Cambria Math"/>
                            </a:rPr>
                          </m:ctrlPr>
                        </m:fPr>
                        <m:num>
                          <m:r>
                            <a:rPr lang="en-US" sz="2000" i="1">
                              <a:solidFill>
                                <a:srgbClr val="0070C0"/>
                              </a:solidFill>
                              <a:latin typeface="Cambria Math"/>
                              <a:ea typeface="Cambria Math"/>
                            </a:rPr>
                            <m:t>1</m:t>
                          </m:r>
                        </m:num>
                        <m:den>
                          <m:r>
                            <a:rPr lang="en-US" sz="2000" i="1">
                              <a:solidFill>
                                <a:srgbClr val="0070C0"/>
                              </a:solidFill>
                              <a:latin typeface="Cambria Math"/>
                              <a:ea typeface="Cambria Math"/>
                            </a:rPr>
                            <m:t>2</m:t>
                          </m:r>
                        </m:den>
                      </m:f>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1</m:t>
                          </m:r>
                          <m:r>
                            <a:rPr lang="en-US" sz="2000" i="1">
                              <a:solidFill>
                                <a:srgbClr val="0070C0"/>
                              </a:solidFill>
                              <a:latin typeface="Cambria Math"/>
                              <a:ea typeface="Cambria Math"/>
                            </a:rPr>
                            <m:t>,</m:t>
                          </m:r>
                          <m:r>
                            <a:rPr lang="en-US" sz="2000" i="1">
                              <a:solidFill>
                                <a:srgbClr val="0070C0"/>
                              </a:solidFill>
                              <a:latin typeface="Cambria Math"/>
                              <a:ea typeface="Cambria Math"/>
                            </a:rPr>
                            <m:t>0</m:t>
                          </m:r>
                        </m:e>
                      </m:d>
                      <m:r>
                        <a:rPr lang="en-US" sz="2000" i="1">
                          <a:solidFill>
                            <a:srgbClr val="0070C0"/>
                          </a:solidFill>
                          <a:latin typeface="Cambria Math"/>
                          <a:ea typeface="Cambria Math"/>
                        </a:rPr>
                        <m:t>+</m:t>
                      </m:r>
                      <m:f>
                        <m:fPr>
                          <m:ctrlPr>
                            <a:rPr lang="en-US" sz="2000" i="1">
                              <a:solidFill>
                                <a:srgbClr val="0070C0"/>
                              </a:solidFill>
                              <a:latin typeface="Cambria Math" panose="02040503050406030204" pitchFamily="18" charset="0"/>
                              <a:ea typeface="Cambria Math"/>
                            </a:rPr>
                          </m:ctrlPr>
                        </m:fPr>
                        <m:num>
                          <m:r>
                            <a:rPr lang="en-US" sz="2000" i="1">
                              <a:solidFill>
                                <a:srgbClr val="0070C0"/>
                              </a:solidFill>
                              <a:latin typeface="Cambria Math"/>
                              <a:ea typeface="Cambria Math"/>
                            </a:rPr>
                            <m:t>1</m:t>
                          </m:r>
                        </m:num>
                        <m:den>
                          <m:r>
                            <a:rPr lang="en-US" sz="2000" i="1">
                              <a:solidFill>
                                <a:srgbClr val="0070C0"/>
                              </a:solidFill>
                              <a:latin typeface="Cambria Math"/>
                              <a:ea typeface="Cambria Math"/>
                            </a:rPr>
                            <m:t>2</m:t>
                          </m:r>
                        </m:den>
                      </m:f>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0</m:t>
                          </m:r>
                          <m:r>
                            <a:rPr lang="en-US" sz="2000" i="1">
                              <a:solidFill>
                                <a:srgbClr val="0070C0"/>
                              </a:solidFill>
                              <a:latin typeface="Cambria Math"/>
                              <a:ea typeface="Cambria Math"/>
                            </a:rPr>
                            <m:t>,</m:t>
                          </m:r>
                          <m:r>
                            <a:rPr lang="en-US" sz="2000" i="1">
                              <a:solidFill>
                                <a:srgbClr val="0070C0"/>
                              </a:solidFill>
                              <a:latin typeface="Cambria Math"/>
                              <a:ea typeface="Cambria Math"/>
                            </a:rPr>
                            <m:t>1</m:t>
                          </m:r>
                        </m:e>
                      </m:d>
                      <m:r>
                        <a:rPr lang="en-US" sz="2000" smtClean="0">
                          <a:solidFill>
                            <a:srgbClr val="FF0000"/>
                          </a:solidFill>
                          <a:latin typeface="Cambria Math"/>
                          <a:ea typeface="Cambria Math"/>
                        </a:rPr>
                        <m:t>=</m:t>
                      </m:r>
                      <m:d>
                        <m:dPr>
                          <m:ctrlPr>
                            <a:rPr lang="en-US" sz="2000" i="1" smtClean="0">
                              <a:solidFill>
                                <a:srgbClr val="0070C0"/>
                              </a:solidFill>
                              <a:latin typeface="Cambria Math" panose="02040503050406030204" pitchFamily="18" charset="0"/>
                              <a:ea typeface="Cambria Math"/>
                            </a:rPr>
                          </m:ctrlPr>
                        </m:dPr>
                        <m:e>
                          <m:f>
                            <m:fPr>
                              <m:ctrlPr>
                                <a:rPr lang="en-US" sz="2000" i="1">
                                  <a:solidFill>
                                    <a:srgbClr val="0070C0"/>
                                  </a:solidFill>
                                  <a:latin typeface="Cambria Math" panose="02040503050406030204" pitchFamily="18" charset="0"/>
                                  <a:ea typeface="Cambria Math"/>
                                </a:rPr>
                              </m:ctrlPr>
                            </m:fPr>
                            <m:num>
                              <m:r>
                                <a:rPr lang="en-US" sz="2000" i="1">
                                  <a:solidFill>
                                    <a:srgbClr val="0070C0"/>
                                  </a:solidFill>
                                  <a:latin typeface="Cambria Math"/>
                                  <a:ea typeface="Cambria Math"/>
                                </a:rPr>
                                <m:t>1</m:t>
                              </m:r>
                            </m:num>
                            <m:den>
                              <m:r>
                                <a:rPr lang="en-US" sz="2000" i="1">
                                  <a:solidFill>
                                    <a:srgbClr val="0070C0"/>
                                  </a:solidFill>
                                  <a:latin typeface="Cambria Math"/>
                                  <a:ea typeface="Cambria Math"/>
                                </a:rPr>
                                <m:t>2</m:t>
                              </m:r>
                            </m:den>
                          </m:f>
                          <m:r>
                            <a:rPr lang="en-US" sz="2000" i="1">
                              <a:solidFill>
                                <a:srgbClr val="0070C0"/>
                              </a:solidFill>
                              <a:latin typeface="Cambria Math"/>
                              <a:ea typeface="Cambria Math"/>
                            </a:rPr>
                            <m:t>,</m:t>
                          </m:r>
                          <m:f>
                            <m:fPr>
                              <m:ctrlPr>
                                <a:rPr lang="en-US" sz="2000" i="1">
                                  <a:solidFill>
                                    <a:srgbClr val="0070C0"/>
                                  </a:solidFill>
                                  <a:latin typeface="Cambria Math" panose="02040503050406030204" pitchFamily="18" charset="0"/>
                                  <a:ea typeface="Cambria Math"/>
                                </a:rPr>
                              </m:ctrlPr>
                            </m:fPr>
                            <m:num>
                              <m:r>
                                <a:rPr lang="en-US" sz="2000" i="1">
                                  <a:solidFill>
                                    <a:srgbClr val="0070C0"/>
                                  </a:solidFill>
                                  <a:latin typeface="Cambria Math"/>
                                  <a:ea typeface="Cambria Math"/>
                                </a:rPr>
                                <m:t>1</m:t>
                              </m:r>
                            </m:num>
                            <m:den>
                              <m:r>
                                <a:rPr lang="en-US" sz="2000" i="1">
                                  <a:solidFill>
                                    <a:srgbClr val="0070C0"/>
                                  </a:solidFill>
                                  <a:latin typeface="Cambria Math"/>
                                  <a:ea typeface="Cambria Math"/>
                                </a:rPr>
                                <m:t>2</m:t>
                              </m:r>
                            </m:den>
                          </m:f>
                        </m:e>
                      </m:d>
                    </m:oMath>
                  </m:oMathPara>
                </a14:m>
                <a:endParaRPr lang="en-US" sz="2000" dirty="0" smtClean="0"/>
              </a:p>
              <a:p>
                <a:pPr marL="0" indent="0" algn="l" rtl="0">
                  <a:lnSpc>
                    <a:spcPct val="150000"/>
                  </a:lnSpc>
                  <a:buNone/>
                </a:pPr>
                <a:r>
                  <a:rPr lang="en-US" sz="2000" dirty="0" smtClean="0"/>
                  <a:t>But when we mix </a:t>
                </a:r>
                <a14:m>
                  <m:oMath xmlns:m="http://schemas.openxmlformats.org/officeDocument/2006/math">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0</m:t>
                        </m:r>
                        <m:r>
                          <a:rPr lang="en-US" sz="2000" i="1">
                            <a:solidFill>
                              <a:srgbClr val="0070C0"/>
                            </a:solidFill>
                            <a:latin typeface="Cambria Math"/>
                            <a:ea typeface="Cambria Math"/>
                          </a:rPr>
                          <m:t>,</m:t>
                        </m:r>
                        <m:r>
                          <a:rPr lang="en-US" sz="2000" i="1">
                            <a:solidFill>
                              <a:srgbClr val="0070C0"/>
                            </a:solidFill>
                            <a:latin typeface="Cambria Math"/>
                            <a:ea typeface="Cambria Math"/>
                          </a:rPr>
                          <m:t>1</m:t>
                        </m:r>
                      </m:e>
                    </m:d>
                  </m:oMath>
                </a14:m>
                <a:r>
                  <a:rPr lang="en-US" sz="2000" dirty="0" smtClean="0"/>
                  <a:t> with </a:t>
                </a:r>
                <a14:m>
                  <m:oMath xmlns:m="http://schemas.openxmlformats.org/officeDocument/2006/math">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1</m:t>
                        </m:r>
                        <m:r>
                          <a:rPr lang="en-US" sz="2000" i="1">
                            <a:solidFill>
                              <a:srgbClr val="0070C0"/>
                            </a:solidFill>
                            <a:latin typeface="Cambria Math"/>
                            <a:ea typeface="Cambria Math"/>
                          </a:rPr>
                          <m:t>,</m:t>
                        </m:r>
                        <m:r>
                          <a:rPr lang="en-US" sz="2000" i="1">
                            <a:solidFill>
                              <a:srgbClr val="0070C0"/>
                            </a:solidFill>
                            <a:latin typeface="Cambria Math"/>
                            <a:ea typeface="Cambria Math"/>
                          </a:rPr>
                          <m:t>0</m:t>
                        </m:r>
                      </m:e>
                    </m:d>
                  </m:oMath>
                </a14:m>
                <a:r>
                  <a:rPr lang="en-US" sz="2000" dirty="0" smtClean="0"/>
                  <a:t> we </a:t>
                </a:r>
                <a:r>
                  <a:rPr lang="en-US" sz="2000" dirty="0" smtClean="0">
                    <a:solidFill>
                      <a:srgbClr val="FF0000"/>
                    </a:solidFill>
                  </a:rPr>
                  <a:t>hedge</a:t>
                </a:r>
              </a:p>
              <a:p>
                <a:pPr marL="0" indent="0" algn="l" rtl="0">
                  <a:lnSpc>
                    <a:spcPct val="150000"/>
                  </a:lnSpc>
                  <a:buNone/>
                </a:pPr>
                <a:r>
                  <a:rPr lang="en-US" sz="2000" dirty="0" smtClean="0"/>
                  <a:t>This hedging obviously doesn’t exist when we mix </a:t>
                </a:r>
                <a14:m>
                  <m:oMath xmlns:m="http://schemas.openxmlformats.org/officeDocument/2006/math">
                    <m:d>
                      <m:dPr>
                        <m:ctrlPr>
                          <a:rPr lang="en-US" sz="2000" i="1">
                            <a:solidFill>
                              <a:srgbClr val="0070C0"/>
                            </a:solidFill>
                            <a:latin typeface="Cambria Math" panose="02040503050406030204" pitchFamily="18" charset="0"/>
                            <a:ea typeface="Cambria Math"/>
                          </a:rPr>
                        </m:ctrlPr>
                      </m:dPr>
                      <m:e>
                        <m:r>
                          <a:rPr lang="en-US" sz="2000" i="1">
                            <a:solidFill>
                              <a:srgbClr val="0070C0"/>
                            </a:solidFill>
                            <a:latin typeface="Cambria Math"/>
                            <a:ea typeface="Cambria Math"/>
                          </a:rPr>
                          <m:t>0</m:t>
                        </m:r>
                        <m:r>
                          <a:rPr lang="en-US" sz="2000" i="1">
                            <a:solidFill>
                              <a:srgbClr val="0070C0"/>
                            </a:solidFill>
                            <a:latin typeface="Cambria Math"/>
                            <a:ea typeface="Cambria Math"/>
                          </a:rPr>
                          <m:t>,</m:t>
                        </m:r>
                        <m:r>
                          <a:rPr lang="en-US" sz="2000" i="1">
                            <a:solidFill>
                              <a:srgbClr val="0070C0"/>
                            </a:solidFill>
                            <a:latin typeface="Cambria Math"/>
                            <a:ea typeface="Cambria Math"/>
                          </a:rPr>
                          <m:t>1</m:t>
                        </m:r>
                      </m:e>
                    </m:d>
                  </m:oMath>
                </a14:m>
                <a:r>
                  <a:rPr lang="en-US" sz="2000" dirty="0"/>
                  <a:t> with </a:t>
                </a:r>
                <a:r>
                  <a:rPr lang="en-US" sz="2000" dirty="0" smtClean="0"/>
                  <a:t>itself</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781128"/>
              </a:xfrm>
              <a:blipFill>
                <a:blip r:embed="rId2"/>
                <a:stretch>
                  <a:fillRect l="-815"/>
                </a:stretch>
              </a:blipFill>
            </p:spPr>
            <p:txBody>
              <a:bodyPr/>
              <a:lstStyle/>
              <a:p>
                <a:r>
                  <a:rPr lang="en-US">
                    <a:noFill/>
                  </a:rPr>
                  <a:t> </a:t>
                </a:r>
              </a:p>
            </p:txBody>
          </p:sp>
        </mc:Fallback>
      </mc:AlternateContent>
    </p:spTree>
    <p:extLst>
      <p:ext uri="{BB962C8B-B14F-4D97-AF65-F5344CB8AC3E}">
        <p14:creationId xmlns:p14="http://schemas.microsoft.com/office/powerpoint/2010/main" val="42358514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Comonotonicity</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101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84784"/>
                <a:ext cx="8229600" cy="4781128"/>
              </a:xfrm>
            </p:spPr>
            <p:txBody>
              <a:bodyPr>
                <a:noAutofit/>
              </a:bodyPr>
              <a:lstStyle/>
              <a:p>
                <a:pPr marL="0" indent="0" algn="l" rtl="0">
                  <a:lnSpc>
                    <a:spcPct val="150000"/>
                  </a:lnSpc>
                  <a:buNone/>
                </a:pPr>
                <a:r>
                  <a:rPr lang="en-US" sz="2000" dirty="0" smtClean="0"/>
                  <a:t>Two acts </a:t>
                </a:r>
                <a14:m>
                  <m:oMath xmlns:m="http://schemas.openxmlformats.org/officeDocument/2006/math">
                    <m:r>
                      <a:rPr lang="en-US" sz="2000" b="0" i="1" smtClean="0">
                        <a:solidFill>
                          <a:srgbClr val="FF0000"/>
                        </a:solidFill>
                        <a:latin typeface="Cambria Math" panose="02040503050406030204" pitchFamily="18" charset="0"/>
                      </a:rPr>
                      <m:t>𝑓</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𝑔</m:t>
                    </m:r>
                    <m:r>
                      <a:rPr lang="en-US" sz="2000" b="0" i="1" smtClean="0">
                        <a:solidFill>
                          <a:srgbClr val="FF0000"/>
                        </a:solidFill>
                        <a:latin typeface="Cambria Math" panose="02040503050406030204" pitchFamily="18" charset="0"/>
                      </a:rPr>
                      <m:t> </m:t>
                    </m:r>
                  </m:oMath>
                </a14:m>
                <a:r>
                  <a:rPr lang="en-US" sz="2000" dirty="0" smtClean="0">
                    <a:solidFill>
                      <a:srgbClr val="FF0000"/>
                    </a:solidFill>
                  </a:rPr>
                  <a:t> </a:t>
                </a:r>
                <a:r>
                  <a:rPr lang="en-US" sz="2000" dirty="0" smtClean="0"/>
                  <a:t>are </a:t>
                </a:r>
                <a:r>
                  <a:rPr lang="en-US" sz="2000" dirty="0" err="1" smtClean="0">
                    <a:solidFill>
                      <a:srgbClr val="C00000"/>
                    </a:solidFill>
                  </a:rPr>
                  <a:t>comonotonic</a:t>
                </a:r>
                <a:r>
                  <a:rPr lang="en-US" sz="2000" dirty="0" smtClean="0"/>
                  <a:t> if there do </a:t>
                </a:r>
                <a:r>
                  <a:rPr lang="en-US" sz="2000" dirty="0" smtClean="0">
                    <a:solidFill>
                      <a:srgbClr val="FF0000"/>
                    </a:solidFill>
                  </a:rPr>
                  <a:t>not</a:t>
                </a:r>
                <a:r>
                  <a:rPr lang="en-US" sz="2000" dirty="0" smtClean="0"/>
                  <a:t> exist two states </a:t>
                </a:r>
                <a14:m>
                  <m:oMath xmlns:m="http://schemas.openxmlformats.org/officeDocument/2006/math">
                    <m:r>
                      <a:rPr lang="en-US" sz="2000" b="0" i="1" smtClean="0">
                        <a:solidFill>
                          <a:srgbClr val="0070C0"/>
                        </a:solidFill>
                        <a:latin typeface="Cambria Math" panose="02040503050406030204" pitchFamily="18" charset="0"/>
                      </a:rPr>
                      <m:t>𝑠</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𝑡</m:t>
                    </m:r>
                    <m:r>
                      <a:rPr lang="en-US" sz="2000" b="0" i="1" smtClean="0">
                        <a:solidFill>
                          <a:srgbClr val="0070C0"/>
                        </a:solidFill>
                        <a:latin typeface="Cambria Math" panose="02040503050406030204" pitchFamily="18" charset="0"/>
                      </a:rPr>
                      <m:t> </m:t>
                    </m:r>
                  </m:oMath>
                </a14:m>
                <a:r>
                  <a:rPr lang="en-US" sz="2000" dirty="0" smtClean="0"/>
                  <a:t> such that</a:t>
                </a:r>
                <a:endParaRPr lang="en-US" sz="2000" dirty="0"/>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solidFill>
                                <a:srgbClr val="0070C0"/>
                              </a:solidFill>
                              <a:latin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r>
                            <a:rPr lang="en-US" sz="2000" b="0" i="1" smtClean="0">
                              <a:solidFill>
                                <a:srgbClr val="0070C0"/>
                              </a:solidFill>
                              <a:latin typeface="Cambria Math" panose="02040503050406030204" pitchFamily="18" charset="0"/>
                              <a:ea typeface="Cambria Math" panose="02040503050406030204" pitchFamily="18" charset="0"/>
                            </a:rPr>
                            <m:t>𝑡</m:t>
                          </m:r>
                        </m:e>
                      </m:d>
                    </m:oMath>
                  </m:oMathPara>
                </a14:m>
                <a:endParaRPr lang="en-US" sz="2000" b="0" dirty="0" smtClean="0">
                  <a:ea typeface="Cambria Math" panose="02040503050406030204" pitchFamily="18" charset="0"/>
                </a:endParaRPr>
              </a:p>
              <a:p>
                <a:pPr marL="0" indent="0" algn="l" rtl="0">
                  <a:lnSpc>
                    <a:spcPct val="150000"/>
                  </a:lnSpc>
                  <a:buNone/>
                </a:pPr>
                <a:r>
                  <a:rPr lang="en-US" sz="2000" dirty="0" smtClean="0"/>
                  <a:t>but</a:t>
                </a:r>
                <a:endParaRPr lang="en-US" sz="2000" dirty="0"/>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𝑔</m:t>
                      </m:r>
                      <m:d>
                        <m:dPr>
                          <m:ctrlPr>
                            <a:rPr lang="en-US" sz="2000" i="1">
                              <a:latin typeface="Cambria Math" panose="02040503050406030204" pitchFamily="18" charset="0"/>
                            </a:rPr>
                          </m:ctrlPr>
                        </m:dPr>
                        <m:e>
                          <m:r>
                            <a:rPr lang="en-US" sz="2000" i="1">
                              <a:solidFill>
                                <a:srgbClr val="0070C0"/>
                              </a:solidFill>
                              <a:latin typeface="Cambria Math" panose="02040503050406030204" pitchFamily="18" charset="0"/>
                            </a:rPr>
                            <m:t>𝑠</m:t>
                          </m:r>
                        </m:e>
                      </m:d>
                      <m:r>
                        <a:rPr lang="en-US" sz="2000" i="1" smtClean="0">
                          <a:solidFill>
                            <a:schemeClr val="tx1"/>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𝑔</m:t>
                      </m:r>
                      <m:d>
                        <m:dPr>
                          <m:ctrlPr>
                            <a:rPr lang="en-US" sz="2000" i="1">
                              <a:latin typeface="Cambria Math" panose="02040503050406030204" pitchFamily="18" charset="0"/>
                              <a:ea typeface="Cambria Math" panose="02040503050406030204" pitchFamily="18" charset="0"/>
                            </a:rPr>
                          </m:ctrlPr>
                        </m:dPr>
                        <m:e>
                          <m:r>
                            <a:rPr lang="en-US" sz="2000" i="1">
                              <a:solidFill>
                                <a:srgbClr val="0070C0"/>
                              </a:solidFill>
                              <a:latin typeface="Cambria Math" panose="02040503050406030204" pitchFamily="18" charset="0"/>
                              <a:ea typeface="Cambria Math" panose="02040503050406030204" pitchFamily="18" charset="0"/>
                            </a:rPr>
                            <m:t>𝑡</m:t>
                          </m:r>
                        </m:e>
                      </m:d>
                    </m:oMath>
                  </m:oMathPara>
                </a14:m>
                <a:endParaRPr lang="en-US" sz="2000" dirty="0" smtClean="0"/>
              </a:p>
              <a:p>
                <a:pPr marL="0" indent="0" algn="l" rtl="0">
                  <a:lnSpc>
                    <a:spcPct val="150000"/>
                  </a:lnSpc>
                  <a:buNone/>
                </a:pPr>
                <a:r>
                  <a:rPr lang="en-US" sz="2000" dirty="0" smtClean="0"/>
                  <a:t>Intuitively, </a:t>
                </a:r>
                <a:r>
                  <a:rPr lang="en-US" sz="2000" dirty="0" smtClean="0">
                    <a:solidFill>
                      <a:srgbClr val="00B050"/>
                    </a:solidFill>
                  </a:rPr>
                  <a:t>they cannot hedge against each other</a:t>
                </a:r>
              </a:p>
              <a:p>
                <a:pPr marL="0" indent="0" algn="l" rtl="0">
                  <a:lnSpc>
                    <a:spcPct val="150000"/>
                  </a:lnSpc>
                  <a:buNone/>
                </a:pPr>
                <a:endParaRPr lang="en-US" sz="2000" dirty="0"/>
              </a:p>
              <a:p>
                <a:pPr marL="0" indent="0" algn="l" rtl="0">
                  <a:lnSpc>
                    <a:spcPct val="150000"/>
                  </a:lnSpc>
                  <a:buNone/>
                </a:pPr>
                <a:r>
                  <a:rPr lang="en-US" sz="2000" dirty="0" smtClean="0">
                    <a:solidFill>
                      <a:srgbClr val="0070C0"/>
                    </a:solidFill>
                  </a:rPr>
                  <a:t>Schmeidler</a:t>
                </a:r>
                <a:r>
                  <a:rPr lang="en-US" sz="2000" dirty="0" smtClean="0"/>
                  <a:t>: let’s restrict the independence axiom to mixing </a:t>
                </a:r>
                <a:r>
                  <a:rPr lang="en-US" sz="2000" dirty="0" err="1" smtClean="0">
                    <a:solidFill>
                      <a:srgbClr val="FF0000"/>
                    </a:solidFill>
                  </a:rPr>
                  <a:t>comonotonic</a:t>
                </a:r>
                <a:r>
                  <a:rPr lang="en-US" sz="2000" dirty="0" smtClean="0"/>
                  <a:t> acts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781128"/>
              </a:xfrm>
              <a:blipFill>
                <a:blip r:embed="rId2"/>
                <a:stretch>
                  <a:fillRect l="-815" r="-593"/>
                </a:stretch>
              </a:blipFill>
            </p:spPr>
            <p:txBody>
              <a:bodyPr/>
              <a:lstStyle/>
              <a:p>
                <a:r>
                  <a:rPr lang="en-US">
                    <a:noFill/>
                  </a:rPr>
                  <a:t> </a:t>
                </a:r>
              </a:p>
            </p:txBody>
          </p:sp>
        </mc:Fallback>
      </mc:AlternateContent>
    </p:spTree>
    <p:extLst>
      <p:ext uri="{BB962C8B-B14F-4D97-AF65-F5344CB8AC3E}">
        <p14:creationId xmlns:p14="http://schemas.microsoft.com/office/powerpoint/2010/main" val="6096626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Anscombe-</a:t>
            </a:r>
            <a:r>
              <a:rPr lang="en-US" sz="3600" dirty="0" err="1" smtClean="0">
                <a:solidFill>
                  <a:schemeClr val="accent2"/>
                </a:solidFill>
              </a:rPr>
              <a:t>Aumann’s</a:t>
            </a:r>
            <a:r>
              <a:rPr lang="en-US" sz="3600" dirty="0" smtClean="0">
                <a:solidFill>
                  <a:schemeClr val="accent2"/>
                </a:solidFill>
              </a:rPr>
              <a:t> Theorem</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102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987824" y="4376376"/>
                <a:ext cx="4392488" cy="2169184"/>
              </a:xfrm>
              <a:prstGeom prst="rect">
                <a:avLst/>
              </a:prstGeom>
              <a:noFill/>
            </p:spPr>
            <p:txBody>
              <a:bodyPr wrap="square" rtlCol="0">
                <a:spAutoFit/>
              </a:bodyPr>
              <a:lstStyle/>
              <a:p>
                <a:pPr>
                  <a:lnSpc>
                    <a:spcPct val="150000"/>
                  </a:lnSpc>
                </a:pPr>
                <a:r>
                  <a:rPr lang="en-US" sz="1600" dirty="0" smtClean="0"/>
                  <a:t>There exist a </a:t>
                </a:r>
                <a:r>
                  <a:rPr lang="en-US" sz="1600" dirty="0"/>
                  <a:t>n</a:t>
                </a:r>
                <a:r>
                  <a:rPr lang="en-US" sz="1600" dirty="0" smtClean="0"/>
                  <a:t>on-constant </a:t>
                </a:r>
                <a14:m>
                  <m:oMath xmlns:m="http://schemas.openxmlformats.org/officeDocument/2006/math">
                    <m:r>
                      <a:rPr lang="en-US" sz="1600" b="0" i="1" smtClean="0">
                        <a:solidFill>
                          <a:srgbClr val="FF0000"/>
                        </a:solidFill>
                        <a:latin typeface="Cambria Math" panose="02040503050406030204" pitchFamily="18" charset="0"/>
                      </a:rPr>
                      <m:t>𝑢</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m:t>
                    </m:r>
                  </m:oMath>
                </a14:m>
                <a:r>
                  <a:rPr lang="en-US" sz="1600" dirty="0" smtClean="0"/>
                  <a:t> (unique up to p.l.t</a:t>
                </a:r>
                <a:r>
                  <a:rPr lang="en-US" sz="1600" dirty="0"/>
                  <a:t>.</a:t>
                </a:r>
                <a:r>
                  <a:rPr lang="en-US" sz="1600" dirty="0" smtClean="0"/>
                  <a:t>) and a (unique) measure </a:t>
                </a:r>
                <a14:m>
                  <m:oMath xmlns:m="http://schemas.openxmlformats.org/officeDocument/2006/math">
                    <m:r>
                      <a:rPr lang="en-US" sz="1600" b="0" i="1" smtClean="0">
                        <a:solidFill>
                          <a:srgbClr val="FF0000"/>
                        </a:solidFill>
                        <a:latin typeface="Cambria Math" panose="02040503050406030204" pitchFamily="18" charset="0"/>
                      </a:rPr>
                      <m:t>𝑝</m:t>
                    </m:r>
                  </m:oMath>
                </a14:m>
                <a:r>
                  <a:rPr lang="en-US" sz="1600" dirty="0" smtClean="0"/>
                  <a:t> on </a:t>
                </a:r>
                <a14:m>
                  <m:oMath xmlns:m="http://schemas.openxmlformats.org/officeDocument/2006/math">
                    <m:r>
                      <a:rPr lang="en-US" sz="1600" b="0" i="1" smtClean="0">
                        <a:latin typeface="Cambria Math" panose="02040503050406030204" pitchFamily="18" charset="0"/>
                      </a:rPr>
                      <m:t>𝑆</m:t>
                    </m:r>
                    <m:r>
                      <a:rPr lang="en-US" sz="1600" b="0" i="1" smtClean="0">
                        <a:latin typeface="Cambria Math" panose="02040503050406030204" pitchFamily="18" charset="0"/>
                      </a:rPr>
                      <m:t> </m:t>
                    </m:r>
                  </m:oMath>
                </a14:m>
                <a:r>
                  <a:rPr lang="en-US" sz="1600" dirty="0" smtClean="0"/>
                  <a:t> such that, for every </a:t>
                </a:r>
                <a14:m>
                  <m:oMath xmlns:m="http://schemas.openxmlformats.org/officeDocument/2006/math">
                    <m:r>
                      <a:rPr lang="en-US" sz="1600" i="1">
                        <a:solidFill>
                          <a:srgbClr val="7030A0"/>
                        </a:solidFill>
                        <a:latin typeface="Cambria Math" panose="02040503050406030204" pitchFamily="18" charset="0"/>
                      </a:rPr>
                      <m:t>𝑓</m:t>
                    </m:r>
                    <m:r>
                      <a:rPr lang="en-US" sz="1600" b="0" i="1" smtClean="0">
                        <a:solidFill>
                          <a:srgbClr val="C00000"/>
                        </a:solidFill>
                        <a:latin typeface="Cambria Math" panose="02040503050406030204" pitchFamily="18" charset="0"/>
                      </a:rPr>
                      <m:t>,</m:t>
                    </m:r>
                    <m:r>
                      <a:rPr lang="en-US" sz="1600" i="1">
                        <a:solidFill>
                          <a:srgbClr val="7030A0"/>
                        </a:solidFill>
                        <a:latin typeface="Cambria Math" panose="02040503050406030204" pitchFamily="18" charset="0"/>
                      </a:rPr>
                      <m:t>𝑔</m:t>
                    </m:r>
                  </m:oMath>
                </a14:m>
                <a:endParaRPr lang="en-US" sz="1600" dirty="0"/>
              </a:p>
              <a:p>
                <a:pPr>
                  <a:lnSpc>
                    <a:spcPct val="150000"/>
                  </a:lnSpc>
                </a:pPr>
                <a14:m>
                  <m:oMathPara xmlns:m="http://schemas.openxmlformats.org/officeDocument/2006/math">
                    <m:oMathParaPr>
                      <m:jc m:val="centerGroup"/>
                    </m:oMathParaPr>
                    <m:oMath xmlns:m="http://schemas.openxmlformats.org/officeDocument/2006/math">
                      <m:r>
                        <a:rPr lang="en-US" sz="1600" i="1">
                          <a:solidFill>
                            <a:srgbClr val="7030A0"/>
                          </a:solidFill>
                          <a:latin typeface="Cambria Math" panose="02040503050406030204" pitchFamily="18" charset="0"/>
                        </a:rPr>
                        <m:t>𝑓</m:t>
                      </m:r>
                      <m:r>
                        <a:rPr lang="en-US" sz="1600" i="1" dirty="0" smtClean="0">
                          <a:solidFill>
                            <a:srgbClr val="C00000"/>
                          </a:solidFill>
                          <a:latin typeface="Cambria Math"/>
                          <a:ea typeface="Cambria Math"/>
                        </a:rPr>
                        <m:t>≽</m:t>
                      </m:r>
                      <m:r>
                        <a:rPr lang="en-US" sz="1600" i="1">
                          <a:solidFill>
                            <a:srgbClr val="7030A0"/>
                          </a:solidFill>
                          <a:latin typeface="Cambria Math" panose="02040503050406030204" pitchFamily="18" charset="0"/>
                        </a:rPr>
                        <m:t>𝑔</m:t>
                      </m:r>
                      <m:r>
                        <a:rPr lang="en-US" sz="1600" i="1" dirty="0">
                          <a:solidFill>
                            <a:srgbClr val="FF0000"/>
                          </a:solidFill>
                          <a:latin typeface="Cambria Math"/>
                          <a:ea typeface="Cambria Math"/>
                        </a:rPr>
                        <m:t>⇔</m:t>
                      </m:r>
                      <m:nary>
                        <m:naryPr>
                          <m:limLoc m:val="undOvr"/>
                          <m:subHide m:val="on"/>
                          <m:supHide m:val="on"/>
                          <m:ctrlPr>
                            <a:rPr lang="en-US" sz="1600" b="0" i="1" smtClean="0">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𝑓</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𝑠</m:t>
                                  </m:r>
                                </m:e>
                              </m:d>
                            </m:e>
                          </m:d>
                          <m:r>
                            <a:rPr lang="en-US" sz="1600" b="0" i="1" smtClean="0">
                              <a:solidFill>
                                <a:srgbClr val="7030A0"/>
                              </a:solidFill>
                              <a:latin typeface="Cambria Math" panose="02040503050406030204" pitchFamily="18" charset="0"/>
                              <a:ea typeface="Cambria Math" panose="02040503050406030204" pitchFamily="18" charset="0"/>
                            </a:rPr>
                            <m:t>𝑑</m:t>
                          </m:r>
                          <m:r>
                            <a:rPr lang="en-US" sz="1600" b="0" i="1" smtClean="0">
                              <a:solidFill>
                                <a:srgbClr val="FF0000"/>
                              </a:solidFill>
                              <a:latin typeface="Cambria Math" panose="02040503050406030204" pitchFamily="18" charset="0"/>
                              <a:ea typeface="Cambria Math" panose="02040503050406030204" pitchFamily="18" charset="0"/>
                            </a:rPr>
                            <m:t>𝑝</m:t>
                          </m:r>
                          <m:r>
                            <a:rPr lang="en-US" sz="1600" b="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1600" i="1">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𝑔</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i="1">
                                          <a:solidFill>
                                            <a:srgbClr val="7030A0"/>
                                          </a:solidFill>
                                          <a:latin typeface="Cambria Math" panose="02040503050406030204" pitchFamily="18" charset="0"/>
                                          <a:ea typeface="Cambria Math" panose="02040503050406030204" pitchFamily="18" charset="0"/>
                                        </a:rPr>
                                        <m:t>𝑠</m:t>
                                      </m:r>
                                    </m:e>
                                  </m:d>
                                </m:e>
                              </m:d>
                              <m:r>
                                <a:rPr lang="en-US" sz="1600" i="1">
                                  <a:solidFill>
                                    <a:srgbClr val="7030A0"/>
                                  </a:solidFill>
                                  <a:latin typeface="Cambria Math" panose="02040503050406030204" pitchFamily="18" charset="0"/>
                                  <a:ea typeface="Cambria Math" panose="02040503050406030204" pitchFamily="18" charset="0"/>
                                </a:rPr>
                                <m:t>𝑑</m:t>
                              </m:r>
                              <m:r>
                                <a:rPr lang="en-US" sz="1600" i="1" smtClean="0">
                                  <a:solidFill>
                                    <a:srgbClr val="FF0000"/>
                                  </a:solidFill>
                                  <a:latin typeface="Cambria Math" panose="02040503050406030204" pitchFamily="18" charset="0"/>
                                  <a:ea typeface="Cambria Math" panose="02040503050406030204" pitchFamily="18" charset="0"/>
                                </a:rPr>
                                <m:t>𝑝</m:t>
                              </m:r>
                            </m:e>
                          </m:nary>
                        </m:e>
                      </m:nary>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987824" y="4376376"/>
                <a:ext cx="4392488" cy="2169184"/>
              </a:xfrm>
              <a:prstGeom prst="rect">
                <a:avLst/>
              </a:prstGeom>
              <a:blipFill>
                <a:blip r:embed="rId2"/>
                <a:stretch>
                  <a:fillRect l="-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2558" y="1336521"/>
                <a:ext cx="5163578" cy="2677656"/>
              </a:xfrm>
              <a:prstGeom prst="rect">
                <a:avLst/>
              </a:prstGeom>
              <a:noFill/>
            </p:spPr>
            <p:txBody>
              <a:bodyPr wrap="square" rtlCol="0">
                <a:spAutoFit/>
              </a:bodyPr>
              <a:lstStyle/>
              <a:p>
                <a:pPr>
                  <a:lnSpc>
                    <a:spcPct val="150000"/>
                  </a:lnSpc>
                </a:pPr>
                <a:r>
                  <a:rPr lang="en-US" sz="1600" dirty="0" smtClean="0"/>
                  <a:t>AA1. </a:t>
                </a:r>
                <a14:m>
                  <m:oMath xmlns:m="http://schemas.openxmlformats.org/officeDocument/2006/math">
                    <m:r>
                      <a:rPr lang="en-US" sz="1600" i="1" dirty="0">
                        <a:solidFill>
                          <a:srgbClr val="7030A0"/>
                        </a:solidFill>
                        <a:latin typeface="Cambria Math"/>
                        <a:ea typeface="Cambria Math"/>
                      </a:rPr>
                      <m:t>≽</m:t>
                    </m:r>
                    <m:r>
                      <m:rPr>
                        <m:sty m:val="p"/>
                      </m:rPr>
                      <a:rPr lang="en-US" sz="1600" b="0" i="0" smtClean="0">
                        <a:solidFill>
                          <a:srgbClr val="7030A0"/>
                        </a:solidFill>
                        <a:latin typeface="Cambria Math" panose="02040503050406030204" pitchFamily="18" charset="0"/>
                        <a:ea typeface="Cambria Math" panose="02040503050406030204" pitchFamily="18" charset="0"/>
                      </a:rPr>
                      <m:t>on</m:t>
                    </m:r>
                    <m:r>
                      <a:rPr lang="en-US" sz="1600" b="0" i="1" smtClean="0">
                        <a:solidFill>
                          <a:srgbClr val="7030A0"/>
                        </a:solidFill>
                        <a:latin typeface="Cambria Math" panose="02040503050406030204" pitchFamily="18" charset="0"/>
                        <a:ea typeface="Cambria Math" panose="02040503050406030204" pitchFamily="18" charset="0"/>
                      </a:rPr>
                      <m:t> </m:t>
                    </m:r>
                    <m:r>
                      <a:rPr lang="en-US" sz="1600" b="0" i="1" smtClean="0">
                        <a:solidFill>
                          <a:srgbClr val="7030A0"/>
                        </a:solidFill>
                        <a:latin typeface="Cambria Math" panose="02040503050406030204" pitchFamily="18" charset="0"/>
                        <a:ea typeface="Cambria Math" panose="02040503050406030204" pitchFamily="18" charset="0"/>
                      </a:rPr>
                      <m:t>𝐹</m:t>
                    </m:r>
                  </m:oMath>
                </a14:m>
                <a:r>
                  <a:rPr lang="en-US" sz="1600" dirty="0" smtClean="0">
                    <a:solidFill>
                      <a:srgbClr val="7030A0"/>
                    </a:solidFill>
                  </a:rPr>
                  <a:t> </a:t>
                </a:r>
                <a:r>
                  <a:rPr lang="en-US" sz="1600" dirty="0" smtClean="0"/>
                  <a:t>is </a:t>
                </a:r>
                <a:r>
                  <a:rPr lang="en-US" sz="1600" dirty="0" smtClean="0">
                    <a:solidFill>
                      <a:srgbClr val="FF0000"/>
                    </a:solidFill>
                  </a:rPr>
                  <a:t>complete</a:t>
                </a:r>
                <a:r>
                  <a:rPr lang="en-US" sz="1600" dirty="0" smtClean="0"/>
                  <a:t> and </a:t>
                </a:r>
                <a:r>
                  <a:rPr lang="en-US" sz="1600" dirty="0" smtClean="0">
                    <a:solidFill>
                      <a:srgbClr val="FF0000"/>
                    </a:solidFill>
                  </a:rPr>
                  <a:t>transitive</a:t>
                </a:r>
              </a:p>
              <a:p>
                <a:pPr>
                  <a:lnSpc>
                    <a:spcPct val="150000"/>
                  </a:lnSpc>
                </a:pPr>
                <a:r>
                  <a:rPr lang="en-US" sz="1600" dirty="0" smtClean="0"/>
                  <a:t>AA2. </a:t>
                </a:r>
                <a14:m>
                  <m:oMath xmlns:m="http://schemas.openxmlformats.org/officeDocument/2006/math">
                    <m:r>
                      <a:rPr lang="en-US" sz="1600" b="0" i="1" smtClean="0">
                        <a:solidFill>
                          <a:srgbClr val="0070C0"/>
                        </a:solidFill>
                        <a:latin typeface="Cambria Math"/>
                      </a:rPr>
                      <m:t>𝑓</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𝑔</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h</m:t>
                    </m:r>
                  </m:oMath>
                </a14:m>
                <a:r>
                  <a:rPr lang="en-US" sz="1600" dirty="0" smtClean="0"/>
                  <a:t> </a:t>
                </a:r>
                <a14:m>
                  <m:oMath xmlns:m="http://schemas.openxmlformats.org/officeDocument/2006/math">
                    <m:r>
                      <a:rPr lang="en-US" sz="1600" i="1" dirty="0" smtClean="0">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α</m:t>
                    </m:r>
                    <m:r>
                      <a:rPr lang="en-US" sz="1600" b="0" i="1" smtClean="0">
                        <a:solidFill>
                          <a:srgbClr val="FF0000"/>
                        </a:solidFill>
                        <a:latin typeface="Cambria Math"/>
                      </a:rPr>
                      <m:t>,</m:t>
                    </m:r>
                    <m:r>
                      <m:rPr>
                        <m:sty m:val="p"/>
                      </m:rPr>
                      <a:rPr lang="el-GR" sz="1600" i="1">
                        <a:solidFill>
                          <a:srgbClr val="FF0000"/>
                        </a:solidFill>
                        <a:latin typeface="Cambria Math"/>
                      </a:rPr>
                      <m:t>β</m:t>
                    </m:r>
                    <m:r>
                      <a:rPr lang="el-GR" sz="1600" i="1" smtClean="0">
                        <a:solidFill>
                          <a:srgbClr val="FF0000"/>
                        </a:solidFill>
                        <a:latin typeface="Cambria Math"/>
                        <a:ea typeface="Cambria Math"/>
                      </a:rPr>
                      <m:t>∈</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0</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1</m:t>
                    </m:r>
                    <m:r>
                      <a:rPr lang="en-US" sz="1600" b="0" i="1" smtClean="0">
                        <a:solidFill>
                          <a:srgbClr val="FF0000"/>
                        </a:solidFill>
                        <a:latin typeface="Cambria Math"/>
                        <a:ea typeface="Cambria Math"/>
                      </a:rPr>
                      <m:t>)</m:t>
                    </m:r>
                  </m:oMath>
                </a14:m>
                <a:r>
                  <a:rPr lang="en-US" sz="1600" i="1" dirty="0" smtClean="0">
                    <a:latin typeface="Cambria Math"/>
                    <a:ea typeface="Cambria Math"/>
                  </a:rPr>
                  <a:t> </a:t>
                </a:r>
                <a:r>
                  <a:rPr lang="en-US" sz="1600" dirty="0" smtClean="0">
                    <a:latin typeface="+mn-lt"/>
                    <a:ea typeface="Cambria Math"/>
                  </a:rPr>
                  <a:t>such that</a:t>
                </a:r>
              </a:p>
              <a:p>
                <a:pPr algn="ctr">
                  <a:lnSpc>
                    <a:spcPct val="150000"/>
                  </a:lnSpc>
                </a:pPr>
                <a14:m>
                  <m:oMath xmlns:m="http://schemas.openxmlformats.org/officeDocument/2006/math">
                    <m:r>
                      <m:rPr>
                        <m:sty m:val="p"/>
                      </m:rPr>
                      <a:rPr lang="el-GR" sz="1600" i="1">
                        <a:solidFill>
                          <a:srgbClr val="FF0000"/>
                        </a:solidFill>
                        <a:latin typeface="Cambria Math"/>
                      </a:rPr>
                      <m:t>α</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b="0" i="1" smtClean="0">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a:rPr lang="en-US" sz="1600" i="1">
                        <a:solidFill>
                          <a:srgbClr val="0070C0"/>
                        </a:solidFill>
                        <a:latin typeface="Cambria Math"/>
                        <a:ea typeface="Cambria Math"/>
                      </a:rPr>
                      <m:t>𝑔</m:t>
                    </m:r>
                    <m:r>
                      <a:rPr lang="en-US" sz="1600" i="1">
                        <a:solidFill>
                          <a:srgbClr val="0070C0"/>
                        </a:solidFill>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β</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β</m:t>
                        </m:r>
                      </m:e>
                    </m:d>
                    <m:r>
                      <a:rPr lang="en-US" sz="1600" i="1" smtClean="0">
                        <a:solidFill>
                          <a:srgbClr val="0070C0"/>
                        </a:solidFill>
                        <a:latin typeface="Cambria Math"/>
                      </a:rPr>
                      <m:t>h</m:t>
                    </m:r>
                  </m:oMath>
                </a14:m>
                <a:r>
                  <a:rPr lang="en-US" sz="1600" dirty="0">
                    <a:solidFill>
                      <a:srgbClr val="0070C0"/>
                    </a:solidFill>
                    <a:ea typeface="Cambria Math"/>
                  </a:rPr>
                  <a:t> </a:t>
                </a:r>
                <a:endParaRPr lang="en-US" sz="1600" dirty="0"/>
              </a:p>
              <a:p>
                <a:pPr>
                  <a:lnSpc>
                    <a:spcPct val="150000"/>
                  </a:lnSpc>
                </a:pPr>
                <a:r>
                  <a:rPr lang="en-US" sz="1600" dirty="0" smtClean="0"/>
                  <a:t>AA3. </a:t>
                </a:r>
                <a14:m>
                  <m:oMath xmlns:m="http://schemas.openxmlformats.org/officeDocument/2006/math">
                    <m:r>
                      <a:rPr lang="en-US" sz="1600" i="1">
                        <a:solidFill>
                          <a:srgbClr val="0070C0"/>
                        </a:solidFill>
                        <a:latin typeface="Cambria Math"/>
                      </a:rPr>
                      <m:t>𝑓</m:t>
                    </m:r>
                    <m:r>
                      <a:rPr lang="en-US" sz="1600" i="1">
                        <a:solidFill>
                          <a:srgbClr val="0070C0"/>
                        </a:solidFill>
                        <a:latin typeface="Cambria Math"/>
                        <a:ea typeface="Cambria Math"/>
                      </a:rPr>
                      <m:t>≻</m:t>
                    </m:r>
                    <m:r>
                      <a:rPr lang="en-US" sz="1600" i="1">
                        <a:solidFill>
                          <a:srgbClr val="0070C0"/>
                        </a:solidFill>
                        <a:latin typeface="Cambria Math"/>
                        <a:ea typeface="Cambria Math"/>
                      </a:rPr>
                      <m:t>𝑔</m:t>
                    </m:r>
                  </m:oMath>
                </a14:m>
                <a:r>
                  <a:rPr lang="en-US" sz="1600" dirty="0"/>
                  <a:t> </a:t>
                </a:r>
                <a14:m>
                  <m:oMath xmlns:m="http://schemas.openxmlformats.org/officeDocument/2006/math">
                    <m:r>
                      <a:rPr lang="en-US" sz="1600" i="1" dirty="0">
                        <a:latin typeface="Cambria Math"/>
                        <a:ea typeface="Cambria Math"/>
                      </a:rPr>
                      <m:t>⇒</m:t>
                    </m:r>
                    <m:r>
                      <a:rPr lang="en-US" sz="1600" i="1" dirty="0" smtClean="0">
                        <a:solidFill>
                          <a:srgbClr val="FF0000"/>
                        </a:solidFill>
                        <a:latin typeface="Cambria Math"/>
                        <a:ea typeface="Cambria Math"/>
                      </a:rPr>
                      <m:t>∀</m:t>
                    </m:r>
                  </m:oMath>
                </a14:m>
                <a:r>
                  <a:rPr lang="en-US" sz="1600" dirty="0">
                    <a:solidFill>
                      <a:srgbClr val="0070C0"/>
                    </a:solidFill>
                    <a:ea typeface="Cambria Math"/>
                  </a:rPr>
                  <a:t> </a:t>
                </a:r>
                <a14:m>
                  <m:oMath xmlns:m="http://schemas.openxmlformats.org/officeDocument/2006/math">
                    <m:r>
                      <m:rPr>
                        <m:sty m:val="p"/>
                      </m:rPr>
                      <a:rPr lang="el-GR" sz="1600" i="1">
                        <a:solidFill>
                          <a:srgbClr val="0070C0"/>
                        </a:solidFill>
                        <a:latin typeface="Cambria Math"/>
                      </a:rPr>
                      <m:t>α</m:t>
                    </m:r>
                    <m:r>
                      <a:rPr lang="en-US" sz="1600" i="1">
                        <a:solidFill>
                          <a:srgbClr val="0070C0"/>
                        </a:solidFill>
                        <a:latin typeface="Cambria Math"/>
                      </a:rPr>
                      <m:t>&gt;</m:t>
                    </m:r>
                    <m:r>
                      <a:rPr lang="en-US" sz="1600" i="1">
                        <a:solidFill>
                          <a:srgbClr val="0070C0"/>
                        </a:solidFill>
                        <a:latin typeface="Cambria Math"/>
                      </a:rPr>
                      <m:t>0</m:t>
                    </m:r>
                    <m:r>
                      <a:rPr lang="en-US" sz="1600" i="1">
                        <a:solidFill>
                          <a:srgbClr val="0070C0"/>
                        </a:solidFill>
                        <a:latin typeface="Cambria Math" panose="02040503050406030204" pitchFamily="18" charset="0"/>
                      </a:rPr>
                      <m:t>,</m:t>
                    </m:r>
                    <m:r>
                      <a:rPr lang="en-US" sz="1600" i="1" dirty="0">
                        <a:solidFill>
                          <a:srgbClr val="FF0000"/>
                        </a:solidFill>
                        <a:latin typeface="Cambria Math"/>
                        <a:ea typeface="Cambria Math"/>
                      </a:rPr>
                      <m:t>∀</m:t>
                    </m:r>
                    <m:r>
                      <a:rPr lang="en-US" sz="1600" i="1">
                        <a:solidFill>
                          <a:srgbClr val="0070C0"/>
                        </a:solidFill>
                        <a:latin typeface="Cambria Math"/>
                        <a:ea typeface="Cambria Math"/>
                      </a:rPr>
                      <m:t>h</m:t>
                    </m:r>
                  </m:oMath>
                </a14:m>
                <a:r>
                  <a:rPr lang="en-US" sz="1600" dirty="0" smtClean="0">
                    <a:solidFill>
                      <a:srgbClr val="0070C0"/>
                    </a:solidFill>
                  </a:rPr>
                  <a:t>,</a:t>
                </a:r>
                <a:endParaRPr lang="en-US" sz="1600" b="0" i="1" dirty="0" smtClean="0">
                  <a:solidFill>
                    <a:srgbClr val="0070C0"/>
                  </a:solidFill>
                  <a:latin typeface="Cambria Math"/>
                </a:endParaRPr>
              </a:p>
              <a:p>
                <a:pPr algn="ctr">
                  <a:lnSpc>
                    <a:spcPct val="150000"/>
                  </a:lnSpc>
                </a:pPr>
                <a14:m>
                  <m:oMath xmlns:m="http://schemas.openxmlformats.org/officeDocument/2006/math">
                    <m:r>
                      <m:rPr>
                        <m:sty m:val="p"/>
                      </m:rPr>
                      <a:rPr lang="el-GR" sz="1600" i="1">
                        <a:solidFill>
                          <a:srgbClr val="FF0000"/>
                        </a:solidFill>
                        <a:latin typeface="Cambria Math"/>
                      </a:rPr>
                      <m:t>α</m:t>
                    </m:r>
                    <m:r>
                      <a:rPr lang="en-US" sz="1600" i="1">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m:rPr>
                        <m:sty m:val="p"/>
                      </m:rPr>
                      <a:rPr lang="el-GR" sz="1600" i="1">
                        <a:solidFill>
                          <a:srgbClr val="FF0000"/>
                        </a:solidFill>
                        <a:latin typeface="Cambria Math"/>
                      </a:rPr>
                      <m:t>α</m:t>
                    </m:r>
                    <m:r>
                      <a:rPr lang="en-US" sz="1600" b="0" i="1" smtClean="0">
                        <a:solidFill>
                          <a:srgbClr val="0070C0"/>
                        </a:solidFill>
                        <a:latin typeface="Cambria Math"/>
                      </a:rPr>
                      <m:t>𝑔</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endParaRPr lang="en-US" sz="1600" dirty="0"/>
              </a:p>
              <a:p>
                <a:pPr>
                  <a:lnSpc>
                    <a:spcPct val="150000"/>
                  </a:lnSpc>
                </a:pPr>
                <a:r>
                  <a:rPr lang="en-US" sz="1600" dirty="0" smtClean="0"/>
                  <a:t>AA4. </a:t>
                </a:r>
                <a14:m>
                  <m:oMath xmlns:m="http://schemas.openxmlformats.org/officeDocument/2006/math">
                    <m:d>
                      <m:dPr>
                        <m:begChr m:val="["/>
                        <m:endChr m:val="]"/>
                        <m:ctrlPr>
                          <a:rPr lang="en-US" sz="1600" i="1" dirty="0" smtClean="0">
                            <a:solidFill>
                              <a:srgbClr val="FF0000"/>
                            </a:solidFill>
                            <a:latin typeface="Cambria Math" panose="02040503050406030204" pitchFamily="18" charset="0"/>
                            <a:ea typeface="Cambria Math"/>
                          </a:rPr>
                        </m:ctrlPr>
                      </m:dPr>
                      <m:e>
                        <m:r>
                          <a:rPr lang="en-US" sz="1600" i="1" dirty="0">
                            <a:solidFill>
                              <a:srgbClr val="FF0000"/>
                            </a:solidFill>
                            <a:latin typeface="Cambria Math"/>
                            <a:ea typeface="Cambria Math"/>
                          </a:rPr>
                          <m:t>∀</m:t>
                        </m:r>
                        <m:r>
                          <a:rPr lang="en-US" sz="1600" i="1" dirty="0">
                            <a:solidFill>
                              <a:srgbClr val="0070C0"/>
                            </a:solidFill>
                            <a:latin typeface="Cambria Math"/>
                            <a:ea typeface="Cambria Math"/>
                          </a:rPr>
                          <m:t> </m:t>
                        </m:r>
                        <m:r>
                          <a:rPr lang="en-US" sz="1600" i="1" dirty="0" smtClean="0">
                            <a:solidFill>
                              <a:srgbClr val="00B050"/>
                            </a:solidFill>
                            <a:latin typeface="Cambria Math"/>
                            <a:ea typeface="Cambria Math"/>
                          </a:rPr>
                          <m:t>𝑠</m:t>
                        </m:r>
                        <m:r>
                          <a:rPr lang="en-US" sz="1600" i="1" dirty="0">
                            <a:solidFill>
                              <a:srgbClr val="0070C0"/>
                            </a:solidFill>
                            <a:latin typeface="Cambria Math"/>
                            <a:ea typeface="Cambria Math"/>
                          </a:rPr>
                          <m:t>    </m:t>
                        </m:r>
                        <m:r>
                          <a:rPr lang="en-US" sz="1600" i="1">
                            <a:solidFill>
                              <a:srgbClr val="7030A0"/>
                            </a:solidFill>
                            <a:latin typeface="Cambria Math"/>
                          </a:rPr>
                          <m:t>𝑓</m:t>
                        </m:r>
                        <m:d>
                          <m:dPr>
                            <m:ctrlPr>
                              <a:rPr lang="en-US" sz="1600" i="1">
                                <a:solidFill>
                                  <a:srgbClr val="7030A0"/>
                                </a:solidFill>
                                <a:latin typeface="Cambria Math" panose="02040503050406030204" pitchFamily="18" charset="0"/>
                              </a:rPr>
                            </m:ctrlPr>
                          </m:dPr>
                          <m:e>
                            <m:r>
                              <a:rPr lang="en-US" sz="1600" i="1" smtClean="0">
                                <a:solidFill>
                                  <a:srgbClr val="00B050"/>
                                </a:solidFill>
                                <a:latin typeface="Cambria Math"/>
                              </a:rPr>
                              <m:t>𝑠</m:t>
                            </m:r>
                          </m:e>
                        </m:d>
                        <m:r>
                          <a:rPr lang="en-US" sz="1600" i="1" dirty="0">
                            <a:latin typeface="Cambria Math"/>
                            <a:ea typeface="Cambria Math"/>
                          </a:rPr>
                          <m:t>≽</m:t>
                        </m:r>
                        <m:r>
                          <a:rPr lang="en-US" sz="1600" i="1">
                            <a:solidFill>
                              <a:srgbClr val="7030A0"/>
                            </a:solidFill>
                            <a:latin typeface="Cambria Math"/>
                          </a:rPr>
                          <m:t>𝑔</m:t>
                        </m:r>
                        <m:d>
                          <m:dPr>
                            <m:ctrlPr>
                              <a:rPr lang="en-US" sz="1600" i="1">
                                <a:solidFill>
                                  <a:srgbClr val="7030A0"/>
                                </a:solidFill>
                                <a:latin typeface="Cambria Math" panose="02040503050406030204" pitchFamily="18" charset="0"/>
                              </a:rPr>
                            </m:ctrlPr>
                          </m:dPr>
                          <m:e>
                            <m:r>
                              <a:rPr lang="en-US" sz="1600" i="1" smtClean="0">
                                <a:solidFill>
                                  <a:srgbClr val="00B050"/>
                                </a:solidFill>
                                <a:latin typeface="Cambria Math"/>
                              </a:rPr>
                              <m:t>𝑠</m:t>
                            </m:r>
                          </m:e>
                        </m:d>
                      </m:e>
                    </m:d>
                    <m:r>
                      <a:rPr lang="en-US" sz="1600" i="1" dirty="0">
                        <a:latin typeface="Cambria Math"/>
                        <a:ea typeface="Cambria Math"/>
                      </a:rPr>
                      <m:t>⇒</m:t>
                    </m:r>
                    <m:r>
                      <a:rPr lang="en-US" sz="1600" i="1">
                        <a:solidFill>
                          <a:srgbClr val="7030A0"/>
                        </a:solidFill>
                        <a:latin typeface="Cambria Math"/>
                      </a:rPr>
                      <m:t>𝑓</m:t>
                    </m:r>
                    <m:r>
                      <a:rPr lang="en-US" sz="1600" i="1" dirty="0">
                        <a:latin typeface="Cambria Math"/>
                        <a:ea typeface="Cambria Math"/>
                      </a:rPr>
                      <m:t>≽</m:t>
                    </m:r>
                    <m:r>
                      <a:rPr lang="en-US" sz="1600" i="1">
                        <a:solidFill>
                          <a:srgbClr val="7030A0"/>
                        </a:solidFill>
                        <a:latin typeface="Cambria Math"/>
                      </a:rPr>
                      <m:t>𝑔</m:t>
                    </m:r>
                  </m:oMath>
                </a14:m>
                <a:endParaRPr lang="en-US" sz="1600" b="0" dirty="0" smtClean="0">
                  <a:solidFill>
                    <a:srgbClr val="7030A0"/>
                  </a:solidFill>
                </a:endParaRPr>
              </a:p>
              <a:p>
                <a:pPr>
                  <a:lnSpc>
                    <a:spcPct val="150000"/>
                  </a:lnSpc>
                </a:pPr>
                <a:r>
                  <a:rPr lang="en-US" sz="1600" dirty="0" smtClean="0"/>
                  <a:t>AA5. There </a:t>
                </a:r>
                <a:r>
                  <a:rPr lang="en-US" sz="1600" dirty="0" smtClean="0">
                    <a:solidFill>
                      <a:srgbClr val="FF0000"/>
                    </a:solidFill>
                  </a:rPr>
                  <a:t>exist</a:t>
                </a:r>
                <a:r>
                  <a:rPr lang="en-US" sz="1600" dirty="0" smtClean="0"/>
                  <a:t> </a:t>
                </a:r>
                <a14:m>
                  <m:oMath xmlns:m="http://schemas.openxmlformats.org/officeDocument/2006/math">
                    <m:r>
                      <a:rPr lang="en-US" sz="1600" i="1">
                        <a:solidFill>
                          <a:srgbClr val="7030A0"/>
                        </a:solidFill>
                        <a:latin typeface="Cambria Math" panose="02040503050406030204" pitchFamily="18" charset="0"/>
                      </a:rPr>
                      <m:t>𝑓</m:t>
                    </m:r>
                    <m:r>
                      <a:rPr lang="en-US" sz="1600" i="1">
                        <a:solidFill>
                          <a:srgbClr val="C00000"/>
                        </a:solidFill>
                        <a:latin typeface="Cambria Math"/>
                        <a:ea typeface="Cambria Math"/>
                      </a:rPr>
                      <m:t>≻</m:t>
                    </m:r>
                    <m:r>
                      <a:rPr lang="en-US" sz="1600" i="1">
                        <a:solidFill>
                          <a:srgbClr val="7030A0"/>
                        </a:solidFill>
                        <a:latin typeface="Cambria Math" panose="02040503050406030204" pitchFamily="18" charset="0"/>
                      </a:rPr>
                      <m:t>𝑔</m:t>
                    </m:r>
                  </m:oMath>
                </a14:m>
                <a:endParaRPr lang="en-US" sz="16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632558" y="1336521"/>
                <a:ext cx="5163578" cy="2677656"/>
              </a:xfrm>
              <a:prstGeom prst="rect">
                <a:avLst/>
              </a:prstGeom>
              <a:blipFill>
                <a:blip r:embed="rId3"/>
                <a:stretch>
                  <a:fillRect l="-708" b="-456"/>
                </a:stretch>
              </a:blipFill>
            </p:spPr>
            <p:txBody>
              <a:bodyPr/>
              <a:lstStyle/>
              <a:p>
                <a:r>
                  <a:rPr lang="en-US">
                    <a:noFill/>
                  </a:rPr>
                  <a:t> </a:t>
                </a:r>
              </a:p>
            </p:txBody>
          </p:sp>
        </mc:Fallback>
      </mc:AlternateContent>
      <p:sp>
        <p:nvSpPr>
          <p:cNvPr id="5" name="TextBox 4"/>
          <p:cNvSpPr txBox="1"/>
          <p:nvPr/>
        </p:nvSpPr>
        <p:spPr>
          <a:xfrm>
            <a:off x="5076056" y="3501008"/>
            <a:ext cx="720080" cy="400110"/>
          </a:xfrm>
          <a:prstGeom prst="rect">
            <a:avLst/>
          </a:prstGeom>
          <a:noFill/>
        </p:spPr>
        <p:txBody>
          <a:bodyPr wrap="square" rtlCol="0">
            <a:spAutoFit/>
          </a:bodyPr>
          <a:lstStyle/>
          <a:p>
            <a:r>
              <a:rPr lang="en-US" sz="2000" dirty="0" smtClean="0">
                <a:solidFill>
                  <a:srgbClr val="00B050"/>
                </a:solidFill>
              </a:rPr>
              <a:t>IFF</a:t>
            </a:r>
            <a:endParaRPr lang="en-US" sz="2000" dirty="0">
              <a:solidFill>
                <a:srgbClr val="00B050"/>
              </a:solidFill>
            </a:endParaRPr>
          </a:p>
        </p:txBody>
      </p:sp>
    </p:spTree>
    <p:extLst>
      <p:ext uri="{BB962C8B-B14F-4D97-AF65-F5344CB8AC3E}">
        <p14:creationId xmlns:p14="http://schemas.microsoft.com/office/powerpoint/2010/main" val="25821690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Schmeidler’s Theorem</a:t>
            </a:r>
            <a:endParaRPr lang="en-US" sz="3600" dirty="0">
              <a:solidFill>
                <a:srgbClr val="FF0000"/>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103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987824" y="4376376"/>
                <a:ext cx="4392488" cy="2169184"/>
              </a:xfrm>
              <a:prstGeom prst="rect">
                <a:avLst/>
              </a:prstGeom>
              <a:noFill/>
            </p:spPr>
            <p:txBody>
              <a:bodyPr wrap="square" rtlCol="0">
                <a:spAutoFit/>
              </a:bodyPr>
              <a:lstStyle/>
              <a:p>
                <a:pPr>
                  <a:lnSpc>
                    <a:spcPct val="150000"/>
                  </a:lnSpc>
                </a:pPr>
                <a:r>
                  <a:rPr lang="en-US" sz="1600" dirty="0" smtClean="0"/>
                  <a:t>There exist a </a:t>
                </a:r>
                <a:r>
                  <a:rPr lang="en-US" sz="1600" dirty="0"/>
                  <a:t>n</a:t>
                </a:r>
                <a:r>
                  <a:rPr lang="en-US" sz="1600" dirty="0" smtClean="0"/>
                  <a:t>on-constant </a:t>
                </a:r>
                <a14:m>
                  <m:oMath xmlns:m="http://schemas.openxmlformats.org/officeDocument/2006/math">
                    <m:r>
                      <a:rPr lang="en-US" sz="1600" b="0" i="1" smtClean="0">
                        <a:solidFill>
                          <a:srgbClr val="FF0000"/>
                        </a:solidFill>
                        <a:latin typeface="Cambria Math" panose="02040503050406030204" pitchFamily="18" charset="0"/>
                      </a:rPr>
                      <m:t>𝑢</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m:t>
                    </m:r>
                  </m:oMath>
                </a14:m>
                <a:r>
                  <a:rPr lang="en-US" sz="1600" dirty="0" smtClean="0"/>
                  <a:t> (unique up to p.a.t.) and a (unique) </a:t>
                </a:r>
                <a:r>
                  <a:rPr lang="en-US" sz="1600" dirty="0" err="1" smtClean="0">
                    <a:solidFill>
                      <a:srgbClr val="FF00FF"/>
                    </a:solidFill>
                  </a:rPr>
                  <a:t>capcaity</a:t>
                </a:r>
                <a:r>
                  <a:rPr lang="en-US" sz="1600" dirty="0" smtClean="0"/>
                  <a:t> </a:t>
                </a:r>
                <a14:m>
                  <m:oMath xmlns:m="http://schemas.openxmlformats.org/officeDocument/2006/math">
                    <m:r>
                      <a:rPr lang="en-US" sz="1600" b="0" i="1" smtClean="0">
                        <a:solidFill>
                          <a:srgbClr val="FF0000"/>
                        </a:solidFill>
                        <a:latin typeface="Cambria Math" panose="02040503050406030204" pitchFamily="18" charset="0"/>
                      </a:rPr>
                      <m:t>𝑣</m:t>
                    </m:r>
                  </m:oMath>
                </a14:m>
                <a:r>
                  <a:rPr lang="en-US" sz="1600" dirty="0" smtClean="0"/>
                  <a:t> on </a:t>
                </a:r>
                <a14:m>
                  <m:oMath xmlns:m="http://schemas.openxmlformats.org/officeDocument/2006/math">
                    <m:r>
                      <a:rPr lang="en-US" sz="1600" b="0" i="1" smtClean="0">
                        <a:latin typeface="Cambria Math" panose="02040503050406030204" pitchFamily="18" charset="0"/>
                      </a:rPr>
                      <m:t>𝑆</m:t>
                    </m:r>
                    <m:r>
                      <a:rPr lang="en-US" sz="1600" b="0" i="1" smtClean="0">
                        <a:latin typeface="Cambria Math" panose="02040503050406030204" pitchFamily="18" charset="0"/>
                      </a:rPr>
                      <m:t> </m:t>
                    </m:r>
                  </m:oMath>
                </a14:m>
                <a:r>
                  <a:rPr lang="en-US" sz="1600" dirty="0" smtClean="0"/>
                  <a:t> such that, for every </a:t>
                </a:r>
                <a14:m>
                  <m:oMath xmlns:m="http://schemas.openxmlformats.org/officeDocument/2006/math">
                    <m:r>
                      <a:rPr lang="en-US" sz="1600" i="1">
                        <a:solidFill>
                          <a:srgbClr val="7030A0"/>
                        </a:solidFill>
                        <a:latin typeface="Cambria Math" panose="02040503050406030204" pitchFamily="18" charset="0"/>
                      </a:rPr>
                      <m:t>𝑓</m:t>
                    </m:r>
                    <m:r>
                      <a:rPr lang="en-US" sz="1600" b="0" i="1" smtClean="0">
                        <a:solidFill>
                          <a:srgbClr val="C00000"/>
                        </a:solidFill>
                        <a:latin typeface="Cambria Math" panose="02040503050406030204" pitchFamily="18" charset="0"/>
                      </a:rPr>
                      <m:t>,</m:t>
                    </m:r>
                    <m:r>
                      <a:rPr lang="en-US" sz="1600" i="1">
                        <a:solidFill>
                          <a:srgbClr val="7030A0"/>
                        </a:solidFill>
                        <a:latin typeface="Cambria Math" panose="02040503050406030204" pitchFamily="18" charset="0"/>
                      </a:rPr>
                      <m:t>𝑔</m:t>
                    </m:r>
                  </m:oMath>
                </a14:m>
                <a:endParaRPr lang="en-US" sz="1600" dirty="0"/>
              </a:p>
              <a:p>
                <a:pPr>
                  <a:lnSpc>
                    <a:spcPct val="150000"/>
                  </a:lnSpc>
                </a:pPr>
                <a14:m>
                  <m:oMathPara xmlns:m="http://schemas.openxmlformats.org/officeDocument/2006/math">
                    <m:oMathParaPr>
                      <m:jc m:val="centerGroup"/>
                    </m:oMathParaPr>
                    <m:oMath xmlns:m="http://schemas.openxmlformats.org/officeDocument/2006/math">
                      <m:r>
                        <a:rPr lang="en-US" sz="1600" i="1">
                          <a:solidFill>
                            <a:srgbClr val="7030A0"/>
                          </a:solidFill>
                          <a:latin typeface="Cambria Math" panose="02040503050406030204" pitchFamily="18" charset="0"/>
                        </a:rPr>
                        <m:t>𝑓</m:t>
                      </m:r>
                      <m:r>
                        <a:rPr lang="en-US" sz="1600" i="1" dirty="0" smtClean="0">
                          <a:solidFill>
                            <a:srgbClr val="C00000"/>
                          </a:solidFill>
                          <a:latin typeface="Cambria Math"/>
                          <a:ea typeface="Cambria Math"/>
                        </a:rPr>
                        <m:t>≽</m:t>
                      </m:r>
                      <m:r>
                        <a:rPr lang="en-US" sz="1600" i="1">
                          <a:solidFill>
                            <a:srgbClr val="7030A0"/>
                          </a:solidFill>
                          <a:latin typeface="Cambria Math" panose="02040503050406030204" pitchFamily="18" charset="0"/>
                        </a:rPr>
                        <m:t>𝑔</m:t>
                      </m:r>
                      <m:r>
                        <a:rPr lang="en-US" sz="1600" i="1" dirty="0">
                          <a:solidFill>
                            <a:srgbClr val="FF0000"/>
                          </a:solidFill>
                          <a:latin typeface="Cambria Math"/>
                          <a:ea typeface="Cambria Math"/>
                        </a:rPr>
                        <m:t>⇔</m:t>
                      </m:r>
                      <m:nary>
                        <m:naryPr>
                          <m:limLoc m:val="undOvr"/>
                          <m:subHide m:val="on"/>
                          <m:supHide m:val="on"/>
                          <m:ctrlPr>
                            <a:rPr lang="en-US" sz="1600" b="0" i="1" smtClean="0">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𝑓</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𝑠</m:t>
                                  </m:r>
                                </m:e>
                              </m:d>
                            </m:e>
                          </m:d>
                          <m:r>
                            <a:rPr lang="en-US" sz="1600" b="0" i="1" smtClean="0">
                              <a:solidFill>
                                <a:srgbClr val="7030A0"/>
                              </a:solidFill>
                              <a:latin typeface="Cambria Math" panose="02040503050406030204" pitchFamily="18" charset="0"/>
                              <a:ea typeface="Cambria Math" panose="02040503050406030204" pitchFamily="18" charset="0"/>
                            </a:rPr>
                            <m:t>𝑑</m:t>
                          </m:r>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1600" i="1">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𝑔</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i="1">
                                          <a:solidFill>
                                            <a:srgbClr val="7030A0"/>
                                          </a:solidFill>
                                          <a:latin typeface="Cambria Math" panose="02040503050406030204" pitchFamily="18" charset="0"/>
                                          <a:ea typeface="Cambria Math" panose="02040503050406030204" pitchFamily="18" charset="0"/>
                                        </a:rPr>
                                        <m:t>𝑠</m:t>
                                      </m:r>
                                    </m:e>
                                  </m:d>
                                </m:e>
                              </m:d>
                              <m:r>
                                <a:rPr lang="en-US" sz="1600" i="1">
                                  <a:solidFill>
                                    <a:srgbClr val="7030A0"/>
                                  </a:solidFill>
                                  <a:latin typeface="Cambria Math" panose="02040503050406030204" pitchFamily="18" charset="0"/>
                                  <a:ea typeface="Cambria Math" panose="02040503050406030204" pitchFamily="18" charset="0"/>
                                </a:rPr>
                                <m:t>𝑑</m:t>
                              </m:r>
                              <m:r>
                                <a:rPr lang="en-US" sz="1600" b="0" i="1" smtClean="0">
                                  <a:solidFill>
                                    <a:srgbClr val="FF0000"/>
                                  </a:solidFill>
                                  <a:latin typeface="Cambria Math" panose="02040503050406030204" pitchFamily="18" charset="0"/>
                                  <a:ea typeface="Cambria Math" panose="02040503050406030204" pitchFamily="18" charset="0"/>
                                </a:rPr>
                                <m:t>𝑣</m:t>
                              </m:r>
                            </m:e>
                          </m:nary>
                        </m:e>
                      </m:nary>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987824" y="4376376"/>
                <a:ext cx="4392488" cy="2169184"/>
              </a:xfrm>
              <a:prstGeom prst="rect">
                <a:avLst/>
              </a:prstGeom>
              <a:blipFill>
                <a:blip r:embed="rId2"/>
                <a:stretch>
                  <a:fillRect l="-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2558" y="1249862"/>
                <a:ext cx="5163578" cy="2677656"/>
              </a:xfrm>
              <a:prstGeom prst="rect">
                <a:avLst/>
              </a:prstGeom>
              <a:noFill/>
            </p:spPr>
            <p:txBody>
              <a:bodyPr wrap="square" rtlCol="0">
                <a:spAutoFit/>
              </a:bodyPr>
              <a:lstStyle/>
              <a:p>
                <a:pPr>
                  <a:lnSpc>
                    <a:spcPct val="150000"/>
                  </a:lnSpc>
                </a:pPr>
                <a:r>
                  <a:rPr lang="en-US" sz="1600" dirty="0" smtClean="0"/>
                  <a:t>AA1. </a:t>
                </a:r>
                <a14:m>
                  <m:oMath xmlns:m="http://schemas.openxmlformats.org/officeDocument/2006/math">
                    <m:r>
                      <a:rPr lang="en-US" sz="1600" i="1" dirty="0">
                        <a:solidFill>
                          <a:srgbClr val="7030A0"/>
                        </a:solidFill>
                        <a:latin typeface="Cambria Math"/>
                        <a:ea typeface="Cambria Math"/>
                      </a:rPr>
                      <m:t>≽</m:t>
                    </m:r>
                    <m:r>
                      <m:rPr>
                        <m:sty m:val="p"/>
                      </m:rPr>
                      <a:rPr lang="en-US" sz="1600" b="0" i="0" smtClean="0">
                        <a:solidFill>
                          <a:srgbClr val="7030A0"/>
                        </a:solidFill>
                        <a:latin typeface="Cambria Math" panose="02040503050406030204" pitchFamily="18" charset="0"/>
                        <a:ea typeface="Cambria Math" panose="02040503050406030204" pitchFamily="18" charset="0"/>
                      </a:rPr>
                      <m:t>on</m:t>
                    </m:r>
                    <m:r>
                      <a:rPr lang="en-US" sz="1600" b="0" i="1" smtClean="0">
                        <a:solidFill>
                          <a:srgbClr val="7030A0"/>
                        </a:solidFill>
                        <a:latin typeface="Cambria Math" panose="02040503050406030204" pitchFamily="18" charset="0"/>
                        <a:ea typeface="Cambria Math" panose="02040503050406030204" pitchFamily="18" charset="0"/>
                      </a:rPr>
                      <m:t> </m:t>
                    </m:r>
                    <m:r>
                      <a:rPr lang="en-US" sz="1600" b="0" i="1" smtClean="0">
                        <a:solidFill>
                          <a:srgbClr val="7030A0"/>
                        </a:solidFill>
                        <a:latin typeface="Cambria Math" panose="02040503050406030204" pitchFamily="18" charset="0"/>
                        <a:ea typeface="Cambria Math" panose="02040503050406030204" pitchFamily="18" charset="0"/>
                      </a:rPr>
                      <m:t>𝐹</m:t>
                    </m:r>
                  </m:oMath>
                </a14:m>
                <a:r>
                  <a:rPr lang="en-US" sz="1600" dirty="0" smtClean="0">
                    <a:solidFill>
                      <a:srgbClr val="7030A0"/>
                    </a:solidFill>
                  </a:rPr>
                  <a:t> </a:t>
                </a:r>
                <a:r>
                  <a:rPr lang="en-US" sz="1600" dirty="0" smtClean="0"/>
                  <a:t>is </a:t>
                </a:r>
                <a:r>
                  <a:rPr lang="en-US" sz="1600" dirty="0" smtClean="0">
                    <a:solidFill>
                      <a:srgbClr val="FF0000"/>
                    </a:solidFill>
                  </a:rPr>
                  <a:t>complete</a:t>
                </a:r>
                <a:r>
                  <a:rPr lang="en-US" sz="1600" dirty="0" smtClean="0"/>
                  <a:t> and </a:t>
                </a:r>
                <a:r>
                  <a:rPr lang="en-US" sz="1600" dirty="0" smtClean="0">
                    <a:solidFill>
                      <a:srgbClr val="FF0000"/>
                    </a:solidFill>
                  </a:rPr>
                  <a:t>transitive</a:t>
                </a:r>
              </a:p>
              <a:p>
                <a:pPr>
                  <a:lnSpc>
                    <a:spcPct val="150000"/>
                  </a:lnSpc>
                </a:pPr>
                <a:r>
                  <a:rPr lang="en-US" sz="1600" dirty="0" smtClean="0"/>
                  <a:t>AA2. </a:t>
                </a:r>
                <a14:m>
                  <m:oMath xmlns:m="http://schemas.openxmlformats.org/officeDocument/2006/math">
                    <m:r>
                      <a:rPr lang="en-US" sz="1600" b="0" i="1" smtClean="0">
                        <a:solidFill>
                          <a:srgbClr val="0070C0"/>
                        </a:solidFill>
                        <a:latin typeface="Cambria Math"/>
                      </a:rPr>
                      <m:t>𝑓</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𝑔</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h</m:t>
                    </m:r>
                  </m:oMath>
                </a14:m>
                <a:r>
                  <a:rPr lang="en-US" sz="1600" dirty="0" smtClean="0"/>
                  <a:t> </a:t>
                </a:r>
                <a14:m>
                  <m:oMath xmlns:m="http://schemas.openxmlformats.org/officeDocument/2006/math">
                    <m:r>
                      <a:rPr lang="en-US" sz="1600" i="1" dirty="0" smtClean="0">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α</m:t>
                    </m:r>
                    <m:r>
                      <a:rPr lang="en-US" sz="1600" b="0" i="1" smtClean="0">
                        <a:solidFill>
                          <a:srgbClr val="FF0000"/>
                        </a:solidFill>
                        <a:latin typeface="Cambria Math"/>
                      </a:rPr>
                      <m:t>,</m:t>
                    </m:r>
                    <m:r>
                      <m:rPr>
                        <m:sty m:val="p"/>
                      </m:rPr>
                      <a:rPr lang="el-GR" sz="1600" i="1">
                        <a:solidFill>
                          <a:srgbClr val="FF0000"/>
                        </a:solidFill>
                        <a:latin typeface="Cambria Math"/>
                      </a:rPr>
                      <m:t>β</m:t>
                    </m:r>
                    <m:r>
                      <a:rPr lang="el-GR" sz="1600" i="1" smtClean="0">
                        <a:solidFill>
                          <a:srgbClr val="FF0000"/>
                        </a:solidFill>
                        <a:latin typeface="Cambria Math"/>
                        <a:ea typeface="Cambria Math"/>
                      </a:rPr>
                      <m:t>∈</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0</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1</m:t>
                    </m:r>
                    <m:r>
                      <a:rPr lang="en-US" sz="1600" b="0" i="1" smtClean="0">
                        <a:solidFill>
                          <a:srgbClr val="FF0000"/>
                        </a:solidFill>
                        <a:latin typeface="Cambria Math"/>
                        <a:ea typeface="Cambria Math"/>
                      </a:rPr>
                      <m:t>)</m:t>
                    </m:r>
                  </m:oMath>
                </a14:m>
                <a:r>
                  <a:rPr lang="en-US" sz="1600" i="1" dirty="0" smtClean="0">
                    <a:latin typeface="Cambria Math"/>
                    <a:ea typeface="Cambria Math"/>
                  </a:rPr>
                  <a:t> </a:t>
                </a:r>
                <a:r>
                  <a:rPr lang="en-US" sz="1600" dirty="0" smtClean="0">
                    <a:latin typeface="+mn-lt"/>
                    <a:ea typeface="Cambria Math"/>
                  </a:rPr>
                  <a:t>such that</a:t>
                </a:r>
              </a:p>
              <a:p>
                <a:pPr algn="ctr">
                  <a:lnSpc>
                    <a:spcPct val="150000"/>
                  </a:lnSpc>
                </a:pPr>
                <a14:m>
                  <m:oMath xmlns:m="http://schemas.openxmlformats.org/officeDocument/2006/math">
                    <m:r>
                      <m:rPr>
                        <m:sty m:val="p"/>
                      </m:rPr>
                      <a:rPr lang="el-GR" sz="1600" i="1">
                        <a:solidFill>
                          <a:srgbClr val="FF0000"/>
                        </a:solidFill>
                        <a:latin typeface="Cambria Math"/>
                      </a:rPr>
                      <m:t>α</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b="0" i="1" smtClean="0">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a:rPr lang="en-US" sz="1600" i="1">
                        <a:solidFill>
                          <a:srgbClr val="0070C0"/>
                        </a:solidFill>
                        <a:latin typeface="Cambria Math"/>
                        <a:ea typeface="Cambria Math"/>
                      </a:rPr>
                      <m:t>𝑔</m:t>
                    </m:r>
                    <m:r>
                      <a:rPr lang="en-US" sz="1600" i="1">
                        <a:solidFill>
                          <a:srgbClr val="0070C0"/>
                        </a:solidFill>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β</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β</m:t>
                        </m:r>
                      </m:e>
                    </m:d>
                    <m:r>
                      <a:rPr lang="en-US" sz="1600" i="1" smtClean="0">
                        <a:solidFill>
                          <a:srgbClr val="0070C0"/>
                        </a:solidFill>
                        <a:latin typeface="Cambria Math"/>
                      </a:rPr>
                      <m:t>h</m:t>
                    </m:r>
                  </m:oMath>
                </a14:m>
                <a:r>
                  <a:rPr lang="en-US" sz="1600" dirty="0">
                    <a:solidFill>
                      <a:srgbClr val="0070C0"/>
                    </a:solidFill>
                    <a:ea typeface="Cambria Math"/>
                  </a:rPr>
                  <a:t> </a:t>
                </a:r>
                <a:endParaRPr lang="en-US" sz="1600" dirty="0"/>
              </a:p>
              <a:p>
                <a:pPr>
                  <a:lnSpc>
                    <a:spcPct val="150000"/>
                  </a:lnSpc>
                </a:pPr>
                <a:r>
                  <a:rPr lang="en-US" sz="1600" dirty="0" smtClean="0">
                    <a:solidFill>
                      <a:srgbClr val="FF00FF"/>
                    </a:solidFill>
                  </a:rPr>
                  <a:t>Com. Ind. </a:t>
                </a:r>
                <a14:m>
                  <m:oMath xmlns:m="http://schemas.openxmlformats.org/officeDocument/2006/math">
                    <m:r>
                      <a:rPr lang="en-US" sz="1600" i="1">
                        <a:solidFill>
                          <a:srgbClr val="0070C0"/>
                        </a:solidFill>
                        <a:latin typeface="Cambria Math"/>
                      </a:rPr>
                      <m:t>𝑓</m:t>
                    </m:r>
                    <m:r>
                      <a:rPr lang="en-US" sz="1600" i="1">
                        <a:solidFill>
                          <a:srgbClr val="0070C0"/>
                        </a:solidFill>
                        <a:latin typeface="Cambria Math"/>
                        <a:ea typeface="Cambria Math"/>
                      </a:rPr>
                      <m:t>≻</m:t>
                    </m:r>
                    <m:r>
                      <a:rPr lang="en-US" sz="1600" i="1">
                        <a:solidFill>
                          <a:srgbClr val="0070C0"/>
                        </a:solidFill>
                        <a:latin typeface="Cambria Math"/>
                        <a:ea typeface="Cambria Math"/>
                      </a:rPr>
                      <m:t>𝑔</m:t>
                    </m:r>
                  </m:oMath>
                </a14:m>
                <a:r>
                  <a:rPr lang="en-US" sz="1600" dirty="0"/>
                  <a:t> </a:t>
                </a:r>
                <a14:m>
                  <m:oMath xmlns:m="http://schemas.openxmlformats.org/officeDocument/2006/math">
                    <m:r>
                      <a:rPr lang="en-US" sz="1600" i="1" dirty="0">
                        <a:latin typeface="Cambria Math"/>
                        <a:ea typeface="Cambria Math"/>
                      </a:rPr>
                      <m:t>⇒</m:t>
                    </m:r>
                    <m:r>
                      <a:rPr lang="en-US" sz="1600" i="1" dirty="0" smtClean="0">
                        <a:solidFill>
                          <a:srgbClr val="FF0000"/>
                        </a:solidFill>
                        <a:latin typeface="Cambria Math"/>
                        <a:ea typeface="Cambria Math"/>
                      </a:rPr>
                      <m:t>∀</m:t>
                    </m:r>
                    <m:r>
                      <m:rPr>
                        <m:sty m:val="p"/>
                      </m:rPr>
                      <a:rPr lang="el-GR" sz="1600" i="1">
                        <a:solidFill>
                          <a:srgbClr val="0070C0"/>
                        </a:solidFill>
                        <a:latin typeface="Cambria Math"/>
                      </a:rPr>
                      <m:t>α</m:t>
                    </m:r>
                    <m:r>
                      <a:rPr lang="en-US" sz="1600" i="1">
                        <a:solidFill>
                          <a:srgbClr val="0070C0"/>
                        </a:solidFill>
                        <a:latin typeface="Cambria Math"/>
                      </a:rPr>
                      <m:t>&gt;</m:t>
                    </m:r>
                    <m:r>
                      <a:rPr lang="en-US" sz="1600" i="1">
                        <a:solidFill>
                          <a:srgbClr val="0070C0"/>
                        </a:solidFill>
                        <a:latin typeface="Cambria Math"/>
                      </a:rPr>
                      <m:t>0</m:t>
                    </m:r>
                    <m:r>
                      <a:rPr lang="en-US" sz="1600" b="0" i="1" smtClean="0">
                        <a:solidFill>
                          <a:srgbClr val="0070C0"/>
                        </a:solidFill>
                        <a:latin typeface="Cambria Math" panose="02040503050406030204" pitchFamily="18" charset="0"/>
                      </a:rPr>
                      <m:t>,</m:t>
                    </m:r>
                    <m:r>
                      <a:rPr lang="en-US" sz="1600" i="1" dirty="0">
                        <a:solidFill>
                          <a:srgbClr val="FF0000"/>
                        </a:solidFill>
                        <a:latin typeface="Cambria Math"/>
                        <a:ea typeface="Cambria Math"/>
                      </a:rPr>
                      <m:t>∀</m:t>
                    </m:r>
                    <m:r>
                      <a:rPr lang="en-US" sz="1600" i="1" smtClean="0">
                        <a:solidFill>
                          <a:srgbClr val="0070C0"/>
                        </a:solidFill>
                        <a:latin typeface="Cambria Math"/>
                        <a:ea typeface="Cambria Math"/>
                      </a:rPr>
                      <m:t>h</m:t>
                    </m:r>
                  </m:oMath>
                </a14:m>
                <a:r>
                  <a:rPr lang="en-US" sz="1600" dirty="0" smtClean="0">
                    <a:solidFill>
                      <a:srgbClr val="0070C0"/>
                    </a:solidFill>
                  </a:rPr>
                  <a:t>,</a:t>
                </a:r>
              </a:p>
              <a:p>
                <a:pPr algn="ctr">
                  <a:lnSpc>
                    <a:spcPct val="150000"/>
                  </a:lnSpc>
                </a:pPr>
                <a:r>
                  <a:rPr lang="el-GR" sz="1600" dirty="0" smtClean="0">
                    <a:solidFill>
                      <a:srgbClr val="0070C0"/>
                    </a:solidFill>
                  </a:rPr>
                  <a:t> </a:t>
                </a:r>
                <a14:m>
                  <m:oMath xmlns:m="http://schemas.openxmlformats.org/officeDocument/2006/math">
                    <m:r>
                      <m:rPr>
                        <m:sty m:val="p"/>
                      </m:rPr>
                      <a:rPr lang="el-GR" sz="1600" i="1">
                        <a:solidFill>
                          <a:srgbClr val="FF0000"/>
                        </a:solidFill>
                        <a:latin typeface="Cambria Math"/>
                      </a:rPr>
                      <m:t>α</m:t>
                    </m:r>
                    <m:r>
                      <a:rPr lang="en-US" sz="1600" i="1">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m:rPr>
                        <m:sty m:val="p"/>
                      </m:rPr>
                      <a:rPr lang="el-GR" sz="1600" i="1">
                        <a:solidFill>
                          <a:srgbClr val="FF0000"/>
                        </a:solidFill>
                        <a:latin typeface="Cambria Math"/>
                      </a:rPr>
                      <m:t>α</m:t>
                    </m:r>
                    <m:r>
                      <a:rPr lang="en-US" sz="1600" b="0" i="1" smtClean="0">
                        <a:solidFill>
                          <a:srgbClr val="0070C0"/>
                        </a:solidFill>
                        <a:latin typeface="Cambria Math"/>
                      </a:rPr>
                      <m:t>𝑔</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endParaRPr lang="en-US" sz="1600" dirty="0"/>
              </a:p>
              <a:p>
                <a:pPr>
                  <a:lnSpc>
                    <a:spcPct val="150000"/>
                  </a:lnSpc>
                </a:pPr>
                <a:r>
                  <a:rPr lang="en-US" sz="1600" dirty="0" smtClean="0"/>
                  <a:t>AA4.</a:t>
                </a:r>
                <a14:m>
                  <m:oMath xmlns:m="http://schemas.openxmlformats.org/officeDocument/2006/math">
                    <m:d>
                      <m:dPr>
                        <m:begChr m:val="["/>
                        <m:endChr m:val="]"/>
                        <m:ctrlPr>
                          <a:rPr lang="en-US" sz="1600" i="1" dirty="0">
                            <a:solidFill>
                              <a:srgbClr val="FF0000"/>
                            </a:solidFill>
                            <a:latin typeface="Cambria Math" panose="02040503050406030204" pitchFamily="18" charset="0"/>
                            <a:ea typeface="Cambria Math"/>
                          </a:rPr>
                        </m:ctrlPr>
                      </m:dPr>
                      <m:e>
                        <m:r>
                          <a:rPr lang="en-US" sz="1600" i="1" dirty="0">
                            <a:solidFill>
                              <a:srgbClr val="FF0000"/>
                            </a:solidFill>
                            <a:latin typeface="Cambria Math"/>
                            <a:ea typeface="Cambria Math"/>
                          </a:rPr>
                          <m:t>∀</m:t>
                        </m:r>
                        <m:r>
                          <a:rPr lang="en-US" sz="1600" i="1" dirty="0">
                            <a:solidFill>
                              <a:srgbClr val="0070C0"/>
                            </a:solidFill>
                            <a:latin typeface="Cambria Math"/>
                            <a:ea typeface="Cambria Math"/>
                          </a:rPr>
                          <m:t> </m:t>
                        </m:r>
                        <m:r>
                          <a:rPr lang="en-US" sz="1600" i="1" dirty="0">
                            <a:solidFill>
                              <a:srgbClr val="00B050"/>
                            </a:solidFill>
                            <a:latin typeface="Cambria Math"/>
                            <a:ea typeface="Cambria Math"/>
                          </a:rPr>
                          <m:t>𝑠</m:t>
                        </m:r>
                        <m:r>
                          <a:rPr lang="en-US" sz="1600" i="1" dirty="0">
                            <a:solidFill>
                              <a:srgbClr val="0070C0"/>
                            </a:solidFill>
                            <a:latin typeface="Cambria Math"/>
                            <a:ea typeface="Cambria Math"/>
                          </a:rPr>
                          <m:t>    </m:t>
                        </m:r>
                        <m:r>
                          <a:rPr lang="en-US" sz="1600" i="1">
                            <a:solidFill>
                              <a:srgbClr val="7030A0"/>
                            </a:solidFill>
                            <a:latin typeface="Cambria Math"/>
                          </a:rPr>
                          <m:t>𝑓</m:t>
                        </m:r>
                        <m:d>
                          <m:dPr>
                            <m:ctrlPr>
                              <a:rPr lang="en-US" sz="1600" i="1">
                                <a:solidFill>
                                  <a:srgbClr val="7030A0"/>
                                </a:solidFill>
                                <a:latin typeface="Cambria Math" panose="02040503050406030204" pitchFamily="18" charset="0"/>
                              </a:rPr>
                            </m:ctrlPr>
                          </m:dPr>
                          <m:e>
                            <m:r>
                              <a:rPr lang="en-US" sz="1600" i="1">
                                <a:solidFill>
                                  <a:srgbClr val="00B050"/>
                                </a:solidFill>
                                <a:latin typeface="Cambria Math"/>
                              </a:rPr>
                              <m:t>𝑠</m:t>
                            </m:r>
                          </m:e>
                        </m:d>
                        <m:r>
                          <a:rPr lang="en-US" sz="1600" i="1" dirty="0">
                            <a:latin typeface="Cambria Math"/>
                            <a:ea typeface="Cambria Math"/>
                          </a:rPr>
                          <m:t>≽</m:t>
                        </m:r>
                        <m:r>
                          <a:rPr lang="en-US" sz="1600" i="1">
                            <a:solidFill>
                              <a:srgbClr val="7030A0"/>
                            </a:solidFill>
                            <a:latin typeface="Cambria Math"/>
                          </a:rPr>
                          <m:t>𝑔</m:t>
                        </m:r>
                        <m:d>
                          <m:dPr>
                            <m:ctrlPr>
                              <a:rPr lang="en-US" sz="1600" i="1">
                                <a:solidFill>
                                  <a:srgbClr val="7030A0"/>
                                </a:solidFill>
                                <a:latin typeface="Cambria Math" panose="02040503050406030204" pitchFamily="18" charset="0"/>
                              </a:rPr>
                            </m:ctrlPr>
                          </m:dPr>
                          <m:e>
                            <m:r>
                              <a:rPr lang="en-US" sz="1600" i="1">
                                <a:solidFill>
                                  <a:srgbClr val="00B050"/>
                                </a:solidFill>
                                <a:latin typeface="Cambria Math"/>
                              </a:rPr>
                              <m:t>𝑠</m:t>
                            </m:r>
                          </m:e>
                        </m:d>
                      </m:e>
                    </m:d>
                    <m:r>
                      <a:rPr lang="en-US" sz="1600" i="1" dirty="0">
                        <a:latin typeface="Cambria Math"/>
                        <a:ea typeface="Cambria Math"/>
                      </a:rPr>
                      <m:t>⇒</m:t>
                    </m:r>
                    <m:r>
                      <a:rPr lang="en-US" sz="1600" i="1">
                        <a:solidFill>
                          <a:srgbClr val="7030A0"/>
                        </a:solidFill>
                        <a:latin typeface="Cambria Math"/>
                      </a:rPr>
                      <m:t>𝑓</m:t>
                    </m:r>
                    <m:r>
                      <a:rPr lang="en-US" sz="1600" i="1" dirty="0">
                        <a:latin typeface="Cambria Math"/>
                        <a:ea typeface="Cambria Math"/>
                      </a:rPr>
                      <m:t>≽</m:t>
                    </m:r>
                    <m:r>
                      <a:rPr lang="en-US" sz="1600" i="1">
                        <a:solidFill>
                          <a:srgbClr val="7030A0"/>
                        </a:solidFill>
                        <a:latin typeface="Cambria Math"/>
                      </a:rPr>
                      <m:t>𝑔</m:t>
                    </m:r>
                  </m:oMath>
                </a14:m>
                <a:endParaRPr lang="en-US" sz="1600" dirty="0" smtClean="0"/>
              </a:p>
              <a:p>
                <a:pPr>
                  <a:lnSpc>
                    <a:spcPct val="150000"/>
                  </a:lnSpc>
                </a:pPr>
                <a:r>
                  <a:rPr lang="en-US" sz="1600" dirty="0" smtClean="0"/>
                  <a:t>AA5. There </a:t>
                </a:r>
                <a:r>
                  <a:rPr lang="en-US" sz="1600" dirty="0" smtClean="0">
                    <a:solidFill>
                      <a:srgbClr val="FF0000"/>
                    </a:solidFill>
                  </a:rPr>
                  <a:t>exist</a:t>
                </a:r>
                <a:r>
                  <a:rPr lang="en-US" sz="1600" dirty="0" smtClean="0"/>
                  <a:t> </a:t>
                </a:r>
                <a14:m>
                  <m:oMath xmlns:m="http://schemas.openxmlformats.org/officeDocument/2006/math">
                    <m:r>
                      <a:rPr lang="en-US" sz="1600" i="1">
                        <a:solidFill>
                          <a:srgbClr val="7030A0"/>
                        </a:solidFill>
                        <a:latin typeface="Cambria Math" panose="02040503050406030204" pitchFamily="18" charset="0"/>
                      </a:rPr>
                      <m:t>𝑓</m:t>
                    </m:r>
                    <m:r>
                      <a:rPr lang="en-US" sz="1600" i="1">
                        <a:solidFill>
                          <a:srgbClr val="C00000"/>
                        </a:solidFill>
                        <a:latin typeface="Cambria Math"/>
                        <a:ea typeface="Cambria Math"/>
                      </a:rPr>
                      <m:t>≻</m:t>
                    </m:r>
                    <m:r>
                      <a:rPr lang="en-US" sz="1600" i="1">
                        <a:solidFill>
                          <a:srgbClr val="7030A0"/>
                        </a:solidFill>
                        <a:latin typeface="Cambria Math" panose="02040503050406030204" pitchFamily="18" charset="0"/>
                      </a:rPr>
                      <m:t>𝑔</m:t>
                    </m:r>
                  </m:oMath>
                </a14:m>
                <a:endParaRPr lang="en-US" sz="16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632558" y="1249862"/>
                <a:ext cx="5163578" cy="2677656"/>
              </a:xfrm>
              <a:prstGeom prst="rect">
                <a:avLst/>
              </a:prstGeom>
              <a:blipFill>
                <a:blip r:embed="rId3"/>
                <a:stretch>
                  <a:fillRect l="-708" b="-456"/>
                </a:stretch>
              </a:blipFill>
            </p:spPr>
            <p:txBody>
              <a:bodyPr/>
              <a:lstStyle/>
              <a:p>
                <a:r>
                  <a:rPr lang="en-US">
                    <a:noFill/>
                  </a:rPr>
                  <a:t> </a:t>
                </a:r>
              </a:p>
            </p:txBody>
          </p:sp>
        </mc:Fallback>
      </mc:AlternateContent>
      <p:sp>
        <p:nvSpPr>
          <p:cNvPr id="5" name="TextBox 4"/>
          <p:cNvSpPr txBox="1"/>
          <p:nvPr/>
        </p:nvSpPr>
        <p:spPr>
          <a:xfrm>
            <a:off x="5076056" y="3501008"/>
            <a:ext cx="720080" cy="400110"/>
          </a:xfrm>
          <a:prstGeom prst="rect">
            <a:avLst/>
          </a:prstGeom>
          <a:noFill/>
        </p:spPr>
        <p:txBody>
          <a:bodyPr wrap="square" rtlCol="0">
            <a:spAutoFit/>
          </a:bodyPr>
          <a:lstStyle/>
          <a:p>
            <a:r>
              <a:rPr lang="en-US" sz="2000" dirty="0" smtClean="0">
                <a:solidFill>
                  <a:srgbClr val="00B050"/>
                </a:solidFill>
              </a:rPr>
              <a:t>IFF</a:t>
            </a:r>
            <a:endParaRPr lang="en-US" sz="2000" dirty="0">
              <a:solidFill>
                <a:srgbClr val="00B050"/>
              </a:solidFill>
            </a:endParaRPr>
          </a:p>
        </p:txBody>
      </p:sp>
      <mc:AlternateContent xmlns:mc="http://schemas.openxmlformats.org/markup-compatibility/2006" xmlns:a14="http://schemas.microsoft.com/office/drawing/2010/main">
        <mc:Choice Requires="a14">
          <p:sp>
            <p:nvSpPr>
              <p:cNvPr id="9" name="TextBox 8"/>
              <p:cNvSpPr txBox="1"/>
              <p:nvPr/>
            </p:nvSpPr>
            <p:spPr>
              <a:xfrm>
                <a:off x="3779912" y="2404024"/>
                <a:ext cx="3312368" cy="369332"/>
              </a:xfrm>
              <a:prstGeom prst="rect">
                <a:avLst/>
              </a:prstGeom>
              <a:noFill/>
            </p:spPr>
            <p:txBody>
              <a:bodyPr wrap="square" rtlCol="0">
                <a:spAutoFit/>
              </a:bodyPr>
              <a:lstStyle/>
              <a:p>
                <a:r>
                  <a:rPr lang="en-US" dirty="0" smtClean="0">
                    <a:solidFill>
                      <a:srgbClr val="FF00FF"/>
                    </a:solidFill>
                  </a:rPr>
                  <a:t>c</a:t>
                </a:r>
                <a:r>
                  <a:rPr lang="en-US" dirty="0" err="1" smtClean="0">
                    <a:solidFill>
                      <a:srgbClr val="FF00FF"/>
                    </a:solidFill>
                  </a:rPr>
                  <a:t>omonotonic</a:t>
                </a:r>
                <a:r>
                  <a:rPr lang="en-US" dirty="0" smtClean="0">
                    <a:solidFill>
                      <a:srgbClr val="FF00FF"/>
                    </a:solidFill>
                  </a:rPr>
                  <a:t> with both </a:t>
                </a:r>
                <a14:m>
                  <m:oMath xmlns:m="http://schemas.openxmlformats.org/officeDocument/2006/math">
                    <m:r>
                      <a:rPr lang="en-US" i="1">
                        <a:solidFill>
                          <a:srgbClr val="FF00FF"/>
                        </a:solidFill>
                        <a:latin typeface="Cambria Math"/>
                      </a:rPr>
                      <m:t>𝑓</m:t>
                    </m:r>
                    <m:r>
                      <a:rPr lang="en-US" b="0" i="1" smtClean="0">
                        <a:solidFill>
                          <a:srgbClr val="FF00FF"/>
                        </a:solidFill>
                        <a:latin typeface="Cambria Math" panose="02040503050406030204" pitchFamily="18" charset="0"/>
                      </a:rPr>
                      <m:t>,</m:t>
                    </m:r>
                    <m:r>
                      <a:rPr lang="en-US" i="1">
                        <a:solidFill>
                          <a:srgbClr val="FF00FF"/>
                        </a:solidFill>
                        <a:latin typeface="Cambria Math"/>
                        <a:ea typeface="Cambria Math"/>
                      </a:rPr>
                      <m:t>𝑔</m:t>
                    </m:r>
                  </m:oMath>
                </a14:m>
                <a:r>
                  <a:rPr lang="en-US" dirty="0">
                    <a:solidFill>
                      <a:srgbClr val="FF00FF"/>
                    </a:solidFill>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3779912" y="2404024"/>
                <a:ext cx="3312368" cy="369332"/>
              </a:xfrm>
              <a:prstGeom prst="rect">
                <a:avLst/>
              </a:prstGeom>
              <a:blipFill>
                <a:blip r:embed="rId4"/>
                <a:stretch>
                  <a:fillRect l="-147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59304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Subjective probability and expected utility without additivity</a:t>
            </a:r>
            <a:endParaRPr lang="en-US" sz="2000" dirty="0">
              <a:solidFill>
                <a:srgbClr val="7030A0"/>
              </a:solidFill>
            </a:endParaRPr>
          </a:p>
          <a:p>
            <a:pPr marL="0" indent="0" algn="l" rtl="0">
              <a:buNone/>
            </a:pPr>
            <a:r>
              <a:rPr lang="en-US" sz="2000" dirty="0" smtClean="0">
                <a:solidFill>
                  <a:srgbClr val="FF0000"/>
                </a:solidFill>
              </a:rPr>
              <a:t>David Schmeidler</a:t>
            </a:r>
          </a:p>
          <a:p>
            <a:pPr marL="0" indent="0" algn="l" rtl="0">
              <a:buNone/>
            </a:pPr>
            <a:r>
              <a:rPr lang="en-US" sz="1800" i="1" dirty="0" smtClean="0"/>
              <a:t>Econometrica</a:t>
            </a:r>
            <a:r>
              <a:rPr lang="en-US" sz="1800" dirty="0" smtClean="0"/>
              <a:t>, Vol. 57, No. 3 (May, 1989), pp. 571-587</a:t>
            </a:r>
            <a:endParaRPr lang="en-US" sz="1800" dirty="0"/>
          </a:p>
          <a:p>
            <a:pPr marL="0" indent="0" algn="l" rtl="0">
              <a:buNone/>
            </a:pPr>
            <a:endParaRPr lang="en-US" sz="1800" dirty="0" smtClean="0">
              <a:solidFill>
                <a:srgbClr val="009900"/>
              </a:solidFill>
            </a:endParaRPr>
          </a:p>
          <a:p>
            <a:pPr marL="0" indent="0" algn="l" rtl="0">
              <a:buNone/>
            </a:pPr>
            <a:r>
              <a:rPr lang="en-US" sz="1800" dirty="0" smtClean="0">
                <a:solidFill>
                  <a:srgbClr val="009900"/>
                </a:solidFill>
              </a:rPr>
              <a:t>Abstract</a:t>
            </a:r>
          </a:p>
          <a:p>
            <a:pPr marL="0" indent="0" algn="l" rtl="0">
              <a:buNone/>
            </a:pPr>
            <a:r>
              <a:rPr lang="en-US" sz="1800" dirty="0" smtClean="0"/>
              <a:t>An act maps…</a:t>
            </a:r>
          </a:p>
          <a:p>
            <a:pPr marL="0" indent="0" algn="l" rtl="0">
              <a:buNone/>
            </a:pPr>
            <a:endParaRPr lang="en-US" sz="1800" dirty="0"/>
          </a:p>
          <a:p>
            <a:pPr marL="0" indent="0" algn="l" rtl="0">
              <a:buNone/>
            </a:pPr>
            <a:r>
              <a:rPr lang="en-US" sz="1800" dirty="0" smtClean="0"/>
              <a:t>If a nondegenerate…</a:t>
            </a:r>
          </a:p>
          <a:p>
            <a:pPr marL="0" indent="0" algn="l" rtl="0">
              <a:buNone/>
            </a:pPr>
            <a:endParaRPr lang="en-US" sz="1800" dirty="0"/>
          </a:p>
          <a:p>
            <a:pPr marL="0" indent="0" algn="l" rtl="0">
              <a:buNone/>
            </a:pPr>
            <a:r>
              <a:rPr lang="en-US" sz="1800" dirty="0" smtClean="0"/>
              <a:t>The extension of expected utility theory covers situations, as the Ellsberg Paradox, which are inconsistent with additive expected utility. The concept of </a:t>
            </a:r>
            <a:r>
              <a:rPr lang="en-US" sz="1800" i="1" dirty="0" smtClean="0"/>
              <a:t>uncertainty aversion</a:t>
            </a:r>
            <a:r>
              <a:rPr lang="en-US" sz="1800" dirty="0" smtClean="0"/>
              <a:t> and interpretation of </a:t>
            </a:r>
            <a:r>
              <a:rPr lang="en-US" sz="1800" dirty="0" err="1" smtClean="0"/>
              <a:t>comonotonic</a:t>
            </a:r>
            <a:r>
              <a:rPr lang="en-US" sz="1800" dirty="0" smtClean="0"/>
              <a:t> independence in the context of social welfare functions are included.</a:t>
            </a:r>
            <a:endParaRPr lang="en-US" sz="18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104</a:t>
            </a:fld>
            <a:endParaRPr lang="en-US" altLang="en-US"/>
          </a:p>
        </p:txBody>
      </p:sp>
    </p:spTree>
    <p:extLst>
      <p:ext uri="{BB962C8B-B14F-4D97-AF65-F5344CB8AC3E}">
        <p14:creationId xmlns:p14="http://schemas.microsoft.com/office/powerpoint/2010/main" val="41441001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Other models of ambiguity</a:t>
            </a:r>
            <a:endParaRPr lang="en-US" sz="3600" dirty="0">
              <a:solidFill>
                <a:schemeClr val="accent5"/>
              </a:solidFill>
              <a:latin typeface="+mn-lt"/>
            </a:endParaRPr>
          </a:p>
        </p:txBody>
      </p:sp>
      <p:sp>
        <p:nvSpPr>
          <p:cNvPr id="3" name="Content Placeholder 2"/>
          <p:cNvSpPr>
            <a:spLocks noGrp="1"/>
          </p:cNvSpPr>
          <p:nvPr>
            <p:ph idx="1"/>
          </p:nvPr>
        </p:nvSpPr>
        <p:spPr>
          <a:xfrm>
            <a:off x="457200" y="1600200"/>
            <a:ext cx="7715200" cy="4525963"/>
          </a:xfrm>
        </p:spPr>
        <p:txBody>
          <a:bodyPr/>
          <a:lstStyle/>
          <a:p>
            <a:pPr algn="l" rtl="0">
              <a:lnSpc>
                <a:spcPct val="150000"/>
              </a:lnSpc>
              <a:spcAft>
                <a:spcPts val="450"/>
              </a:spcAft>
            </a:pPr>
            <a:r>
              <a:rPr lang="en-US" sz="2400" dirty="0" smtClean="0"/>
              <a:t>There are other models than can capture “</a:t>
            </a:r>
            <a:r>
              <a:rPr lang="en-US" sz="2400" dirty="0" smtClean="0">
                <a:solidFill>
                  <a:srgbClr val="FF0000"/>
                </a:solidFill>
              </a:rPr>
              <a:t>ambiguity aversion</a:t>
            </a:r>
            <a:r>
              <a:rPr lang="en-US" sz="2400" dirty="0" smtClean="0"/>
              <a:t>”</a:t>
            </a:r>
          </a:p>
          <a:p>
            <a:pPr algn="l" rtl="0">
              <a:lnSpc>
                <a:spcPct val="150000"/>
              </a:lnSpc>
              <a:spcAft>
                <a:spcPts val="450"/>
              </a:spcAft>
            </a:pPr>
            <a:r>
              <a:rPr lang="en-US" sz="2400" dirty="0" smtClean="0"/>
              <a:t>For example: </a:t>
            </a:r>
            <a:r>
              <a:rPr lang="en-US" sz="2400" dirty="0" smtClean="0">
                <a:solidFill>
                  <a:srgbClr val="7030A0"/>
                </a:solidFill>
              </a:rPr>
              <a:t>maxmin expected utility</a:t>
            </a:r>
          </a:p>
          <a:p>
            <a:pPr algn="l" rtl="0">
              <a:lnSpc>
                <a:spcPct val="150000"/>
              </a:lnSpc>
              <a:spcAft>
                <a:spcPts val="450"/>
              </a:spcAft>
            </a:pPr>
            <a:r>
              <a:rPr lang="en-US" sz="2400" dirty="0" smtClean="0"/>
              <a:t>Rather than a single probability, there is a </a:t>
            </a:r>
            <a:r>
              <a:rPr lang="en-US" sz="2400" dirty="0" smtClean="0">
                <a:solidFill>
                  <a:srgbClr val="FF0000"/>
                </a:solidFill>
              </a:rPr>
              <a:t>set</a:t>
            </a:r>
            <a:r>
              <a:rPr lang="en-US" sz="2400" dirty="0" smtClean="0"/>
              <a:t> of probabilities (as in Classical Statistics), and each act is evaluated by its </a:t>
            </a:r>
            <a:r>
              <a:rPr lang="en-US" sz="2400" dirty="0" smtClean="0">
                <a:solidFill>
                  <a:srgbClr val="FF0000"/>
                </a:solidFill>
              </a:rPr>
              <a:t>worst-case</a:t>
            </a:r>
            <a:r>
              <a:rPr lang="en-US" sz="2400" dirty="0" smtClean="0"/>
              <a:t> </a:t>
            </a:r>
            <a:r>
              <a:rPr lang="en-US" sz="2400" dirty="0" smtClean="0">
                <a:solidFill>
                  <a:srgbClr val="7030A0"/>
                </a:solidFill>
              </a:rPr>
              <a:t>expected utility</a:t>
            </a:r>
          </a:p>
          <a:p>
            <a:pPr marL="0" indent="0" algn="l" rtl="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105</a:t>
            </a:fld>
            <a:endParaRPr lang="en-US"/>
          </a:p>
        </p:txBody>
      </p:sp>
    </p:spTree>
    <p:extLst>
      <p:ext uri="{BB962C8B-B14F-4D97-AF65-F5344CB8AC3E}">
        <p14:creationId xmlns:p14="http://schemas.microsoft.com/office/powerpoint/2010/main" val="1617624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The Maxmin Theore</a:t>
            </a:r>
            <a:r>
              <a:rPr lang="en-US" sz="3600" dirty="0">
                <a:solidFill>
                  <a:schemeClr val="accent2"/>
                </a:solidFill>
              </a:rPr>
              <a:t>m</a:t>
            </a:r>
            <a:endParaRPr lang="en-US" sz="3600" dirty="0">
              <a:solidFill>
                <a:srgbClr val="FF0000"/>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106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771800" y="4297365"/>
                <a:ext cx="5653608" cy="2169184"/>
              </a:xfrm>
              <a:prstGeom prst="rect">
                <a:avLst/>
              </a:prstGeom>
              <a:noFill/>
            </p:spPr>
            <p:txBody>
              <a:bodyPr wrap="square" rtlCol="0">
                <a:spAutoFit/>
              </a:bodyPr>
              <a:lstStyle/>
              <a:p>
                <a:pPr>
                  <a:lnSpc>
                    <a:spcPct val="150000"/>
                  </a:lnSpc>
                </a:pPr>
                <a:r>
                  <a:rPr lang="en-US" sz="1600" dirty="0" smtClean="0"/>
                  <a:t>There exist a </a:t>
                </a:r>
                <a:r>
                  <a:rPr lang="en-US" sz="1600" dirty="0"/>
                  <a:t>n</a:t>
                </a:r>
                <a:r>
                  <a:rPr lang="en-US" sz="1600" dirty="0" smtClean="0"/>
                  <a:t>on-constant </a:t>
                </a:r>
                <a14:m>
                  <m:oMath xmlns:m="http://schemas.openxmlformats.org/officeDocument/2006/math">
                    <m:r>
                      <a:rPr lang="en-US" sz="1600" b="0" i="1" smtClean="0">
                        <a:solidFill>
                          <a:srgbClr val="FF0000"/>
                        </a:solidFill>
                        <a:latin typeface="Cambria Math" panose="02040503050406030204" pitchFamily="18" charset="0"/>
                      </a:rPr>
                      <m:t>𝑢</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m:t>
                    </m:r>
                  </m:oMath>
                </a14:m>
                <a:r>
                  <a:rPr lang="en-US" sz="1600" dirty="0" smtClean="0"/>
                  <a:t> (unique up to p.a.t.) and a (unique) </a:t>
                </a:r>
                <a:r>
                  <a:rPr lang="en-US" sz="1600" dirty="0" smtClean="0">
                    <a:solidFill>
                      <a:srgbClr val="FF00FF"/>
                    </a:solidFill>
                  </a:rPr>
                  <a:t>convex and closed subset</a:t>
                </a:r>
                <a:r>
                  <a:rPr lang="en-US" sz="1600" dirty="0" smtClean="0"/>
                  <a:t> </a:t>
                </a:r>
                <a14:m>
                  <m:oMath xmlns:m="http://schemas.openxmlformats.org/officeDocument/2006/math">
                    <m:r>
                      <a:rPr lang="en-US" sz="1600" b="0" i="1" smtClean="0">
                        <a:solidFill>
                          <a:srgbClr val="FF0000"/>
                        </a:solidFill>
                        <a:latin typeface="Cambria Math" panose="02040503050406030204" pitchFamily="18" charset="0"/>
                      </a:rPr>
                      <m:t>𝐶</m:t>
                    </m:r>
                  </m:oMath>
                </a14:m>
                <a:r>
                  <a:rPr lang="en-US" sz="1600" dirty="0" smtClean="0"/>
                  <a:t> of </a:t>
                </a: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𝑆</m:t>
                    </m:r>
                    <m:r>
                      <a:rPr lang="en-US" sz="1600" b="0" i="1" smtClean="0">
                        <a:latin typeface="Cambria Math" panose="02040503050406030204" pitchFamily="18" charset="0"/>
                      </a:rPr>
                      <m:t>) </m:t>
                    </m:r>
                  </m:oMath>
                </a14:m>
                <a:r>
                  <a:rPr lang="en-US" sz="1600" dirty="0" smtClean="0"/>
                  <a:t> such that, for every </a:t>
                </a:r>
                <a14:m>
                  <m:oMath xmlns:m="http://schemas.openxmlformats.org/officeDocument/2006/math">
                    <m:r>
                      <a:rPr lang="en-US" sz="1600" i="1">
                        <a:solidFill>
                          <a:srgbClr val="7030A0"/>
                        </a:solidFill>
                        <a:latin typeface="Cambria Math" panose="02040503050406030204" pitchFamily="18" charset="0"/>
                      </a:rPr>
                      <m:t>𝑓</m:t>
                    </m:r>
                    <m:r>
                      <a:rPr lang="en-US" sz="1600" b="0" i="1" smtClean="0">
                        <a:solidFill>
                          <a:srgbClr val="C00000"/>
                        </a:solidFill>
                        <a:latin typeface="Cambria Math" panose="02040503050406030204" pitchFamily="18" charset="0"/>
                      </a:rPr>
                      <m:t>,</m:t>
                    </m:r>
                    <m:r>
                      <a:rPr lang="en-US" sz="1600" i="1">
                        <a:solidFill>
                          <a:srgbClr val="7030A0"/>
                        </a:solidFill>
                        <a:latin typeface="Cambria Math" panose="02040503050406030204" pitchFamily="18" charset="0"/>
                      </a:rPr>
                      <m:t>𝑔</m:t>
                    </m:r>
                  </m:oMath>
                </a14:m>
                <a:endParaRPr lang="en-US" sz="1600" dirty="0"/>
              </a:p>
              <a:p>
                <a:pPr>
                  <a:lnSpc>
                    <a:spcPct val="150000"/>
                  </a:lnSpc>
                </a:pPr>
                <a14:m>
                  <m:oMathPara xmlns:m="http://schemas.openxmlformats.org/officeDocument/2006/math">
                    <m:oMathParaPr>
                      <m:jc m:val="centerGroup"/>
                    </m:oMathParaPr>
                    <m:oMath xmlns:m="http://schemas.openxmlformats.org/officeDocument/2006/math">
                      <m:r>
                        <a:rPr lang="en-US" sz="1600" i="1">
                          <a:solidFill>
                            <a:srgbClr val="7030A0"/>
                          </a:solidFill>
                          <a:latin typeface="Cambria Math" panose="02040503050406030204" pitchFamily="18" charset="0"/>
                        </a:rPr>
                        <m:t>𝑓</m:t>
                      </m:r>
                      <m:r>
                        <a:rPr lang="en-US" sz="1600" i="1" dirty="0" smtClean="0">
                          <a:solidFill>
                            <a:srgbClr val="C00000"/>
                          </a:solidFill>
                          <a:latin typeface="Cambria Math"/>
                          <a:ea typeface="Cambria Math"/>
                        </a:rPr>
                        <m:t>≽</m:t>
                      </m:r>
                      <m:r>
                        <a:rPr lang="en-US" sz="1600" i="1">
                          <a:solidFill>
                            <a:srgbClr val="7030A0"/>
                          </a:solidFill>
                          <a:latin typeface="Cambria Math" panose="02040503050406030204" pitchFamily="18" charset="0"/>
                        </a:rPr>
                        <m:t>𝑔</m:t>
                      </m:r>
                      <m:r>
                        <a:rPr lang="en-US" sz="1600" i="1" dirty="0">
                          <a:solidFill>
                            <a:srgbClr val="FF0000"/>
                          </a:solidFill>
                          <a:latin typeface="Cambria Math"/>
                          <a:ea typeface="Cambria Math"/>
                        </a:rPr>
                        <m:t>⇔</m:t>
                      </m:r>
                      <m:sSub>
                        <m:sSubPr>
                          <m:ctrlPr>
                            <a:rPr lang="en-US" sz="1600" i="1" dirty="0" smtClean="0">
                              <a:solidFill>
                                <a:srgbClr val="FF0000"/>
                              </a:solidFill>
                              <a:latin typeface="Cambria Math" panose="02040503050406030204" pitchFamily="18" charset="0"/>
                              <a:ea typeface="Cambria Math"/>
                            </a:rPr>
                          </m:ctrlPr>
                        </m:sSubPr>
                        <m:e>
                          <m:r>
                            <a:rPr lang="en-US" sz="1600" b="0" i="1" dirty="0" smtClean="0">
                              <a:solidFill>
                                <a:srgbClr val="FF0000"/>
                              </a:solidFill>
                              <a:latin typeface="Cambria Math" panose="02040503050406030204" pitchFamily="18" charset="0"/>
                              <a:ea typeface="Cambria Math"/>
                            </a:rPr>
                            <m:t>𝑚𝑖𝑛</m:t>
                          </m:r>
                        </m:e>
                        <m:sub>
                          <m:r>
                            <a:rPr lang="en-US" sz="1600" b="0" i="1" dirty="0" smtClean="0">
                              <a:solidFill>
                                <a:srgbClr val="FF0000"/>
                              </a:solidFill>
                              <a:latin typeface="Cambria Math" panose="02040503050406030204" pitchFamily="18" charset="0"/>
                              <a:ea typeface="Cambria Math"/>
                            </a:rPr>
                            <m:t>𝑝</m:t>
                          </m:r>
                          <m:r>
                            <a:rPr lang="en-US" sz="1600" b="0" i="1" dirty="0" smtClean="0">
                              <a:solidFill>
                                <a:srgbClr val="FF0000"/>
                              </a:solidFill>
                              <a:latin typeface="Cambria Math" panose="02040503050406030204" pitchFamily="18" charset="0"/>
                              <a:ea typeface="Cambria Math" panose="02040503050406030204" pitchFamily="18" charset="0"/>
                            </a:rPr>
                            <m:t>∈</m:t>
                          </m:r>
                          <m:r>
                            <a:rPr lang="en-US" sz="1600" b="0" i="1" dirty="0" smtClean="0">
                              <a:solidFill>
                                <a:srgbClr val="FF0000"/>
                              </a:solidFill>
                              <a:latin typeface="Cambria Math" panose="02040503050406030204" pitchFamily="18" charset="0"/>
                              <a:ea typeface="Cambria Math" panose="02040503050406030204" pitchFamily="18" charset="0"/>
                            </a:rPr>
                            <m:t>𝐶</m:t>
                          </m:r>
                        </m:sub>
                      </m:sSub>
                      <m:nary>
                        <m:naryPr>
                          <m:limLoc m:val="undOvr"/>
                          <m:subHide m:val="on"/>
                          <m:supHide m:val="on"/>
                          <m:ctrlPr>
                            <a:rPr lang="en-US" sz="1600" b="0" i="1" smtClean="0">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𝑓</m:t>
                              </m:r>
                              <m:d>
                                <m:dPr>
                                  <m:ctrlPr>
                                    <a:rPr lang="en-US" sz="1600" b="0" i="1" smtClean="0">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𝑠</m:t>
                                  </m:r>
                                </m:e>
                              </m:d>
                            </m:e>
                          </m:d>
                          <m:r>
                            <a:rPr lang="en-US" sz="1600" b="0" i="1" smtClean="0">
                              <a:solidFill>
                                <a:srgbClr val="7030A0"/>
                              </a:solidFill>
                              <a:latin typeface="Cambria Math" panose="02040503050406030204" pitchFamily="18" charset="0"/>
                              <a:ea typeface="Cambria Math" panose="02040503050406030204" pitchFamily="18" charset="0"/>
                            </a:rPr>
                            <m:t>𝑑</m:t>
                          </m:r>
                          <m:r>
                            <a:rPr lang="en-US" sz="1600" b="0" i="1" smtClean="0">
                              <a:solidFill>
                                <a:srgbClr val="FF0000"/>
                              </a:solidFill>
                              <a:latin typeface="Cambria Math" panose="02040503050406030204" pitchFamily="18" charset="0"/>
                              <a:ea typeface="Cambria Math" panose="02040503050406030204" pitchFamily="18" charset="0"/>
                            </a:rPr>
                            <m:t>𝑝</m:t>
                          </m:r>
                          <m:r>
                            <a:rPr lang="en-US" sz="1600" b="0" i="1" smtClean="0">
                              <a:solidFill>
                                <a:srgbClr val="C00000"/>
                              </a:solidFill>
                              <a:latin typeface="Cambria Math" panose="02040503050406030204" pitchFamily="18" charset="0"/>
                              <a:ea typeface="Cambria Math" panose="02040503050406030204" pitchFamily="18" charset="0"/>
                            </a:rPr>
                            <m:t>≥</m:t>
                          </m:r>
                          <m:sSub>
                            <m:sSubPr>
                              <m:ctrlPr>
                                <a:rPr lang="en-US" sz="1600" i="1" dirty="0">
                                  <a:solidFill>
                                    <a:srgbClr val="FF0000"/>
                                  </a:solidFill>
                                  <a:latin typeface="Cambria Math" panose="02040503050406030204" pitchFamily="18" charset="0"/>
                                  <a:ea typeface="Cambria Math"/>
                                </a:rPr>
                              </m:ctrlPr>
                            </m:sSubPr>
                            <m:e>
                              <m:r>
                                <a:rPr lang="en-US" sz="1600" i="1" dirty="0">
                                  <a:solidFill>
                                    <a:srgbClr val="FF0000"/>
                                  </a:solidFill>
                                  <a:latin typeface="Cambria Math" panose="02040503050406030204" pitchFamily="18" charset="0"/>
                                  <a:ea typeface="Cambria Math"/>
                                </a:rPr>
                                <m:t>𝑚𝑖𝑛</m:t>
                              </m:r>
                            </m:e>
                            <m:sub>
                              <m:r>
                                <a:rPr lang="en-US" sz="1600" i="1" dirty="0">
                                  <a:solidFill>
                                    <a:srgbClr val="FF0000"/>
                                  </a:solidFill>
                                  <a:latin typeface="Cambria Math" panose="02040503050406030204" pitchFamily="18" charset="0"/>
                                  <a:ea typeface="Cambria Math"/>
                                </a:rPr>
                                <m:t>𝑝</m:t>
                              </m:r>
                              <m:r>
                                <a:rPr lang="en-US" sz="1600" i="1" dirty="0">
                                  <a:solidFill>
                                    <a:srgbClr val="FF0000"/>
                                  </a:solidFill>
                                  <a:latin typeface="Cambria Math" panose="02040503050406030204" pitchFamily="18" charset="0"/>
                                  <a:ea typeface="Cambria Math" panose="02040503050406030204" pitchFamily="18" charset="0"/>
                                </a:rPr>
                                <m:t>∈</m:t>
                              </m:r>
                              <m:r>
                                <a:rPr lang="en-US" sz="1600" i="1" dirty="0">
                                  <a:solidFill>
                                    <a:srgbClr val="FF0000"/>
                                  </a:solidFill>
                                  <a:latin typeface="Cambria Math" panose="02040503050406030204" pitchFamily="18" charset="0"/>
                                  <a:ea typeface="Cambria Math" panose="02040503050406030204" pitchFamily="18" charset="0"/>
                                </a:rPr>
                                <m:t>𝐶</m:t>
                              </m:r>
                            </m:sub>
                          </m:sSub>
                          <m:nary>
                            <m:naryPr>
                              <m:limLoc m:val="undOvr"/>
                              <m:subHide m:val="on"/>
                              <m:supHide m:val="on"/>
                              <m:ctrlPr>
                                <a:rPr lang="en-US" sz="1600" i="1">
                                  <a:solidFill>
                                    <a:srgbClr val="7030A0"/>
                                  </a:solidFill>
                                  <a:latin typeface="Cambria Math" panose="02040503050406030204" pitchFamily="18" charset="0"/>
                                  <a:ea typeface="Cambria Math" panose="02040503050406030204" pitchFamily="18" charset="0"/>
                                </a:rPr>
                              </m:ctrlPr>
                            </m:naryPr>
                            <m:sub/>
                            <m:sup/>
                            <m:e>
                              <m:r>
                                <a:rPr lang="en-US" sz="1600" b="0" i="1" smtClean="0">
                                  <a:solidFill>
                                    <a:srgbClr val="FF0000"/>
                                  </a:solidFill>
                                  <a:latin typeface="Cambria Math"/>
                                  <a:ea typeface="Cambria Math" panose="02040503050406030204" pitchFamily="18" charset="0"/>
                                </a:rPr>
                                <m:t>𝐸𝑢</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b="0" i="1" smtClean="0">
                                      <a:solidFill>
                                        <a:srgbClr val="7030A0"/>
                                      </a:solidFill>
                                      <a:latin typeface="Cambria Math" panose="02040503050406030204" pitchFamily="18" charset="0"/>
                                      <a:ea typeface="Cambria Math" panose="02040503050406030204" pitchFamily="18" charset="0"/>
                                    </a:rPr>
                                    <m:t>𝑔</m:t>
                                  </m:r>
                                  <m:d>
                                    <m:dPr>
                                      <m:ctrlPr>
                                        <a:rPr lang="en-US" sz="1600" i="1">
                                          <a:solidFill>
                                            <a:srgbClr val="7030A0"/>
                                          </a:solidFill>
                                          <a:latin typeface="Cambria Math" panose="02040503050406030204" pitchFamily="18" charset="0"/>
                                          <a:ea typeface="Cambria Math" panose="02040503050406030204" pitchFamily="18" charset="0"/>
                                        </a:rPr>
                                      </m:ctrlPr>
                                    </m:dPr>
                                    <m:e>
                                      <m:r>
                                        <a:rPr lang="en-US" sz="1600" i="1">
                                          <a:solidFill>
                                            <a:srgbClr val="7030A0"/>
                                          </a:solidFill>
                                          <a:latin typeface="Cambria Math" panose="02040503050406030204" pitchFamily="18" charset="0"/>
                                          <a:ea typeface="Cambria Math" panose="02040503050406030204" pitchFamily="18" charset="0"/>
                                        </a:rPr>
                                        <m:t>𝑠</m:t>
                                      </m:r>
                                    </m:e>
                                  </m:d>
                                </m:e>
                              </m:d>
                              <m:r>
                                <a:rPr lang="en-US" sz="1600" i="1">
                                  <a:solidFill>
                                    <a:srgbClr val="7030A0"/>
                                  </a:solidFill>
                                  <a:latin typeface="Cambria Math" panose="02040503050406030204" pitchFamily="18" charset="0"/>
                                  <a:ea typeface="Cambria Math" panose="02040503050406030204" pitchFamily="18" charset="0"/>
                                </a:rPr>
                                <m:t>𝑑</m:t>
                              </m:r>
                              <m:r>
                                <a:rPr lang="en-US" sz="1600" b="0" i="1" smtClean="0">
                                  <a:solidFill>
                                    <a:srgbClr val="FF0000"/>
                                  </a:solidFill>
                                  <a:latin typeface="Cambria Math" panose="02040503050406030204" pitchFamily="18" charset="0"/>
                                  <a:ea typeface="Cambria Math" panose="02040503050406030204" pitchFamily="18" charset="0"/>
                                </a:rPr>
                                <m:t>𝑝</m:t>
                              </m:r>
                            </m:e>
                          </m:nary>
                        </m:e>
                      </m:nary>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771800" y="4297365"/>
                <a:ext cx="5653608" cy="2169184"/>
              </a:xfrm>
              <a:prstGeom prst="rect">
                <a:avLst/>
              </a:prstGeom>
              <a:blipFill>
                <a:blip r:embed="rId2"/>
                <a:stretch>
                  <a:fillRect l="-647" r="-1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2558" y="1249862"/>
                <a:ext cx="5163578" cy="3416320"/>
              </a:xfrm>
              <a:prstGeom prst="rect">
                <a:avLst/>
              </a:prstGeom>
              <a:noFill/>
            </p:spPr>
            <p:txBody>
              <a:bodyPr wrap="square" rtlCol="0">
                <a:spAutoFit/>
              </a:bodyPr>
              <a:lstStyle/>
              <a:p>
                <a:pPr>
                  <a:lnSpc>
                    <a:spcPct val="150000"/>
                  </a:lnSpc>
                </a:pPr>
                <a:r>
                  <a:rPr lang="en-US" sz="1600" dirty="0" smtClean="0"/>
                  <a:t>AA1. </a:t>
                </a:r>
                <a14:m>
                  <m:oMath xmlns:m="http://schemas.openxmlformats.org/officeDocument/2006/math">
                    <m:r>
                      <a:rPr lang="en-US" sz="1600" i="1" dirty="0">
                        <a:solidFill>
                          <a:srgbClr val="7030A0"/>
                        </a:solidFill>
                        <a:latin typeface="Cambria Math"/>
                        <a:ea typeface="Cambria Math"/>
                      </a:rPr>
                      <m:t>≽</m:t>
                    </m:r>
                    <m:r>
                      <m:rPr>
                        <m:sty m:val="p"/>
                      </m:rPr>
                      <a:rPr lang="en-US" sz="1600" b="0" i="0" smtClean="0">
                        <a:solidFill>
                          <a:srgbClr val="7030A0"/>
                        </a:solidFill>
                        <a:latin typeface="Cambria Math" panose="02040503050406030204" pitchFamily="18" charset="0"/>
                        <a:ea typeface="Cambria Math" panose="02040503050406030204" pitchFamily="18" charset="0"/>
                      </a:rPr>
                      <m:t>on</m:t>
                    </m:r>
                    <m:r>
                      <a:rPr lang="en-US" sz="1600" b="0" i="1" smtClean="0">
                        <a:solidFill>
                          <a:srgbClr val="7030A0"/>
                        </a:solidFill>
                        <a:latin typeface="Cambria Math" panose="02040503050406030204" pitchFamily="18" charset="0"/>
                        <a:ea typeface="Cambria Math" panose="02040503050406030204" pitchFamily="18" charset="0"/>
                      </a:rPr>
                      <m:t> </m:t>
                    </m:r>
                    <m:r>
                      <a:rPr lang="en-US" sz="1600" b="0" i="1" smtClean="0">
                        <a:solidFill>
                          <a:srgbClr val="7030A0"/>
                        </a:solidFill>
                        <a:latin typeface="Cambria Math" panose="02040503050406030204" pitchFamily="18" charset="0"/>
                        <a:ea typeface="Cambria Math" panose="02040503050406030204" pitchFamily="18" charset="0"/>
                      </a:rPr>
                      <m:t>𝐹</m:t>
                    </m:r>
                  </m:oMath>
                </a14:m>
                <a:r>
                  <a:rPr lang="en-US" sz="1600" dirty="0" smtClean="0">
                    <a:solidFill>
                      <a:srgbClr val="7030A0"/>
                    </a:solidFill>
                  </a:rPr>
                  <a:t> </a:t>
                </a:r>
                <a:r>
                  <a:rPr lang="en-US" sz="1600" dirty="0" smtClean="0"/>
                  <a:t>is </a:t>
                </a:r>
                <a:r>
                  <a:rPr lang="en-US" sz="1600" dirty="0" smtClean="0">
                    <a:solidFill>
                      <a:srgbClr val="FF0000"/>
                    </a:solidFill>
                  </a:rPr>
                  <a:t>complete</a:t>
                </a:r>
                <a:r>
                  <a:rPr lang="en-US" sz="1600" dirty="0" smtClean="0"/>
                  <a:t> and </a:t>
                </a:r>
                <a:r>
                  <a:rPr lang="en-US" sz="1600" dirty="0" smtClean="0">
                    <a:solidFill>
                      <a:srgbClr val="FF0000"/>
                    </a:solidFill>
                  </a:rPr>
                  <a:t>transitive</a:t>
                </a:r>
              </a:p>
              <a:p>
                <a:pPr>
                  <a:lnSpc>
                    <a:spcPct val="150000"/>
                  </a:lnSpc>
                </a:pPr>
                <a:r>
                  <a:rPr lang="en-US" sz="1600" dirty="0" smtClean="0"/>
                  <a:t>AA2. </a:t>
                </a:r>
                <a14:m>
                  <m:oMath xmlns:m="http://schemas.openxmlformats.org/officeDocument/2006/math">
                    <m:r>
                      <a:rPr lang="en-US" sz="1600" b="0" i="1" smtClean="0">
                        <a:solidFill>
                          <a:srgbClr val="0070C0"/>
                        </a:solidFill>
                        <a:latin typeface="Cambria Math"/>
                      </a:rPr>
                      <m:t>𝑓</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𝑔</m:t>
                    </m:r>
                    <m:r>
                      <a:rPr lang="en-US" sz="1600" b="0" i="1" smtClean="0">
                        <a:solidFill>
                          <a:srgbClr val="0070C0"/>
                        </a:solidFill>
                        <a:latin typeface="Cambria Math"/>
                        <a:ea typeface="Cambria Math"/>
                      </a:rPr>
                      <m:t>≻</m:t>
                    </m:r>
                    <m:r>
                      <a:rPr lang="en-US" sz="1600" b="0" i="1" smtClean="0">
                        <a:solidFill>
                          <a:srgbClr val="0070C0"/>
                        </a:solidFill>
                        <a:latin typeface="Cambria Math"/>
                        <a:ea typeface="Cambria Math"/>
                      </a:rPr>
                      <m:t>h</m:t>
                    </m:r>
                  </m:oMath>
                </a14:m>
                <a:r>
                  <a:rPr lang="en-US" sz="1600" dirty="0" smtClean="0"/>
                  <a:t> </a:t>
                </a:r>
                <a14:m>
                  <m:oMath xmlns:m="http://schemas.openxmlformats.org/officeDocument/2006/math">
                    <m:r>
                      <a:rPr lang="en-US" sz="1600" i="1" dirty="0" smtClean="0">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α</m:t>
                    </m:r>
                    <m:r>
                      <a:rPr lang="en-US" sz="1600" b="0" i="1" smtClean="0">
                        <a:solidFill>
                          <a:srgbClr val="FF0000"/>
                        </a:solidFill>
                        <a:latin typeface="Cambria Math"/>
                      </a:rPr>
                      <m:t>,</m:t>
                    </m:r>
                    <m:r>
                      <m:rPr>
                        <m:sty m:val="p"/>
                      </m:rPr>
                      <a:rPr lang="el-GR" sz="1600" i="1">
                        <a:solidFill>
                          <a:srgbClr val="FF0000"/>
                        </a:solidFill>
                        <a:latin typeface="Cambria Math"/>
                      </a:rPr>
                      <m:t>β</m:t>
                    </m:r>
                    <m:r>
                      <a:rPr lang="el-GR" sz="1600" i="1" smtClean="0">
                        <a:solidFill>
                          <a:srgbClr val="FF0000"/>
                        </a:solidFill>
                        <a:latin typeface="Cambria Math"/>
                        <a:ea typeface="Cambria Math"/>
                      </a:rPr>
                      <m:t>∈</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0</m:t>
                    </m:r>
                    <m:r>
                      <a:rPr lang="en-US" sz="1600" b="0" i="1" smtClean="0">
                        <a:solidFill>
                          <a:srgbClr val="FF0000"/>
                        </a:solidFill>
                        <a:latin typeface="Cambria Math"/>
                        <a:ea typeface="Cambria Math"/>
                      </a:rPr>
                      <m:t>,</m:t>
                    </m:r>
                    <m:r>
                      <a:rPr lang="en-US" sz="1600" b="0" i="1" smtClean="0">
                        <a:solidFill>
                          <a:srgbClr val="FF0000"/>
                        </a:solidFill>
                        <a:latin typeface="Cambria Math"/>
                        <a:ea typeface="Cambria Math"/>
                      </a:rPr>
                      <m:t>1</m:t>
                    </m:r>
                    <m:r>
                      <a:rPr lang="en-US" sz="1600" b="0" i="1" smtClean="0">
                        <a:solidFill>
                          <a:srgbClr val="FF0000"/>
                        </a:solidFill>
                        <a:latin typeface="Cambria Math"/>
                        <a:ea typeface="Cambria Math"/>
                      </a:rPr>
                      <m:t>)</m:t>
                    </m:r>
                  </m:oMath>
                </a14:m>
                <a:r>
                  <a:rPr lang="en-US" sz="1600" i="1" dirty="0" smtClean="0">
                    <a:latin typeface="Cambria Math"/>
                    <a:ea typeface="Cambria Math"/>
                  </a:rPr>
                  <a:t> </a:t>
                </a:r>
                <a:r>
                  <a:rPr lang="en-US" sz="1600" dirty="0" smtClean="0">
                    <a:latin typeface="+mn-lt"/>
                    <a:ea typeface="Cambria Math"/>
                  </a:rPr>
                  <a:t>such that</a:t>
                </a:r>
              </a:p>
              <a:p>
                <a:pPr algn="ctr">
                  <a:lnSpc>
                    <a:spcPct val="150000"/>
                  </a:lnSpc>
                </a:pPr>
                <a14:m>
                  <m:oMath xmlns:m="http://schemas.openxmlformats.org/officeDocument/2006/math">
                    <m:r>
                      <m:rPr>
                        <m:sty m:val="p"/>
                      </m:rPr>
                      <a:rPr lang="el-GR" sz="1600" i="1">
                        <a:solidFill>
                          <a:srgbClr val="FF0000"/>
                        </a:solidFill>
                        <a:latin typeface="Cambria Math"/>
                      </a:rPr>
                      <m:t>α</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b="0" i="1" smtClean="0">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a:rPr lang="en-US" sz="1600" i="1">
                        <a:solidFill>
                          <a:srgbClr val="0070C0"/>
                        </a:solidFill>
                        <a:latin typeface="Cambria Math"/>
                        <a:ea typeface="Cambria Math"/>
                      </a:rPr>
                      <m:t>𝑔</m:t>
                    </m:r>
                    <m:r>
                      <a:rPr lang="en-US" sz="1600" i="1">
                        <a:solidFill>
                          <a:srgbClr val="0070C0"/>
                        </a:solidFill>
                        <a:latin typeface="Cambria Math"/>
                        <a:ea typeface="Cambria Math"/>
                      </a:rPr>
                      <m:t>≻</m:t>
                    </m:r>
                  </m:oMath>
                </a14:m>
                <a:r>
                  <a:rPr lang="el-GR" sz="1600" dirty="0">
                    <a:solidFill>
                      <a:srgbClr val="FF0000"/>
                    </a:solidFill>
                  </a:rPr>
                  <a:t> </a:t>
                </a:r>
                <a14:m>
                  <m:oMath xmlns:m="http://schemas.openxmlformats.org/officeDocument/2006/math">
                    <m:r>
                      <m:rPr>
                        <m:sty m:val="p"/>
                      </m:rPr>
                      <a:rPr lang="el-GR" sz="1600" i="1">
                        <a:solidFill>
                          <a:srgbClr val="FF0000"/>
                        </a:solidFill>
                        <a:latin typeface="Cambria Math"/>
                      </a:rPr>
                      <m:t>β</m:t>
                    </m:r>
                    <m:r>
                      <a:rPr lang="en-US" sz="1600" i="1" smtClean="0">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β</m:t>
                        </m:r>
                      </m:e>
                    </m:d>
                    <m:r>
                      <a:rPr lang="en-US" sz="1600" i="1" smtClean="0">
                        <a:solidFill>
                          <a:srgbClr val="0070C0"/>
                        </a:solidFill>
                        <a:latin typeface="Cambria Math"/>
                      </a:rPr>
                      <m:t>h</m:t>
                    </m:r>
                  </m:oMath>
                </a14:m>
                <a:r>
                  <a:rPr lang="en-US" sz="1600" dirty="0">
                    <a:solidFill>
                      <a:srgbClr val="0070C0"/>
                    </a:solidFill>
                    <a:ea typeface="Cambria Math"/>
                  </a:rPr>
                  <a:t> </a:t>
                </a:r>
                <a:endParaRPr lang="en-US" sz="1600" dirty="0"/>
              </a:p>
              <a:p>
                <a:pPr>
                  <a:lnSpc>
                    <a:spcPct val="150000"/>
                  </a:lnSpc>
                </a:pPr>
                <a:r>
                  <a:rPr lang="en-US" sz="1600" dirty="0" smtClean="0">
                    <a:solidFill>
                      <a:srgbClr val="FF00FF"/>
                    </a:solidFill>
                  </a:rPr>
                  <a:t>C-Ind. </a:t>
                </a:r>
                <a14:m>
                  <m:oMath xmlns:m="http://schemas.openxmlformats.org/officeDocument/2006/math">
                    <m:r>
                      <a:rPr lang="en-US" sz="1600" i="1">
                        <a:solidFill>
                          <a:srgbClr val="0070C0"/>
                        </a:solidFill>
                        <a:latin typeface="Cambria Math"/>
                      </a:rPr>
                      <m:t>𝑓</m:t>
                    </m:r>
                    <m:r>
                      <a:rPr lang="en-US" sz="1600" i="1">
                        <a:solidFill>
                          <a:srgbClr val="0070C0"/>
                        </a:solidFill>
                        <a:latin typeface="Cambria Math"/>
                        <a:ea typeface="Cambria Math"/>
                      </a:rPr>
                      <m:t>≻</m:t>
                    </m:r>
                    <m:r>
                      <a:rPr lang="en-US" sz="1600" i="1">
                        <a:solidFill>
                          <a:srgbClr val="0070C0"/>
                        </a:solidFill>
                        <a:latin typeface="Cambria Math"/>
                        <a:ea typeface="Cambria Math"/>
                      </a:rPr>
                      <m:t>𝑔</m:t>
                    </m:r>
                  </m:oMath>
                </a14:m>
                <a:r>
                  <a:rPr lang="en-US" sz="1600" dirty="0"/>
                  <a:t> </a:t>
                </a:r>
                <a14:m>
                  <m:oMath xmlns:m="http://schemas.openxmlformats.org/officeDocument/2006/math">
                    <m:r>
                      <a:rPr lang="en-US" sz="1600" i="1" dirty="0">
                        <a:latin typeface="Cambria Math"/>
                        <a:ea typeface="Cambria Math"/>
                      </a:rPr>
                      <m:t>⇒</m:t>
                    </m:r>
                    <m:r>
                      <a:rPr lang="en-US" sz="1600" i="1" dirty="0" smtClean="0">
                        <a:solidFill>
                          <a:srgbClr val="FF0000"/>
                        </a:solidFill>
                        <a:latin typeface="Cambria Math"/>
                        <a:ea typeface="Cambria Math"/>
                      </a:rPr>
                      <m:t>∀</m:t>
                    </m:r>
                    <m:r>
                      <m:rPr>
                        <m:sty m:val="p"/>
                      </m:rPr>
                      <a:rPr lang="el-GR" sz="1600" i="1">
                        <a:solidFill>
                          <a:srgbClr val="0070C0"/>
                        </a:solidFill>
                        <a:latin typeface="Cambria Math"/>
                      </a:rPr>
                      <m:t>α</m:t>
                    </m:r>
                    <m:r>
                      <a:rPr lang="en-US" sz="1600" i="1">
                        <a:solidFill>
                          <a:srgbClr val="0070C0"/>
                        </a:solidFill>
                        <a:latin typeface="Cambria Math"/>
                      </a:rPr>
                      <m:t>&gt;</m:t>
                    </m:r>
                    <m:r>
                      <a:rPr lang="en-US" sz="1600" i="1">
                        <a:solidFill>
                          <a:srgbClr val="0070C0"/>
                        </a:solidFill>
                        <a:latin typeface="Cambria Math"/>
                      </a:rPr>
                      <m:t>0</m:t>
                    </m:r>
                    <m:r>
                      <a:rPr lang="en-US" sz="1600" b="0" i="1" smtClean="0">
                        <a:solidFill>
                          <a:srgbClr val="0070C0"/>
                        </a:solidFill>
                        <a:latin typeface="Cambria Math" panose="02040503050406030204" pitchFamily="18" charset="0"/>
                      </a:rPr>
                      <m:t>,</m:t>
                    </m:r>
                    <m:r>
                      <a:rPr lang="en-US" sz="1600" i="1" dirty="0">
                        <a:solidFill>
                          <a:srgbClr val="FF0000"/>
                        </a:solidFill>
                        <a:latin typeface="Cambria Math"/>
                        <a:ea typeface="Cambria Math"/>
                      </a:rPr>
                      <m:t>∀</m:t>
                    </m:r>
                    <m:r>
                      <a:rPr lang="en-US" sz="1600" i="1" smtClean="0">
                        <a:solidFill>
                          <a:srgbClr val="0070C0"/>
                        </a:solidFill>
                        <a:latin typeface="Cambria Math"/>
                        <a:ea typeface="Cambria Math"/>
                      </a:rPr>
                      <m:t>h</m:t>
                    </m:r>
                  </m:oMath>
                </a14:m>
                <a:r>
                  <a:rPr lang="en-US" sz="1600" dirty="0" smtClean="0">
                    <a:solidFill>
                      <a:srgbClr val="0070C0"/>
                    </a:solidFill>
                  </a:rPr>
                  <a:t>,</a:t>
                </a:r>
              </a:p>
              <a:p>
                <a:pPr algn="ctr">
                  <a:lnSpc>
                    <a:spcPct val="150000"/>
                  </a:lnSpc>
                </a:pPr>
                <a:r>
                  <a:rPr lang="el-GR" sz="1600" dirty="0" smtClean="0">
                    <a:solidFill>
                      <a:srgbClr val="0070C0"/>
                    </a:solidFill>
                  </a:rPr>
                  <a:t> </a:t>
                </a:r>
                <a14:m>
                  <m:oMath xmlns:m="http://schemas.openxmlformats.org/officeDocument/2006/math">
                    <m:r>
                      <m:rPr>
                        <m:sty m:val="p"/>
                      </m:rPr>
                      <a:rPr lang="el-GR" sz="1600" i="1">
                        <a:solidFill>
                          <a:srgbClr val="FF0000"/>
                        </a:solidFill>
                        <a:latin typeface="Cambria Math"/>
                      </a:rPr>
                      <m:t>α</m:t>
                    </m:r>
                    <m:r>
                      <a:rPr lang="en-US" sz="1600" i="1">
                        <a:solidFill>
                          <a:srgbClr val="0070C0"/>
                        </a:solidFill>
                        <a:latin typeface="Cambria Math"/>
                      </a:rPr>
                      <m:t>𝑓</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r>
                  <a:rPr lang="en-US" sz="1600" dirty="0">
                    <a:solidFill>
                      <a:srgbClr val="0070C0"/>
                    </a:solidFill>
                    <a:ea typeface="Cambria Math"/>
                  </a:rPr>
                  <a:t> </a:t>
                </a:r>
                <a14:m>
                  <m:oMath xmlns:m="http://schemas.openxmlformats.org/officeDocument/2006/math">
                    <m:r>
                      <a:rPr lang="en-US" sz="1600" i="1">
                        <a:solidFill>
                          <a:srgbClr val="0070C0"/>
                        </a:solidFill>
                        <a:latin typeface="Cambria Math"/>
                        <a:ea typeface="Cambria Math"/>
                      </a:rPr>
                      <m:t>≻</m:t>
                    </m:r>
                    <m:r>
                      <m:rPr>
                        <m:sty m:val="p"/>
                      </m:rPr>
                      <a:rPr lang="el-GR" sz="1600" i="1">
                        <a:solidFill>
                          <a:srgbClr val="FF0000"/>
                        </a:solidFill>
                        <a:latin typeface="Cambria Math"/>
                      </a:rPr>
                      <m:t>α</m:t>
                    </m:r>
                    <m:r>
                      <a:rPr lang="en-US" sz="1600" b="0" i="1" smtClean="0">
                        <a:solidFill>
                          <a:srgbClr val="0070C0"/>
                        </a:solidFill>
                        <a:latin typeface="Cambria Math"/>
                      </a:rPr>
                      <m:t>𝑔</m:t>
                    </m:r>
                    <m:r>
                      <a:rPr lang="en-US" sz="1600" i="1">
                        <a:solidFill>
                          <a:srgbClr val="FF0000"/>
                        </a:solidFill>
                        <a:latin typeface="Cambria Math"/>
                      </a:rPr>
                      <m:t>+</m:t>
                    </m:r>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1</m:t>
                        </m:r>
                        <m:r>
                          <a:rPr lang="en-US" sz="1600" i="1">
                            <a:solidFill>
                              <a:srgbClr val="FF0000"/>
                            </a:solidFill>
                            <a:latin typeface="Cambria Math"/>
                          </a:rPr>
                          <m:t>−</m:t>
                        </m:r>
                        <m:r>
                          <m:rPr>
                            <m:sty m:val="p"/>
                          </m:rPr>
                          <a:rPr lang="el-GR" sz="1600" i="1">
                            <a:solidFill>
                              <a:srgbClr val="FF0000"/>
                            </a:solidFill>
                            <a:latin typeface="Cambria Math"/>
                          </a:rPr>
                          <m:t>α</m:t>
                        </m:r>
                      </m:e>
                    </m:d>
                    <m:r>
                      <a:rPr lang="en-US" sz="1600" i="1">
                        <a:solidFill>
                          <a:srgbClr val="0070C0"/>
                        </a:solidFill>
                        <a:latin typeface="Cambria Math"/>
                      </a:rPr>
                      <m:t>h</m:t>
                    </m:r>
                  </m:oMath>
                </a14:m>
                <a:endParaRPr lang="en-US" sz="1600" dirty="0"/>
              </a:p>
              <a:p>
                <a:pPr>
                  <a:lnSpc>
                    <a:spcPct val="150000"/>
                  </a:lnSpc>
                </a:pPr>
                <a:r>
                  <a:rPr lang="en-US" sz="1600" dirty="0" smtClean="0"/>
                  <a:t>AA4.</a:t>
                </a:r>
                <a14:m>
                  <m:oMath xmlns:m="http://schemas.openxmlformats.org/officeDocument/2006/math">
                    <m:d>
                      <m:dPr>
                        <m:begChr m:val="["/>
                        <m:endChr m:val="]"/>
                        <m:ctrlPr>
                          <a:rPr lang="en-US" sz="1600" i="1" dirty="0">
                            <a:solidFill>
                              <a:srgbClr val="FF0000"/>
                            </a:solidFill>
                            <a:latin typeface="Cambria Math" panose="02040503050406030204" pitchFamily="18" charset="0"/>
                            <a:ea typeface="Cambria Math"/>
                          </a:rPr>
                        </m:ctrlPr>
                      </m:dPr>
                      <m:e>
                        <m:r>
                          <a:rPr lang="en-US" sz="1600" i="1" dirty="0">
                            <a:solidFill>
                              <a:srgbClr val="FF0000"/>
                            </a:solidFill>
                            <a:latin typeface="Cambria Math"/>
                            <a:ea typeface="Cambria Math"/>
                          </a:rPr>
                          <m:t>∀</m:t>
                        </m:r>
                        <m:r>
                          <a:rPr lang="en-US" sz="1600" i="1" dirty="0">
                            <a:solidFill>
                              <a:srgbClr val="0070C0"/>
                            </a:solidFill>
                            <a:latin typeface="Cambria Math"/>
                            <a:ea typeface="Cambria Math"/>
                          </a:rPr>
                          <m:t> </m:t>
                        </m:r>
                        <m:r>
                          <a:rPr lang="en-US" sz="1600" i="1" dirty="0">
                            <a:solidFill>
                              <a:srgbClr val="00B050"/>
                            </a:solidFill>
                            <a:latin typeface="Cambria Math"/>
                            <a:ea typeface="Cambria Math"/>
                          </a:rPr>
                          <m:t>𝑠</m:t>
                        </m:r>
                        <m:r>
                          <a:rPr lang="en-US" sz="1600" i="1" dirty="0">
                            <a:solidFill>
                              <a:srgbClr val="0070C0"/>
                            </a:solidFill>
                            <a:latin typeface="Cambria Math"/>
                            <a:ea typeface="Cambria Math"/>
                          </a:rPr>
                          <m:t>    </m:t>
                        </m:r>
                        <m:r>
                          <a:rPr lang="en-US" sz="1600" i="1">
                            <a:solidFill>
                              <a:srgbClr val="7030A0"/>
                            </a:solidFill>
                            <a:latin typeface="Cambria Math"/>
                          </a:rPr>
                          <m:t>𝑓</m:t>
                        </m:r>
                        <m:d>
                          <m:dPr>
                            <m:ctrlPr>
                              <a:rPr lang="en-US" sz="1600" i="1">
                                <a:solidFill>
                                  <a:srgbClr val="7030A0"/>
                                </a:solidFill>
                                <a:latin typeface="Cambria Math" panose="02040503050406030204" pitchFamily="18" charset="0"/>
                              </a:rPr>
                            </m:ctrlPr>
                          </m:dPr>
                          <m:e>
                            <m:r>
                              <a:rPr lang="en-US" sz="1600" i="1">
                                <a:solidFill>
                                  <a:srgbClr val="00B050"/>
                                </a:solidFill>
                                <a:latin typeface="Cambria Math"/>
                              </a:rPr>
                              <m:t>𝑠</m:t>
                            </m:r>
                          </m:e>
                        </m:d>
                        <m:r>
                          <a:rPr lang="en-US" sz="1600" i="1" dirty="0">
                            <a:latin typeface="Cambria Math"/>
                            <a:ea typeface="Cambria Math"/>
                          </a:rPr>
                          <m:t>≽</m:t>
                        </m:r>
                        <m:r>
                          <a:rPr lang="en-US" sz="1600" i="1">
                            <a:solidFill>
                              <a:srgbClr val="7030A0"/>
                            </a:solidFill>
                            <a:latin typeface="Cambria Math"/>
                          </a:rPr>
                          <m:t>𝑔</m:t>
                        </m:r>
                        <m:d>
                          <m:dPr>
                            <m:ctrlPr>
                              <a:rPr lang="en-US" sz="1600" i="1">
                                <a:solidFill>
                                  <a:srgbClr val="7030A0"/>
                                </a:solidFill>
                                <a:latin typeface="Cambria Math" panose="02040503050406030204" pitchFamily="18" charset="0"/>
                              </a:rPr>
                            </m:ctrlPr>
                          </m:dPr>
                          <m:e>
                            <m:r>
                              <a:rPr lang="en-US" sz="1600" i="1">
                                <a:solidFill>
                                  <a:srgbClr val="00B050"/>
                                </a:solidFill>
                                <a:latin typeface="Cambria Math"/>
                              </a:rPr>
                              <m:t>𝑠</m:t>
                            </m:r>
                          </m:e>
                        </m:d>
                      </m:e>
                    </m:d>
                    <m:r>
                      <a:rPr lang="en-US" sz="1600" i="1" dirty="0">
                        <a:latin typeface="Cambria Math"/>
                        <a:ea typeface="Cambria Math"/>
                      </a:rPr>
                      <m:t>⇒</m:t>
                    </m:r>
                    <m:r>
                      <a:rPr lang="en-US" sz="1600" i="1">
                        <a:solidFill>
                          <a:srgbClr val="7030A0"/>
                        </a:solidFill>
                        <a:latin typeface="Cambria Math"/>
                      </a:rPr>
                      <m:t>𝑓</m:t>
                    </m:r>
                    <m:r>
                      <a:rPr lang="en-US" sz="1600" i="1" dirty="0">
                        <a:latin typeface="Cambria Math"/>
                        <a:ea typeface="Cambria Math"/>
                      </a:rPr>
                      <m:t>≽</m:t>
                    </m:r>
                    <m:r>
                      <a:rPr lang="en-US" sz="1600" i="1">
                        <a:solidFill>
                          <a:srgbClr val="7030A0"/>
                        </a:solidFill>
                        <a:latin typeface="Cambria Math"/>
                      </a:rPr>
                      <m:t>𝑔</m:t>
                    </m:r>
                  </m:oMath>
                </a14:m>
                <a:endParaRPr lang="en-US" sz="1600" dirty="0" smtClean="0"/>
              </a:p>
              <a:p>
                <a:pPr>
                  <a:lnSpc>
                    <a:spcPct val="150000"/>
                  </a:lnSpc>
                </a:pPr>
                <a:r>
                  <a:rPr lang="en-US" sz="1600" dirty="0" smtClean="0"/>
                  <a:t>AA5. There </a:t>
                </a:r>
                <a:r>
                  <a:rPr lang="en-US" sz="1600" dirty="0" smtClean="0">
                    <a:solidFill>
                      <a:srgbClr val="FF0000"/>
                    </a:solidFill>
                  </a:rPr>
                  <a:t>exist</a:t>
                </a:r>
                <a:r>
                  <a:rPr lang="en-US" sz="1600" dirty="0" smtClean="0"/>
                  <a:t> </a:t>
                </a:r>
                <a14:m>
                  <m:oMath xmlns:m="http://schemas.openxmlformats.org/officeDocument/2006/math">
                    <m:r>
                      <a:rPr lang="en-US" sz="1600" i="1">
                        <a:solidFill>
                          <a:srgbClr val="7030A0"/>
                        </a:solidFill>
                        <a:latin typeface="Cambria Math" panose="02040503050406030204" pitchFamily="18" charset="0"/>
                      </a:rPr>
                      <m:t>𝑓</m:t>
                    </m:r>
                    <m:r>
                      <a:rPr lang="en-US" sz="1600" i="1">
                        <a:solidFill>
                          <a:srgbClr val="C00000"/>
                        </a:solidFill>
                        <a:latin typeface="Cambria Math"/>
                        <a:ea typeface="Cambria Math"/>
                      </a:rPr>
                      <m:t>≻</m:t>
                    </m:r>
                    <m:r>
                      <a:rPr lang="en-US" sz="1600" i="1">
                        <a:solidFill>
                          <a:srgbClr val="7030A0"/>
                        </a:solidFill>
                        <a:latin typeface="Cambria Math" panose="02040503050406030204" pitchFamily="18" charset="0"/>
                      </a:rPr>
                      <m:t>𝑔</m:t>
                    </m:r>
                  </m:oMath>
                </a14:m>
                <a:endParaRPr lang="en-US" sz="1600" dirty="0" smtClean="0"/>
              </a:p>
              <a:p>
                <a:pPr>
                  <a:lnSpc>
                    <a:spcPct val="150000"/>
                  </a:lnSpc>
                </a:pPr>
                <a:r>
                  <a:rPr lang="en-US" sz="1600" dirty="0" smtClean="0">
                    <a:solidFill>
                      <a:srgbClr val="FF00FF"/>
                    </a:solidFill>
                  </a:rPr>
                  <a:t>Uncertainty Aversion </a:t>
                </a:r>
                <a14:m>
                  <m:oMath xmlns:m="http://schemas.openxmlformats.org/officeDocument/2006/math">
                    <m:r>
                      <a:rPr lang="en-US" sz="1600" i="1">
                        <a:solidFill>
                          <a:srgbClr val="7030A0"/>
                        </a:solidFill>
                        <a:latin typeface="Cambria Math" panose="02040503050406030204" pitchFamily="18" charset="0"/>
                      </a:rPr>
                      <m:t>𝑓</m:t>
                    </m:r>
                    <m:r>
                      <a:rPr lang="en-US" sz="1600" i="1" dirty="0" smtClean="0">
                        <a:solidFill>
                          <a:srgbClr val="C00000"/>
                        </a:solidFill>
                        <a:latin typeface="Cambria Math" panose="02040503050406030204" pitchFamily="18" charset="0"/>
                        <a:ea typeface="Cambria Math" panose="02040503050406030204" pitchFamily="18" charset="0"/>
                      </a:rPr>
                      <m:t>~</m:t>
                    </m:r>
                    <m:r>
                      <a:rPr lang="en-US" sz="1600" i="1">
                        <a:solidFill>
                          <a:srgbClr val="7030A0"/>
                        </a:solidFill>
                        <a:latin typeface="Cambria Math" panose="02040503050406030204" pitchFamily="18" charset="0"/>
                      </a:rPr>
                      <m:t>𝑔</m:t>
                    </m:r>
                    <m:r>
                      <a:rPr lang="en-US" sz="1600" i="1" dirty="0">
                        <a:latin typeface="Cambria Math"/>
                        <a:ea typeface="Cambria Math"/>
                      </a:rPr>
                      <m:t>⇒</m:t>
                    </m:r>
                    <m:r>
                      <a:rPr lang="en-US" sz="1600" b="0" i="1" dirty="0" smtClean="0">
                        <a:solidFill>
                          <a:srgbClr val="FF0000"/>
                        </a:solidFill>
                        <a:latin typeface="Cambria Math" panose="02040503050406030204" pitchFamily="18" charset="0"/>
                        <a:ea typeface="Cambria Math"/>
                      </a:rPr>
                      <m:t>0</m:t>
                    </m:r>
                    <m:r>
                      <a:rPr lang="en-US" sz="1600" b="0" i="1" dirty="0" smtClean="0">
                        <a:solidFill>
                          <a:srgbClr val="FF0000"/>
                        </a:solidFill>
                        <a:latin typeface="Cambria Math" panose="02040503050406030204" pitchFamily="18" charset="0"/>
                        <a:ea typeface="Cambria Math"/>
                      </a:rPr>
                      <m:t>.</m:t>
                    </m:r>
                    <m:r>
                      <a:rPr lang="en-US" sz="1600" b="0" i="1" dirty="0" smtClean="0">
                        <a:solidFill>
                          <a:srgbClr val="FF0000"/>
                        </a:solidFill>
                        <a:latin typeface="Cambria Math" panose="02040503050406030204" pitchFamily="18" charset="0"/>
                        <a:ea typeface="Cambria Math"/>
                      </a:rPr>
                      <m:t>5</m:t>
                    </m:r>
                    <m:r>
                      <a:rPr lang="en-US" sz="1600" i="1">
                        <a:solidFill>
                          <a:srgbClr val="7030A0"/>
                        </a:solidFill>
                        <a:latin typeface="Cambria Math" panose="02040503050406030204" pitchFamily="18" charset="0"/>
                      </a:rPr>
                      <m:t>𝑓</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5</m:t>
                    </m:r>
                    <m:r>
                      <a:rPr lang="en-US" sz="1600" b="0" i="1" smtClean="0">
                        <a:solidFill>
                          <a:srgbClr val="7030A0"/>
                        </a:solidFill>
                        <a:latin typeface="Cambria Math" panose="02040503050406030204" pitchFamily="18" charset="0"/>
                      </a:rPr>
                      <m:t>𝑔</m:t>
                    </m:r>
                    <m:r>
                      <a:rPr lang="en-US" sz="1600" i="1" dirty="0" smtClean="0">
                        <a:solidFill>
                          <a:srgbClr val="C00000"/>
                        </a:solidFill>
                        <a:latin typeface="Cambria Math"/>
                        <a:ea typeface="Cambria Math"/>
                      </a:rPr>
                      <m:t>≽</m:t>
                    </m:r>
                    <m:r>
                      <a:rPr lang="en-US" sz="1600" i="1">
                        <a:solidFill>
                          <a:srgbClr val="7030A0"/>
                        </a:solidFill>
                        <a:latin typeface="Cambria Math"/>
                      </a:rPr>
                      <m:t>𝑔</m:t>
                    </m:r>
                  </m:oMath>
                </a14:m>
                <a:endParaRPr lang="en-US" sz="1600" dirty="0">
                  <a:solidFill>
                    <a:srgbClr val="7030A0"/>
                  </a:solidFill>
                </a:endParaRPr>
              </a:p>
              <a:p>
                <a:pPr>
                  <a:lnSpc>
                    <a:spcPct val="150000"/>
                  </a:lnSpc>
                </a:pPr>
                <a:endParaRPr lang="en-US" sz="16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632558" y="1249862"/>
                <a:ext cx="5163578" cy="3416320"/>
              </a:xfrm>
              <a:prstGeom prst="rect">
                <a:avLst/>
              </a:prstGeom>
              <a:blipFill>
                <a:blip r:embed="rId3"/>
                <a:stretch>
                  <a:fillRect l="-708"/>
                </a:stretch>
              </a:blipFill>
            </p:spPr>
            <p:txBody>
              <a:bodyPr/>
              <a:lstStyle/>
              <a:p>
                <a:r>
                  <a:rPr lang="en-US">
                    <a:noFill/>
                  </a:rPr>
                  <a:t> </a:t>
                </a:r>
              </a:p>
            </p:txBody>
          </p:sp>
        </mc:Fallback>
      </mc:AlternateContent>
      <p:sp>
        <p:nvSpPr>
          <p:cNvPr id="5" name="TextBox 4"/>
          <p:cNvSpPr txBox="1"/>
          <p:nvPr/>
        </p:nvSpPr>
        <p:spPr>
          <a:xfrm>
            <a:off x="5076056" y="3501008"/>
            <a:ext cx="720080" cy="400110"/>
          </a:xfrm>
          <a:prstGeom prst="rect">
            <a:avLst/>
          </a:prstGeom>
          <a:noFill/>
        </p:spPr>
        <p:txBody>
          <a:bodyPr wrap="square" rtlCol="0">
            <a:spAutoFit/>
          </a:bodyPr>
          <a:lstStyle/>
          <a:p>
            <a:r>
              <a:rPr lang="en-US" sz="2000" dirty="0" smtClean="0">
                <a:solidFill>
                  <a:srgbClr val="00B050"/>
                </a:solidFill>
              </a:rPr>
              <a:t>IFF</a:t>
            </a:r>
            <a:endParaRPr lang="en-US" sz="2000" dirty="0">
              <a:solidFill>
                <a:srgbClr val="00B050"/>
              </a:solidFill>
            </a:endParaRPr>
          </a:p>
        </p:txBody>
      </p:sp>
      <p:sp>
        <p:nvSpPr>
          <p:cNvPr id="9" name="TextBox 8"/>
          <p:cNvSpPr txBox="1"/>
          <p:nvPr/>
        </p:nvSpPr>
        <p:spPr>
          <a:xfrm>
            <a:off x="3275856" y="2411596"/>
            <a:ext cx="2016224" cy="369332"/>
          </a:xfrm>
          <a:prstGeom prst="rect">
            <a:avLst/>
          </a:prstGeom>
          <a:noFill/>
        </p:spPr>
        <p:txBody>
          <a:bodyPr wrap="square" rtlCol="0">
            <a:spAutoFit/>
          </a:bodyPr>
          <a:lstStyle/>
          <a:p>
            <a:r>
              <a:rPr lang="en-US" dirty="0" smtClean="0">
                <a:solidFill>
                  <a:srgbClr val="FF00FF"/>
                </a:solidFill>
              </a:rPr>
              <a:t>constant</a:t>
            </a:r>
            <a:endParaRPr lang="en-US" dirty="0">
              <a:solidFill>
                <a:srgbClr val="FF00FF"/>
              </a:solidFill>
            </a:endParaRPr>
          </a:p>
        </p:txBody>
      </p:sp>
    </p:spTree>
    <p:extLst>
      <p:ext uri="{BB962C8B-B14F-4D97-AF65-F5344CB8AC3E}">
        <p14:creationId xmlns:p14="http://schemas.microsoft.com/office/powerpoint/2010/main" val="29052402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Maxmin expected utility with non-unique prior</a:t>
            </a:r>
            <a:endParaRPr lang="en-US" sz="2000" dirty="0">
              <a:solidFill>
                <a:srgbClr val="7030A0"/>
              </a:solidFill>
            </a:endParaRPr>
          </a:p>
          <a:p>
            <a:pPr marL="0" indent="0" algn="l" rtl="0">
              <a:buNone/>
            </a:pPr>
            <a:r>
              <a:rPr lang="en-US" sz="2000" dirty="0" smtClean="0">
                <a:solidFill>
                  <a:srgbClr val="FF0000"/>
                </a:solidFill>
              </a:rPr>
              <a:t>Itzhak </a:t>
            </a:r>
            <a:r>
              <a:rPr lang="en-US" sz="2000" dirty="0" err="1" smtClean="0">
                <a:solidFill>
                  <a:srgbClr val="FF0000"/>
                </a:solidFill>
              </a:rPr>
              <a:t>Gilboa</a:t>
            </a:r>
            <a:r>
              <a:rPr lang="en-US" sz="2000" dirty="0" smtClean="0">
                <a:solidFill>
                  <a:srgbClr val="FF0000"/>
                </a:solidFill>
              </a:rPr>
              <a:t>, David Schmeidler</a:t>
            </a:r>
          </a:p>
          <a:p>
            <a:pPr marL="0" indent="0" algn="l" rtl="0">
              <a:buNone/>
            </a:pPr>
            <a:r>
              <a:rPr lang="en-US" sz="1800" i="1" dirty="0" smtClean="0"/>
              <a:t>Journal of Mathematical Economics</a:t>
            </a:r>
            <a:r>
              <a:rPr lang="en-US" sz="1800" dirty="0" smtClean="0"/>
              <a:t>, Vol. 18, No. 2 (1989), pp. 141-153</a:t>
            </a:r>
            <a:endParaRPr lang="en-US" sz="1800" dirty="0" smtClean="0">
              <a:solidFill>
                <a:srgbClr val="009900"/>
              </a:solidFill>
            </a:endParaRPr>
          </a:p>
          <a:p>
            <a:pPr marL="0" indent="0" algn="l" rtl="0">
              <a:buNone/>
            </a:pPr>
            <a:r>
              <a:rPr lang="en-US" sz="1800" dirty="0" smtClean="0">
                <a:solidFill>
                  <a:srgbClr val="009900"/>
                </a:solidFill>
              </a:rPr>
              <a:t>Abstract</a:t>
            </a:r>
          </a:p>
          <a:p>
            <a:pPr marL="0" indent="0" algn="l" rtl="0">
              <a:buNone/>
            </a:pPr>
            <a:r>
              <a:rPr lang="en-US" sz="1600" dirty="0"/>
              <a:t>Acts are functions from states of nature into finite-support distributions over a set of ‘deterministic outcomes’. We characterize preference relations over acts which have a numerical representation by the functional </a:t>
            </a:r>
            <a:r>
              <a:rPr lang="en-US" sz="1600" dirty="0" smtClean="0"/>
              <a:t>J(f</a:t>
            </a:r>
            <a:r>
              <a:rPr lang="en-US" sz="1600" dirty="0"/>
              <a:t>)=</a:t>
            </a:r>
            <a:r>
              <a:rPr lang="en-US" sz="1600" dirty="0" smtClean="0"/>
              <a:t>min {</a:t>
            </a:r>
            <a:r>
              <a:rPr lang="en-US" sz="1600" dirty="0"/>
              <a:t>∫u∘ </a:t>
            </a:r>
            <a:r>
              <a:rPr lang="en-US" sz="1600" dirty="0" err="1"/>
              <a:t>fdP¦PϵC</a:t>
            </a:r>
            <a:r>
              <a:rPr lang="en-US" sz="1600" dirty="0"/>
              <a:t>} where </a:t>
            </a:r>
            <a:r>
              <a:rPr lang="en-US" sz="1600" i="1" dirty="0"/>
              <a:t>f</a:t>
            </a:r>
            <a:r>
              <a:rPr lang="en-US" sz="1600" dirty="0"/>
              <a:t> is an act, </a:t>
            </a:r>
            <a:r>
              <a:rPr lang="en-US" sz="1600" i="1" dirty="0"/>
              <a:t>u</a:t>
            </a:r>
            <a:r>
              <a:rPr lang="en-US" sz="1600" dirty="0"/>
              <a:t> is a von Neumann-Morgenstern utility over outcomes, and </a:t>
            </a:r>
            <a:r>
              <a:rPr lang="en-US" sz="1600" i="1" dirty="0"/>
              <a:t>C</a:t>
            </a:r>
            <a:r>
              <a:rPr lang="en-US" sz="1600" dirty="0"/>
              <a:t> is a closed and convex set of finitely additive probability measures on the states of nature. In addition to the usual assumptions on the preference relation as transitivity, completeness, continuity and monotonicity, we assume uncertainty aversion and certainty-independence. The last condition is a new one and is a weakening of the classical independence axiom: It requires that an act </a:t>
            </a:r>
            <a:r>
              <a:rPr lang="en-US" sz="1600" i="1" dirty="0"/>
              <a:t>f</a:t>
            </a:r>
            <a:r>
              <a:rPr lang="en-US" sz="1600" dirty="0"/>
              <a:t> is preferred to an act </a:t>
            </a:r>
            <a:r>
              <a:rPr lang="en-US" sz="1600" i="1" dirty="0"/>
              <a:t>g</a:t>
            </a:r>
            <a:r>
              <a:rPr lang="en-US" sz="1600" dirty="0"/>
              <a:t> if and only if the mixture of </a:t>
            </a:r>
            <a:r>
              <a:rPr lang="en-US" sz="1600" i="1" dirty="0"/>
              <a:t>f</a:t>
            </a:r>
            <a:r>
              <a:rPr lang="en-US" sz="1600" dirty="0"/>
              <a:t> and any constant act </a:t>
            </a:r>
            <a:r>
              <a:rPr lang="en-US" sz="1600" i="1" dirty="0"/>
              <a:t>h</a:t>
            </a:r>
            <a:r>
              <a:rPr lang="en-US" sz="1600" dirty="0"/>
              <a:t> is preferred to the same mixture of </a:t>
            </a:r>
            <a:r>
              <a:rPr lang="en-US" sz="1600" i="1" dirty="0"/>
              <a:t>g</a:t>
            </a:r>
            <a:r>
              <a:rPr lang="en-US" sz="1600" dirty="0"/>
              <a:t> and </a:t>
            </a:r>
            <a:r>
              <a:rPr lang="en-US" sz="1600" i="1" dirty="0"/>
              <a:t>h</a:t>
            </a:r>
            <a:r>
              <a:rPr lang="en-US" sz="1600" dirty="0"/>
              <a:t>. If non-degeneracy of the preference relation is also assumed, the convex set of priors </a:t>
            </a:r>
            <a:r>
              <a:rPr lang="en-US" sz="1600" i="1" dirty="0"/>
              <a:t>C</a:t>
            </a:r>
            <a:r>
              <a:rPr lang="en-US" sz="1600" dirty="0"/>
              <a:t> is uniquely determined. Finally, a concept of independence in case of a non-unique prior is introduced.</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107</a:t>
            </a:fld>
            <a:endParaRPr lang="en-US" altLang="en-US"/>
          </a:p>
        </p:txBody>
      </p:sp>
    </p:spTree>
    <p:extLst>
      <p:ext uri="{BB962C8B-B14F-4D97-AF65-F5344CB8AC3E}">
        <p14:creationId xmlns:p14="http://schemas.microsoft.com/office/powerpoint/2010/main" val="27116525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Maxmin EU</a:t>
            </a:r>
            <a:endParaRPr lang="en-US" sz="3600" dirty="0">
              <a:solidFill>
                <a:schemeClr val="accent5"/>
              </a:solidFill>
              <a:latin typeface="+mn-lt"/>
            </a:endParaRPr>
          </a:p>
        </p:txBody>
      </p:sp>
      <p:sp>
        <p:nvSpPr>
          <p:cNvPr id="3" name="Content Placeholder 2"/>
          <p:cNvSpPr>
            <a:spLocks noGrp="1"/>
          </p:cNvSpPr>
          <p:nvPr>
            <p:ph idx="1"/>
          </p:nvPr>
        </p:nvSpPr>
        <p:spPr>
          <a:xfrm>
            <a:off x="539552" y="1196752"/>
            <a:ext cx="7715200" cy="4827587"/>
          </a:xfrm>
        </p:spPr>
        <p:txBody>
          <a:bodyPr/>
          <a:lstStyle/>
          <a:p>
            <a:pPr algn="l" rtl="0">
              <a:lnSpc>
                <a:spcPct val="150000"/>
              </a:lnSpc>
              <a:spcAft>
                <a:spcPts val="450"/>
              </a:spcAft>
            </a:pPr>
            <a:r>
              <a:rPr lang="en-US" sz="2400" dirty="0" smtClean="0">
                <a:solidFill>
                  <a:srgbClr val="7030A0"/>
                </a:solidFill>
              </a:rPr>
              <a:t>Advantages</a:t>
            </a:r>
            <a:r>
              <a:rPr lang="en-US" sz="2400" dirty="0" smtClean="0"/>
              <a:t>: </a:t>
            </a:r>
          </a:p>
          <a:p>
            <a:pPr lvl="1" algn="l" rtl="0">
              <a:lnSpc>
                <a:spcPct val="150000"/>
              </a:lnSpc>
              <a:spcAft>
                <a:spcPts val="450"/>
              </a:spcAft>
            </a:pPr>
            <a:r>
              <a:rPr lang="en-US" sz="2000" dirty="0" smtClean="0"/>
              <a:t>Simple to explain</a:t>
            </a:r>
          </a:p>
          <a:p>
            <a:pPr lvl="1" algn="l" rtl="0">
              <a:lnSpc>
                <a:spcPct val="150000"/>
              </a:lnSpc>
              <a:spcAft>
                <a:spcPts val="450"/>
              </a:spcAft>
            </a:pPr>
            <a:r>
              <a:rPr lang="en-US" sz="2000" dirty="0" smtClean="0"/>
              <a:t>Related to statistics</a:t>
            </a:r>
          </a:p>
          <a:p>
            <a:pPr lvl="1" algn="l" rtl="0">
              <a:lnSpc>
                <a:spcPct val="150000"/>
              </a:lnSpc>
              <a:spcAft>
                <a:spcPts val="450"/>
              </a:spcAft>
            </a:pPr>
            <a:r>
              <a:rPr lang="en-US" sz="2000" dirty="0" smtClean="0"/>
              <a:t>Can be applied without an explicit state space</a:t>
            </a:r>
          </a:p>
          <a:p>
            <a:pPr algn="l" rtl="0">
              <a:lnSpc>
                <a:spcPct val="150000"/>
              </a:lnSpc>
              <a:spcAft>
                <a:spcPts val="450"/>
              </a:spcAft>
            </a:pPr>
            <a:r>
              <a:rPr lang="en-US" sz="2400" dirty="0" smtClean="0">
                <a:solidFill>
                  <a:srgbClr val="7030A0"/>
                </a:solidFill>
              </a:rPr>
              <a:t>Disadvantages:</a:t>
            </a:r>
          </a:p>
          <a:p>
            <a:pPr lvl="1" algn="l" rtl="0">
              <a:lnSpc>
                <a:spcPct val="150000"/>
              </a:lnSpc>
              <a:spcAft>
                <a:spcPts val="450"/>
              </a:spcAft>
            </a:pPr>
            <a:r>
              <a:rPr lang="en-US" sz="2000" dirty="0" smtClean="0"/>
              <a:t>Can’t explain ambiguity </a:t>
            </a:r>
            <a:r>
              <a:rPr lang="en-US" sz="2000" dirty="0" smtClean="0">
                <a:solidFill>
                  <a:srgbClr val="00B050"/>
                </a:solidFill>
              </a:rPr>
              <a:t>liking</a:t>
            </a:r>
          </a:p>
          <a:p>
            <a:pPr lvl="1" algn="l" rtl="0">
              <a:lnSpc>
                <a:spcPct val="150000"/>
              </a:lnSpc>
              <a:spcAft>
                <a:spcPts val="450"/>
              </a:spcAft>
            </a:pPr>
            <a:r>
              <a:rPr lang="en-US" sz="2000" dirty="0" smtClean="0"/>
              <a:t>Seem very extreme</a:t>
            </a:r>
            <a:endParaRPr lang="en-US" dirty="0"/>
          </a:p>
          <a:p>
            <a:pPr marL="457200" lvl="1" indent="0" algn="l" rtl="0">
              <a:lnSpc>
                <a:spcPct val="150000"/>
              </a:lnSpc>
              <a:spcAft>
                <a:spcPts val="450"/>
              </a:spcAft>
              <a:buNone/>
            </a:pPr>
            <a:r>
              <a:rPr lang="en-US" sz="2000" dirty="0" smtClean="0"/>
              <a:t>	We’re supposed to take issue with the axioms, but still…</a:t>
            </a:r>
          </a:p>
        </p:txBody>
      </p:sp>
      <p:sp>
        <p:nvSpPr>
          <p:cNvPr id="4" name="Slide Number Placeholder 3"/>
          <p:cNvSpPr>
            <a:spLocks noGrp="1"/>
          </p:cNvSpPr>
          <p:nvPr>
            <p:ph type="sldNum" sz="quarter" idx="12"/>
          </p:nvPr>
        </p:nvSpPr>
        <p:spPr/>
        <p:txBody>
          <a:bodyPr/>
          <a:lstStyle/>
          <a:p>
            <a:fld id="{06774EDB-5128-495D-A010-41C131598724}" type="slidenum">
              <a:rPr lang="en-US" smtClean="0"/>
              <a:t>108</a:t>
            </a:fld>
            <a:endParaRPr lang="en-US"/>
          </a:p>
        </p:txBody>
      </p:sp>
    </p:spTree>
    <p:extLst>
      <p:ext uri="{BB962C8B-B14F-4D97-AF65-F5344CB8AC3E}">
        <p14:creationId xmlns:p14="http://schemas.microsoft.com/office/powerpoint/2010/main" val="2324575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The “smooth” model</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109</a:t>
            </a:fld>
            <a:endParaRPr lang="en-US"/>
          </a:p>
        </p:txBody>
      </p:sp>
      <p:sp>
        <p:nvSpPr>
          <p:cNvPr id="6" name="TextBox 5"/>
          <p:cNvSpPr txBox="1"/>
          <p:nvPr/>
        </p:nvSpPr>
        <p:spPr>
          <a:xfrm>
            <a:off x="3347864" y="3779748"/>
            <a:ext cx="3240360" cy="369332"/>
          </a:xfrm>
          <a:prstGeom prst="rect">
            <a:avLst/>
          </a:prstGeom>
          <a:noFill/>
        </p:spPr>
        <p:txBody>
          <a:bodyPr wrap="square" rtlCol="0">
            <a:spAutoFit/>
          </a:bodyPr>
          <a:lstStyle/>
          <a:p>
            <a:r>
              <a:rPr lang="en-US" dirty="0" smtClean="0"/>
              <a:t>Massimo Marinacci (b. 1965)</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24930"/>
            <a:ext cx="1710166" cy="2079561"/>
          </a:xfrm>
          <a:prstGeom prst="rect">
            <a:avLst/>
          </a:prstGeom>
        </p:spPr>
      </p:pic>
      <p:sp>
        <p:nvSpPr>
          <p:cNvPr id="8" name="TextBox 7"/>
          <p:cNvSpPr txBox="1"/>
          <p:nvPr/>
        </p:nvSpPr>
        <p:spPr>
          <a:xfrm>
            <a:off x="755576" y="3789040"/>
            <a:ext cx="1979240" cy="369332"/>
          </a:xfrm>
          <a:prstGeom prst="rect">
            <a:avLst/>
          </a:prstGeom>
          <a:noFill/>
        </p:spPr>
        <p:txBody>
          <a:bodyPr wrap="square" rtlCol="0">
            <a:spAutoFit/>
          </a:bodyPr>
          <a:lstStyle/>
          <a:p>
            <a:r>
              <a:rPr lang="en-US" dirty="0" smtClean="0"/>
              <a:t>Peter Klibanoff</a:t>
            </a:r>
            <a:endParaRPr lang="en-US" dirty="0"/>
          </a:p>
        </p:txBody>
      </p:sp>
      <p:sp>
        <p:nvSpPr>
          <p:cNvPr id="10" name="TextBox 9"/>
          <p:cNvSpPr txBox="1"/>
          <p:nvPr/>
        </p:nvSpPr>
        <p:spPr>
          <a:xfrm>
            <a:off x="7041482" y="3777187"/>
            <a:ext cx="1719229" cy="369332"/>
          </a:xfrm>
          <a:prstGeom prst="rect">
            <a:avLst/>
          </a:prstGeom>
          <a:noFill/>
        </p:spPr>
        <p:txBody>
          <a:bodyPr wrap="square" rtlCol="0">
            <a:spAutoFit/>
          </a:bodyPr>
          <a:lstStyle/>
          <a:p>
            <a:r>
              <a:rPr lang="en-US" dirty="0" smtClean="0"/>
              <a:t>Sujoy Mukerji</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393018"/>
            <a:ext cx="1906476" cy="2115281"/>
          </a:xfrm>
          <a:prstGeom prst="rect">
            <a:avLst/>
          </a:prstGeom>
        </p:spPr>
      </p:pic>
      <p:pic>
        <p:nvPicPr>
          <p:cNvPr id="13" name="Content Placeholder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66753" y="1401306"/>
            <a:ext cx="1713359" cy="2171710"/>
          </a:xfrm>
        </p:spPr>
      </p:pic>
      <p:sp>
        <p:nvSpPr>
          <p:cNvPr id="14" name="TextBox 13"/>
          <p:cNvSpPr txBox="1"/>
          <p:nvPr/>
        </p:nvSpPr>
        <p:spPr>
          <a:xfrm>
            <a:off x="1763688" y="4509120"/>
            <a:ext cx="5976664" cy="1287532"/>
          </a:xfrm>
          <a:prstGeom prst="rect">
            <a:avLst/>
          </a:prstGeom>
          <a:noFill/>
        </p:spPr>
        <p:txBody>
          <a:bodyPr wrap="square" rtlCol="0">
            <a:spAutoFit/>
          </a:bodyPr>
          <a:lstStyle/>
          <a:p>
            <a:pPr>
              <a:lnSpc>
                <a:spcPct val="150000"/>
              </a:lnSpc>
            </a:pPr>
            <a:r>
              <a:rPr lang="en-US" dirty="0" smtClean="0"/>
              <a:t>Assume that there are </a:t>
            </a:r>
            <a:r>
              <a:rPr lang="en-US" dirty="0" smtClean="0">
                <a:solidFill>
                  <a:srgbClr val="00B050"/>
                </a:solidFill>
              </a:rPr>
              <a:t>second-order probabilities </a:t>
            </a:r>
            <a:r>
              <a:rPr lang="en-US" dirty="0" smtClean="0"/>
              <a:t>and that the expected utility values of each act (relative to different probabilities) are somehow integrated</a:t>
            </a:r>
            <a:endParaRPr lang="en-US" dirty="0"/>
          </a:p>
        </p:txBody>
      </p:sp>
    </p:spTree>
    <p:extLst>
      <p:ext uri="{BB962C8B-B14F-4D97-AF65-F5344CB8AC3E}">
        <p14:creationId xmlns:p14="http://schemas.microsoft.com/office/powerpoint/2010/main" val="75983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What you see is what you get</a:t>
            </a:r>
            <a:endParaRPr lang="en-US" sz="3600" dirty="0">
              <a:solidFill>
                <a:srgbClr val="FF0000"/>
              </a:solidFill>
              <a:latin typeface="+mn-lt"/>
            </a:endParaRPr>
          </a:p>
        </p:txBody>
      </p:sp>
      <p:sp>
        <p:nvSpPr>
          <p:cNvPr id="3" name="Content Placeholder 2"/>
          <p:cNvSpPr>
            <a:spLocks noGrp="1"/>
          </p:cNvSpPr>
          <p:nvPr>
            <p:ph idx="1"/>
          </p:nvPr>
        </p:nvSpPr>
        <p:spPr>
          <a:xfrm>
            <a:off x="457200" y="1600200"/>
            <a:ext cx="7715200" cy="4525963"/>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026518" y="1593492"/>
                <a:ext cx="7488832" cy="2864182"/>
              </a:xfrm>
              <a:prstGeom prst="rect">
                <a:avLst/>
              </a:prstGeom>
              <a:noFill/>
            </p:spPr>
            <p:txBody>
              <a:bodyPr wrap="square" rtlCol="0">
                <a:spAutoFit/>
              </a:bodyPr>
              <a:lstStyle/>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𝑆</m:t>
                    </m:r>
                    <m:r>
                      <a:rPr lang="en-US" sz="2400" b="0" i="1" smtClean="0">
                        <a:latin typeface="Cambria Math" panose="02040503050406030204" pitchFamily="18" charset="0"/>
                      </a:rPr>
                      <m:t> −</m:t>
                    </m:r>
                  </m:oMath>
                </a14:m>
                <a:r>
                  <a:rPr lang="en-US" sz="2400" dirty="0" smtClean="0"/>
                  <a:t> </a:t>
                </a:r>
                <a:r>
                  <a:rPr lang="en-US" sz="2400" dirty="0" smtClean="0">
                    <a:solidFill>
                      <a:srgbClr val="7030A0"/>
                    </a:solidFill>
                  </a:rPr>
                  <a:t>states</a:t>
                </a:r>
              </a:p>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𝑋</m:t>
                    </m:r>
                    <m:r>
                      <a:rPr lang="en-US" sz="2400" i="1">
                        <a:latin typeface="Cambria Math" panose="02040503050406030204" pitchFamily="18" charset="0"/>
                      </a:rPr>
                      <m:t> −</m:t>
                    </m:r>
                  </m:oMath>
                </a14:m>
                <a:r>
                  <a:rPr lang="en-US" sz="2400" dirty="0"/>
                  <a:t> </a:t>
                </a:r>
                <a:r>
                  <a:rPr lang="en-US" sz="2400" dirty="0" smtClean="0">
                    <a:solidFill>
                      <a:srgbClr val="7030A0"/>
                    </a:solidFill>
                  </a:rPr>
                  <a:t>outcomes</a:t>
                </a:r>
              </a:p>
              <a:p>
                <a:pPr>
                  <a:lnSpc>
                    <a:spcPct val="150000"/>
                  </a:lnSpc>
                </a:pPr>
                <a:r>
                  <a:rPr lang="en-US" sz="2400" dirty="0" smtClean="0">
                    <a:solidFill>
                      <a:srgbClr val="7030A0"/>
                    </a:solidFill>
                  </a:rPr>
                  <a:t>Acts</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𝐹</m:t>
                      </m:r>
                      <m:r>
                        <a:rPr lang="en-US" sz="2400" b="0" i="1" smtClean="0">
                          <a:latin typeface="Cambria Math" panose="02040503050406030204" pitchFamily="18" charset="0"/>
                        </a:rPr>
                        <m:t>= </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𝑋</m:t>
                          </m:r>
                        </m:e>
                        <m:sup>
                          <m:r>
                            <a:rPr lang="en-US" sz="2400" b="0" i="1" smtClean="0">
                              <a:solidFill>
                                <a:srgbClr val="0070C0"/>
                              </a:solidFill>
                              <a:latin typeface="Cambria Math" panose="02040503050406030204" pitchFamily="18" charset="0"/>
                            </a:rPr>
                            <m:t>𝑆</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e>
                      </m:d>
                    </m:oMath>
                  </m:oMathPara>
                </a14:m>
                <a:endParaRPr lang="en-US" sz="2400" dirty="0" smtClean="0"/>
              </a:p>
              <a:p>
                <a:pPr>
                  <a:lnSpc>
                    <a:spcPct val="150000"/>
                  </a:lnSpc>
                </a:pPr>
                <a:r>
                  <a:rPr lang="en-US" sz="2400" dirty="0" smtClean="0">
                    <a:solidFill>
                      <a:srgbClr val="7030A0"/>
                    </a:solidFill>
                  </a:rPr>
                  <a:t>Events</a:t>
                </a:r>
                <a:r>
                  <a:rPr lang="en-US" sz="2400" dirty="0" smtClean="0"/>
                  <a:t> are subsets of </a:t>
                </a:r>
                <a14:m>
                  <m:oMath xmlns:m="http://schemas.openxmlformats.org/officeDocument/2006/math">
                    <m:r>
                      <a:rPr lang="en-US" sz="2400" i="1">
                        <a:solidFill>
                          <a:srgbClr val="FF0000"/>
                        </a:solidFill>
                        <a:latin typeface="Cambria Math" panose="02040503050406030204" pitchFamily="18" charset="0"/>
                      </a:rPr>
                      <m:t>𝑆</m:t>
                    </m:r>
                  </m:oMath>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026518" y="1593492"/>
                <a:ext cx="7488832" cy="2864182"/>
              </a:xfrm>
              <a:prstGeom prst="rect">
                <a:avLst/>
              </a:prstGeom>
              <a:blipFill>
                <a:blip r:embed="rId2"/>
                <a:stretch>
                  <a:fillRect l="-1221" b="-1702"/>
                </a:stretch>
              </a:blipFill>
            </p:spPr>
            <p:txBody>
              <a:bodyPr/>
              <a:lstStyle/>
              <a:p>
                <a:r>
                  <a:rPr lang="en-US">
                    <a:noFill/>
                  </a:rPr>
                  <a:t> </a:t>
                </a:r>
              </a:p>
            </p:txBody>
          </p:sp>
        </mc:Fallback>
      </mc:AlternateContent>
      <p:sp>
        <p:nvSpPr>
          <p:cNvPr id="5" name="TextBox 4"/>
          <p:cNvSpPr txBox="1"/>
          <p:nvPr/>
        </p:nvSpPr>
        <p:spPr>
          <a:xfrm rot="1465555">
            <a:off x="3199648" y="1777205"/>
            <a:ext cx="1800200" cy="369332"/>
          </a:xfrm>
          <a:prstGeom prst="rect">
            <a:avLst/>
          </a:prstGeom>
          <a:noFill/>
        </p:spPr>
        <p:txBody>
          <a:bodyPr wrap="square" rtlCol="0">
            <a:spAutoFit/>
          </a:bodyPr>
          <a:lstStyle/>
          <a:p>
            <a:r>
              <a:rPr lang="en-US" dirty="0" smtClean="0">
                <a:solidFill>
                  <a:srgbClr val="009900"/>
                </a:solidFill>
              </a:rPr>
              <a:t>measurable?</a:t>
            </a:r>
            <a:endParaRPr lang="en-US" dirty="0">
              <a:solidFill>
                <a:srgbClr val="009900"/>
              </a:solidFill>
            </a:endParaRPr>
          </a:p>
        </p:txBody>
      </p:sp>
      <p:sp>
        <p:nvSpPr>
          <p:cNvPr id="7" name="TextBox 6"/>
          <p:cNvSpPr txBox="1"/>
          <p:nvPr/>
        </p:nvSpPr>
        <p:spPr>
          <a:xfrm rot="19526100">
            <a:off x="4077" y="2250882"/>
            <a:ext cx="1800200" cy="369332"/>
          </a:xfrm>
          <a:prstGeom prst="rect">
            <a:avLst/>
          </a:prstGeom>
          <a:noFill/>
        </p:spPr>
        <p:txBody>
          <a:bodyPr wrap="square" rtlCol="0">
            <a:spAutoFit/>
          </a:bodyPr>
          <a:lstStyle/>
          <a:p>
            <a:r>
              <a:rPr lang="en-US" dirty="0" smtClean="0">
                <a:solidFill>
                  <a:srgbClr val="009900"/>
                </a:solidFill>
              </a:rPr>
              <a:t>Topological ?</a:t>
            </a:r>
            <a:endParaRPr lang="en-US" dirty="0">
              <a:solidFill>
                <a:srgbClr val="009900"/>
              </a:solidFill>
            </a:endParaRPr>
          </a:p>
        </p:txBody>
      </p:sp>
      <p:sp>
        <p:nvSpPr>
          <p:cNvPr id="9" name="TextBox 8"/>
          <p:cNvSpPr txBox="1"/>
          <p:nvPr/>
        </p:nvSpPr>
        <p:spPr>
          <a:xfrm rot="1465555">
            <a:off x="2975394" y="2511561"/>
            <a:ext cx="1800200" cy="369332"/>
          </a:xfrm>
          <a:prstGeom prst="rect">
            <a:avLst/>
          </a:prstGeom>
          <a:noFill/>
        </p:spPr>
        <p:txBody>
          <a:bodyPr wrap="square" rtlCol="0">
            <a:spAutoFit/>
          </a:bodyPr>
          <a:lstStyle/>
          <a:p>
            <a:r>
              <a:rPr lang="en-US" dirty="0" smtClean="0">
                <a:solidFill>
                  <a:srgbClr val="009900"/>
                </a:solidFill>
              </a:rPr>
              <a:t>linear?</a:t>
            </a:r>
            <a:endParaRPr lang="en-US" dirty="0">
              <a:solidFill>
                <a:srgbClr val="009900"/>
              </a:solidFill>
            </a:endParaRPr>
          </a:p>
        </p:txBody>
      </p:sp>
      <p:sp>
        <p:nvSpPr>
          <p:cNvPr id="10" name="TextBox 9"/>
          <p:cNvSpPr txBox="1"/>
          <p:nvPr/>
        </p:nvSpPr>
        <p:spPr>
          <a:xfrm rot="20663299">
            <a:off x="3053899" y="4426696"/>
            <a:ext cx="1596042" cy="369332"/>
          </a:xfrm>
          <a:prstGeom prst="rect">
            <a:avLst/>
          </a:prstGeom>
          <a:noFill/>
        </p:spPr>
        <p:txBody>
          <a:bodyPr wrap="square" rtlCol="0">
            <a:spAutoFit/>
          </a:bodyPr>
          <a:lstStyle/>
          <a:p>
            <a:r>
              <a:rPr lang="en-US" dirty="0" smtClean="0">
                <a:solidFill>
                  <a:srgbClr val="009900"/>
                </a:solidFill>
              </a:rPr>
              <a:t>measurable?</a:t>
            </a:r>
            <a:endParaRPr lang="en-US" dirty="0">
              <a:solidFill>
                <a:srgbClr val="009900"/>
              </a:solidFill>
            </a:endParaRPr>
          </a:p>
        </p:txBody>
      </p:sp>
    </p:spTree>
    <p:extLst>
      <p:ext uri="{BB962C8B-B14F-4D97-AF65-F5344CB8AC3E}">
        <p14:creationId xmlns:p14="http://schemas.microsoft.com/office/powerpoint/2010/main" val="7024418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The “smooth” model – main idea</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110</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899592" y="1628800"/>
                <a:ext cx="7560840" cy="4361066"/>
              </a:xfrm>
              <a:prstGeom prst="rect">
                <a:avLst/>
              </a:prstGeom>
              <a:noFill/>
            </p:spPr>
            <p:txBody>
              <a:bodyPr wrap="square" rtlCol="0">
                <a:spAutoFit/>
              </a:bodyPr>
              <a:lstStyle/>
              <a:p>
                <a:pPr>
                  <a:lnSpc>
                    <a:spcPct val="150000"/>
                  </a:lnSpc>
                </a:pPr>
                <a:r>
                  <a:rPr lang="en-US" sz="2000" dirty="0" smtClean="0">
                    <a:solidFill>
                      <a:srgbClr val="00B050"/>
                    </a:solidFill>
                  </a:rPr>
                  <a:t>Second-order probabilities</a:t>
                </a:r>
                <a:r>
                  <a:rPr lang="en-US" sz="2000" dirty="0" smtClean="0">
                    <a:solidFill>
                      <a:srgbClr val="C00000"/>
                    </a:solidFill>
                  </a:rPr>
                  <a:t> </a:t>
                </a:r>
                <a14:m>
                  <m:oMath xmlns:m="http://schemas.openxmlformats.org/officeDocument/2006/math">
                    <m:r>
                      <m:rPr>
                        <m:sty m:val="p"/>
                      </m:rPr>
                      <a:rPr lang="el-GR" sz="2000" i="1" smtClean="0">
                        <a:solidFill>
                          <a:srgbClr val="FF0000"/>
                        </a:solidFill>
                        <a:latin typeface="Cambria Math" panose="02040503050406030204" pitchFamily="18" charset="0"/>
                      </a:rPr>
                      <m:t>μ</m:t>
                    </m:r>
                  </m:oMath>
                </a14:m>
                <a:r>
                  <a:rPr lang="en-US" sz="2000" dirty="0" smtClean="0"/>
                  <a:t> on </a:t>
                </a:r>
                <a14:m>
                  <m:oMath xmlns:m="http://schemas.openxmlformats.org/officeDocument/2006/math">
                    <m:r>
                      <m:rPr>
                        <m:sty m:val="p"/>
                      </m:rPr>
                      <a:rPr lang="el-GR" sz="2000" i="1" smtClean="0">
                        <a:solidFill>
                          <a:srgbClr val="C00000"/>
                        </a:solidFill>
                        <a:latin typeface="Cambria Math" panose="02040503050406030204" pitchFamily="18" charset="0"/>
                        <a:ea typeface="Cambria Math" panose="02040503050406030204" pitchFamily="18" charset="0"/>
                      </a:rPr>
                      <m:t>Δ</m:t>
                    </m:r>
                    <m:d>
                      <m:dPr>
                        <m:ctrlPr>
                          <a:rPr lang="en-US" sz="2000" i="1" smtClean="0">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rPr>
                          <m:t>𝑆</m:t>
                        </m:r>
                      </m:e>
                    </m:d>
                  </m:oMath>
                </a14:m>
                <a:endParaRPr lang="en-US" sz="2000" dirty="0" smtClean="0">
                  <a:solidFill>
                    <a:srgbClr val="C00000"/>
                  </a:solidFill>
                </a:endParaRPr>
              </a:p>
              <a:p>
                <a:pPr>
                  <a:lnSpc>
                    <a:spcPct val="150000"/>
                  </a:lnSpc>
                </a:pPr>
                <a:r>
                  <a:rPr lang="en-US" sz="2000" dirty="0" smtClean="0"/>
                  <a:t>For an act </a:t>
                </a:r>
                <a14:m>
                  <m:oMath xmlns:m="http://schemas.openxmlformats.org/officeDocument/2006/math">
                    <m:r>
                      <a:rPr lang="en-US" sz="2000" i="1">
                        <a:solidFill>
                          <a:srgbClr val="7030A0"/>
                        </a:solidFill>
                        <a:latin typeface="Cambria Math" panose="02040503050406030204" pitchFamily="18" charset="0"/>
                        <a:ea typeface="Cambria Math" panose="02040503050406030204" pitchFamily="18" charset="0"/>
                      </a:rPr>
                      <m:t>𝑓</m:t>
                    </m:r>
                  </m:oMath>
                </a14:m>
                <a:r>
                  <a:rPr lang="en-US" sz="2000" dirty="0" smtClean="0"/>
                  <a:t> and a probability </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𝑝</m:t>
                    </m:r>
                  </m:oMath>
                </a14:m>
                <a:r>
                  <a:rPr lang="en-US" sz="2000" dirty="0" smtClean="0"/>
                  <a:t> we have expected utility</a:t>
                </a:r>
              </a:p>
              <a:p>
                <a:pPr>
                  <a:lnSpc>
                    <a:spcPct val="150000"/>
                  </a:lnSpc>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e>
                      </m:nary>
                    </m:oMath>
                  </m:oMathPara>
                </a14:m>
                <a:endParaRPr lang="en-US" sz="2000" dirty="0" smtClean="0"/>
              </a:p>
              <a:p>
                <a:pPr>
                  <a:lnSpc>
                    <a:spcPct val="150000"/>
                  </a:lnSpc>
                </a:pPr>
                <a:r>
                  <a:rPr lang="en-US" sz="2000" dirty="0" smtClean="0"/>
                  <a:t>Instead of taking the worst-case</a:t>
                </a:r>
              </a:p>
              <a:p>
                <a:pPr>
                  <a:lnSpc>
                    <a:spcPct val="150000"/>
                  </a:lnSpc>
                </a:pPr>
                <a14:m>
                  <m:oMathPara xmlns:m="http://schemas.openxmlformats.org/officeDocument/2006/math">
                    <m:oMathParaPr>
                      <m:jc m:val="centerGroup"/>
                    </m:oMathParaPr>
                    <m:oMath xmlns:m="http://schemas.openxmlformats.org/officeDocument/2006/math">
                      <m:sSub>
                        <m:sSubPr>
                          <m:ctrlPr>
                            <a:rPr lang="en-US" sz="2000" i="1" dirty="0">
                              <a:solidFill>
                                <a:srgbClr val="FF0000"/>
                              </a:solidFill>
                              <a:latin typeface="Cambria Math" panose="02040503050406030204" pitchFamily="18" charset="0"/>
                              <a:ea typeface="Cambria Math"/>
                            </a:rPr>
                          </m:ctrlPr>
                        </m:sSubPr>
                        <m:e>
                          <m:r>
                            <a:rPr lang="en-US" sz="2000" i="1" dirty="0">
                              <a:solidFill>
                                <a:srgbClr val="FF0000"/>
                              </a:solidFill>
                              <a:latin typeface="Cambria Math" panose="02040503050406030204" pitchFamily="18" charset="0"/>
                              <a:ea typeface="Cambria Math"/>
                            </a:rPr>
                            <m:t>𝑚𝑖𝑛</m:t>
                          </m:r>
                        </m:e>
                        <m:sub>
                          <m:r>
                            <a:rPr lang="en-US" sz="2000" i="1" dirty="0">
                              <a:solidFill>
                                <a:srgbClr val="FF0000"/>
                              </a:solidFill>
                              <a:latin typeface="Cambria Math" panose="02040503050406030204" pitchFamily="18" charset="0"/>
                              <a:ea typeface="Cambria Math"/>
                            </a:rPr>
                            <m:t>𝑝</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𝐶</m:t>
                          </m:r>
                        </m:sub>
                      </m:sSub>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e>
                      </m:nary>
                    </m:oMath>
                  </m:oMathPara>
                </a14:m>
                <a:endParaRPr lang="en-US" sz="2000" dirty="0" smtClean="0"/>
              </a:p>
              <a:p>
                <a:pPr>
                  <a:lnSpc>
                    <a:spcPct val="150000"/>
                  </a:lnSpc>
                </a:pPr>
                <a:r>
                  <a:rPr lang="en-US" sz="2000" dirty="0" smtClean="0"/>
                  <a:t>We can take some average relative to </a:t>
                </a:r>
                <a14:m>
                  <m:oMath xmlns:m="http://schemas.openxmlformats.org/officeDocument/2006/math">
                    <m:r>
                      <m:rPr>
                        <m:sty m:val="p"/>
                      </m:rPr>
                      <a:rPr lang="el-GR" sz="2000" i="1">
                        <a:solidFill>
                          <a:srgbClr val="FF0000"/>
                        </a:solidFill>
                        <a:latin typeface="Cambria Math" panose="02040503050406030204" pitchFamily="18" charset="0"/>
                      </a:rPr>
                      <m:t>μ</m:t>
                    </m:r>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99592" y="1628800"/>
                <a:ext cx="7560840" cy="4361066"/>
              </a:xfrm>
              <a:prstGeom prst="rect">
                <a:avLst/>
              </a:prstGeom>
              <a:blipFill>
                <a:blip r:embed="rId2"/>
                <a:stretch>
                  <a:fillRect l="-887" b="-279"/>
                </a:stretch>
              </a:blipFill>
            </p:spPr>
            <p:txBody>
              <a:bodyPr/>
              <a:lstStyle/>
              <a:p>
                <a:r>
                  <a:rPr lang="en-GB">
                    <a:noFill/>
                  </a:rPr>
                  <a:t> </a:t>
                </a:r>
              </a:p>
            </p:txBody>
          </p:sp>
        </mc:Fallback>
      </mc:AlternateContent>
    </p:spTree>
    <p:extLst>
      <p:ext uri="{BB962C8B-B14F-4D97-AF65-F5344CB8AC3E}">
        <p14:creationId xmlns:p14="http://schemas.microsoft.com/office/powerpoint/2010/main" val="23616094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The “smooth” model – formula</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111</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899592" y="1628800"/>
                <a:ext cx="7560840" cy="3916329"/>
              </a:xfrm>
              <a:prstGeom prst="rect">
                <a:avLst/>
              </a:prstGeom>
              <a:noFill/>
            </p:spPr>
            <p:txBody>
              <a:bodyPr wrap="square" rtlCol="0">
                <a:spAutoFit/>
              </a:bodyPr>
              <a:lstStyle/>
              <a:p>
                <a:r>
                  <a:rPr lang="en-US" sz="2000" dirty="0" smtClean="0"/>
                  <a:t>But if we just take</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i="1" smtClean="0">
                              <a:solidFill>
                                <a:srgbClr val="7030A0"/>
                              </a:solidFill>
                              <a:latin typeface="Cambria Math" panose="02040503050406030204" pitchFamily="18" charset="0"/>
                              <a:ea typeface="Cambria Math" panose="02040503050406030204" pitchFamily="18" charset="0"/>
                            </a:rPr>
                          </m:ctrlPr>
                        </m:naryPr>
                        <m:sub/>
                        <m:sup/>
                        <m:e>
                          <m:d>
                            <m:dPr>
                              <m:begChr m:val="["/>
                              <m:endChr m:val="]"/>
                              <m:ctrlPr>
                                <a:rPr lang="en-US" sz="2000" i="1" smtClean="0">
                                  <a:solidFill>
                                    <a:srgbClr val="7030A0"/>
                                  </a:solidFill>
                                  <a:latin typeface="Cambria Math" panose="02040503050406030204" pitchFamily="18" charset="0"/>
                                  <a:ea typeface="Cambria Math" panose="02040503050406030204" pitchFamily="18" charset="0"/>
                                </a:rPr>
                              </m:ctrlPr>
                            </m:dPr>
                            <m:e>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r>
                                    <a:rPr lang="en-US" sz="2000" i="1">
                                      <a:solidFill>
                                        <a:srgbClr val="FF0000"/>
                                      </a:solidFill>
                                      <a:latin typeface="Cambria Math" panose="02040503050406030204" pitchFamily="18" charset="0"/>
                                      <a:ea typeface="Cambria Math" panose="02040503050406030204" pitchFamily="18" charset="0"/>
                                    </a:rPr>
                                    <m:t>   </m:t>
                                  </m:r>
                                </m:e>
                              </m:nary>
                            </m:e>
                          </m:d>
                          <m:r>
                            <a:rPr lang="en-US" sz="2000" b="0" i="1" smtClean="0">
                              <a:solidFill>
                                <a:srgbClr val="7030A0"/>
                              </a:solidFill>
                              <a:latin typeface="Cambria Math" panose="02040503050406030204" pitchFamily="18" charset="0"/>
                              <a:ea typeface="Cambria Math" panose="02040503050406030204" pitchFamily="18" charset="0"/>
                            </a:rPr>
                            <m:t>𝑑</m:t>
                          </m:r>
                          <m:r>
                            <m:rPr>
                              <m:sty m:val="p"/>
                            </m:rPr>
                            <a:rPr lang="el-GR" sz="2000" i="1">
                              <a:solidFill>
                                <a:srgbClr val="FF0000"/>
                              </a:solidFill>
                              <a:latin typeface="Cambria Math" panose="02040503050406030204" pitchFamily="18" charset="0"/>
                            </a:rPr>
                            <m:t>μ</m:t>
                          </m:r>
                          <m:r>
                            <m:rPr>
                              <m:nor/>
                            </m:rPr>
                            <a:rPr lang="en-US" sz="2000" dirty="0"/>
                            <m:t> </m:t>
                          </m:r>
                        </m:e>
                      </m:nary>
                    </m:oMath>
                  </m:oMathPara>
                </a14:m>
                <a:endParaRPr lang="en-US" sz="2000" dirty="0" smtClean="0"/>
              </a:p>
              <a:p>
                <a:r>
                  <a:rPr lang="en-US" sz="2000" dirty="0" smtClean="0"/>
                  <a:t>It will be like </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sSub>
                            <m:sSubPr>
                              <m:ctrlPr>
                                <a:rPr lang="en-US" sz="2000" i="1" smtClean="0">
                                  <a:solidFill>
                                    <a:srgbClr val="FF0000"/>
                                  </a:solidFill>
                                  <a:latin typeface="Cambria Math" panose="02040503050406030204" pitchFamily="18" charset="0"/>
                                  <a:ea typeface="Cambria Math" panose="02040503050406030204" pitchFamily="18" charset="0"/>
                                </a:rPr>
                              </m:ctrlPr>
                            </m:sSubPr>
                            <m:e>
                              <m:r>
                                <a:rPr lang="en-US" sz="2000" b="0" i="1" smtClean="0">
                                  <a:solidFill>
                                    <a:srgbClr val="FF0000"/>
                                  </a:solidFill>
                                  <a:latin typeface="Cambria Math" panose="02040503050406030204" pitchFamily="18" charset="0"/>
                                  <a:ea typeface="Cambria Math" panose="02040503050406030204" pitchFamily="18" charset="0"/>
                                </a:rPr>
                                <m:t>𝑝</m:t>
                              </m:r>
                            </m:e>
                            <m:sub>
                              <m:r>
                                <a:rPr lang="en-US" sz="2000" b="0" i="1" smtClean="0">
                                  <a:solidFill>
                                    <a:srgbClr val="FF0000"/>
                                  </a:solidFill>
                                  <a:latin typeface="Cambria Math" panose="02040503050406030204" pitchFamily="18" charset="0"/>
                                  <a:ea typeface="Cambria Math" panose="02040503050406030204" pitchFamily="18" charset="0"/>
                                </a:rPr>
                                <m:t>0</m:t>
                              </m:r>
                            </m:sub>
                          </m:sSub>
                        </m:e>
                      </m:nary>
                    </m:oMath>
                  </m:oMathPara>
                </a14:m>
                <a:endParaRPr lang="en-US" sz="2000" dirty="0" smtClean="0"/>
              </a:p>
              <a:p>
                <a:r>
                  <a:rPr lang="en-US" sz="2000" dirty="0" smtClean="0"/>
                  <a:t>for </a:t>
                </a:r>
              </a:p>
              <a:p>
                <a:pPr/>
                <a14:m>
                  <m:oMathPara xmlns:m="http://schemas.openxmlformats.org/officeDocument/2006/math">
                    <m:oMathParaPr>
                      <m:jc m:val="centerGroup"/>
                    </m:oMathParaPr>
                    <m:oMath xmlns:m="http://schemas.openxmlformats.org/officeDocument/2006/math">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𝑝</m:t>
                          </m:r>
                        </m:e>
                        <m:sub>
                          <m:r>
                            <a:rPr lang="en-US" sz="2000" i="1">
                              <a:solidFill>
                                <a:srgbClr val="FF0000"/>
                              </a:solidFill>
                              <a:latin typeface="Cambria Math" panose="02040503050406030204" pitchFamily="18" charset="0"/>
                              <a:ea typeface="Cambria Math" panose="02040503050406030204" pitchFamily="18" charset="0"/>
                            </a:rPr>
                            <m:t>0</m:t>
                          </m:r>
                        </m:sub>
                      </m:sSub>
                      <m:r>
                        <a:rPr lang="en-US" sz="2000" b="0" i="1"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panose="02040503050406030204" pitchFamily="18" charset="0"/>
                              <a:ea typeface="Cambria Math" panose="02040503050406030204" pitchFamily="18" charset="0"/>
                            </a:rPr>
                            <m:t>𝑝</m:t>
                          </m:r>
                          <m:r>
                            <a:rPr lang="en-US" sz="2000" i="1">
                              <a:solidFill>
                                <a:srgbClr val="7030A0"/>
                              </a:solidFill>
                              <a:latin typeface="Cambria Math" panose="02040503050406030204" pitchFamily="18" charset="0"/>
                              <a:ea typeface="Cambria Math" panose="02040503050406030204" pitchFamily="18" charset="0"/>
                            </a:rPr>
                            <m:t>𝑑</m:t>
                          </m:r>
                          <m:r>
                            <m:rPr>
                              <m:sty m:val="p"/>
                            </m:rPr>
                            <a:rPr lang="el-GR" sz="2000" i="1">
                              <a:solidFill>
                                <a:srgbClr val="FF0000"/>
                              </a:solidFill>
                              <a:latin typeface="Cambria Math" panose="02040503050406030204" pitchFamily="18" charset="0"/>
                            </a:rPr>
                            <m:t>μ</m:t>
                          </m:r>
                          <m:r>
                            <m:rPr>
                              <m:nor/>
                            </m:rPr>
                            <a:rPr lang="en-US" sz="2000" dirty="0"/>
                            <m:t> </m:t>
                          </m:r>
                        </m:e>
                      </m:nary>
                    </m:oMath>
                  </m:oMathPara>
                </a14:m>
                <a:endParaRPr lang="en-US" sz="2000" dirty="0" smtClean="0"/>
              </a:p>
              <a:p>
                <a:r>
                  <a:rPr lang="en-US" sz="2000" dirty="0" smtClean="0"/>
                  <a:t>… and won’t be able to explain anything non-Bayesian</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99592" y="1628800"/>
                <a:ext cx="7560840" cy="3916329"/>
              </a:xfrm>
              <a:prstGeom prst="rect">
                <a:avLst/>
              </a:prstGeom>
              <a:blipFill>
                <a:blip r:embed="rId2"/>
                <a:stretch>
                  <a:fillRect l="-887" t="-622" b="-1866"/>
                </a:stretch>
              </a:blipFill>
            </p:spPr>
            <p:txBody>
              <a:bodyPr/>
              <a:lstStyle/>
              <a:p>
                <a:r>
                  <a:rPr lang="en-US">
                    <a:noFill/>
                  </a:rPr>
                  <a:t> </a:t>
                </a:r>
              </a:p>
            </p:txBody>
          </p:sp>
        </mc:Fallback>
      </mc:AlternateContent>
    </p:spTree>
    <p:extLst>
      <p:ext uri="{BB962C8B-B14F-4D97-AF65-F5344CB8AC3E}">
        <p14:creationId xmlns:p14="http://schemas.microsoft.com/office/powerpoint/2010/main" val="6599380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So KMM add a non-linear element</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112</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1153279" y="1556792"/>
                <a:ext cx="7560840" cy="3867982"/>
              </a:xfrm>
              <a:prstGeom prst="rect">
                <a:avLst/>
              </a:prstGeom>
              <a:noFill/>
            </p:spPr>
            <p:txBody>
              <a:bodyPr wrap="square" rtlCol="0">
                <a:spAutoFit/>
              </a:bodyPr>
              <a:lstStyle/>
              <a:p>
                <a:pPr>
                  <a:lnSpc>
                    <a:spcPct val="150000"/>
                  </a:lnSpc>
                </a:pPr>
                <a:r>
                  <a:rPr lang="en-US" sz="2000" dirty="0" smtClean="0"/>
                  <a:t>Maximize</a:t>
                </a:r>
              </a:p>
              <a:p>
                <a:pPr>
                  <a:lnSpc>
                    <a:spcPct val="150000"/>
                  </a:lnSpc>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i="1" smtClean="0">
                              <a:solidFill>
                                <a:srgbClr val="7030A0"/>
                              </a:solidFill>
                              <a:latin typeface="Cambria Math" panose="02040503050406030204" pitchFamily="18" charset="0"/>
                              <a:ea typeface="Cambria Math" panose="02040503050406030204" pitchFamily="18" charset="0"/>
                            </a:rPr>
                          </m:ctrlPr>
                        </m:naryPr>
                        <m:sub/>
                        <m:sup/>
                        <m:e>
                          <m:r>
                            <m:rPr>
                              <m:sty m:val="p"/>
                            </m:rPr>
                            <a:rPr lang="el-GR" sz="2000" i="1" smtClean="0">
                              <a:solidFill>
                                <a:srgbClr val="FF00FF"/>
                              </a:solidFill>
                              <a:latin typeface="Cambria Math" panose="02040503050406030204" pitchFamily="18" charset="0"/>
                              <a:ea typeface="Cambria Math" panose="02040503050406030204" pitchFamily="18" charset="0"/>
                            </a:rPr>
                            <m:t>φ</m:t>
                          </m:r>
                          <m:d>
                            <m:dPr>
                              <m:begChr m:val="["/>
                              <m:endChr m:val="]"/>
                              <m:ctrlPr>
                                <a:rPr lang="en-US" sz="2000" i="1" smtClean="0">
                                  <a:solidFill>
                                    <a:srgbClr val="7030A0"/>
                                  </a:solidFill>
                                  <a:latin typeface="Cambria Math" panose="02040503050406030204" pitchFamily="18" charset="0"/>
                                  <a:ea typeface="Cambria Math" panose="02040503050406030204" pitchFamily="18" charset="0"/>
                                </a:rPr>
                              </m:ctrlPr>
                            </m:dPr>
                            <m:e>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r>
                                    <a:rPr lang="en-US" sz="2000" i="1">
                                      <a:solidFill>
                                        <a:srgbClr val="FF0000"/>
                                      </a:solidFill>
                                      <a:latin typeface="Cambria Math" panose="02040503050406030204" pitchFamily="18" charset="0"/>
                                      <a:ea typeface="Cambria Math" panose="02040503050406030204" pitchFamily="18" charset="0"/>
                                    </a:rPr>
                                    <m:t>   </m:t>
                                  </m:r>
                                </m:e>
                              </m:nary>
                            </m:e>
                          </m:d>
                          <m:r>
                            <a:rPr lang="en-US" sz="2000" b="0" i="1" smtClean="0">
                              <a:solidFill>
                                <a:srgbClr val="7030A0"/>
                              </a:solidFill>
                              <a:latin typeface="Cambria Math" panose="02040503050406030204" pitchFamily="18" charset="0"/>
                              <a:ea typeface="Cambria Math" panose="02040503050406030204" pitchFamily="18" charset="0"/>
                            </a:rPr>
                            <m:t>𝑑</m:t>
                          </m:r>
                          <m:r>
                            <m:rPr>
                              <m:sty m:val="p"/>
                            </m:rPr>
                            <a:rPr lang="el-GR" sz="2000" i="1">
                              <a:solidFill>
                                <a:srgbClr val="FF0000"/>
                              </a:solidFill>
                              <a:latin typeface="Cambria Math" panose="02040503050406030204" pitchFamily="18" charset="0"/>
                            </a:rPr>
                            <m:t>μ</m:t>
                          </m:r>
                          <m:r>
                            <m:rPr>
                              <m:nor/>
                            </m:rPr>
                            <a:rPr lang="en-US" sz="2000" dirty="0"/>
                            <m:t> </m:t>
                          </m:r>
                        </m:e>
                      </m:nary>
                    </m:oMath>
                  </m:oMathPara>
                </a14:m>
                <a:endParaRPr lang="en-US" sz="2000" dirty="0" smtClean="0"/>
              </a:p>
              <a:p>
                <a:pPr>
                  <a:lnSpc>
                    <a:spcPct val="150000"/>
                  </a:lnSpc>
                </a:pPr>
                <a:r>
                  <a:rPr lang="en-US" sz="2000" dirty="0" smtClean="0"/>
                  <a:t>The model looks less extreme</a:t>
                </a:r>
              </a:p>
              <a:p>
                <a:pPr>
                  <a:lnSpc>
                    <a:spcPct val="150000"/>
                  </a:lnSpc>
                </a:pPr>
                <a:endParaRPr lang="en-US" sz="2000" dirty="0" smtClean="0"/>
              </a:p>
              <a:p>
                <a:pPr>
                  <a:lnSpc>
                    <a:spcPct val="150000"/>
                  </a:lnSpc>
                </a:pPr>
                <a:r>
                  <a:rPr lang="en-US" sz="2000" dirty="0" smtClean="0"/>
                  <a:t>And it can behave in a </a:t>
                </a:r>
                <a:r>
                  <a:rPr lang="en-US" sz="2000" dirty="0" smtClean="0">
                    <a:solidFill>
                      <a:srgbClr val="00B050"/>
                    </a:solidFill>
                  </a:rPr>
                  <a:t>smooth</a:t>
                </a:r>
                <a:r>
                  <a:rPr lang="en-US" sz="2000" dirty="0" smtClean="0"/>
                  <a:t> way (as opposed to the “min”, which isn’t differentiable)</a:t>
                </a:r>
              </a:p>
            </p:txBody>
          </p:sp>
        </mc:Choice>
        <mc:Fallback xmlns="">
          <p:sp>
            <p:nvSpPr>
              <p:cNvPr id="14" name="TextBox 13"/>
              <p:cNvSpPr txBox="1">
                <a:spLocks noRot="1" noChangeAspect="1" noMove="1" noResize="1" noEditPoints="1" noAdjustHandles="1" noChangeArrowheads="1" noChangeShapeType="1" noTextEdit="1"/>
              </p:cNvSpPr>
              <p:nvPr/>
            </p:nvSpPr>
            <p:spPr>
              <a:xfrm>
                <a:off x="1153279" y="1556792"/>
                <a:ext cx="7560840" cy="3867982"/>
              </a:xfrm>
              <a:prstGeom prst="rect">
                <a:avLst/>
              </a:prstGeom>
              <a:blipFill>
                <a:blip r:embed="rId2"/>
                <a:stretch>
                  <a:fillRect l="-806" b="-472"/>
                </a:stretch>
              </a:blipFill>
            </p:spPr>
            <p:txBody>
              <a:bodyPr/>
              <a:lstStyle/>
              <a:p>
                <a:r>
                  <a:rPr lang="en-US">
                    <a:noFill/>
                  </a:rPr>
                  <a:t> </a:t>
                </a:r>
              </a:p>
            </p:txBody>
          </p:sp>
        </mc:Fallback>
      </mc:AlternateContent>
    </p:spTree>
    <p:extLst>
      <p:ext uri="{BB962C8B-B14F-4D97-AF65-F5344CB8AC3E}">
        <p14:creationId xmlns:p14="http://schemas.microsoft.com/office/powerpoint/2010/main" val="345199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 smooth model of decision under ambiguity</a:t>
            </a:r>
            <a:endParaRPr lang="en-US" sz="2000" dirty="0">
              <a:solidFill>
                <a:srgbClr val="7030A0"/>
              </a:solidFill>
            </a:endParaRPr>
          </a:p>
          <a:p>
            <a:pPr marL="0" indent="0" algn="l" rtl="0">
              <a:buNone/>
            </a:pPr>
            <a:r>
              <a:rPr lang="en-US" sz="2000" dirty="0" smtClean="0">
                <a:solidFill>
                  <a:srgbClr val="FF0000"/>
                </a:solidFill>
              </a:rPr>
              <a:t>Peter Klibanoff, Massimo Marinacci, Sujoy Mukerji</a:t>
            </a:r>
          </a:p>
          <a:p>
            <a:pPr marL="0" indent="0" algn="l" rtl="0">
              <a:buNone/>
            </a:pPr>
            <a:r>
              <a:rPr lang="en-US" sz="1800" i="1" dirty="0" smtClean="0"/>
              <a:t>Econometrica</a:t>
            </a:r>
            <a:r>
              <a:rPr lang="en-US" sz="1800" dirty="0" smtClean="0"/>
              <a:t>, Vol. 73, No. 6 (Nov, 2005), pp. 1849-1892</a:t>
            </a:r>
          </a:p>
          <a:p>
            <a:pPr marL="0" indent="0" algn="l" rtl="0">
              <a:buNone/>
            </a:pPr>
            <a:r>
              <a:rPr lang="en-US" sz="1800" dirty="0" smtClean="0">
                <a:solidFill>
                  <a:srgbClr val="009900"/>
                </a:solidFill>
              </a:rPr>
              <a:t>Abstract</a:t>
            </a:r>
          </a:p>
          <a:p>
            <a:pPr marL="0" indent="0" algn="l" rtl="0">
              <a:buNone/>
            </a:pPr>
            <a:r>
              <a:rPr lang="en-US" sz="1400" dirty="0"/>
              <a:t>We propose and characterize a model of preferences over acts such that the decision maker prefers act </a:t>
            </a:r>
            <a:r>
              <a:rPr lang="en-US" sz="1400" i="1" dirty="0"/>
              <a:t>f</a:t>
            </a:r>
            <a:r>
              <a:rPr lang="en-US" sz="1400" dirty="0"/>
              <a:t> to act </a:t>
            </a:r>
            <a:r>
              <a:rPr lang="en-US" sz="1400" i="1" dirty="0"/>
              <a:t>g</a:t>
            </a:r>
            <a:r>
              <a:rPr lang="en-US" sz="1400" dirty="0"/>
              <a:t> if and only if 𝔼</a:t>
            </a:r>
            <a:r>
              <a:rPr lang="en-US" sz="1400" baseline="-25000" dirty="0" err="1"/>
              <a:t>μ</a:t>
            </a:r>
            <a:r>
              <a:rPr lang="en-US" sz="1400" dirty="0" err="1"/>
              <a:t>φ</a:t>
            </a:r>
            <a:r>
              <a:rPr lang="en-US" sz="1400" dirty="0"/>
              <a:t>(𝔼</a:t>
            </a:r>
            <a:r>
              <a:rPr lang="en-US" sz="1400" baseline="-25000" dirty="0"/>
              <a:t>π</a:t>
            </a:r>
            <a:r>
              <a:rPr lang="en-US" sz="1400" i="1" dirty="0" err="1"/>
              <a:t>u</a:t>
            </a:r>
            <a:r>
              <a:rPr lang="en-US" sz="1400" dirty="0" err="1"/>
              <a:t>○</a:t>
            </a:r>
            <a:r>
              <a:rPr lang="en-US" sz="1400" i="1" dirty="0" err="1"/>
              <a:t>f</a:t>
            </a:r>
            <a:r>
              <a:rPr lang="en-US" sz="1400" dirty="0"/>
              <a:t>) 𝔼</a:t>
            </a:r>
            <a:r>
              <a:rPr lang="en-US" sz="1400" baseline="-25000" dirty="0" err="1"/>
              <a:t>μ</a:t>
            </a:r>
            <a:r>
              <a:rPr lang="en-US" sz="1400" dirty="0" err="1"/>
              <a:t>φ</a:t>
            </a:r>
            <a:r>
              <a:rPr lang="en-US" sz="1400" dirty="0"/>
              <a:t>(𝔼</a:t>
            </a:r>
            <a:r>
              <a:rPr lang="en-US" sz="1400" baseline="-25000" dirty="0"/>
              <a:t>π</a:t>
            </a:r>
            <a:r>
              <a:rPr lang="en-US" sz="1400" i="1" dirty="0" err="1"/>
              <a:t>u</a:t>
            </a:r>
            <a:r>
              <a:rPr lang="en-US" sz="1400" dirty="0" err="1"/>
              <a:t>○</a:t>
            </a:r>
            <a:r>
              <a:rPr lang="en-US" sz="1400" i="1" dirty="0" err="1"/>
              <a:t>g</a:t>
            </a:r>
            <a:r>
              <a:rPr lang="en-US" sz="1400" dirty="0"/>
              <a:t>), where 𝔼 is the expectation operator, </a:t>
            </a:r>
            <a:r>
              <a:rPr lang="en-US" sz="1400" i="1" dirty="0"/>
              <a:t>u</a:t>
            </a:r>
            <a:r>
              <a:rPr lang="en-US" sz="1400" dirty="0"/>
              <a:t> is a von Neumann–Morgenstern utility function, </a:t>
            </a:r>
            <a:r>
              <a:rPr lang="en-US" sz="1400" dirty="0" err="1"/>
              <a:t>φis</a:t>
            </a:r>
            <a:r>
              <a:rPr lang="en-US" sz="1400" dirty="0"/>
              <a:t> an increasing transformation, and </a:t>
            </a:r>
            <a:r>
              <a:rPr lang="en-US" sz="1400" dirty="0" err="1"/>
              <a:t>μis</a:t>
            </a:r>
            <a:r>
              <a:rPr lang="en-US" sz="1400" dirty="0"/>
              <a:t> a subjective probability over the set </a:t>
            </a:r>
            <a:r>
              <a:rPr lang="en-US" sz="1400" dirty="0" err="1"/>
              <a:t>Πof</a:t>
            </a:r>
            <a:r>
              <a:rPr lang="en-US" sz="1400" dirty="0"/>
              <a:t> probability measures πthat the decision maker thinks are relevant given his subjective information. A key feature of our model is that it achieves a separation between ambiguity, identified as a characteristic of the decision maker's subjective beliefs, and ambiguity attitude, a characteristic of the decision maker's tastes. We show that attitudes toward pure risk are characterized by the shape of </a:t>
            </a:r>
            <a:r>
              <a:rPr lang="en-US" sz="1400" i="1" dirty="0"/>
              <a:t>u</a:t>
            </a:r>
            <a:r>
              <a:rPr lang="en-US" sz="1400" dirty="0"/>
              <a:t>, as usual, while attitudes toward ambiguity are characterized by the shape of φ. Ambiguity itself is defined behaviorally and is shown to be characterized by properties of the subjective set of measures Π. One advantage of this model is that the well‐developed machinery for dealing with risk attitudes can be applied as well to ambiguity attitudes. The model is also distinct from many in the literature on ambiguity in that it allows smooth, rather than kinked, indifference curves. This leads to different behavior and improved tractability, while still sharing the main features (e.g., Ellsberg's paradox). The maxmin expected utility model (e.g., Gilboa and Schmeidler (1989)) with a given set of measures may be seen as a limiting case of our model with infinite ambiguity aversion. Two illustrative portfolio choice examples are offered.</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113</a:t>
            </a:fld>
            <a:endParaRPr lang="en-US" altLang="en-US"/>
          </a:p>
        </p:txBody>
      </p:sp>
    </p:spTree>
    <p:extLst>
      <p:ext uri="{BB962C8B-B14F-4D97-AF65-F5344CB8AC3E}">
        <p14:creationId xmlns:p14="http://schemas.microsoft.com/office/powerpoint/2010/main" val="38995655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Survey</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Probability and uncertainty in economic modeling</a:t>
            </a:r>
            <a:endParaRPr lang="en-US" sz="2000" dirty="0">
              <a:solidFill>
                <a:srgbClr val="7030A0"/>
              </a:solidFill>
            </a:endParaRPr>
          </a:p>
          <a:p>
            <a:pPr marL="0" indent="0" algn="l" rtl="0">
              <a:buNone/>
            </a:pPr>
            <a:r>
              <a:rPr lang="en-US" sz="2000" dirty="0" smtClean="0">
                <a:solidFill>
                  <a:srgbClr val="FF0000"/>
                </a:solidFill>
              </a:rPr>
              <a:t>Itzhak Gilboa, Andrew W. Postlewaite, David Schmeidler</a:t>
            </a:r>
          </a:p>
          <a:p>
            <a:pPr marL="0" indent="0" algn="l" rtl="0">
              <a:buNone/>
            </a:pPr>
            <a:r>
              <a:rPr lang="en-US" sz="1800" i="1" dirty="0" smtClean="0"/>
              <a:t>Journal of Economic Perspectives</a:t>
            </a:r>
            <a:r>
              <a:rPr lang="en-US" sz="1800" dirty="0" smtClean="0"/>
              <a:t>, Vol. 22, No. 3 (Summer, 2008), pp. 173-188</a:t>
            </a:r>
          </a:p>
          <a:p>
            <a:pPr marL="0" indent="0" algn="l" rtl="0">
              <a:buNone/>
            </a:pPr>
            <a:r>
              <a:rPr lang="en-US" sz="1800" dirty="0" smtClean="0">
                <a:solidFill>
                  <a:srgbClr val="009900"/>
                </a:solidFill>
              </a:rPr>
              <a:t>Abstract</a:t>
            </a:r>
          </a:p>
          <a:p>
            <a:pPr marL="0" indent="0" algn="l" rtl="0">
              <a:buNone/>
            </a:pPr>
            <a:r>
              <a:rPr lang="en-US" sz="1800" dirty="0"/>
              <a:t>Economic modeling assumes, for the most part, that agents are Bayesian, that is, that they entertain probabilistic beliefs, objective or subjective, regarding any event in question. We argue that the formation of such beliefs calls for a deeper examination and for explicit modeling. Models of belief formation may enhance our understanding of the probabilistic beliefs when these exist, and may also help us characterize situations in which entertaining such beliefs is neither realistic nor necessarily rational.</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114</a:t>
            </a:fld>
            <a:endParaRPr lang="en-US" altLang="en-US"/>
          </a:p>
        </p:txBody>
      </p:sp>
    </p:spTree>
    <p:extLst>
      <p:ext uri="{BB962C8B-B14F-4D97-AF65-F5344CB8AC3E}">
        <p14:creationId xmlns:p14="http://schemas.microsoft.com/office/powerpoint/2010/main" val="33713317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Survey</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Ambiguity and the Bayesian paradigm</a:t>
            </a:r>
            <a:endParaRPr lang="en-US" sz="2000" dirty="0">
              <a:solidFill>
                <a:srgbClr val="7030A0"/>
              </a:solidFill>
            </a:endParaRPr>
          </a:p>
          <a:p>
            <a:pPr marL="0" indent="0" algn="l" rtl="0">
              <a:buNone/>
            </a:pPr>
            <a:r>
              <a:rPr lang="en-US" sz="2000" dirty="0" smtClean="0">
                <a:solidFill>
                  <a:srgbClr val="FF0000"/>
                </a:solidFill>
              </a:rPr>
              <a:t>Itzhak Gilboa, Massimo Marinacci</a:t>
            </a:r>
          </a:p>
          <a:p>
            <a:pPr marL="0" indent="0" algn="l" rtl="0">
              <a:buNone/>
            </a:pPr>
            <a:endParaRPr lang="en-US" sz="1800" b="1" dirty="0" smtClean="0"/>
          </a:p>
          <a:p>
            <a:pPr marL="0" indent="0" algn="l" rtl="0">
              <a:buNone/>
            </a:pPr>
            <a:r>
              <a:rPr lang="en-US" sz="1800" dirty="0" smtClean="0">
                <a:solidFill>
                  <a:srgbClr val="009900"/>
                </a:solidFill>
              </a:rPr>
              <a:t>Abstract</a:t>
            </a:r>
          </a:p>
          <a:p>
            <a:pPr marL="0" indent="0" algn="l" rtl="0">
              <a:buNone/>
            </a:pPr>
            <a:r>
              <a:rPr lang="en-US" sz="1800" dirty="0"/>
              <a:t>This is a survey of some of the recent decision-theoretic literature involving beliefs that cannot be quantified by a Bayesian prior. We discuss historical, philosophical, and axiomatic foundations of the Bayesian model, as well as of several alternative models recently proposed. The definition and comparison of ambiguity aversion and the updating of non-Bayesian beliefs are briefly discussed. Finally, several applications are mentioned to illustrate the way that ambiguity (or “Knightian uncertainty”) can change the way we think about economic problems.</a:t>
            </a:r>
            <a:endParaRPr lang="en-US" sz="1800" dirty="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115</a:t>
            </a:fld>
            <a:endParaRPr lang="en-US" altLang="en-US"/>
          </a:p>
        </p:txBody>
      </p:sp>
    </p:spTree>
    <p:extLst>
      <p:ext uri="{BB962C8B-B14F-4D97-AF65-F5344CB8AC3E}">
        <p14:creationId xmlns:p14="http://schemas.microsoft.com/office/powerpoint/2010/main" val="35605396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Other explanations of Ellsberg’s Paradoxes </a:t>
            </a:r>
            <a:endParaRPr lang="en-US" sz="3600" dirty="0">
              <a:solidFill>
                <a:schemeClr val="accent5"/>
              </a:solidFill>
              <a:latin typeface="+mn-lt"/>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176" y="1700808"/>
            <a:ext cx="1764464" cy="2106823"/>
          </a:xfrm>
        </p:spPr>
      </p:pic>
      <p:sp>
        <p:nvSpPr>
          <p:cNvPr id="4" name="Slide Number Placeholder 3"/>
          <p:cNvSpPr>
            <a:spLocks noGrp="1"/>
          </p:cNvSpPr>
          <p:nvPr>
            <p:ph type="sldNum" sz="quarter" idx="12"/>
          </p:nvPr>
        </p:nvSpPr>
        <p:spPr/>
        <p:txBody>
          <a:bodyPr/>
          <a:lstStyle/>
          <a:p>
            <a:fld id="{06774EDB-5128-495D-A010-41C131598724}" type="slidenum">
              <a:rPr lang="en-US" smtClean="0"/>
              <a:t>116</a:t>
            </a:fld>
            <a:endParaRPr lang="en-US"/>
          </a:p>
        </p:txBody>
      </p:sp>
      <p:sp>
        <p:nvSpPr>
          <p:cNvPr id="6" name="ZoneTexte 5"/>
          <p:cNvSpPr txBox="1"/>
          <p:nvPr/>
        </p:nvSpPr>
        <p:spPr>
          <a:xfrm>
            <a:off x="6300192" y="4005064"/>
            <a:ext cx="1296144" cy="369332"/>
          </a:xfrm>
          <a:prstGeom prst="rect">
            <a:avLst/>
          </a:prstGeom>
          <a:noFill/>
        </p:spPr>
        <p:txBody>
          <a:bodyPr wrap="square" rtlCol="0">
            <a:spAutoFit/>
          </a:bodyPr>
          <a:lstStyle/>
          <a:p>
            <a:r>
              <a:rPr lang="en-US" dirty="0" smtClean="0"/>
              <a:t>Uzi Segal </a:t>
            </a:r>
            <a:endParaRPr lang="fr-FR" dirty="0"/>
          </a:p>
        </p:txBody>
      </p:sp>
      <p:sp>
        <p:nvSpPr>
          <p:cNvPr id="7" name="ZoneTexte 6"/>
          <p:cNvSpPr txBox="1"/>
          <p:nvPr/>
        </p:nvSpPr>
        <p:spPr>
          <a:xfrm>
            <a:off x="827584" y="1700808"/>
            <a:ext cx="4464496" cy="3139321"/>
          </a:xfrm>
          <a:prstGeom prst="rect">
            <a:avLst/>
          </a:prstGeom>
          <a:noFill/>
        </p:spPr>
        <p:txBody>
          <a:bodyPr wrap="square" rtlCol="0">
            <a:spAutoFit/>
          </a:bodyPr>
          <a:lstStyle/>
          <a:p>
            <a:pPr>
              <a:lnSpc>
                <a:spcPct val="150000"/>
              </a:lnSpc>
            </a:pPr>
            <a:r>
              <a:rPr lang="en-US" sz="2400" dirty="0" smtClean="0"/>
              <a:t>People fail to reduce </a:t>
            </a:r>
            <a:r>
              <a:rPr lang="en-US" sz="2400" dirty="0" smtClean="0">
                <a:solidFill>
                  <a:srgbClr val="FF0000"/>
                </a:solidFill>
              </a:rPr>
              <a:t>compound lotteries</a:t>
            </a:r>
          </a:p>
          <a:p>
            <a:pPr>
              <a:lnSpc>
                <a:spcPct val="150000"/>
              </a:lnSpc>
            </a:pPr>
            <a:endParaRPr lang="en-US" sz="2400" dirty="0" smtClean="0"/>
          </a:p>
          <a:p>
            <a:pPr>
              <a:lnSpc>
                <a:spcPct val="150000"/>
              </a:lnSpc>
            </a:pPr>
            <a:r>
              <a:rPr lang="en-US" sz="2000" dirty="0" smtClean="0"/>
              <a:t>(Reduction of compound lotteries is </a:t>
            </a:r>
            <a:r>
              <a:rPr lang="en-US" sz="2000" dirty="0" smtClean="0">
                <a:solidFill>
                  <a:srgbClr val="00B050"/>
                </a:solidFill>
              </a:rPr>
              <a:t>implicitly</a:t>
            </a:r>
            <a:r>
              <a:rPr lang="en-US" sz="2000" dirty="0" smtClean="0"/>
              <a:t> assumed in the formulation of </a:t>
            </a:r>
            <a:r>
              <a:rPr lang="en-US" sz="2000" dirty="0" err="1" smtClean="0"/>
              <a:t>Anscombe-Aumann</a:t>
            </a:r>
            <a:r>
              <a:rPr lang="en-US" sz="2000" dirty="0" smtClean="0"/>
              <a:t> we used here)</a:t>
            </a:r>
            <a:endParaRPr lang="fr-FR" sz="2000" dirty="0"/>
          </a:p>
        </p:txBody>
      </p:sp>
    </p:spTree>
    <p:extLst>
      <p:ext uri="{BB962C8B-B14F-4D97-AF65-F5344CB8AC3E}">
        <p14:creationId xmlns:p14="http://schemas.microsoft.com/office/powerpoint/2010/main" val="17860841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Other explanations of Ellsberg’s Paradoxes </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117</a:t>
            </a:fld>
            <a:endParaRPr lang="en-US"/>
          </a:p>
        </p:txBody>
      </p:sp>
      <p:sp>
        <p:nvSpPr>
          <p:cNvPr id="6" name="ZoneTexte 5"/>
          <p:cNvSpPr txBox="1"/>
          <p:nvPr/>
        </p:nvSpPr>
        <p:spPr>
          <a:xfrm>
            <a:off x="6422994" y="4227864"/>
            <a:ext cx="1728192" cy="369332"/>
          </a:xfrm>
          <a:prstGeom prst="rect">
            <a:avLst/>
          </a:prstGeom>
          <a:noFill/>
        </p:spPr>
        <p:txBody>
          <a:bodyPr wrap="square" rtlCol="0">
            <a:spAutoFit/>
          </a:bodyPr>
          <a:lstStyle/>
          <a:p>
            <a:r>
              <a:rPr lang="en-US" dirty="0" err="1" smtClean="0"/>
              <a:t>Yoram</a:t>
            </a:r>
            <a:r>
              <a:rPr lang="en-US" dirty="0" smtClean="0"/>
              <a:t> Halevy </a:t>
            </a:r>
            <a:endParaRPr lang="fr-FR" dirty="0"/>
          </a:p>
        </p:txBody>
      </p:sp>
      <p:sp>
        <p:nvSpPr>
          <p:cNvPr id="7" name="ZoneTexte 6"/>
          <p:cNvSpPr txBox="1"/>
          <p:nvPr/>
        </p:nvSpPr>
        <p:spPr>
          <a:xfrm>
            <a:off x="1043608" y="1825104"/>
            <a:ext cx="4464496" cy="2620654"/>
          </a:xfrm>
          <a:prstGeom prst="rect">
            <a:avLst/>
          </a:prstGeom>
          <a:noFill/>
        </p:spPr>
        <p:txBody>
          <a:bodyPr wrap="square" rtlCol="0">
            <a:spAutoFit/>
          </a:bodyPr>
          <a:lstStyle/>
          <a:p>
            <a:pPr>
              <a:lnSpc>
                <a:spcPct val="150000"/>
              </a:lnSpc>
            </a:pPr>
            <a:r>
              <a:rPr lang="en-US" sz="2400" dirty="0" smtClean="0"/>
              <a:t>People mistakenly think that the problem is </a:t>
            </a:r>
            <a:r>
              <a:rPr lang="en-US" sz="2400" dirty="0" smtClean="0">
                <a:solidFill>
                  <a:srgbClr val="00B050"/>
                </a:solidFill>
              </a:rPr>
              <a:t>repeated</a:t>
            </a:r>
          </a:p>
          <a:p>
            <a:pPr>
              <a:lnSpc>
                <a:spcPct val="150000"/>
              </a:lnSpc>
            </a:pPr>
            <a:endParaRPr lang="en-US" sz="2400" dirty="0" smtClean="0"/>
          </a:p>
          <a:p>
            <a:pPr>
              <a:lnSpc>
                <a:spcPct val="150000"/>
              </a:lnSpc>
            </a:pPr>
            <a:r>
              <a:rPr lang="en-US" sz="2000" dirty="0" smtClean="0"/>
              <a:t>And then risk aversion suffices to explain their behavior</a:t>
            </a:r>
            <a:endParaRPr lang="fr-FR" sz="20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825104"/>
            <a:ext cx="1634970" cy="2179960"/>
          </a:xfrm>
          <a:prstGeom prst="rect">
            <a:avLst/>
          </a:prstGeom>
        </p:spPr>
      </p:pic>
    </p:spTree>
    <p:extLst>
      <p:ext uri="{BB962C8B-B14F-4D97-AF65-F5344CB8AC3E}">
        <p14:creationId xmlns:p14="http://schemas.microsoft.com/office/powerpoint/2010/main" val="42237110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The Ellsberg paradox and risk aversion: an anticipated utility approach</a:t>
            </a:r>
            <a:endParaRPr lang="en-US" sz="2000" dirty="0">
              <a:solidFill>
                <a:srgbClr val="7030A0"/>
              </a:solidFill>
            </a:endParaRPr>
          </a:p>
          <a:p>
            <a:pPr marL="0" indent="0" algn="l" rtl="0">
              <a:buNone/>
            </a:pPr>
            <a:r>
              <a:rPr lang="en-US" sz="2000" dirty="0" smtClean="0">
                <a:solidFill>
                  <a:srgbClr val="FF0000"/>
                </a:solidFill>
              </a:rPr>
              <a:t>Uzi Segal</a:t>
            </a:r>
          </a:p>
          <a:p>
            <a:pPr marL="0" indent="0" algn="l" rtl="0">
              <a:buNone/>
            </a:pPr>
            <a:r>
              <a:rPr lang="en-US" sz="1800" i="1" dirty="0" smtClean="0"/>
              <a:t>International Economic Review</a:t>
            </a:r>
            <a:r>
              <a:rPr lang="en-US" sz="1800" dirty="0" smtClean="0"/>
              <a:t>, Vol. 28, No. 1 (1987), pp. 175-202</a:t>
            </a:r>
          </a:p>
          <a:p>
            <a:pPr marL="0" indent="0" algn="l" rtl="0">
              <a:buNone/>
            </a:pPr>
            <a:r>
              <a:rPr lang="en-US" sz="1800" dirty="0" smtClean="0">
                <a:solidFill>
                  <a:srgbClr val="009900"/>
                </a:solidFill>
              </a:rPr>
              <a:t>Abstract</a:t>
            </a:r>
          </a:p>
          <a:p>
            <a:pPr marL="0" indent="0" algn="l" rtl="0">
              <a:buNone/>
            </a:pPr>
            <a:r>
              <a:rPr lang="en-US" sz="1800" dirty="0"/>
              <a:t>The paper describes a decision process under which it is rational to prefer a lottery with known probabilities to a similar ambiguous lottery where the decision maker does not know the exact values of the probabilities (the </a:t>
            </a:r>
            <a:r>
              <a:rPr lang="en-US" sz="1800" dirty="0" smtClean="0"/>
              <a:t>“Ellsberg paradox”). </a:t>
            </a:r>
            <a:r>
              <a:rPr lang="en-US" sz="1800" dirty="0"/>
              <a:t>This is done by modeling ambiguous lotteries as two-stage lotteries, by assuming the independence axiom without the reduction of compound lotteries axiom, and by using the anticipated utility functional. This paper also gives conditions under which less ambiguity is preferred and presents some comparative statics analysis as well as some inter-personal comparisons. Finally, it proves that within the anticipated utility framework, risk and ambiguity are almost identical.</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118</a:t>
            </a:fld>
            <a:endParaRPr lang="en-US" altLang="en-US"/>
          </a:p>
        </p:txBody>
      </p:sp>
    </p:spTree>
    <p:extLst>
      <p:ext uri="{BB962C8B-B14F-4D97-AF65-F5344CB8AC3E}">
        <p14:creationId xmlns:p14="http://schemas.microsoft.com/office/powerpoint/2010/main" val="11949515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See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Ellsberg revisited: An experimental study</a:t>
            </a:r>
            <a:endParaRPr lang="en-US" sz="2000" dirty="0">
              <a:solidFill>
                <a:srgbClr val="7030A0"/>
              </a:solidFill>
            </a:endParaRPr>
          </a:p>
          <a:p>
            <a:pPr marL="0" indent="0" algn="l" rtl="0">
              <a:buNone/>
            </a:pPr>
            <a:r>
              <a:rPr lang="en-US" sz="2000" dirty="0" err="1" smtClean="0">
                <a:solidFill>
                  <a:srgbClr val="FF0000"/>
                </a:solidFill>
              </a:rPr>
              <a:t>Yoram</a:t>
            </a:r>
            <a:r>
              <a:rPr lang="en-US" sz="2000" dirty="0" smtClean="0">
                <a:solidFill>
                  <a:srgbClr val="FF0000"/>
                </a:solidFill>
              </a:rPr>
              <a:t> Halevy</a:t>
            </a:r>
          </a:p>
          <a:p>
            <a:pPr marL="0" indent="0" algn="l" rtl="0">
              <a:buNone/>
            </a:pPr>
            <a:r>
              <a:rPr lang="en-US" sz="1800" i="1" dirty="0" smtClean="0"/>
              <a:t>Econometrica</a:t>
            </a:r>
            <a:r>
              <a:rPr lang="en-US" sz="1800" dirty="0" smtClean="0"/>
              <a:t>, Vol. 75, No. 2 (2007), pp. 503-536</a:t>
            </a:r>
          </a:p>
          <a:p>
            <a:pPr marL="0" indent="0" algn="l" rtl="0">
              <a:buNone/>
            </a:pPr>
            <a:r>
              <a:rPr lang="en-US" sz="1800" dirty="0" smtClean="0">
                <a:solidFill>
                  <a:srgbClr val="009900"/>
                </a:solidFill>
              </a:rPr>
              <a:t>Abstract</a:t>
            </a:r>
          </a:p>
          <a:p>
            <a:pPr marL="0" indent="0" algn="l" rtl="0">
              <a:buNone/>
            </a:pPr>
            <a:r>
              <a:rPr lang="en-US" sz="1800" dirty="0"/>
              <a:t>An extension to Ellsberg's experiment demonstrates that attitudes to ambiguity and compound objective lotteries are tightly associated. The sample is decomposed into three main groups: subjective expected utility subjects, who reduce compound objective lotteries and are ambiguity neutral, and two groups that exhibit different forms of association between preferences over compound lotteries and ambiguity, corresponding to alternative theoretical models that account for ambiguity averse or seeking behavior.</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119</a:t>
            </a:fld>
            <a:endParaRPr lang="en-US" altLang="en-US"/>
          </a:p>
        </p:txBody>
      </p:sp>
    </p:spTree>
    <p:extLst>
      <p:ext uri="{BB962C8B-B14F-4D97-AF65-F5344CB8AC3E}">
        <p14:creationId xmlns:p14="http://schemas.microsoft.com/office/powerpoint/2010/main" val="323526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model</a:t>
            </a:r>
            <a:endParaRPr lang="en-US" sz="3600" dirty="0">
              <a:solidFill>
                <a:srgbClr val="FF0000"/>
              </a:solidFill>
              <a:latin typeface="+mn-lt"/>
            </a:endParaRPr>
          </a:p>
        </p:txBody>
      </p:sp>
      <p:sp>
        <p:nvSpPr>
          <p:cNvPr id="3" name="Content Placeholder 2"/>
          <p:cNvSpPr>
            <a:spLocks noGrp="1"/>
          </p:cNvSpPr>
          <p:nvPr>
            <p:ph idx="1"/>
          </p:nvPr>
        </p:nvSpPr>
        <p:spPr>
          <a:xfrm>
            <a:off x="827584" y="1600201"/>
            <a:ext cx="7344816" cy="305293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037857" y="1454385"/>
                <a:ext cx="7488832" cy="4691221"/>
              </a:xfrm>
              <a:prstGeom prst="rect">
                <a:avLst/>
              </a:prstGeom>
              <a:noFill/>
            </p:spPr>
            <p:txBody>
              <a:bodyPr wrap="square" rtlCol="0">
                <a:spAutoFit/>
              </a:bodyPr>
              <a:lstStyle/>
              <a:p>
                <a:pPr>
                  <a:lnSpc>
                    <a:spcPct val="150000"/>
                  </a:lnSpc>
                </a:pPr>
                <a:r>
                  <a:rPr lang="en-US" sz="2400" dirty="0" smtClean="0">
                    <a:ea typeface="Cambria Math" panose="02040503050406030204" pitchFamily="18" charset="0"/>
                  </a:rPr>
                  <a:t>We will assume as observable </a:t>
                </a:r>
                <a14:m>
                  <m:oMath xmlns:m="http://schemas.openxmlformats.org/officeDocument/2006/math">
                    <m:r>
                      <a:rPr lang="en-US" sz="2400" i="1" dirty="0">
                        <a:solidFill>
                          <a:srgbClr val="7030A0"/>
                        </a:solidFill>
                        <a:latin typeface="Cambria Math"/>
                        <a:ea typeface="Cambria Math"/>
                      </a:rPr>
                      <m:t>≽</m:t>
                    </m:r>
                    <m:r>
                      <m:rPr>
                        <m:sty m:val="p"/>
                      </m:rPr>
                      <a:rPr lang="en-US" sz="2400">
                        <a:solidFill>
                          <a:srgbClr val="7030A0"/>
                        </a:solidFill>
                        <a:latin typeface="Cambria Math" panose="02040503050406030204" pitchFamily="18" charset="0"/>
                        <a:ea typeface="Cambria Math" panose="02040503050406030204" pitchFamily="18" charset="0"/>
                      </a:rPr>
                      <m:t>on</m:t>
                    </m:r>
                    <m:r>
                      <a:rPr lang="en-US" sz="2400" i="1">
                        <a:solidFill>
                          <a:srgbClr val="7030A0"/>
                        </a:solidFill>
                        <a:latin typeface="Cambria Math" panose="02040503050406030204" pitchFamily="18" charset="0"/>
                        <a:ea typeface="Cambria Math" panose="02040503050406030204" pitchFamily="18" charset="0"/>
                      </a:rPr>
                      <m:t> </m:t>
                    </m:r>
                    <m:r>
                      <a:rPr lang="en-US" sz="2400" i="1">
                        <a:solidFill>
                          <a:srgbClr val="7030A0"/>
                        </a:solidFill>
                        <a:latin typeface="Cambria Math" panose="02040503050406030204" pitchFamily="18" charset="0"/>
                        <a:ea typeface="Cambria Math" panose="02040503050406030204" pitchFamily="18" charset="0"/>
                      </a:rPr>
                      <m:t>𝐹</m:t>
                    </m:r>
                  </m:oMath>
                </a14:m>
                <a:endParaRPr lang="en-US" sz="2400" dirty="0" smtClean="0"/>
              </a:p>
              <a:p>
                <a:pPr>
                  <a:lnSpc>
                    <a:spcPct val="150000"/>
                  </a:lnSpc>
                </a:pPr>
                <a:r>
                  <a:rPr lang="en-US" sz="2400" dirty="0" smtClean="0"/>
                  <a:t>From which we can also derive </a:t>
                </a:r>
                <a14:m>
                  <m:oMath xmlns:m="http://schemas.openxmlformats.org/officeDocument/2006/math">
                    <m:r>
                      <a:rPr lang="en-US" sz="2400" i="1" dirty="0">
                        <a:solidFill>
                          <a:srgbClr val="7030A0"/>
                        </a:solidFill>
                        <a:latin typeface="Cambria Math"/>
                        <a:ea typeface="Cambria Math"/>
                      </a:rPr>
                      <m:t>≽</m:t>
                    </m:r>
                    <m:r>
                      <m:rPr>
                        <m:sty m:val="p"/>
                      </m:rPr>
                      <a:rPr lang="en-US" sz="2400">
                        <a:solidFill>
                          <a:srgbClr val="7030A0"/>
                        </a:solidFill>
                        <a:latin typeface="Cambria Math" panose="02040503050406030204" pitchFamily="18" charset="0"/>
                        <a:ea typeface="Cambria Math" panose="02040503050406030204" pitchFamily="18" charset="0"/>
                      </a:rPr>
                      <m:t>on</m:t>
                    </m:r>
                    <m:r>
                      <a:rPr lang="en-US" sz="2400" i="1">
                        <a:solidFill>
                          <a:srgbClr val="7030A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panose="02040503050406030204" pitchFamily="18" charset="0"/>
                        <a:ea typeface="Cambria Math" panose="02040503050406030204" pitchFamily="18" charset="0"/>
                      </a:rPr>
                      <m:t>𝑋</m:t>
                    </m:r>
                  </m:oMath>
                </a14:m>
                <a:endParaRPr lang="en-US" sz="2400" dirty="0" smtClean="0"/>
              </a:p>
              <a:p>
                <a:pPr>
                  <a:lnSpc>
                    <a:spcPct val="150000"/>
                  </a:lnSpc>
                </a:pPr>
                <a:r>
                  <a:rPr lang="en-US" sz="2400" dirty="0" smtClean="0"/>
                  <a:t>And we can compare </a:t>
                </a:r>
                <a14:m>
                  <m:oMath xmlns:m="http://schemas.openxmlformats.org/officeDocument/2006/math">
                    <m:r>
                      <a:rPr lang="en-US" sz="2400" i="1" smtClean="0">
                        <a:solidFill>
                          <a:srgbClr val="C00000"/>
                        </a:solidFill>
                        <a:latin typeface="Cambria Math" panose="02040503050406030204" pitchFamily="18" charset="0"/>
                      </a:rPr>
                      <m:t>𝑓</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𝐹</m:t>
                    </m:r>
                  </m:oMath>
                </a14:m>
                <a:r>
                  <a:rPr lang="en-US" sz="2400" dirty="0" smtClean="0">
                    <a:solidFill>
                      <a:srgbClr val="C00000"/>
                    </a:solidFill>
                    <a:ea typeface="Cambria Math" panose="02040503050406030204" pitchFamily="18" charset="0"/>
                  </a:rPr>
                  <a:t> </a:t>
                </a:r>
                <a:r>
                  <a:rPr lang="en-US" sz="2400" dirty="0" smtClean="0">
                    <a:ea typeface="Cambria Math" panose="02040503050406030204" pitchFamily="18" charset="0"/>
                  </a:rPr>
                  <a:t>with </a:t>
                </a:r>
                <a14:m>
                  <m:oMath xmlns:m="http://schemas.openxmlformats.org/officeDocument/2006/math">
                    <m:r>
                      <a:rPr lang="en-US" sz="2400" b="0" i="1" smtClean="0">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𝑋</m:t>
                    </m:r>
                  </m:oMath>
                </a14:m>
                <a:r>
                  <a:rPr lang="en-US" sz="2400" dirty="0">
                    <a:solidFill>
                      <a:srgbClr val="C00000"/>
                    </a:solidFill>
                    <a:ea typeface="Cambria Math" panose="02040503050406030204" pitchFamily="18" charset="0"/>
                  </a:rPr>
                  <a:t> </a:t>
                </a:r>
                <a:endParaRPr lang="en-US" sz="2400" dirty="0" smtClean="0">
                  <a:ea typeface="Cambria Math" panose="02040503050406030204" pitchFamily="18" charset="0"/>
                </a:endParaRPr>
              </a:p>
              <a:p>
                <a:pPr>
                  <a:lnSpc>
                    <a:spcPct val="150000"/>
                  </a:lnSpc>
                </a:pPr>
                <a:endParaRPr lang="en-US" sz="2400" dirty="0"/>
              </a:p>
              <a:p>
                <a:pPr>
                  <a:lnSpc>
                    <a:spcPct val="150000"/>
                  </a:lnSpc>
                </a:pPr>
                <a:r>
                  <a:rPr lang="en-US" sz="2400" dirty="0"/>
                  <a:t>For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𝑔</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𝐹</m:t>
                    </m:r>
                  </m:oMath>
                </a14:m>
                <a:r>
                  <a:rPr lang="en-US" sz="2400" dirty="0"/>
                  <a:t> and </a:t>
                </a:r>
                <a14:m>
                  <m:oMath xmlns:m="http://schemas.openxmlformats.org/officeDocument/2006/math">
                    <m:r>
                      <a:rPr lang="en-US" sz="2400" i="1">
                        <a:latin typeface="Cambria Math" panose="02040503050406030204" pitchFamily="18" charset="0"/>
                      </a:rPr>
                      <m:t>𝐴</m:t>
                    </m:r>
                  </m:oMath>
                </a14:m>
                <a:r>
                  <a:rPr lang="en-US" sz="2400" dirty="0"/>
                  <a:t>, define </a:t>
                </a:r>
                <a14:m>
                  <m:oMath xmlns:m="http://schemas.openxmlformats.org/officeDocument/2006/math">
                    <m:r>
                      <a:rPr lang="en-US" sz="2400" i="1">
                        <a:solidFill>
                          <a:srgbClr val="FF0000"/>
                        </a:solidFill>
                        <a:latin typeface="Cambria Math" panose="02040503050406030204" pitchFamily="18" charset="0"/>
                      </a:rPr>
                      <m:t>𝑓𝐴𝑔</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𝐹</m:t>
                    </m:r>
                  </m:oMath>
                </a14:m>
                <a:endParaRPr lang="en-US" sz="2400" dirty="0" smtClean="0"/>
              </a:p>
              <a:p>
                <a:pPr>
                  <a:lnSpc>
                    <a:spcPct val="150000"/>
                  </a:lnSpc>
                </a:pPr>
                <a:r>
                  <a:rPr lang="en-US" sz="2400" dirty="0"/>
                  <a:t>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𝑓𝐴𝑔</m:t>
                      </m:r>
                      <m:r>
                        <a:rPr lang="en-US" sz="2400">
                          <a:latin typeface="Cambria Math" panose="02040503050406030204" pitchFamily="18" charset="0"/>
                        </a:rPr>
                        <m:t>)</m:t>
                      </m:r>
                      <m:d>
                        <m:dPr>
                          <m:ctrlPr>
                            <a:rPr lang="en-US" sz="2400" i="1">
                              <a:latin typeface="Cambria Math" panose="02040503050406030204" pitchFamily="18" charset="0"/>
                            </a:rPr>
                          </m:ctrlPr>
                        </m:dPr>
                        <m:e>
                          <m:r>
                            <m:rPr>
                              <m:sty m:val="p"/>
                            </m:rPr>
                            <a:rPr lang="en-US" sz="2400">
                              <a:latin typeface="Cambria Math" panose="02040503050406030204" pitchFamily="18" charset="0"/>
                            </a:rPr>
                            <m:t>s</m:t>
                          </m:r>
                        </m:e>
                      </m:d>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e>
                            </m:mr>
                            <m:mr>
                              <m:e>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𝐴</m:t>
                                    </m:r>
                                  </m:e>
                                  <m:sup>
                                    <m:r>
                                      <a:rPr lang="en-US" sz="2400" i="1">
                                        <a:latin typeface="Cambria Math" panose="02040503050406030204" pitchFamily="18" charset="0"/>
                                        <a:ea typeface="Cambria Math" panose="02040503050406030204" pitchFamily="18" charset="0"/>
                                      </a:rPr>
                                      <m:t>𝑐</m:t>
                                    </m:r>
                                  </m:sup>
                                </m:sSup>
                              </m:e>
                            </m:mr>
                          </m:m>
                        </m:e>
                      </m:d>
                    </m:oMath>
                  </m:oMathPara>
                </a14:m>
                <a:endParaRPr lang="en-US" sz="2400" dirty="0" smtClean="0"/>
              </a:p>
              <a:p>
                <a:pPr>
                  <a:lnSpc>
                    <a:spcPct val="150000"/>
                  </a:lnSpc>
                </a:pP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37857" y="1454385"/>
                <a:ext cx="7488832" cy="4691221"/>
              </a:xfrm>
              <a:prstGeom prst="rect">
                <a:avLst/>
              </a:prstGeom>
              <a:blipFill rotWithShape="1">
                <a:blip r:embed="rId2"/>
                <a:stretch>
                  <a:fillRect l="-1221"/>
                </a:stretch>
              </a:blipFill>
            </p:spPr>
            <p:txBody>
              <a:bodyPr/>
              <a:lstStyle/>
              <a:p>
                <a:r>
                  <a:rPr lang="en-US">
                    <a:noFill/>
                  </a:rPr>
                  <a:t> </a:t>
                </a:r>
              </a:p>
            </p:txBody>
          </p:sp>
        </mc:Fallback>
      </mc:AlternateContent>
    </p:spTree>
    <p:extLst>
      <p:ext uri="{BB962C8B-B14F-4D97-AF65-F5344CB8AC3E}">
        <p14:creationId xmlns:p14="http://schemas.microsoft.com/office/powerpoint/2010/main" val="5780940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 Bayesian approach to uncertainty aversion</a:t>
            </a:r>
            <a:endParaRPr lang="en-US" sz="2000" dirty="0">
              <a:solidFill>
                <a:srgbClr val="7030A0"/>
              </a:solidFill>
            </a:endParaRPr>
          </a:p>
          <a:p>
            <a:pPr marL="0" indent="0" algn="l" rtl="0">
              <a:buNone/>
            </a:pPr>
            <a:r>
              <a:rPr lang="en-US" sz="2000" dirty="0" err="1" smtClean="0">
                <a:solidFill>
                  <a:srgbClr val="FF0000"/>
                </a:solidFill>
              </a:rPr>
              <a:t>Yoram</a:t>
            </a:r>
            <a:r>
              <a:rPr lang="en-US" sz="2000" dirty="0" smtClean="0">
                <a:solidFill>
                  <a:srgbClr val="FF0000"/>
                </a:solidFill>
              </a:rPr>
              <a:t> Halevy, </a:t>
            </a:r>
            <a:r>
              <a:rPr lang="fr-FR" sz="2000" dirty="0">
                <a:solidFill>
                  <a:srgbClr val="FF0000"/>
                </a:solidFill>
              </a:rPr>
              <a:t>Vincent </a:t>
            </a:r>
            <a:r>
              <a:rPr lang="fr-FR" sz="2000" dirty="0" err="1">
                <a:solidFill>
                  <a:srgbClr val="FF0000"/>
                </a:solidFill>
              </a:rPr>
              <a:t>Feltkamp</a:t>
            </a:r>
            <a:endParaRPr lang="en-US" sz="2000" dirty="0" smtClean="0">
              <a:solidFill>
                <a:srgbClr val="FF0000"/>
              </a:solidFill>
            </a:endParaRPr>
          </a:p>
          <a:p>
            <a:pPr marL="0" indent="0" algn="l" rtl="0">
              <a:buNone/>
            </a:pPr>
            <a:r>
              <a:rPr lang="en-US" sz="1800" i="1" dirty="0" smtClean="0"/>
              <a:t>The Review of Economic Studies</a:t>
            </a:r>
            <a:r>
              <a:rPr lang="en-US" sz="1800" dirty="0" smtClean="0"/>
              <a:t>, Vol. 72, No. 2 (2005), pp. 449-466</a:t>
            </a:r>
          </a:p>
          <a:p>
            <a:pPr marL="0" indent="0" algn="l" rtl="0">
              <a:buNone/>
            </a:pPr>
            <a:r>
              <a:rPr lang="en-US" sz="1800" dirty="0" smtClean="0">
                <a:solidFill>
                  <a:srgbClr val="009900"/>
                </a:solidFill>
              </a:rPr>
              <a:t>Abstract</a:t>
            </a:r>
          </a:p>
          <a:p>
            <a:pPr marL="0" indent="0" algn="l" rtl="0">
              <a:buNone/>
            </a:pPr>
            <a:r>
              <a:rPr lang="en-US" sz="1800" dirty="0"/>
              <a:t>The Ellsberg paradox demonstrates that people's beliefs over uncertain events might not be representable by subjective probability. We show that if a risk averse decision maker, who has a well defined Bayesian prior, perceives an Ellsberg type decision problem as possibly composed of a bundle of several positively correlated problems, she will be uncertainty averse. We generalize this argument and derive sufficient conditions for uncertainty aversion.</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120</a:t>
            </a:fld>
            <a:endParaRPr lang="en-US" altLang="en-US"/>
          </a:p>
        </p:txBody>
      </p:sp>
    </p:spTree>
    <p:extLst>
      <p:ext uri="{BB962C8B-B14F-4D97-AF65-F5344CB8AC3E}">
        <p14:creationId xmlns:p14="http://schemas.microsoft.com/office/powerpoint/2010/main" val="14511873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57200" y="1772816"/>
            <a:ext cx="8229600" cy="2584872"/>
          </a:xfrm>
        </p:spPr>
        <p:txBody>
          <a:bodyPr/>
          <a:lstStyle/>
          <a:p>
            <a:pPr rtl="0" eaLnBrk="1" hangingPunct="1"/>
            <a:r>
              <a:rPr lang="en-US" altLang="en-US" dirty="0" smtClean="0">
                <a:solidFill>
                  <a:srgbClr val="FF0000"/>
                </a:solidFill>
              </a:rPr>
              <a:t>States of the World</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ADD90FE-70CB-46F8-AEB7-DE3D8760AF4B}" type="slidenum">
              <a:rPr lang="ar-SA" altLang="en-US" sz="1400"/>
              <a:pPr algn="l">
                <a:spcBef>
                  <a:spcPct val="0"/>
                </a:spcBef>
                <a:buFontTx/>
                <a:buNone/>
              </a:pPr>
              <a:t>121</a:t>
            </a:fld>
            <a:endParaRPr lang="en-US" altLang="en-US" sz="1400"/>
          </a:p>
        </p:txBody>
      </p:sp>
    </p:spTree>
    <p:extLst>
      <p:ext uri="{BB962C8B-B14F-4D97-AF65-F5344CB8AC3E}">
        <p14:creationId xmlns:p14="http://schemas.microsoft.com/office/powerpoint/2010/main" val="21101416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DA9AC-7A0A-4062-9B13-32A8B10158C7}" type="slidenum">
              <a:rPr lang="ar-SA" altLang="en-US"/>
              <a:pPr eaLnBrk="1" hangingPunct="1"/>
              <a:t>122</a:t>
            </a:fld>
            <a:endParaRPr lang="en-US" altLang="en-US"/>
          </a:p>
        </p:txBody>
      </p:sp>
      <p:sp>
        <p:nvSpPr>
          <p:cNvPr id="117763" name="Rectangle 2"/>
          <p:cNvSpPr>
            <a:spLocks noGrp="1" noChangeArrowheads="1"/>
          </p:cNvSpPr>
          <p:nvPr>
            <p:ph type="title"/>
          </p:nvPr>
        </p:nvSpPr>
        <p:spPr/>
        <p:txBody>
          <a:bodyPr/>
          <a:lstStyle/>
          <a:p>
            <a:pPr rtl="0" eaLnBrk="1" hangingPunct="1"/>
            <a:r>
              <a:rPr lang="en-US" altLang="en-US" sz="3600" dirty="0" smtClean="0">
                <a:solidFill>
                  <a:schemeClr val="accent2"/>
                </a:solidFill>
              </a:rPr>
              <a:t>Monty Hall’s 3-Door Problem</a:t>
            </a:r>
          </a:p>
        </p:txBody>
      </p:sp>
      <p:sp>
        <p:nvSpPr>
          <p:cNvPr id="117764" name="Rectangle 3"/>
          <p:cNvSpPr>
            <a:spLocks noGrp="1" noChangeArrowheads="1"/>
          </p:cNvSpPr>
          <p:nvPr>
            <p:ph type="body" idx="1"/>
          </p:nvPr>
        </p:nvSpPr>
        <p:spPr>
          <a:xfrm>
            <a:off x="457200" y="1124744"/>
            <a:ext cx="8363272" cy="4525963"/>
          </a:xfrm>
        </p:spPr>
        <p:txBody>
          <a:bodyPr/>
          <a:lstStyle/>
          <a:p>
            <a:pPr marL="0" indent="0" algn="l" rtl="0">
              <a:lnSpc>
                <a:spcPct val="150000"/>
              </a:lnSpc>
              <a:buNone/>
            </a:pPr>
            <a:r>
              <a:rPr lang="en-US" sz="1800" dirty="0"/>
              <a:t>Consider the following version of the TV game “Let’s Make a Deal”:  there are three doors, marked A, B, and C, and behind one of them there is a prize (a car).  Behind the two other doors there is no prize (a goat).  Based on past plays of the game, you can safely assume that the car is behind doors A, B, and C with equal probabilities.</a:t>
            </a:r>
          </a:p>
          <a:p>
            <a:pPr marL="0" indent="0" algn="l" rtl="0">
              <a:lnSpc>
                <a:spcPct val="150000"/>
              </a:lnSpc>
              <a:buNone/>
            </a:pPr>
            <a:r>
              <a:rPr lang="en-US" sz="1800" dirty="0" smtClean="0"/>
              <a:t>You </a:t>
            </a:r>
            <a:r>
              <a:rPr lang="en-US" sz="1800" dirty="0"/>
              <a:t>are asked to name a door.  Before you open it, the moderator (Monty Hall), who knows where the car is, opens a door.  He has to open a door that (</a:t>
            </a:r>
            <a:r>
              <a:rPr lang="en-US" sz="1800" dirty="0" err="1"/>
              <a:t>i</a:t>
            </a:r>
            <a:r>
              <a:rPr lang="en-US" sz="1800" dirty="0"/>
              <a:t>) differs from the one you named; and (ii) does not have the car behind it.  (Since there are three doors, he can always do that.)  Now you are given a choice:  you can either open the first door you named (“stick”) or open the other door still closed (“switch”).  You get the prize behind the door you decide to open, and you goal is to maximize the probability of getting the car.  What should you do?</a:t>
            </a:r>
          </a:p>
        </p:txBody>
      </p:sp>
    </p:spTree>
    <p:extLst>
      <p:ext uri="{BB962C8B-B14F-4D97-AF65-F5344CB8AC3E}">
        <p14:creationId xmlns:p14="http://schemas.microsoft.com/office/powerpoint/2010/main" val="12815101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E45359-C6E6-47EB-BA49-7950BB043AA6}" type="slidenum">
              <a:rPr lang="ar-SA" altLang="en-US"/>
              <a:pPr eaLnBrk="1" hangingPunct="1"/>
              <a:t>123</a:t>
            </a:fld>
            <a:endParaRPr lang="en-US" altLang="en-US"/>
          </a:p>
        </p:txBody>
      </p:sp>
      <p:sp>
        <p:nvSpPr>
          <p:cNvPr id="118787" name="Rectangle 2"/>
          <p:cNvSpPr>
            <a:spLocks noGrp="1" noChangeArrowheads="1"/>
          </p:cNvSpPr>
          <p:nvPr>
            <p:ph type="title"/>
          </p:nvPr>
        </p:nvSpPr>
        <p:spPr/>
        <p:txBody>
          <a:bodyPr/>
          <a:lstStyle/>
          <a:p>
            <a:pPr rtl="0" eaLnBrk="1" hangingPunct="1"/>
            <a:r>
              <a:rPr lang="en-US" altLang="en-US" sz="3600" dirty="0" smtClean="0">
                <a:solidFill>
                  <a:schemeClr val="accent2"/>
                </a:solidFill>
              </a:rPr>
              <a:t>It’s better to switch</a:t>
            </a:r>
          </a:p>
        </p:txBody>
      </p:sp>
      <p:sp>
        <p:nvSpPr>
          <p:cNvPr id="118788" name="Rectangle 3"/>
          <p:cNvSpPr>
            <a:spLocks noGrp="1" noChangeArrowheads="1"/>
          </p:cNvSpPr>
          <p:nvPr>
            <p:ph type="body" sz="half" idx="1"/>
          </p:nvPr>
        </p:nvSpPr>
        <p:spPr>
          <a:xfrm>
            <a:off x="827584" y="1628800"/>
            <a:ext cx="6707088" cy="892696"/>
          </a:xfrm>
        </p:spPr>
        <p:txBody>
          <a:bodyPr/>
          <a:lstStyle/>
          <a:p>
            <a:pPr marL="0" indent="0" algn="l" rtl="0" eaLnBrk="1" hangingPunct="1">
              <a:buNone/>
            </a:pPr>
            <a:r>
              <a:rPr lang="en-US" altLang="en-US" sz="2400" dirty="0" smtClean="0"/>
              <a:t>The probability of getting the car</a:t>
            </a:r>
          </a:p>
        </p:txBody>
      </p:sp>
      <p:graphicFrame>
        <p:nvGraphicFramePr>
          <p:cNvPr id="40986" name="Group 26"/>
          <p:cNvGraphicFramePr>
            <a:graphicFrameLocks noGrp="1"/>
          </p:cNvGraphicFramePr>
          <p:nvPr>
            <p:ph sz="half" idx="2"/>
            <p:extLst>
              <p:ext uri="{D42A27DB-BD31-4B8C-83A1-F6EECF244321}">
                <p14:modId xmlns:p14="http://schemas.microsoft.com/office/powerpoint/2010/main" val="3319450924"/>
              </p:ext>
            </p:extLst>
          </p:nvPr>
        </p:nvGraphicFramePr>
        <p:xfrm>
          <a:off x="1547813" y="2925763"/>
          <a:ext cx="6408737" cy="2735263"/>
        </p:xfrm>
        <a:graphic>
          <a:graphicData uri="http://schemas.openxmlformats.org/drawingml/2006/table">
            <a:tbl>
              <a:tblPr rtl="1"/>
              <a:tblGrid>
                <a:gridCol w="1601787">
                  <a:extLst>
                    <a:ext uri="{9D8B030D-6E8A-4147-A177-3AD203B41FA5}">
                      <a16:colId xmlns:a16="http://schemas.microsoft.com/office/drawing/2014/main" val="20000"/>
                    </a:ext>
                  </a:extLst>
                </a:gridCol>
                <a:gridCol w="1601788">
                  <a:extLst>
                    <a:ext uri="{9D8B030D-6E8A-4147-A177-3AD203B41FA5}">
                      <a16:colId xmlns:a16="http://schemas.microsoft.com/office/drawing/2014/main" val="20001"/>
                    </a:ext>
                  </a:extLst>
                </a:gridCol>
                <a:gridCol w="1603375">
                  <a:extLst>
                    <a:ext uri="{9D8B030D-6E8A-4147-A177-3AD203B41FA5}">
                      <a16:colId xmlns:a16="http://schemas.microsoft.com/office/drawing/2014/main" val="20002"/>
                    </a:ext>
                  </a:extLst>
                </a:gridCol>
                <a:gridCol w="1601787">
                  <a:extLst>
                    <a:ext uri="{9D8B030D-6E8A-4147-A177-3AD203B41FA5}">
                      <a16:colId xmlns:a16="http://schemas.microsoft.com/office/drawing/2014/main" val="20003"/>
                    </a:ext>
                  </a:extLst>
                </a:gridCol>
              </a:tblGrid>
              <a:tr h="911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Car 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2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Stick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1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Arial" charset="0"/>
                          <a:cs typeface="Arial" charset="0"/>
                        </a:rPr>
                        <a:t>Switch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36387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D7202A-CC30-4EE5-B7ED-6830A50C9C8B}" type="slidenum">
              <a:rPr lang="ar-SA" altLang="en-US"/>
              <a:pPr eaLnBrk="1" hangingPunct="1"/>
              <a:t>124</a:t>
            </a:fld>
            <a:endParaRPr lang="en-US" altLang="en-US"/>
          </a:p>
        </p:txBody>
      </p:sp>
      <p:sp>
        <p:nvSpPr>
          <p:cNvPr id="119811" name="Rectangle 2"/>
          <p:cNvSpPr>
            <a:spLocks noGrp="1" noChangeArrowheads="1"/>
          </p:cNvSpPr>
          <p:nvPr>
            <p:ph type="title"/>
          </p:nvPr>
        </p:nvSpPr>
        <p:spPr/>
        <p:txBody>
          <a:bodyPr/>
          <a:lstStyle/>
          <a:p>
            <a:pPr rtl="0" eaLnBrk="1" hangingPunct="1"/>
            <a:r>
              <a:rPr lang="en-US" altLang="en-US" sz="3600" dirty="0" smtClean="0">
                <a:solidFill>
                  <a:schemeClr val="accent2"/>
                </a:solidFill>
              </a:rPr>
              <a:t>To be convinced</a:t>
            </a:r>
          </a:p>
        </p:txBody>
      </p:sp>
      <mc:AlternateContent xmlns:mc="http://schemas.openxmlformats.org/markup-compatibility/2006" xmlns:a14="http://schemas.microsoft.com/office/drawing/2010/main">
        <mc:Choice Requires="a14">
          <p:sp>
            <p:nvSpPr>
              <p:cNvPr id="119812" name="Rectangle 3"/>
              <p:cNvSpPr>
                <a:spLocks noGrp="1" noChangeArrowheads="1"/>
              </p:cNvSpPr>
              <p:nvPr>
                <p:ph type="body" idx="1"/>
              </p:nvPr>
            </p:nvSpPr>
            <p:spPr/>
            <p:txBody>
              <a:bodyPr/>
              <a:lstStyle/>
              <a:p>
                <a:pPr marL="457200" lvl="1" indent="0" algn="l" rtl="0" eaLnBrk="1" hangingPunct="1">
                  <a:lnSpc>
                    <a:spcPct val="150000"/>
                  </a:lnSpc>
                  <a:buNone/>
                </a:pPr>
                <a:r>
                  <a:rPr lang="en-US" altLang="en-US" sz="2400" dirty="0" smtClean="0"/>
                  <a:t>Assume that there were </a:t>
                </a:r>
                <a14:m>
                  <m:oMath xmlns:m="http://schemas.openxmlformats.org/officeDocument/2006/math">
                    <m:r>
                      <a:rPr lang="en-US" altLang="en-US" sz="2400" i="1" dirty="0" smtClean="0">
                        <a:solidFill>
                          <a:srgbClr val="FF0000"/>
                        </a:solidFill>
                        <a:latin typeface="Cambria Math" panose="02040503050406030204" pitchFamily="18" charset="0"/>
                      </a:rPr>
                      <m:t>1000</m:t>
                    </m:r>
                  </m:oMath>
                </a14:m>
                <a:r>
                  <a:rPr lang="en-US" altLang="en-US" sz="2400" dirty="0" smtClean="0"/>
                  <a:t> doors (and he has to open </a:t>
                </a:r>
                <a14:m>
                  <m:oMath xmlns:m="http://schemas.openxmlformats.org/officeDocument/2006/math">
                    <m:r>
                      <a:rPr lang="en-US" altLang="en-US" sz="2400" i="1" dirty="0" smtClean="0">
                        <a:solidFill>
                          <a:srgbClr val="FF0000"/>
                        </a:solidFill>
                        <a:latin typeface="Cambria Math" panose="02040503050406030204" pitchFamily="18" charset="0"/>
                      </a:rPr>
                      <m:t>998</m:t>
                    </m:r>
                  </m:oMath>
                </a14:m>
                <a:r>
                  <a:rPr lang="en-US" altLang="en-US" sz="2400" dirty="0" smtClean="0"/>
                  <a:t>)</a:t>
                </a:r>
              </a:p>
              <a:p>
                <a:pPr marL="457200" lvl="1" indent="0" algn="l" rtl="0" eaLnBrk="1" hangingPunct="1">
                  <a:lnSpc>
                    <a:spcPct val="150000"/>
                  </a:lnSpc>
                  <a:buNone/>
                </a:pPr>
                <a:r>
                  <a:rPr lang="en-US" altLang="en-US" sz="2400" dirty="0" smtClean="0"/>
                  <a:t>We realize that “</a:t>
                </a:r>
                <a:r>
                  <a:rPr lang="en-US" altLang="en-US" sz="2400" dirty="0" smtClean="0">
                    <a:solidFill>
                      <a:srgbClr val="009900"/>
                    </a:solidFill>
                  </a:rPr>
                  <a:t>switching</a:t>
                </a:r>
                <a:r>
                  <a:rPr lang="en-US" altLang="en-US" sz="2400" dirty="0" smtClean="0"/>
                  <a:t>” is not always to the </a:t>
                </a:r>
                <a:r>
                  <a:rPr lang="en-US" altLang="en-US" sz="2400" dirty="0" smtClean="0">
                    <a:solidFill>
                      <a:srgbClr val="7030A0"/>
                    </a:solidFill>
                  </a:rPr>
                  <a:t>same</a:t>
                </a:r>
                <a:r>
                  <a:rPr lang="en-US" altLang="en-US" sz="2400" dirty="0" smtClean="0"/>
                  <a:t> door</a:t>
                </a:r>
              </a:p>
              <a:p>
                <a:pPr marL="457200" lvl="1" indent="0" algn="l" rtl="0" eaLnBrk="1" hangingPunct="1">
                  <a:lnSpc>
                    <a:spcPct val="150000"/>
                  </a:lnSpc>
                  <a:buNone/>
                </a:pPr>
                <a:r>
                  <a:rPr lang="en-US" altLang="en-US" sz="2400" dirty="0" smtClean="0"/>
                  <a:t>Monty Hall “helps” us by ruling out one of the bad choices we could have made. </a:t>
                </a:r>
              </a:p>
              <a:p>
                <a:pPr marL="457200" lvl="1" indent="0" algn="l" rtl="0" eaLnBrk="1" hangingPunct="1">
                  <a:lnSpc>
                    <a:spcPct val="150000"/>
                  </a:lnSpc>
                  <a:buNone/>
                </a:pPr>
                <a:endParaRPr lang="en-US" altLang="en-US" sz="2400" dirty="0" smtClean="0"/>
              </a:p>
            </p:txBody>
          </p:sp>
        </mc:Choice>
        <mc:Fallback xmlns="">
          <p:sp>
            <p:nvSpPr>
              <p:cNvPr id="119812" name="Rectangle 3"/>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8088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45F442-7ED4-4E9F-8D99-7FD13BFD73B9}" type="slidenum">
              <a:rPr lang="ar-SA" altLang="en-US"/>
              <a:pPr eaLnBrk="1" hangingPunct="1"/>
              <a:t>125</a:t>
            </a:fld>
            <a:endParaRPr lang="en-US" altLang="en-US"/>
          </a:p>
        </p:txBody>
      </p:sp>
      <p:sp>
        <p:nvSpPr>
          <p:cNvPr id="120835" name="Rectangle 2"/>
          <p:cNvSpPr>
            <a:spLocks noGrp="1" noChangeArrowheads="1"/>
          </p:cNvSpPr>
          <p:nvPr>
            <p:ph type="title"/>
          </p:nvPr>
        </p:nvSpPr>
        <p:spPr/>
        <p:txBody>
          <a:bodyPr/>
          <a:lstStyle/>
          <a:p>
            <a:pPr eaLnBrk="1" hangingPunct="1"/>
            <a:r>
              <a:rPr lang="en-US" altLang="en-US" sz="3600" dirty="0" smtClean="0">
                <a:solidFill>
                  <a:schemeClr val="accent2"/>
                </a:solidFill>
              </a:rPr>
              <a:t>But…</a:t>
            </a:r>
          </a:p>
        </p:txBody>
      </p:sp>
      <p:sp>
        <p:nvSpPr>
          <p:cNvPr id="120836" name="Rectangle 3"/>
          <p:cNvSpPr>
            <a:spLocks noGrp="1" noChangeArrowheads="1"/>
          </p:cNvSpPr>
          <p:nvPr>
            <p:ph type="body" sz="half" idx="1"/>
          </p:nvPr>
        </p:nvSpPr>
        <p:spPr>
          <a:xfrm>
            <a:off x="457201" y="1600201"/>
            <a:ext cx="6491064" cy="604664"/>
          </a:xfrm>
        </p:spPr>
        <p:txBody>
          <a:bodyPr/>
          <a:lstStyle/>
          <a:p>
            <a:pPr marL="0" indent="0" algn="l" rtl="0" eaLnBrk="1" hangingPunct="1">
              <a:buNone/>
            </a:pPr>
            <a:r>
              <a:rPr lang="en-US" altLang="en-US" sz="2400" dirty="0" smtClean="0"/>
              <a:t>What’s wrong with the simple calculation:</a:t>
            </a:r>
          </a:p>
          <a:p>
            <a:pPr algn="l" rtl="0" eaLnBrk="1" hangingPunct="1"/>
            <a:endParaRPr lang="en-US" altLang="en-US" sz="2400" dirty="0" smtClean="0"/>
          </a:p>
        </p:txBody>
      </p:sp>
      <mc:AlternateContent xmlns:mc="http://schemas.openxmlformats.org/markup-compatibility/2006" xmlns:a14="http://schemas.microsoft.com/office/drawing/2010/main">
        <mc:Choice Requires="a14">
          <p:graphicFrame>
            <p:nvGraphicFramePr>
              <p:cNvPr id="44063" name="Group 31"/>
              <p:cNvGraphicFramePr>
                <a:graphicFrameLocks noGrp="1"/>
              </p:cNvGraphicFramePr>
              <p:nvPr>
                <p:ph sz="half" idx="2"/>
                <p:extLst>
                  <p:ext uri="{D42A27DB-BD31-4B8C-83A1-F6EECF244321}">
                    <p14:modId xmlns:p14="http://schemas.microsoft.com/office/powerpoint/2010/main" val="194706717"/>
                  </p:ext>
                </p:extLst>
              </p:nvPr>
            </p:nvGraphicFramePr>
            <p:xfrm>
              <a:off x="827584" y="2397919"/>
              <a:ext cx="7715250" cy="3191321"/>
            </p:xfrm>
            <a:graphic>
              <a:graphicData uri="http://schemas.openxmlformats.org/drawingml/2006/table">
                <a:tbl>
                  <a:tblPr rtl="1"/>
                  <a:tblGrid>
                    <a:gridCol w="1911350">
                      <a:extLst>
                        <a:ext uri="{9D8B030D-6E8A-4147-A177-3AD203B41FA5}">
                          <a16:colId xmlns:a16="http://schemas.microsoft.com/office/drawing/2014/main" val="20000"/>
                        </a:ext>
                      </a:extLst>
                    </a:gridCol>
                    <a:gridCol w="1909762">
                      <a:extLst>
                        <a:ext uri="{9D8B030D-6E8A-4147-A177-3AD203B41FA5}">
                          <a16:colId xmlns:a16="http://schemas.microsoft.com/office/drawing/2014/main" val="20001"/>
                        </a:ext>
                      </a:extLst>
                    </a:gridCol>
                    <a:gridCol w="1911350">
                      <a:extLst>
                        <a:ext uri="{9D8B030D-6E8A-4147-A177-3AD203B41FA5}">
                          <a16:colId xmlns:a16="http://schemas.microsoft.com/office/drawing/2014/main" val="20002"/>
                        </a:ext>
                      </a:extLst>
                    </a:gridCol>
                    <a:gridCol w="1982788">
                      <a:extLst>
                        <a:ext uri="{9D8B030D-6E8A-4147-A177-3AD203B41FA5}">
                          <a16:colId xmlns:a16="http://schemas.microsoft.com/office/drawing/2014/main" val="20003"/>
                        </a:ext>
                      </a:extLst>
                    </a:gridCol>
                  </a:tblGrid>
                  <a:tr h="93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B05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00B05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B05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B05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B05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B05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Arial" charset="0"/>
                              <a:cs typeface="Arial" charset="0"/>
                            </a:rPr>
                            <a:t>State (car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6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70C0"/>
                              </a:solidFill>
                              <a:effectLst/>
                              <a:latin typeface="Arial" charset="0"/>
                              <a:cs typeface="Arial" charset="0"/>
                            </a:rPr>
                            <a:t>Prior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1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70C0"/>
                              </a:solidFill>
                              <a:effectLst/>
                              <a:latin typeface="Arial" charset="0"/>
                              <a:cs typeface="Arial" charset="0"/>
                            </a:rPr>
                            <a:t>Posterior (after opening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44063" name="Group 31"/>
              <p:cNvGraphicFramePr>
                <a:graphicFrameLocks noGrp="1"/>
              </p:cNvGraphicFramePr>
              <p:nvPr>
                <p:ph sz="half" idx="2"/>
                <p:extLst>
                  <p:ext uri="{D42A27DB-BD31-4B8C-83A1-F6EECF244321}">
                    <p14:modId xmlns:p14="http://schemas.microsoft.com/office/powerpoint/2010/main" val="194706717"/>
                  </p:ext>
                </p:extLst>
              </p:nvPr>
            </p:nvGraphicFramePr>
            <p:xfrm>
              <a:off x="827584" y="2397919"/>
              <a:ext cx="7715250" cy="3191321"/>
            </p:xfrm>
            <a:graphic>
              <a:graphicData uri="http://schemas.openxmlformats.org/drawingml/2006/table">
                <a:tbl>
                  <a:tblPr rtl="1"/>
                  <a:tblGrid>
                    <a:gridCol w="1911350">
                      <a:extLst>
                        <a:ext uri="{9D8B030D-6E8A-4147-A177-3AD203B41FA5}">
                          <a16:colId xmlns:a16="http://schemas.microsoft.com/office/drawing/2014/main" val="20000"/>
                        </a:ext>
                      </a:extLst>
                    </a:gridCol>
                    <a:gridCol w="1909762">
                      <a:extLst>
                        <a:ext uri="{9D8B030D-6E8A-4147-A177-3AD203B41FA5}">
                          <a16:colId xmlns:a16="http://schemas.microsoft.com/office/drawing/2014/main" val="20001"/>
                        </a:ext>
                      </a:extLst>
                    </a:gridCol>
                    <a:gridCol w="1911350">
                      <a:extLst>
                        <a:ext uri="{9D8B030D-6E8A-4147-A177-3AD203B41FA5}">
                          <a16:colId xmlns:a16="http://schemas.microsoft.com/office/drawing/2014/main" val="20002"/>
                        </a:ext>
                      </a:extLst>
                    </a:gridCol>
                    <a:gridCol w="1982788">
                      <a:extLst>
                        <a:ext uri="{9D8B030D-6E8A-4147-A177-3AD203B41FA5}">
                          <a16:colId xmlns:a16="http://schemas.microsoft.com/office/drawing/2014/main" val="20003"/>
                        </a:ext>
                      </a:extLst>
                    </a:gridCol>
                  </a:tblGrid>
                  <a:tr h="933588">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185" t="-2614" r="-305096" b="-24575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3185" t="-2614" r="-205096" b="-24575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834" t="-2614" r="-105751" b="-245752"/>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50"/>
                              </a:solidFill>
                              <a:effectLst/>
                              <a:latin typeface="Arial" charset="0"/>
                              <a:cs typeface="Arial" charset="0"/>
                            </a:rPr>
                            <a:t>State (car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6264">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185" t="-101948" r="-305096" b="-1441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3185" t="-101948" r="-205096" b="-1441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834" t="-101948" r="-105751" b="-1441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70C0"/>
                              </a:solidFill>
                              <a:effectLst/>
                              <a:latin typeface="Arial" charset="0"/>
                              <a:cs typeface="Arial" charset="0"/>
                            </a:rPr>
                            <a:t>Prior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1469">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185" t="-143318" r="-305096" b="-230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3185" t="-143318" r="-205096" b="-230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834" t="-143318" r="-105751" b="-230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70C0"/>
                              </a:solidFill>
                              <a:effectLst/>
                              <a:latin typeface="Arial" charset="0"/>
                              <a:cs typeface="Arial" charset="0"/>
                            </a:rPr>
                            <a:t>Posterior (after opening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403821490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C0F7A3-2540-4DB4-9317-40906C44D9A9}" type="slidenum">
              <a:rPr lang="ar-SA" altLang="en-US"/>
              <a:pPr eaLnBrk="1" hangingPunct="1"/>
              <a:t>126</a:t>
            </a:fld>
            <a:endParaRPr lang="en-US" altLang="en-US"/>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The problem</a:t>
            </a:r>
          </a:p>
        </p:txBody>
      </p:sp>
      <mc:AlternateContent xmlns:mc="http://schemas.openxmlformats.org/markup-compatibility/2006" xmlns:a14="http://schemas.microsoft.com/office/drawing/2010/main">
        <mc:Choice Requires="a14">
          <p:sp>
            <p:nvSpPr>
              <p:cNvPr id="121860" name="Rectangle 3"/>
              <p:cNvSpPr>
                <a:spLocks noGrp="1" noChangeArrowheads="1"/>
              </p:cNvSpPr>
              <p:nvPr>
                <p:ph type="body" idx="1"/>
              </p:nvPr>
            </p:nvSpPr>
            <p:spPr>
              <a:xfrm>
                <a:off x="457200" y="1600201"/>
                <a:ext cx="8229600" cy="3629000"/>
              </a:xfrm>
            </p:spPr>
            <p:txBody>
              <a:bodyPr/>
              <a:lstStyle/>
              <a:p>
                <a:pPr marL="0" indent="0" algn="l" rtl="0" eaLnBrk="1" hangingPunct="1">
                  <a:lnSpc>
                    <a:spcPct val="150000"/>
                  </a:lnSpc>
                  <a:spcBef>
                    <a:spcPts val="1200"/>
                  </a:spcBef>
                  <a:spcAft>
                    <a:spcPts val="600"/>
                  </a:spcAft>
                  <a:buNone/>
                </a:pPr>
                <a:r>
                  <a:rPr lang="en-US" altLang="en-US" sz="2400" dirty="0" smtClean="0"/>
                  <a:t>The state space above </a:t>
                </a:r>
                <a14:m>
                  <m:oMath xmlns:m="http://schemas.openxmlformats.org/officeDocument/2006/math">
                    <m:r>
                      <a:rPr lang="en-US" altLang="en-US" sz="2400" i="1" dirty="0" smtClean="0">
                        <a:solidFill>
                          <a:srgbClr val="009900"/>
                        </a:solidFill>
                        <a:latin typeface="Cambria Math" panose="02040503050406030204" pitchFamily="18" charset="0"/>
                      </a:rPr>
                      <m:t>{</m:t>
                    </m:r>
                    <m:r>
                      <a:rPr lang="en-US" altLang="en-US" sz="2400" i="1" dirty="0" smtClean="0">
                        <a:solidFill>
                          <a:srgbClr val="009900"/>
                        </a:solidFill>
                        <a:latin typeface="Cambria Math" panose="02040503050406030204" pitchFamily="18" charset="0"/>
                      </a:rPr>
                      <m:t>𝐴</m:t>
                    </m:r>
                    <m:r>
                      <a:rPr lang="en-US" altLang="en-US" sz="2400" i="1" dirty="0" smtClean="0">
                        <a:solidFill>
                          <a:srgbClr val="009900"/>
                        </a:solidFill>
                        <a:latin typeface="Cambria Math" panose="02040503050406030204" pitchFamily="18" charset="0"/>
                      </a:rPr>
                      <m:t>,</m:t>
                    </m:r>
                    <m:r>
                      <a:rPr lang="en-US" altLang="en-US" sz="2400" i="1" dirty="0" smtClean="0">
                        <a:solidFill>
                          <a:srgbClr val="009900"/>
                        </a:solidFill>
                        <a:latin typeface="Cambria Math" panose="02040503050406030204" pitchFamily="18" charset="0"/>
                      </a:rPr>
                      <m:t>𝐵</m:t>
                    </m:r>
                    <m:r>
                      <a:rPr lang="en-US" altLang="en-US" sz="2400" i="1" dirty="0" smtClean="0">
                        <a:solidFill>
                          <a:srgbClr val="009900"/>
                        </a:solidFill>
                        <a:latin typeface="Cambria Math" panose="02040503050406030204" pitchFamily="18" charset="0"/>
                      </a:rPr>
                      <m:t>,</m:t>
                    </m:r>
                    <m:r>
                      <a:rPr lang="en-US" altLang="en-US" sz="2400" i="1" dirty="0" smtClean="0">
                        <a:solidFill>
                          <a:srgbClr val="009900"/>
                        </a:solidFill>
                        <a:latin typeface="Cambria Math" panose="02040503050406030204" pitchFamily="18" charset="0"/>
                      </a:rPr>
                      <m:t>𝐶</m:t>
                    </m:r>
                    <m:r>
                      <a:rPr lang="en-US" altLang="en-US" sz="2400" i="1" dirty="0" smtClean="0">
                        <a:solidFill>
                          <a:srgbClr val="009900"/>
                        </a:solidFill>
                        <a:latin typeface="Cambria Math" panose="02040503050406030204" pitchFamily="18" charset="0"/>
                      </a:rPr>
                      <m:t>} </m:t>
                    </m:r>
                  </m:oMath>
                </a14:m>
                <a:r>
                  <a:rPr lang="en-US" altLang="en-US" sz="2400" dirty="0" smtClean="0"/>
                  <a:t>is not rich enough</a:t>
                </a:r>
              </a:p>
              <a:p>
                <a:pPr marL="0" indent="0" algn="l" rtl="0" eaLnBrk="1" hangingPunct="1">
                  <a:lnSpc>
                    <a:spcPct val="150000"/>
                  </a:lnSpc>
                  <a:spcBef>
                    <a:spcPts val="1200"/>
                  </a:spcBef>
                  <a:spcAft>
                    <a:spcPts val="600"/>
                  </a:spcAft>
                  <a:buNone/>
                </a:pPr>
                <a:r>
                  <a:rPr lang="en-US" altLang="en-US" sz="2400" dirty="0" smtClean="0"/>
                  <a:t>Assumptions that are </a:t>
                </a:r>
                <a:r>
                  <a:rPr lang="en-US" altLang="en-US" sz="2400" dirty="0" smtClean="0">
                    <a:solidFill>
                      <a:srgbClr val="7030A0"/>
                    </a:solidFill>
                  </a:rPr>
                  <a:t>hidden</a:t>
                </a:r>
                <a:r>
                  <a:rPr lang="en-US" altLang="en-US" sz="2400" dirty="0" smtClean="0"/>
                  <a:t> in the definition of the states will never be challenged by Bayesian updating</a:t>
                </a:r>
              </a:p>
              <a:p>
                <a:pPr marL="0" indent="0" algn="l" rtl="0" eaLnBrk="1" hangingPunct="1">
                  <a:lnSpc>
                    <a:spcPct val="150000"/>
                  </a:lnSpc>
                  <a:spcBef>
                    <a:spcPts val="1200"/>
                  </a:spcBef>
                  <a:spcAft>
                    <a:spcPts val="600"/>
                  </a:spcAft>
                  <a:buNone/>
                </a:pPr>
                <a:r>
                  <a:rPr lang="en-US" altLang="en-US" sz="2400" dirty="0" smtClean="0"/>
                  <a:t>In particular, </a:t>
                </a:r>
                <a:r>
                  <a:rPr lang="en-US" altLang="en-US" sz="2400" dirty="0" smtClean="0">
                    <a:solidFill>
                      <a:srgbClr val="FF0000"/>
                    </a:solidFill>
                  </a:rPr>
                  <a:t>the way we get information</a:t>
                </a:r>
                <a:r>
                  <a:rPr lang="en-US" altLang="en-US" sz="2400" dirty="0" smtClean="0"/>
                  <a:t>, and the fact that we know something, may be </a:t>
                </a:r>
                <a:r>
                  <a:rPr lang="en-US" altLang="en-US" sz="2400" dirty="0" smtClean="0">
                    <a:solidFill>
                      <a:srgbClr val="C00000"/>
                    </a:solidFill>
                  </a:rPr>
                  <a:t>informative in itself</a:t>
                </a:r>
                <a:r>
                  <a:rPr lang="en-US" altLang="en-US" sz="2400" dirty="0" smtClean="0"/>
                  <a:t>. </a:t>
                </a:r>
              </a:p>
              <a:p>
                <a:pPr marL="0" indent="0" algn="l" rtl="0" eaLnBrk="1" hangingPunct="1">
                  <a:lnSpc>
                    <a:spcPct val="150000"/>
                  </a:lnSpc>
                  <a:buNone/>
                </a:pPr>
                <a:endParaRPr lang="en-US" altLang="en-US" dirty="0" smtClean="0"/>
              </a:p>
            </p:txBody>
          </p:sp>
        </mc:Choice>
        <mc:Fallback xmlns="">
          <p:sp>
            <p:nvSpPr>
              <p:cNvPr id="121860" name="Rectangle 3"/>
              <p:cNvSpPr>
                <a:spLocks noGrp="1" noRot="1" noChangeAspect="1" noMove="1" noResize="1" noEditPoints="1" noAdjustHandles="1" noChangeArrowheads="1" noChangeShapeType="1" noTextEdit="1"/>
              </p:cNvSpPr>
              <p:nvPr>
                <p:ph type="body" idx="1"/>
              </p:nvPr>
            </p:nvSpPr>
            <p:spPr>
              <a:xfrm>
                <a:off x="457200" y="1600201"/>
                <a:ext cx="8229600" cy="3629000"/>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37600683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3FC3C5-0D5E-4E56-8594-2700ECE097E9}" type="slidenum">
              <a:rPr lang="ar-SA" altLang="en-US"/>
              <a:pPr eaLnBrk="1" hangingPunct="1"/>
              <a:t>127</a:t>
            </a:fld>
            <a:endParaRPr lang="en-US" altLang="en-US"/>
          </a:p>
        </p:txBody>
      </p:sp>
      <p:sp>
        <p:nvSpPr>
          <p:cNvPr id="122883" name="Rectangle 2"/>
          <p:cNvSpPr>
            <a:spLocks noGrp="1" noChangeArrowheads="1"/>
          </p:cNvSpPr>
          <p:nvPr>
            <p:ph type="title"/>
          </p:nvPr>
        </p:nvSpPr>
        <p:spPr/>
        <p:txBody>
          <a:bodyPr/>
          <a:lstStyle/>
          <a:p>
            <a:pPr eaLnBrk="1" hangingPunct="1"/>
            <a:r>
              <a:rPr lang="en-US" altLang="en-US" sz="3600" dirty="0" smtClean="0">
                <a:solidFill>
                  <a:schemeClr val="accent2"/>
                </a:solidFill>
              </a:rPr>
              <a:t>A correct Bayesian analysis</a:t>
            </a:r>
          </a:p>
        </p:txBody>
      </p:sp>
      <mc:AlternateContent xmlns:mc="http://schemas.openxmlformats.org/markup-compatibility/2006" xmlns:a14="http://schemas.microsoft.com/office/drawing/2010/main">
        <mc:Choice Requires="a14">
          <p:sp>
            <p:nvSpPr>
              <p:cNvPr id="122884" name="Rectangle 3"/>
              <p:cNvSpPr>
                <a:spLocks noGrp="1" noChangeArrowheads="1"/>
              </p:cNvSpPr>
              <p:nvPr>
                <p:ph type="body" idx="1"/>
              </p:nvPr>
            </p:nvSpPr>
            <p:spPr/>
            <p:txBody>
              <a:bodyPr/>
              <a:lstStyle/>
              <a:p>
                <a:pPr algn="l" rtl="0" eaLnBrk="1" hangingPunct="1"/>
                <a:r>
                  <a:rPr lang="en-US" altLang="en-US" sz="2400" dirty="0" smtClean="0"/>
                  <a:t>Suppose we named door </a:t>
                </a:r>
                <a14:m>
                  <m:oMath xmlns:m="http://schemas.openxmlformats.org/officeDocument/2006/math">
                    <m:r>
                      <a:rPr lang="en-US" altLang="en-US" sz="2400" i="1" dirty="0" smtClean="0">
                        <a:solidFill>
                          <a:srgbClr val="009900"/>
                        </a:solidFill>
                        <a:latin typeface="Cambria Math" panose="02040503050406030204" pitchFamily="18" charset="0"/>
                      </a:rPr>
                      <m:t>𝐴</m:t>
                    </m:r>
                  </m:oMath>
                </a14:m>
                <a:endParaRPr lang="en-US" altLang="en-US" sz="2400" dirty="0" smtClean="0">
                  <a:solidFill>
                    <a:srgbClr val="009900"/>
                  </a:solidFill>
                </a:endParaRPr>
              </a:p>
              <a:p>
                <a:pPr algn="l" rtl="0" eaLnBrk="1" hangingPunct="1"/>
                <a:endParaRPr lang="en-US" altLang="en-US" sz="2400" dirty="0" smtClean="0"/>
              </a:p>
              <a:p>
                <a:pPr algn="l" rtl="0" eaLnBrk="1" hangingPunct="1"/>
                <a:r>
                  <a:rPr lang="en-US" altLang="en-US" sz="2400" dirty="0" smtClean="0"/>
                  <a:t>Two sources of uncertainty</a:t>
                </a:r>
              </a:p>
              <a:p>
                <a:pPr lvl="1" algn="l" rtl="0" eaLnBrk="1" hangingPunct="1"/>
                <a:r>
                  <a:rPr lang="en-US" altLang="en-US" sz="2400" dirty="0" smtClean="0"/>
                  <a:t>Where the car really is</a:t>
                </a:r>
              </a:p>
              <a:p>
                <a:pPr lvl="1" algn="l" rtl="0" eaLnBrk="1" hangingPunct="1"/>
                <a:r>
                  <a:rPr lang="en-US" altLang="en-US" sz="2400" dirty="0" smtClean="0"/>
                  <a:t>Which door Monty Hall opens</a:t>
                </a:r>
              </a:p>
              <a:p>
                <a:pPr lvl="1" algn="l" rtl="0" eaLnBrk="1" hangingPunct="1">
                  <a:buFontTx/>
                  <a:buNone/>
                </a:pPr>
                <a:endParaRPr lang="en-US" altLang="en-US" sz="2400" dirty="0" smtClean="0"/>
              </a:p>
              <a:p>
                <a:pPr algn="l" rtl="0" eaLnBrk="1" hangingPunct="1"/>
                <a:r>
                  <a:rPr lang="en-US" altLang="en-US" sz="2400" dirty="0" smtClean="0"/>
                  <a:t>Thus, there are </a:t>
                </a:r>
                <a14:m>
                  <m:oMath xmlns:m="http://schemas.openxmlformats.org/officeDocument/2006/math">
                    <m:r>
                      <a:rPr lang="en-US" altLang="en-US" sz="2400" i="1" dirty="0" smtClean="0">
                        <a:solidFill>
                          <a:srgbClr val="FF0000"/>
                        </a:solidFill>
                        <a:latin typeface="Cambria Math" panose="02040503050406030204" pitchFamily="18" charset="0"/>
                      </a:rPr>
                      <m:t>9</m:t>
                    </m:r>
                  </m:oMath>
                </a14:m>
                <a:r>
                  <a:rPr lang="en-US" altLang="en-US" sz="2400" dirty="0" smtClean="0"/>
                  <a:t> states of the world, not </a:t>
                </a:r>
                <a14:m>
                  <m:oMath xmlns:m="http://schemas.openxmlformats.org/officeDocument/2006/math">
                    <m:r>
                      <a:rPr lang="en-US" altLang="en-US" sz="2400" i="1" dirty="0" smtClean="0">
                        <a:solidFill>
                          <a:srgbClr val="FF0000"/>
                        </a:solidFill>
                        <a:latin typeface="Cambria Math" panose="02040503050406030204" pitchFamily="18" charset="0"/>
                      </a:rPr>
                      <m:t>3</m:t>
                    </m:r>
                  </m:oMath>
                </a14:m>
                <a:r>
                  <a:rPr lang="en-US" altLang="en-US" sz="2400" dirty="0" smtClean="0"/>
                  <a:t>:</a:t>
                </a:r>
              </a:p>
            </p:txBody>
          </p:sp>
        </mc:Choice>
        <mc:Fallback xmlns="">
          <p:sp>
            <p:nvSpPr>
              <p:cNvPr id="122884" name="Rectangle 3"/>
              <p:cNvSpPr>
                <a:spLocks noGrp="1" noRot="1" noChangeAspect="1" noMove="1" noResize="1" noEditPoints="1" noAdjustHandles="1" noChangeArrowheads="1" noChangeShapeType="1" noTextEdit="1"/>
              </p:cNvSpPr>
              <p:nvPr>
                <p:ph type="body" idx="1"/>
              </p:nvPr>
            </p:nvSpPr>
            <p:spPr>
              <a:blipFill>
                <a:blip r:embed="rId2"/>
                <a:stretch>
                  <a:fillRect l="-963" t="-943"/>
                </a:stretch>
              </a:blipFill>
            </p:spPr>
            <p:txBody>
              <a:bodyPr/>
              <a:lstStyle/>
              <a:p>
                <a:r>
                  <a:rPr lang="en-US">
                    <a:noFill/>
                  </a:rPr>
                  <a:t> </a:t>
                </a:r>
              </a:p>
            </p:txBody>
          </p:sp>
        </mc:Fallback>
      </mc:AlternateContent>
    </p:spTree>
    <p:extLst>
      <p:ext uri="{BB962C8B-B14F-4D97-AF65-F5344CB8AC3E}">
        <p14:creationId xmlns:p14="http://schemas.microsoft.com/office/powerpoint/2010/main" val="40263602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6D63A9-7B71-4296-9FFF-8264355E3604}" type="slidenum">
              <a:rPr lang="ar-SA" altLang="en-US"/>
              <a:pPr eaLnBrk="1" hangingPunct="1"/>
              <a:t>128</a:t>
            </a:fld>
            <a:endParaRPr lang="en-US" altLang="en-US"/>
          </a:p>
        </p:txBody>
      </p:sp>
      <p:sp>
        <p:nvSpPr>
          <p:cNvPr id="123907" name="Rectangle 2"/>
          <p:cNvSpPr>
            <a:spLocks noGrp="1" noChangeArrowheads="1"/>
          </p:cNvSpPr>
          <p:nvPr>
            <p:ph type="title"/>
          </p:nvPr>
        </p:nvSpPr>
        <p:spPr/>
        <p:txBody>
          <a:bodyPr/>
          <a:lstStyle/>
          <a:p>
            <a:pPr eaLnBrk="1" hangingPunct="1"/>
            <a:r>
              <a:rPr lang="en-US" altLang="en-US" sz="3600" dirty="0" smtClean="0">
                <a:solidFill>
                  <a:schemeClr val="accent2"/>
                </a:solidFill>
              </a:rPr>
              <a:t>The states of the world</a:t>
            </a:r>
          </a:p>
        </p:txBody>
      </p:sp>
      <mc:AlternateContent xmlns:mc="http://schemas.openxmlformats.org/markup-compatibility/2006" xmlns:a14="http://schemas.microsoft.com/office/drawing/2010/main">
        <mc:Choice Requires="a14">
          <p:graphicFrame>
            <p:nvGraphicFramePr>
              <p:cNvPr id="47164" name="Group 60"/>
              <p:cNvGraphicFramePr>
                <a:graphicFrameLocks noGrp="1"/>
              </p:cNvGraphicFramePr>
              <p:nvPr>
                <p:ph idx="1"/>
                <p:extLst>
                  <p:ext uri="{D42A27DB-BD31-4B8C-83A1-F6EECF244321}">
                    <p14:modId xmlns:p14="http://schemas.microsoft.com/office/powerpoint/2010/main" val="3514832173"/>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6367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MH opens</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47164" name="Group 60"/>
              <p:cNvGraphicFramePr>
                <a:graphicFrameLocks noGrp="1"/>
              </p:cNvGraphicFramePr>
              <p:nvPr>
                <p:ph idx="1"/>
                <p:extLst>
                  <p:ext uri="{D42A27DB-BD31-4B8C-83A1-F6EECF244321}">
                    <p14:modId xmlns:p14="http://schemas.microsoft.com/office/powerpoint/2010/main" val="3514832173"/>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MH opens</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31761285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6C0B58-CD52-4A9C-9FB4-7914CF2E8C29}" type="slidenum">
              <a:rPr lang="ar-SA" altLang="en-US"/>
              <a:pPr eaLnBrk="1" hangingPunct="1"/>
              <a:t>129</a:t>
            </a:fld>
            <a:endParaRPr lang="en-US" altLang="en-US"/>
          </a:p>
        </p:txBody>
      </p:sp>
      <p:sp>
        <p:nvSpPr>
          <p:cNvPr id="124931" name="Rectangle 2"/>
          <p:cNvSpPr>
            <a:spLocks noGrp="1" noChangeArrowheads="1"/>
          </p:cNvSpPr>
          <p:nvPr>
            <p:ph type="title"/>
          </p:nvPr>
        </p:nvSpPr>
        <p:spPr/>
        <p:txBody>
          <a:bodyPr/>
          <a:lstStyle/>
          <a:p>
            <a:pPr eaLnBrk="1" hangingPunct="1"/>
            <a:r>
              <a:rPr lang="en-US" altLang="en-US" sz="3600" dirty="0" smtClean="0">
                <a:solidFill>
                  <a:schemeClr val="accent2"/>
                </a:solidFill>
              </a:rPr>
              <a:t>Filling up probabilities</a:t>
            </a:r>
          </a:p>
        </p:txBody>
      </p:sp>
      <mc:AlternateContent xmlns:mc="http://schemas.openxmlformats.org/markup-compatibility/2006" xmlns:a14="http://schemas.microsoft.com/office/drawing/2010/main">
        <mc:Choice Requires="a14">
          <p:graphicFrame>
            <p:nvGraphicFramePr>
              <p:cNvPr id="76803" name="Group 3"/>
              <p:cNvGraphicFramePr>
                <a:graphicFrameLocks noGrp="1"/>
              </p:cNvGraphicFramePr>
              <p:nvPr>
                <p:ph idx="1"/>
                <p:extLst>
                  <p:ext uri="{D42A27DB-BD31-4B8C-83A1-F6EECF244321}">
                    <p14:modId xmlns:p14="http://schemas.microsoft.com/office/powerpoint/2010/main" val="2658152572"/>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76803" name="Group 3"/>
              <p:cNvGraphicFramePr>
                <a:graphicFrameLocks noGrp="1"/>
              </p:cNvGraphicFramePr>
              <p:nvPr>
                <p:ph idx="1"/>
                <p:extLst>
                  <p:ext uri="{D42A27DB-BD31-4B8C-83A1-F6EECF244321}">
                    <p14:modId xmlns:p14="http://schemas.microsoft.com/office/powerpoint/2010/main" val="2658152572"/>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57666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axioms</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a:lnSpc>
                    <a:spcPct val="150000"/>
                  </a:lnSpc>
                </a:pPr>
                <a:r>
                  <a:rPr lang="en-US" sz="2000" dirty="0"/>
                  <a:t>P1.</a:t>
                </a:r>
                <a14:m>
                  <m:oMath xmlns:m="http://schemas.openxmlformats.org/officeDocument/2006/math">
                    <m:r>
                      <a:rPr lang="en-US" sz="2000" i="1" dirty="0">
                        <a:solidFill>
                          <a:srgbClr val="7030A0"/>
                        </a:solidFill>
                        <a:latin typeface="Cambria Math"/>
                        <a:ea typeface="Cambria Math"/>
                      </a:rPr>
                      <m:t>≽</m:t>
                    </m:r>
                    <m:r>
                      <m:rPr>
                        <m:sty m:val="p"/>
                      </m:rPr>
                      <a:rPr lang="en-US" sz="2000">
                        <a:solidFill>
                          <a:srgbClr val="7030A0"/>
                        </a:solidFill>
                        <a:latin typeface="Cambria Math" panose="02040503050406030204" pitchFamily="18" charset="0"/>
                        <a:ea typeface="Cambria Math" panose="02040503050406030204" pitchFamily="18" charset="0"/>
                      </a:rPr>
                      <m:t>on</m:t>
                    </m:r>
                    <m:r>
                      <a:rPr lang="en-US" sz="2000" i="1">
                        <a:solidFill>
                          <a:srgbClr val="7030A0"/>
                        </a:solidFill>
                        <a:latin typeface="Cambria Math" panose="02040503050406030204" pitchFamily="18" charset="0"/>
                        <a:ea typeface="Cambria Math" panose="02040503050406030204" pitchFamily="18" charset="0"/>
                      </a:rPr>
                      <m:t> </m:t>
                    </m:r>
                    <m:r>
                      <a:rPr lang="en-US" sz="2000" i="1">
                        <a:solidFill>
                          <a:srgbClr val="7030A0"/>
                        </a:solidFill>
                        <a:latin typeface="Cambria Math" panose="02040503050406030204" pitchFamily="18" charset="0"/>
                        <a:ea typeface="Cambria Math" panose="02040503050406030204" pitchFamily="18" charset="0"/>
                      </a:rPr>
                      <m:t>𝐹</m:t>
                    </m:r>
                  </m:oMath>
                </a14:m>
                <a:r>
                  <a:rPr lang="en-US" sz="2000" dirty="0">
                    <a:solidFill>
                      <a:srgbClr val="7030A0"/>
                    </a:solidFill>
                  </a:rPr>
                  <a:t> </a:t>
                </a:r>
                <a:r>
                  <a:rPr lang="en-US" sz="2000" dirty="0"/>
                  <a:t>is </a:t>
                </a:r>
                <a:r>
                  <a:rPr lang="en-US" sz="2000" dirty="0">
                    <a:solidFill>
                      <a:srgbClr val="FF0000"/>
                    </a:solidFill>
                  </a:rPr>
                  <a:t>complete</a:t>
                </a:r>
                <a:r>
                  <a:rPr lang="en-US" sz="2000" dirty="0"/>
                  <a:t> and </a:t>
                </a:r>
                <a:r>
                  <a:rPr lang="en-US" sz="2000" dirty="0">
                    <a:solidFill>
                      <a:srgbClr val="FF0000"/>
                    </a:solidFill>
                  </a:rPr>
                  <a:t>transitive</a:t>
                </a:r>
              </a:p>
              <a:p>
                <a:pPr>
                  <a:lnSpc>
                    <a:spcPct val="150000"/>
                  </a:lnSpc>
                </a:pPr>
                <a:r>
                  <a:rPr lang="en-US" sz="2000" dirty="0"/>
                  <a:t>P2. </a:t>
                </a:r>
                <a14:m>
                  <m:oMath xmlns:m="http://schemas.openxmlformats.org/officeDocument/2006/math">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𝐴𝑔</m:t>
                    </m:r>
                    <m:r>
                      <a:rPr lang="en-US" sz="2000" i="1" dirty="0">
                        <a:solidFill>
                          <a:srgbClr val="FF0000"/>
                        </a:solidFill>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𝐴𝑔</m:t>
                    </m:r>
                  </m:oMath>
                </a14:m>
                <a:r>
                  <a:rPr lang="en-US" sz="2000" dirty="0"/>
                  <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a:t>)</a:t>
                </a:r>
              </a:p>
              <a:p>
                <a:pPr>
                  <a:lnSpc>
                    <a:spcPct val="150000"/>
                  </a:lnSpc>
                </a:pPr>
                <a:r>
                  <a:rPr lang="en-US" sz="2000" dirty="0"/>
                  <a:t>P3. </a:t>
                </a:r>
                <a14:m>
                  <m:oMath xmlns:m="http://schemas.openxmlformats.org/officeDocument/2006/math">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𝐴𝑥</m:t>
                    </m:r>
                    <m:r>
                      <a:rPr lang="en-US" sz="2000" i="1" dirty="0">
                        <a:latin typeface="Cambria Math"/>
                        <a:ea typeface="Cambria Math"/>
                      </a:rPr>
                      <m:t>≽</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𝐴𝑦</m:t>
                    </m:r>
                    <m:r>
                      <a:rPr lang="en-US" sz="2000" i="1" dirty="0">
                        <a:solidFill>
                          <a:srgbClr val="FF0000"/>
                        </a:solidFill>
                        <a:latin typeface="Cambria Math"/>
                        <a:ea typeface="Cambria Math"/>
                      </a:rPr>
                      <m:t>⇔</m:t>
                    </m:r>
                    <m:r>
                      <a:rPr lang="en-US" sz="2000" i="1">
                        <a:solidFill>
                          <a:srgbClr val="0099FF"/>
                        </a:solidFill>
                        <a:latin typeface="Cambria Math" panose="02040503050406030204" pitchFamily="18" charset="0"/>
                      </a:rPr>
                      <m:t>𝑥</m:t>
                    </m:r>
                    <m:r>
                      <a:rPr lang="en-US" sz="2000" i="1" dirty="0">
                        <a:latin typeface="Cambria Math"/>
                        <a:ea typeface="Cambria Math"/>
                      </a:rPr>
                      <m:t>≽</m:t>
                    </m:r>
                    <m:r>
                      <a:rPr lang="en-US" sz="2000" i="1">
                        <a:solidFill>
                          <a:srgbClr val="0099FF"/>
                        </a:solidFill>
                        <a:latin typeface="Cambria Math" panose="02040503050406030204" pitchFamily="18" charset="0"/>
                      </a:rPr>
                      <m:t>𝑦</m:t>
                    </m:r>
                  </m:oMath>
                </a14:m>
                <a:r>
                  <a:rPr lang="en-US" sz="2000" dirty="0"/>
                  <a:t> 	</a:t>
                </a:r>
                <a:r>
                  <a:rPr lang="en-US" sz="2000" dirty="0" smtClean="0"/>
                  <a:t>provided </a:t>
                </a:r>
                <a:r>
                  <a:rPr lang="en-US" sz="2000" dirty="0"/>
                  <a:t>that</a:t>
                </a:r>
                <a:r>
                  <a:rPr lang="en-US" sz="2000" dirty="0" smtClean="0"/>
                  <a:t> </a:t>
                </a:r>
                <a14:m>
                  <m:oMath xmlns:m="http://schemas.openxmlformats.org/officeDocument/2006/math">
                    <m:r>
                      <a:rPr lang="en-US" sz="2000" i="1">
                        <a:solidFill>
                          <a:srgbClr val="7030A0"/>
                        </a:solidFill>
                        <a:latin typeface="Cambria Math" panose="02040503050406030204" pitchFamily="18" charset="0"/>
                      </a:rPr>
                      <m:t>𝐴</m:t>
                    </m:r>
                  </m:oMath>
                </a14:m>
                <a:r>
                  <a:rPr lang="en-US" sz="2000" dirty="0" smtClean="0"/>
                  <a:t> </a:t>
                </a:r>
                <a:r>
                  <a:rPr lang="en-US" sz="2000" dirty="0"/>
                  <a:t>is </a:t>
                </a:r>
                <a:r>
                  <a:rPr lang="en-US" sz="2000" dirty="0">
                    <a:solidFill>
                      <a:srgbClr val="A50021"/>
                    </a:solidFill>
                  </a:rPr>
                  <a:t>non-null (</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a:solidFill>
                      <a:srgbClr val="A50021"/>
                    </a:solidFill>
                  </a:rPr>
                  <a:t>)</a:t>
                </a:r>
              </a:p>
              <a:p>
                <a:pPr>
                  <a:lnSpc>
                    <a:spcPct val="150000"/>
                  </a:lnSpc>
                </a:pPr>
                <a:r>
                  <a:rPr lang="en-US" sz="2000" dirty="0"/>
                  <a:t>P4. </a:t>
                </a:r>
                <a14:m>
                  <m:oMath xmlns:m="http://schemas.openxmlformats.org/officeDocument/2006/math">
                    <m:r>
                      <a:rPr lang="en-US" sz="2000" i="1">
                        <a:solidFill>
                          <a:srgbClr val="7030A0"/>
                        </a:solidFill>
                        <a:latin typeface="Cambria Math" panose="02040503050406030204" pitchFamily="18" charset="0"/>
                      </a:rPr>
                      <m:t>𝑥</m:t>
                    </m:r>
                    <m:r>
                      <a:rPr lang="en-US" sz="2000" i="1">
                        <a:solidFill>
                          <a:srgbClr val="00B0F0"/>
                        </a:solidFill>
                        <a:latin typeface="Cambria Math" panose="02040503050406030204" pitchFamily="18" charset="0"/>
                      </a:rPr>
                      <m:t>𝐴</m:t>
                    </m:r>
                    <m:r>
                      <a:rPr lang="en-US" sz="2000" i="1">
                        <a:solidFill>
                          <a:srgbClr val="7030A0"/>
                        </a:solidFill>
                        <a:latin typeface="Cambria Math" panose="02040503050406030204" pitchFamily="18" charset="0"/>
                      </a:rPr>
                      <m:t>𝑦</m:t>
                    </m:r>
                    <m:r>
                      <a:rPr lang="en-US" sz="2000" i="1" dirty="0">
                        <a:latin typeface="Cambria Math"/>
                        <a:ea typeface="Cambria Math"/>
                      </a:rPr>
                      <m:t>≽</m:t>
                    </m:r>
                    <m:r>
                      <a:rPr lang="en-US" sz="2000" i="1">
                        <a:solidFill>
                          <a:srgbClr val="7030A0"/>
                        </a:solidFill>
                        <a:latin typeface="Cambria Math" panose="02040503050406030204" pitchFamily="18" charset="0"/>
                      </a:rPr>
                      <m:t>𝑥</m:t>
                    </m:r>
                    <m:r>
                      <a:rPr lang="en-US" sz="2000" i="1">
                        <a:solidFill>
                          <a:srgbClr val="00B0F0"/>
                        </a:solidFill>
                        <a:latin typeface="Cambria Math" panose="02040503050406030204" pitchFamily="18" charset="0"/>
                      </a:rPr>
                      <m:t>𝐵</m:t>
                    </m:r>
                    <m:r>
                      <a:rPr lang="en-US" sz="2000" i="1">
                        <a:solidFill>
                          <a:srgbClr val="7030A0"/>
                        </a:solidFill>
                        <a:latin typeface="Cambria Math" panose="02040503050406030204" pitchFamily="18" charset="0"/>
                      </a:rPr>
                      <m:t>𝑦</m:t>
                    </m:r>
                    <m:r>
                      <a:rPr lang="en-US" sz="2000" i="1" dirty="0">
                        <a:solidFill>
                          <a:srgbClr val="FF0000"/>
                        </a:solidFill>
                        <a:latin typeface="Cambria Math"/>
                        <a:ea typeface="Cambria Math"/>
                      </a:rPr>
                      <m:t>⇔</m:t>
                    </m:r>
                    <m:r>
                      <a:rPr lang="en-US" sz="2000" i="1">
                        <a:solidFill>
                          <a:srgbClr val="7030A0"/>
                        </a:solidFill>
                        <a:latin typeface="Cambria Math" panose="02040503050406030204" pitchFamily="18" charset="0"/>
                      </a:rPr>
                      <m:t>𝑧</m:t>
                    </m:r>
                    <m:r>
                      <a:rPr lang="en-US" sz="2000" i="1">
                        <a:solidFill>
                          <a:srgbClr val="00B0F0"/>
                        </a:solidFill>
                        <a:latin typeface="Cambria Math" panose="02040503050406030204" pitchFamily="18" charset="0"/>
                      </a:rPr>
                      <m:t>𝐴</m:t>
                    </m:r>
                    <m:r>
                      <a:rPr lang="en-US" sz="2000" i="1">
                        <a:solidFill>
                          <a:srgbClr val="7030A0"/>
                        </a:solidFill>
                        <a:latin typeface="Cambria Math" panose="02040503050406030204" pitchFamily="18" charset="0"/>
                      </a:rPr>
                      <m:t>𝑤</m:t>
                    </m:r>
                    <m:r>
                      <a:rPr lang="en-US" sz="2000" i="1" dirty="0">
                        <a:latin typeface="Cambria Math"/>
                        <a:ea typeface="Cambria Math"/>
                      </a:rPr>
                      <m:t>≽</m:t>
                    </m:r>
                    <m:r>
                      <a:rPr lang="en-US" sz="2000" i="1">
                        <a:solidFill>
                          <a:srgbClr val="7030A0"/>
                        </a:solidFill>
                        <a:latin typeface="Cambria Math" panose="02040503050406030204" pitchFamily="18" charset="0"/>
                      </a:rPr>
                      <m:t>𝑧</m:t>
                    </m:r>
                    <m:r>
                      <a:rPr lang="en-US" sz="2000" i="1">
                        <a:solidFill>
                          <a:srgbClr val="00B0F0"/>
                        </a:solidFill>
                        <a:latin typeface="Cambria Math" panose="02040503050406030204" pitchFamily="18" charset="0"/>
                      </a:rPr>
                      <m:t>𝐵</m:t>
                    </m:r>
                    <m:r>
                      <m:rPr>
                        <m:sty m:val="p"/>
                      </m:rPr>
                      <a:rPr lang="en-US" sz="2000">
                        <a:solidFill>
                          <a:srgbClr val="7030A0"/>
                        </a:solidFill>
                        <a:latin typeface="Cambria Math" panose="02040503050406030204" pitchFamily="18" charset="0"/>
                      </a:rPr>
                      <m:t>w</m:t>
                    </m:r>
                  </m:oMath>
                </a14:m>
                <a:r>
                  <a:rPr lang="en-US" sz="2000" dirty="0"/>
                  <a:t>	provided that </a:t>
                </a:r>
                <a14:m>
                  <m:oMath xmlns:m="http://schemas.openxmlformats.org/officeDocument/2006/math">
                    <m:r>
                      <a:rPr lang="en-US" sz="2000" i="1">
                        <a:solidFill>
                          <a:srgbClr val="7030A0"/>
                        </a:solidFill>
                        <a:latin typeface="Cambria Math" panose="02040503050406030204" pitchFamily="18" charset="0"/>
                      </a:rPr>
                      <m:t>𝑥</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𝑦</m:t>
                    </m:r>
                    <m:r>
                      <a:rPr lang="en-US" sz="2000" i="1">
                        <a:latin typeface="Cambria Math" panose="02040503050406030204" pitchFamily="18" charset="0"/>
                      </a:rPr>
                      <m:t>,</m:t>
                    </m:r>
                    <m:r>
                      <a:rPr lang="en-US" sz="2000" i="1">
                        <a:solidFill>
                          <a:srgbClr val="7030A0"/>
                        </a:solidFill>
                        <a:latin typeface="Cambria Math" panose="02040503050406030204" pitchFamily="18" charset="0"/>
                      </a:rPr>
                      <m:t>𝑧</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𝑤</m:t>
                    </m:r>
                  </m:oMath>
                </a14:m>
                <a:endParaRPr lang="en-US" sz="2000" dirty="0">
                  <a:solidFill>
                    <a:srgbClr val="7030A0"/>
                  </a:solidFill>
                </a:endParaRPr>
              </a:p>
              <a:p>
                <a:pPr>
                  <a:lnSpc>
                    <a:spcPct val="150000"/>
                  </a:lnSpc>
                </a:pPr>
                <a:r>
                  <a:rPr lang="en-US" sz="2000" dirty="0"/>
                  <a:t>P5. There </a:t>
                </a:r>
                <a:r>
                  <a:rPr lang="en-US" sz="2000" dirty="0">
                    <a:solidFill>
                      <a:srgbClr val="FF0000"/>
                    </a:solidFill>
                  </a:rPr>
                  <a:t>exist</a:t>
                </a:r>
                <a:r>
                  <a:rPr lang="en-US" sz="2000" dirty="0"/>
                  <a:t> </a:t>
                </a:r>
                <a14:m>
                  <m:oMath xmlns:m="http://schemas.openxmlformats.org/officeDocument/2006/math">
                    <m:r>
                      <a:rPr lang="en-US" sz="2000" i="1">
                        <a:solidFill>
                          <a:srgbClr val="7030A0"/>
                        </a:solidFill>
                        <a:latin typeface="Cambria Math" panose="02040503050406030204" pitchFamily="18" charset="0"/>
                      </a:rPr>
                      <m:t>𝑓</m:t>
                    </m:r>
                    <m:r>
                      <a:rPr lang="en-US" sz="2000" i="1" dirty="0">
                        <a:solidFill>
                          <a:srgbClr val="7030A0"/>
                        </a:solidFill>
                        <a:latin typeface="Cambria Math"/>
                        <a:ea typeface="Cambria Math"/>
                      </a:rPr>
                      <m:t>≻</m:t>
                    </m:r>
                    <m:r>
                      <a:rPr lang="en-US" sz="2000" i="1">
                        <a:solidFill>
                          <a:srgbClr val="7030A0"/>
                        </a:solidFill>
                        <a:latin typeface="Cambria Math" panose="02040503050406030204" pitchFamily="18" charset="0"/>
                      </a:rPr>
                      <m:t>𝑔</m:t>
                    </m:r>
                  </m:oMath>
                </a14:m>
                <a:endParaRPr lang="en-US" sz="2000" dirty="0"/>
              </a:p>
              <a:p>
                <a:pPr marL="365760" indent="-457200">
                  <a:lnSpc>
                    <a:spcPct val="150000"/>
                  </a:lnSpc>
                </a:pPr>
                <a:r>
                  <a:rPr lang="en-US" sz="2000" dirty="0"/>
                  <a:t>P6. If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then for any </a:t>
                </a:r>
                <a14:m>
                  <m:oMath xmlns:m="http://schemas.openxmlformats.org/officeDocument/2006/math">
                    <m:r>
                      <a:rPr lang="en-US" sz="2000" i="1">
                        <a:solidFill>
                          <a:srgbClr val="7030A0"/>
                        </a:solidFill>
                        <a:latin typeface="Cambria Math" panose="02040503050406030204" pitchFamily="18" charset="0"/>
                      </a:rPr>
                      <m:t>h</m:t>
                    </m:r>
                  </m:oMath>
                </a14:m>
                <a:r>
                  <a:rPr lang="en-US" sz="2000" dirty="0"/>
                  <a:t> there </a:t>
                </a:r>
                <a:r>
                  <a:rPr lang="en-US" sz="2000" dirty="0">
                    <a:solidFill>
                      <a:srgbClr val="FF0000"/>
                    </a:solidFill>
                  </a:rPr>
                  <a:t>exists</a:t>
                </a:r>
                <a:r>
                  <a:rPr lang="en-US" sz="2000" dirty="0"/>
                  <a:t> a partition </a:t>
                </a:r>
                <a14:m>
                  <m:oMath xmlns:m="http://schemas.openxmlformats.org/officeDocument/2006/math">
                    <m:d>
                      <m:dPr>
                        <m:begChr m:val="{"/>
                        <m:endChr m:val="}"/>
                        <m:ctrlPr>
                          <a:rPr lang="en-US" sz="2000" i="1">
                            <a:solidFill>
                              <a:srgbClr val="009900"/>
                            </a:solidFill>
                            <a:latin typeface="Cambria Math" panose="02040503050406030204" pitchFamily="18" charset="0"/>
                          </a:rPr>
                        </m:ctrlPr>
                      </m:dPr>
                      <m:e>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1</m:t>
                            </m:r>
                          </m:sub>
                        </m:sSub>
                        <m:r>
                          <a:rPr lang="en-US" sz="2000" i="1">
                            <a:solidFill>
                              <a:srgbClr val="009900"/>
                            </a:solidFill>
                            <a:latin typeface="Cambria Math" panose="02040503050406030204" pitchFamily="18" charset="0"/>
                          </a:rPr>
                          <m:t>,…,</m:t>
                        </m:r>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𝑛</m:t>
                            </m:r>
                          </m:sub>
                        </m:sSub>
                      </m:e>
                    </m:d>
                  </m:oMath>
                </a14:m>
                <a:r>
                  <a:rPr lang="en-US" sz="2000" dirty="0"/>
                  <a:t> of </a:t>
                </a:r>
                <a14:m>
                  <m:oMath xmlns:m="http://schemas.openxmlformats.org/officeDocument/2006/math">
                    <m:r>
                      <a:rPr lang="en-US" sz="2000" i="1">
                        <a:latin typeface="Cambria Math" panose="02040503050406030204" pitchFamily="18" charset="0"/>
                      </a:rPr>
                      <m:t>𝑆</m:t>
                    </m:r>
                  </m:oMath>
                </a14:m>
                <a:r>
                  <a:rPr lang="en-US" sz="2000" dirty="0"/>
                  <a:t> such that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and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oMath>
                </a14:m>
                <a:r>
                  <a:rPr lang="en-US" sz="2000" dirty="0"/>
                  <a:t>  for all </a:t>
                </a:r>
                <a14:m>
                  <m:oMath xmlns:m="http://schemas.openxmlformats.org/officeDocument/2006/math">
                    <m:r>
                      <a:rPr lang="en-US" sz="2000" i="1">
                        <a:solidFill>
                          <a:srgbClr val="C00000"/>
                        </a:solidFill>
                        <a:latin typeface="Cambria Math" panose="02040503050406030204" pitchFamily="18" charset="0"/>
                      </a:rPr>
                      <m:t>𝑖</m:t>
                    </m:r>
                  </m:oMath>
                </a14:m>
                <a:endParaRPr lang="en-US" sz="2000" dirty="0">
                  <a:solidFill>
                    <a:srgbClr val="C00000"/>
                  </a:solidFill>
                </a:endParaRPr>
              </a:p>
              <a:p>
                <a:pPr marL="365760" indent="-457200">
                  <a:lnSpc>
                    <a:spcPct val="150000"/>
                  </a:lnSpc>
                </a:pPr>
                <a:r>
                  <a:rPr lang="en-US" sz="2000" dirty="0"/>
                  <a:t>P7.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r>
                      <a:rPr lang="en-US" sz="2000" i="1">
                        <a:solidFill>
                          <a:srgbClr val="7030A0"/>
                        </a:solidFill>
                        <a:latin typeface="Cambria Math" panose="02040503050406030204" pitchFamily="18" charset="0"/>
                      </a:rPr>
                      <m:t>(</m:t>
                    </m:r>
                    <m:r>
                      <a:rPr lang="en-US" sz="2000" i="1">
                        <a:solidFill>
                          <a:srgbClr val="7030A0"/>
                        </a:solidFill>
                        <a:latin typeface="Cambria Math" panose="02040503050406030204" pitchFamily="18" charset="0"/>
                      </a:rPr>
                      <m:t>𝑠</m:t>
                    </m:r>
                    <m:r>
                      <a:rPr lang="en-US" sz="2000" i="1">
                        <a:solidFill>
                          <a:srgbClr val="7030A0"/>
                        </a:solidFill>
                        <a:latin typeface="Cambria Math" panose="02040503050406030204" pitchFamily="18" charset="0"/>
                      </a:rPr>
                      <m:t>)</m:t>
                    </m:r>
                  </m:oMath>
                </a14:m>
                <a:r>
                  <a:rPr lang="en-US" sz="2000" dirty="0"/>
                  <a:t> for all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dirty="0">
                        <a:solidFill>
                          <a:srgbClr val="FF0000"/>
                        </a:solidFill>
                        <a:latin typeface="Cambria Math"/>
                        <a:ea typeface="Cambria Math"/>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endParaRPr lang="en-US" sz="2000" dirty="0"/>
              </a:p>
              <a:p>
                <a:pPr marL="365760">
                  <a:lnSpc>
                    <a:spcPct val="150000"/>
                  </a:lnSpc>
                </a:pP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7030A0"/>
                            </a:solidFill>
                            <a:latin typeface="Cambria Math" panose="02040503050406030204" pitchFamily="18" charset="0"/>
                          </a:rPr>
                          <m:t>(</m:t>
                        </m:r>
                        <m:r>
                          <a:rPr lang="en-US" sz="2000" i="1">
                            <a:solidFill>
                              <a:srgbClr val="7030A0"/>
                            </a:solidFill>
                            <a:latin typeface="Cambria Math" panose="02040503050406030204" pitchFamily="18" charset="0"/>
                          </a:rPr>
                          <m:t>𝑠</m:t>
                        </m:r>
                        <m:r>
                          <a:rPr lang="en-US" sz="2000" i="1">
                            <a:solidFill>
                              <a:srgbClr val="7030A0"/>
                            </a:solidFill>
                            <a:latin typeface="Cambria Math" panose="02040503050406030204" pitchFamily="18" charset="0"/>
                          </a:rPr>
                          <m:t>)≽</m:t>
                        </m:r>
                      </m:e>
                      <m:sub>
                        <m:r>
                          <a:rPr lang="en-US" sz="2000" i="1">
                            <a:solidFill>
                              <a:srgbClr val="C00000"/>
                            </a:solidFill>
                            <a:latin typeface="Cambria Math" panose="02040503050406030204" pitchFamily="18" charset="0"/>
                          </a:rPr>
                          <m:t>𝐴</m:t>
                        </m:r>
                      </m:sub>
                    </m:sSub>
                    <m:r>
                      <a:rPr lang="en-US" sz="2000" i="1">
                        <a:solidFill>
                          <a:srgbClr val="C00000"/>
                        </a:solidFill>
                        <a:latin typeface="Cambria Math" panose="02040503050406030204" pitchFamily="18" charset="0"/>
                      </a:rPr>
                      <m:t> </m:t>
                    </m:r>
                    <m:r>
                      <a:rPr lang="en-US" sz="2000" i="1">
                        <a:solidFill>
                          <a:srgbClr val="7030A0"/>
                        </a:solidFill>
                        <a:latin typeface="Cambria Math" panose="02040503050406030204" pitchFamily="18" charset="0"/>
                      </a:rPr>
                      <m:t>𝑔</m:t>
                    </m:r>
                  </m:oMath>
                </a14:m>
                <a:r>
                  <a:rPr lang="en-US" sz="2000" dirty="0"/>
                  <a:t>  for all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a:solidFill>
                          <a:srgbClr val="FF0000"/>
                        </a:solidFill>
                        <a:latin typeface="Cambria Math"/>
                        <a:ea typeface="Cambria Math"/>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a:blip r:embed="rId2"/>
                <a:stretch>
                  <a:fillRect l="-756" b="-287"/>
                </a:stretch>
              </a:blipFill>
            </p:spPr>
            <p:txBody>
              <a:bodyPr/>
              <a:lstStyle/>
              <a:p>
                <a:r>
                  <a:rPr lang="en-US">
                    <a:noFill/>
                  </a:rPr>
                  <a:t> </a:t>
                </a:r>
              </a:p>
            </p:txBody>
          </p:sp>
        </mc:Fallback>
      </mc:AlternateContent>
    </p:spTree>
    <p:extLst>
      <p:ext uri="{BB962C8B-B14F-4D97-AF65-F5344CB8AC3E}">
        <p14:creationId xmlns:p14="http://schemas.microsoft.com/office/powerpoint/2010/main" val="29728025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FF3B09-25B9-4278-A561-F6C0452B233B}" type="slidenum">
              <a:rPr lang="ar-SA" altLang="en-US"/>
              <a:pPr eaLnBrk="1" hangingPunct="1"/>
              <a:t>130</a:t>
            </a:fld>
            <a:endParaRPr lang="en-US" altLang="en-US"/>
          </a:p>
        </p:txBody>
      </p:sp>
      <p:sp>
        <p:nvSpPr>
          <p:cNvPr id="125955" name="Rectangle 2"/>
          <p:cNvSpPr>
            <a:spLocks noGrp="1" noChangeArrowheads="1"/>
          </p:cNvSpPr>
          <p:nvPr>
            <p:ph type="title"/>
          </p:nvPr>
        </p:nvSpPr>
        <p:spPr/>
        <p:txBody>
          <a:bodyPr/>
          <a:lstStyle/>
          <a:p>
            <a:pPr eaLnBrk="1" hangingPunct="1"/>
            <a:r>
              <a:rPr lang="en-US" altLang="en-US" sz="3600" dirty="0">
                <a:solidFill>
                  <a:schemeClr val="accent2"/>
                </a:solidFill>
              </a:rPr>
              <a:t>Filling up probabilities</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77827" name="Group 3"/>
              <p:cNvGraphicFramePr>
                <a:graphicFrameLocks noGrp="1"/>
              </p:cNvGraphicFramePr>
              <p:nvPr>
                <p:ph idx="1"/>
                <p:extLst>
                  <p:ext uri="{D42A27DB-BD31-4B8C-83A1-F6EECF244321}">
                    <p14:modId xmlns:p14="http://schemas.microsoft.com/office/powerpoint/2010/main" val="45736385"/>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77827" name="Group 3"/>
              <p:cNvGraphicFramePr>
                <a:graphicFrameLocks noGrp="1"/>
              </p:cNvGraphicFramePr>
              <p:nvPr>
                <p:ph idx="1"/>
                <p:extLst>
                  <p:ext uri="{D42A27DB-BD31-4B8C-83A1-F6EECF244321}">
                    <p14:modId xmlns:p14="http://schemas.microsoft.com/office/powerpoint/2010/main" val="45736385"/>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0807185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591F77-C708-4F37-AFA7-B09A5436A744}" type="slidenum">
              <a:rPr lang="ar-SA" altLang="en-US"/>
              <a:pPr eaLnBrk="1" hangingPunct="1"/>
              <a:t>131</a:t>
            </a:fld>
            <a:endParaRPr lang="en-US" altLang="en-US"/>
          </a:p>
        </p:txBody>
      </p:sp>
      <p:sp>
        <p:nvSpPr>
          <p:cNvPr id="126979" name="Rectangle 2"/>
          <p:cNvSpPr>
            <a:spLocks noGrp="1" noChangeArrowheads="1"/>
          </p:cNvSpPr>
          <p:nvPr>
            <p:ph type="title"/>
          </p:nvPr>
        </p:nvSpPr>
        <p:spPr/>
        <p:txBody>
          <a:bodyPr/>
          <a:lstStyle/>
          <a:p>
            <a:pPr eaLnBrk="1" hangingPunct="1"/>
            <a:r>
              <a:rPr lang="en-US" altLang="en-US" sz="3600" dirty="0">
                <a:solidFill>
                  <a:schemeClr val="accent2"/>
                </a:solidFill>
              </a:rPr>
              <a:t>Filling up probabilities</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78851" name="Group 3"/>
              <p:cNvGraphicFramePr>
                <a:graphicFrameLocks noGrp="1"/>
              </p:cNvGraphicFramePr>
              <p:nvPr>
                <p:ph idx="1"/>
                <p:extLst>
                  <p:ext uri="{D42A27DB-BD31-4B8C-83A1-F6EECF244321}">
                    <p14:modId xmlns:p14="http://schemas.microsoft.com/office/powerpoint/2010/main" val="3649599045"/>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78851" name="Group 3"/>
              <p:cNvGraphicFramePr>
                <a:graphicFrameLocks noGrp="1"/>
              </p:cNvGraphicFramePr>
              <p:nvPr>
                <p:ph idx="1"/>
                <p:extLst>
                  <p:ext uri="{D42A27DB-BD31-4B8C-83A1-F6EECF244321}">
                    <p14:modId xmlns:p14="http://schemas.microsoft.com/office/powerpoint/2010/main" val="3649599045"/>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5392741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DE903C-916F-4182-9CC1-D5A53A8ABE62}" type="slidenum">
              <a:rPr lang="ar-SA" altLang="en-US"/>
              <a:pPr eaLnBrk="1" hangingPunct="1"/>
              <a:t>132</a:t>
            </a:fld>
            <a:endParaRPr lang="en-US" altLang="en-US"/>
          </a:p>
        </p:txBody>
      </p:sp>
      <p:sp>
        <p:nvSpPr>
          <p:cNvPr id="128003" name="Rectangle 2"/>
          <p:cNvSpPr>
            <a:spLocks noGrp="1" noChangeArrowheads="1"/>
          </p:cNvSpPr>
          <p:nvPr>
            <p:ph type="title"/>
          </p:nvPr>
        </p:nvSpPr>
        <p:spPr/>
        <p:txBody>
          <a:bodyPr/>
          <a:lstStyle/>
          <a:p>
            <a:pPr eaLnBrk="1" hangingPunct="1"/>
            <a:r>
              <a:rPr lang="en-US" altLang="en-US" sz="3600" dirty="0">
                <a:solidFill>
                  <a:schemeClr val="accent2"/>
                </a:solidFill>
              </a:rPr>
              <a:t>Filling up probabilities</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79875" name="Group 3"/>
              <p:cNvGraphicFramePr>
                <a:graphicFrameLocks noGrp="1"/>
              </p:cNvGraphicFramePr>
              <p:nvPr>
                <p:ph idx="1"/>
                <p:extLst>
                  <p:ext uri="{D42A27DB-BD31-4B8C-83A1-F6EECF244321}">
                    <p14:modId xmlns:p14="http://schemas.microsoft.com/office/powerpoint/2010/main" val="2987296380"/>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79875" name="Group 3"/>
              <p:cNvGraphicFramePr>
                <a:graphicFrameLocks noGrp="1"/>
              </p:cNvGraphicFramePr>
              <p:nvPr>
                <p:ph idx="1"/>
                <p:extLst>
                  <p:ext uri="{D42A27DB-BD31-4B8C-83A1-F6EECF244321}">
                    <p14:modId xmlns:p14="http://schemas.microsoft.com/office/powerpoint/2010/main" val="2987296380"/>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1545743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7F9C8-3CE2-4AB9-A52F-050DFFD03954}" type="slidenum">
              <a:rPr lang="ar-SA" altLang="en-US"/>
              <a:pPr eaLnBrk="1" hangingPunct="1"/>
              <a:t>133</a:t>
            </a:fld>
            <a:endParaRPr lang="en-US" altLang="en-US"/>
          </a:p>
        </p:txBody>
      </p:sp>
      <p:sp>
        <p:nvSpPr>
          <p:cNvPr id="129027" name="Rectangle 2"/>
          <p:cNvSpPr>
            <a:spLocks noGrp="1" noChangeArrowheads="1"/>
          </p:cNvSpPr>
          <p:nvPr>
            <p:ph type="title"/>
          </p:nvPr>
        </p:nvSpPr>
        <p:spPr/>
        <p:txBody>
          <a:bodyPr/>
          <a:lstStyle/>
          <a:p>
            <a:pPr eaLnBrk="1" hangingPunct="1"/>
            <a:r>
              <a:rPr lang="en-US" altLang="en-US" sz="3600" dirty="0">
                <a:solidFill>
                  <a:schemeClr val="accent2"/>
                </a:solidFill>
              </a:rPr>
              <a:t>Filling up probabilities</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80938" name="Group 42"/>
              <p:cNvGraphicFramePr>
                <a:graphicFrameLocks noGrp="1"/>
              </p:cNvGraphicFramePr>
              <p:nvPr>
                <p:ph idx="1"/>
                <p:extLst>
                  <p:ext uri="{D42A27DB-BD31-4B8C-83A1-F6EECF244321}">
                    <p14:modId xmlns:p14="http://schemas.microsoft.com/office/powerpoint/2010/main" val="575970966"/>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80938" name="Group 42"/>
              <p:cNvGraphicFramePr>
                <a:graphicFrameLocks noGrp="1"/>
              </p:cNvGraphicFramePr>
              <p:nvPr>
                <p:ph idx="1"/>
                <p:extLst>
                  <p:ext uri="{D42A27DB-BD31-4B8C-83A1-F6EECF244321}">
                    <p14:modId xmlns:p14="http://schemas.microsoft.com/office/powerpoint/2010/main" val="575970966"/>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1515" r="-3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1515" r="-23263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1515" r="-133862" b="-30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9394656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2B0D5E-A7AE-4FF7-BEFC-43C7ED0AB54A}" type="slidenum">
              <a:rPr lang="ar-SA" altLang="en-US"/>
              <a:pPr eaLnBrk="1" hangingPunct="1"/>
              <a:t>134</a:t>
            </a:fld>
            <a:endParaRPr lang="en-US" altLang="en-US"/>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Conditioning on “not B”</a:t>
            </a:r>
          </a:p>
        </p:txBody>
      </p:sp>
      <mc:AlternateContent xmlns:mc="http://schemas.openxmlformats.org/markup-compatibility/2006" xmlns:a14="http://schemas.microsoft.com/office/drawing/2010/main">
        <mc:Choice Requires="a14">
          <p:graphicFrame>
            <p:nvGraphicFramePr>
              <p:cNvPr id="5" name="Group 42"/>
              <p:cNvGraphicFramePr>
                <a:graphicFrameLocks/>
              </p:cNvGraphicFramePr>
              <p:nvPr>
                <p:extLst>
                  <p:ext uri="{D42A27DB-BD31-4B8C-83A1-F6EECF244321}">
                    <p14:modId xmlns:p14="http://schemas.microsoft.com/office/powerpoint/2010/main" val="3209996033"/>
                  </p:ext>
                </p:extLst>
              </p:nvPr>
            </p:nvGraphicFramePr>
            <p:xfrm>
              <a:off x="1403648" y="1700808"/>
              <a:ext cx="6121400" cy="4406180"/>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623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75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032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32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170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5" name="Group 42"/>
              <p:cNvGraphicFramePr>
                <a:graphicFrameLocks/>
              </p:cNvGraphicFramePr>
              <p:nvPr>
                <p:extLst>
                  <p:ext uri="{D42A27DB-BD31-4B8C-83A1-F6EECF244321}">
                    <p14:modId xmlns:p14="http://schemas.microsoft.com/office/powerpoint/2010/main" val="3209996033"/>
                  </p:ext>
                </p:extLst>
              </p:nvPr>
            </p:nvGraphicFramePr>
            <p:xfrm>
              <a:off x="1403648" y="1700808"/>
              <a:ext cx="6121400" cy="4406180"/>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623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5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5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5333"/>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7599">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89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29589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29589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89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890"/>
                          </a:stretch>
                        </a:blipFill>
                      </a:tcPr>
                    </a:tc>
                    <a:extLst>
                      <a:ext uri="{0D108BD9-81ED-4DB2-BD59-A6C34878D82A}">
                        <a16:rowId xmlns:a16="http://schemas.microsoft.com/office/drawing/2014/main" val="10001"/>
                      </a:ext>
                    </a:extLst>
                  </a:tr>
                  <a:tr h="900324">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89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89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89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89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892"/>
                          </a:stretch>
                        </a:blipFill>
                      </a:tcPr>
                    </a:tc>
                    <a:extLst>
                      <a:ext uri="{0D108BD9-81ED-4DB2-BD59-A6C34878D82A}">
                        <a16:rowId xmlns:a16="http://schemas.microsoft.com/office/drawing/2014/main" val="10002"/>
                      </a:ext>
                    </a:extLst>
                  </a:tr>
                  <a:tr h="900324">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319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319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319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319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3197"/>
                          </a:stretch>
                        </a:blipFill>
                      </a:tcPr>
                    </a:tc>
                    <a:extLst>
                      <a:ext uri="{0D108BD9-81ED-4DB2-BD59-A6C34878D82A}">
                        <a16:rowId xmlns:a16="http://schemas.microsoft.com/office/drawing/2014/main" val="10003"/>
                      </a:ext>
                    </a:extLst>
                  </a:tr>
                  <a:tr h="801702">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1515" r="-33439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1515" r="-23263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1515" r="-133862" b="-3788"/>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7854776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06A2F0-7880-4548-B2CE-A919540BF516}" type="slidenum">
              <a:rPr lang="ar-SA" altLang="en-US"/>
              <a:pPr eaLnBrk="1" hangingPunct="1"/>
              <a:t>135</a:t>
            </a:fld>
            <a:endParaRPr lang="en-US" altLang="en-US"/>
          </a:p>
        </p:txBody>
      </p:sp>
      <p:sp>
        <p:nvSpPr>
          <p:cNvPr id="131075" name="Rectangle 2"/>
          <p:cNvSpPr>
            <a:spLocks noGrp="1" noChangeArrowheads="1"/>
          </p:cNvSpPr>
          <p:nvPr>
            <p:ph type="title"/>
          </p:nvPr>
        </p:nvSpPr>
        <p:spPr/>
        <p:txBody>
          <a:bodyPr/>
          <a:lstStyle/>
          <a:p>
            <a:pPr eaLnBrk="1" hangingPunct="1"/>
            <a:r>
              <a:rPr lang="en-US" altLang="en-US" sz="3600" dirty="0" smtClean="0">
                <a:solidFill>
                  <a:schemeClr val="accent2"/>
                </a:solidFill>
              </a:rPr>
              <a:t>Conditioning on “not B”</a:t>
            </a:r>
          </a:p>
        </p:txBody>
      </p:sp>
      <mc:AlternateContent xmlns:mc="http://schemas.openxmlformats.org/markup-compatibility/2006" xmlns:a14="http://schemas.microsoft.com/office/drawing/2010/main">
        <mc:Choice Requires="a14">
          <p:graphicFrame>
            <p:nvGraphicFramePr>
              <p:cNvPr id="5" name="Group 42"/>
              <p:cNvGraphicFramePr>
                <a:graphicFrameLocks/>
              </p:cNvGraphicFramePr>
              <p:nvPr>
                <p:extLst>
                  <p:ext uri="{D42A27DB-BD31-4B8C-83A1-F6EECF244321}">
                    <p14:modId xmlns:p14="http://schemas.microsoft.com/office/powerpoint/2010/main" val="2876958008"/>
                  </p:ext>
                </p:extLst>
              </p:nvPr>
            </p:nvGraphicFramePr>
            <p:xfrm>
              <a:off x="1403648" y="1687116"/>
              <a:ext cx="6121400" cy="4406180"/>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623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75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f>
                                  <m:fPr>
                                    <m:ctrlP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1</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3</m:t>
                                    </m:r>
                                  </m:num>
                                  <m:den>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2</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3</m:t>
                                    </m:r>
                                  </m:den>
                                </m:f>
                                <m:r>
                                  <a:rPr kumimoji="0" lang="en-US" sz="1800" b="0" i="0" u="none" strike="noStrike" cap="none" normalizeH="0" baseline="0" dirty="0" smtClean="0">
                                    <a:ln>
                                      <a:noFill/>
                                    </a:ln>
                                    <a:solidFill>
                                      <a:srgbClr val="009900"/>
                                    </a:solidFill>
                                    <a:effectLst/>
                                    <a:latin typeface="Cambria Math" panose="02040503050406030204" pitchFamily="18" charset="0"/>
                                    <a:cs typeface="Arial" charset="0"/>
                                  </a:rPr>
                                  <m:t>=</m:t>
                                </m:r>
                                <m:f>
                                  <m:fPr>
                                    <m:ctrlP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2</m:t>
                                    </m:r>
                                  </m:den>
                                </m:f>
                              </m:oMath>
                            </m:oMathPara>
                          </a14:m>
                          <a:endParaRPr kumimoji="0" lang="en-US" sz="18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032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32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f>
                                  <m:fPr>
                                    <m:ctrlP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1</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3</m:t>
                                    </m:r>
                                  </m:num>
                                  <m:den>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2</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m:t>
                                    </m:r>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3</m:t>
                                    </m:r>
                                  </m:den>
                                </m:f>
                                <m:r>
                                  <a:rPr kumimoji="0" lang="en-US" sz="1800" b="0" i="0" u="none" strike="noStrike" cap="none" normalizeH="0" baseline="0" dirty="0" smtClean="0">
                                    <a:ln>
                                      <a:noFill/>
                                    </a:ln>
                                    <a:solidFill>
                                      <a:srgbClr val="009900"/>
                                    </a:solidFill>
                                    <a:effectLst/>
                                    <a:latin typeface="Cambria Math" panose="02040503050406030204" pitchFamily="18" charset="0"/>
                                    <a:cs typeface="Arial" charset="0"/>
                                  </a:rPr>
                                  <m:t>=</m:t>
                                </m:r>
                                <m:f>
                                  <m:fPr>
                                    <m:ctrlP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1800" b="0" i="1" u="none" strike="noStrike" cap="none" normalizeH="0" baseline="0" dirty="0" smtClean="0">
                                        <a:ln>
                                          <a:noFill/>
                                        </a:ln>
                                        <a:solidFill>
                                          <a:srgbClr val="009900"/>
                                        </a:solidFill>
                                        <a:effectLst/>
                                        <a:latin typeface="Cambria Math" panose="02040503050406030204" pitchFamily="18" charset="0"/>
                                        <a:cs typeface="Arial" charset="0"/>
                                      </a:rPr>
                                      <m:t>2</m:t>
                                    </m:r>
                                  </m:den>
                                </m:f>
                              </m:oMath>
                            </m:oMathPara>
                          </a14:m>
                          <a:endParaRPr kumimoji="0" lang="en-US" sz="18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170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5" name="Group 42"/>
              <p:cNvGraphicFramePr>
                <a:graphicFrameLocks/>
              </p:cNvGraphicFramePr>
              <p:nvPr>
                <p:extLst>
                  <p:ext uri="{D42A27DB-BD31-4B8C-83A1-F6EECF244321}">
                    <p14:modId xmlns:p14="http://schemas.microsoft.com/office/powerpoint/2010/main" val="2876958008"/>
                  </p:ext>
                </p:extLst>
              </p:nvPr>
            </p:nvGraphicFramePr>
            <p:xfrm>
              <a:off x="1403648" y="1687116"/>
              <a:ext cx="6121400" cy="4406180"/>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623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11" r="-334392" b="-38278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11" r="-232632" b="-38278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11" r="-133862" b="-382781"/>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7599">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7586" r="-434392" b="-29862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7586" r="-334392" b="-29862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7586" r="-232632" b="-29862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7586" r="-133862" b="-29862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7586" r="-2016" b="-298621"/>
                          </a:stretch>
                        </a:blipFill>
                      </a:tcPr>
                    </a:tc>
                    <a:extLst>
                      <a:ext uri="{0D108BD9-81ED-4DB2-BD59-A6C34878D82A}">
                        <a16:rowId xmlns:a16="http://schemas.microsoft.com/office/drawing/2014/main" val="10001"/>
                      </a:ext>
                    </a:extLst>
                  </a:tr>
                  <a:tr h="900324">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2568"/>
                          </a:stretch>
                        </a:blipFill>
                      </a:tcPr>
                    </a:tc>
                    <a:extLst>
                      <a:ext uri="{0D108BD9-81ED-4DB2-BD59-A6C34878D82A}">
                        <a16:rowId xmlns:a16="http://schemas.microsoft.com/office/drawing/2014/main" val="10002"/>
                      </a:ext>
                    </a:extLst>
                  </a:tr>
                  <a:tr h="900324">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3378" r="-434392" b="-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3378" r="-334392" b="-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3378" r="-232632" b="-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3378" r="-133862" b="-9256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3378" r="-2016" b="-92568"/>
                          </a:stretch>
                        </a:blipFill>
                      </a:tcPr>
                    </a:tc>
                    <a:extLst>
                      <a:ext uri="{0D108BD9-81ED-4DB2-BD59-A6C34878D82A}">
                        <a16:rowId xmlns:a16="http://schemas.microsoft.com/office/drawing/2014/main" val="10003"/>
                      </a:ext>
                    </a:extLst>
                  </a:tr>
                  <a:tr h="801702">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2273" r="-43439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2273" r="-33439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2273" r="-232632" b="-37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2273" r="-133862" b="-3788"/>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37320752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7F9C8-3CE2-4AB9-A52F-050DFFD03954}" type="slidenum">
              <a:rPr lang="ar-SA" altLang="en-US"/>
              <a:pPr eaLnBrk="1" hangingPunct="1"/>
              <a:t>136</a:t>
            </a:fld>
            <a:endParaRPr lang="en-US" altLang="en-US"/>
          </a:p>
        </p:txBody>
      </p:sp>
      <p:sp>
        <p:nvSpPr>
          <p:cNvPr id="129027" name="Rectangle 2"/>
          <p:cNvSpPr>
            <a:spLocks noGrp="1" noChangeArrowheads="1"/>
          </p:cNvSpPr>
          <p:nvPr>
            <p:ph type="title"/>
          </p:nvPr>
        </p:nvSpPr>
        <p:spPr/>
        <p:txBody>
          <a:bodyPr/>
          <a:lstStyle/>
          <a:p>
            <a:pPr eaLnBrk="1" hangingPunct="1"/>
            <a:r>
              <a:rPr lang="en-US" altLang="en-US" sz="3600" dirty="0">
                <a:solidFill>
                  <a:schemeClr val="accent2"/>
                </a:solidFill>
              </a:rPr>
              <a:t>Conditioning on “MH opened B”</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80938" name="Group 42"/>
              <p:cNvGraphicFramePr>
                <a:graphicFrameLocks noGrp="1"/>
              </p:cNvGraphicFramePr>
              <p:nvPr>
                <p:ph idx="1"/>
                <p:extLst>
                  <p:ext uri="{D42A27DB-BD31-4B8C-83A1-F6EECF244321}">
                    <p14:modId xmlns:p14="http://schemas.microsoft.com/office/powerpoint/2010/main" val="1471938488"/>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80938" name="Group 42"/>
              <p:cNvGraphicFramePr>
                <a:graphicFrameLocks noGrp="1"/>
              </p:cNvGraphicFramePr>
              <p:nvPr>
                <p:ph idx="1"/>
                <p:extLst>
                  <p:ext uri="{D42A27DB-BD31-4B8C-83A1-F6EECF244321}">
                    <p14:modId xmlns:p14="http://schemas.microsoft.com/office/powerpoint/2010/main" val="1471938488"/>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1515" r="-3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1515" r="-23263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1515" r="-133862" b="-30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79398588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7F9C8-3CE2-4AB9-A52F-050DFFD03954}" type="slidenum">
              <a:rPr lang="ar-SA" altLang="en-US"/>
              <a:pPr eaLnBrk="1" hangingPunct="1"/>
              <a:t>137</a:t>
            </a:fld>
            <a:endParaRPr lang="en-US" altLang="en-US"/>
          </a:p>
        </p:txBody>
      </p:sp>
      <p:sp>
        <p:nvSpPr>
          <p:cNvPr id="129027" name="Rectangle 2"/>
          <p:cNvSpPr>
            <a:spLocks noGrp="1" noChangeArrowheads="1"/>
          </p:cNvSpPr>
          <p:nvPr>
            <p:ph type="title"/>
          </p:nvPr>
        </p:nvSpPr>
        <p:spPr/>
        <p:txBody>
          <a:bodyPr/>
          <a:lstStyle/>
          <a:p>
            <a:pPr eaLnBrk="1" hangingPunct="1"/>
            <a:r>
              <a:rPr lang="en-US" altLang="en-US" sz="3600" dirty="0">
                <a:solidFill>
                  <a:schemeClr val="accent2"/>
                </a:solidFill>
              </a:rPr>
              <a:t>Conditioning on “MH opened B”</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80938" name="Group 42"/>
              <p:cNvGraphicFramePr>
                <a:graphicFrameLocks noGrp="1"/>
              </p:cNvGraphicFramePr>
              <p:nvPr>
                <p:ph idx="1"/>
                <p:extLst>
                  <p:ext uri="{D42A27DB-BD31-4B8C-83A1-F6EECF244321}">
                    <p14:modId xmlns:p14="http://schemas.microsoft.com/office/powerpoint/2010/main" val="1706892983"/>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6</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2</m:t>
                                    </m:r>
                                  </m:den>
                                </m:f>
                                <m:r>
                                  <a:rPr kumimoji="0" lang="en-US" sz="2000" b="0" i="0" u="none" strike="noStrike" cap="none" normalizeH="0" baseline="0" dirty="0" smtClean="0">
                                    <a:ln>
                                      <a:noFill/>
                                    </a:ln>
                                    <a:solidFill>
                                      <a:srgbClr val="0099FF"/>
                                    </a:solidFill>
                                    <a:effectLst/>
                                    <a:latin typeface="Cambria Math" panose="02040503050406030204" pitchFamily="18" charset="0"/>
                                    <a:cs typeface="Arial" charset="0"/>
                                  </a:rPr>
                                  <m:t>=</m:t>
                                </m:r>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left"/>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m:t>
                                    </m:r>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2</m:t>
                                    </m:r>
                                  </m:den>
                                </m:f>
                                <m:r>
                                  <a:rPr kumimoji="0" lang="en-US" sz="2000" b="0" i="0" u="none" strike="noStrike" cap="none" normalizeH="0" baseline="0" dirty="0" smtClean="0">
                                    <a:ln>
                                      <a:noFill/>
                                    </a:ln>
                                    <a:solidFill>
                                      <a:srgbClr val="0099FF"/>
                                    </a:solidFill>
                                    <a:effectLst/>
                                    <a:latin typeface="Cambria Math" panose="02040503050406030204" pitchFamily="18" charset="0"/>
                                    <a:cs typeface="Arial" charset="0"/>
                                  </a:rPr>
                                  <m:t>=</m:t>
                                </m:r>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2</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80938" name="Group 42"/>
              <p:cNvGraphicFramePr>
                <a:graphicFrameLocks noGrp="1"/>
              </p:cNvGraphicFramePr>
              <p:nvPr>
                <p:ph idx="1"/>
                <p:extLst>
                  <p:ext uri="{D42A27DB-BD31-4B8C-83A1-F6EECF244321}">
                    <p14:modId xmlns:p14="http://schemas.microsoft.com/office/powerpoint/2010/main" val="1706892983"/>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1515" r="-3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1515" r="-23263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1515" r="-133862" b="-30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05980840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7F9C8-3CE2-4AB9-A52F-050DFFD03954}" type="slidenum">
              <a:rPr lang="ar-SA" altLang="en-US"/>
              <a:pPr eaLnBrk="1" hangingPunct="1"/>
              <a:t>138</a:t>
            </a:fld>
            <a:endParaRPr lang="en-US" altLang="en-US"/>
          </a:p>
        </p:txBody>
      </p:sp>
      <p:sp>
        <p:nvSpPr>
          <p:cNvPr id="129027" name="Rectangle 2"/>
          <p:cNvSpPr>
            <a:spLocks noGrp="1" noChangeArrowheads="1"/>
          </p:cNvSpPr>
          <p:nvPr>
            <p:ph type="title"/>
          </p:nvPr>
        </p:nvSpPr>
        <p:spPr/>
        <p:txBody>
          <a:bodyPr/>
          <a:lstStyle/>
          <a:p>
            <a:pPr eaLnBrk="1" hangingPunct="1"/>
            <a:r>
              <a:rPr lang="en-US" altLang="en-US" sz="3600" dirty="0" smtClean="0">
                <a:solidFill>
                  <a:schemeClr val="accent2"/>
                </a:solidFill>
              </a:rPr>
              <a:t>And what if…</a:t>
            </a:r>
          </a:p>
        </p:txBody>
      </p:sp>
      <mc:AlternateContent xmlns:mc="http://schemas.openxmlformats.org/markup-compatibility/2006" xmlns:a14="http://schemas.microsoft.com/office/drawing/2010/main">
        <mc:Choice Requires="a14">
          <p:graphicFrame>
            <p:nvGraphicFramePr>
              <p:cNvPr id="80938" name="Group 42"/>
              <p:cNvGraphicFramePr>
                <a:graphicFrameLocks noGrp="1"/>
              </p:cNvGraphicFramePr>
              <p:nvPr>
                <p:ph idx="1"/>
                <p:extLst>
                  <p:ext uri="{D42A27DB-BD31-4B8C-83A1-F6EECF244321}">
                    <p14:modId xmlns:p14="http://schemas.microsoft.com/office/powerpoint/2010/main" val="3560977156"/>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3</m:t>
                                    </m:r>
                                  </m:den>
                                </m:f>
                                <m:r>
                                  <a:rPr kumimoji="0" lang="en-US" sz="2000" b="0" i="1" u="none" strike="noStrike" cap="none" normalizeH="0" baseline="0" dirty="0" smtClean="0">
                                    <a:ln>
                                      <a:noFill/>
                                    </a:ln>
                                    <a:solidFill>
                                      <a:srgbClr val="0099FF"/>
                                    </a:solidFill>
                                    <a:effectLst/>
                                    <a:latin typeface="Cambria Math" panose="02040503050406030204" pitchFamily="18" charset="0"/>
                                    <a:cs typeface="Arial" charset="0"/>
                                  </a:rPr>
                                  <m:t>−</m:t>
                                </m:r>
                                <m:r>
                                  <m:rPr>
                                    <m:sty m:val="p"/>
                                  </m:rPr>
                                  <a:rPr kumimoji="0" lang="el-GR" sz="2000" b="0" i="1" u="none" strike="noStrike" cap="none" normalizeH="0" baseline="0" dirty="0" smtClean="0">
                                    <a:ln>
                                      <a:noFill/>
                                    </a:ln>
                                    <a:solidFill>
                                      <a:srgbClr val="0099FF"/>
                                    </a:solidFill>
                                    <a:effectLst/>
                                    <a:latin typeface="Cambria Math" panose="02040503050406030204" pitchFamily="18" charset="0"/>
                                    <a:cs typeface="Arial" charset="0"/>
                                  </a:rPr>
                                  <m:t>α</m:t>
                                </m:r>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l-GR" sz="2000" b="0" i="1" u="none" strike="noStrike" cap="none" normalizeH="0" baseline="0" dirty="0" smtClean="0">
                                    <a:ln>
                                      <a:noFill/>
                                    </a:ln>
                                    <a:solidFill>
                                      <a:srgbClr val="0099FF"/>
                                    </a:solidFill>
                                    <a:effectLst/>
                                    <a:latin typeface="Cambria Math" panose="02040503050406030204" pitchFamily="18" charset="0"/>
                                    <a:cs typeface="Arial" charset="0"/>
                                  </a:rPr>
                                  <m:t>α</m:t>
                                </m:r>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2</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3</m:t>
                                    </m:r>
                                  </m:den>
                                </m:f>
                                <m:r>
                                  <a:rPr kumimoji="0" lang="en-US" sz="2000" b="0" i="1" u="none" strike="noStrike" cap="none" normalizeH="0" baseline="0" dirty="0" smtClean="0">
                                    <a:ln>
                                      <a:noFill/>
                                    </a:ln>
                                    <a:solidFill>
                                      <a:srgbClr val="C00000"/>
                                    </a:solidFill>
                                    <a:effectLst/>
                                    <a:latin typeface="Cambria Math" panose="02040503050406030204" pitchFamily="18" charset="0"/>
                                    <a:cs typeface="Arial" charset="0"/>
                                  </a:rPr>
                                  <m:t>−</m:t>
                                </m:r>
                                <m:r>
                                  <m:rPr>
                                    <m:sty m:val="p"/>
                                  </m:rPr>
                                  <a:rPr kumimoji="0" lang="el-GR" sz="2000" b="0" i="1" u="none" strike="noStrike" cap="none" normalizeH="0" baseline="0" dirty="0" smtClean="0">
                                    <a:ln>
                                      <a:noFill/>
                                    </a:ln>
                                    <a:solidFill>
                                      <a:srgbClr val="C00000"/>
                                    </a:solidFill>
                                    <a:effectLst/>
                                    <a:latin typeface="Cambria Math" panose="02040503050406030204" pitchFamily="18" charset="0"/>
                                    <a:cs typeface="Arial" charset="0"/>
                                  </a:rPr>
                                  <m:t>α</m:t>
                                </m:r>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3</m:t>
                                    </m:r>
                                  </m:den>
                                </m:f>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m:t>
                                </m:r>
                                <m:r>
                                  <m:rPr>
                                    <m:sty m:val="p"/>
                                  </m:rPr>
                                  <a:rPr kumimoji="0" lang="el-GR" sz="2000" b="0" i="1" u="none" strike="noStrike" cap="none" normalizeH="0" baseline="0" dirty="0" smtClean="0">
                                    <a:ln>
                                      <a:noFill/>
                                    </a:ln>
                                    <a:solidFill>
                                      <a:srgbClr val="C00000"/>
                                    </a:solidFill>
                                    <a:effectLst/>
                                    <a:latin typeface="Cambria Math" panose="02040503050406030204" pitchFamily="18" charset="0"/>
                                    <a:cs typeface="Arial" charset="0"/>
                                  </a:rPr>
                                  <m:t>α</m:t>
                                </m:r>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80938" name="Group 42"/>
              <p:cNvGraphicFramePr>
                <a:graphicFrameLocks noGrp="1"/>
              </p:cNvGraphicFramePr>
              <p:nvPr>
                <p:ph idx="1"/>
                <p:extLst>
                  <p:ext uri="{D42A27DB-BD31-4B8C-83A1-F6EECF244321}">
                    <p14:modId xmlns:p14="http://schemas.microsoft.com/office/powerpoint/2010/main" val="3560977156"/>
                  </p:ext>
                </p:extLst>
              </p:nvPr>
            </p:nvGraphicFramePr>
            <p:xfrm>
              <a:off x="1403350" y="1773238"/>
              <a:ext cx="6121400" cy="4397375"/>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8466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8466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29520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295205"/>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3378" r="-4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3378" r="-33439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3378" r="-23263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3378" r="-133862" b="-19121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3378" r="-2016" b="-191216"/>
                          </a:stretch>
                        </a:blipFill>
                      </a:tcPr>
                    </a:tc>
                    <a:extLst>
                      <a:ext uri="{0D108BD9-81ED-4DB2-BD59-A6C34878D82A}">
                        <a16:rowId xmlns:a16="http://schemas.microsoft.com/office/drawing/2014/main" val="10002"/>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305442" r="-4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05442" r="-33439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05442" r="-23263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05442" r="-133862" b="-925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305442" r="-2016" b="-92517"/>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51515" r="-4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51515" r="-33439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51515" r="-232632" b="-30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51515" r="-133862" b="-30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4065097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7F9C8-3CE2-4AB9-A52F-050DFFD03954}" type="slidenum">
              <a:rPr lang="ar-SA" altLang="en-US"/>
              <a:pPr eaLnBrk="1" hangingPunct="1"/>
              <a:t>139</a:t>
            </a:fld>
            <a:endParaRPr lang="en-US" altLang="en-US"/>
          </a:p>
        </p:txBody>
      </p:sp>
      <p:sp>
        <p:nvSpPr>
          <p:cNvPr id="129027" name="Rectangle 2"/>
          <p:cNvSpPr>
            <a:spLocks noGrp="1" noChangeArrowheads="1"/>
          </p:cNvSpPr>
          <p:nvPr>
            <p:ph type="title"/>
          </p:nvPr>
        </p:nvSpPr>
        <p:spPr/>
        <p:txBody>
          <a:bodyPr/>
          <a:lstStyle/>
          <a:p>
            <a:pPr eaLnBrk="1" hangingPunct="1"/>
            <a:r>
              <a:rPr lang="en-US" altLang="en-US" sz="3600" dirty="0" smtClean="0">
                <a:solidFill>
                  <a:schemeClr val="accent2"/>
                </a:solidFill>
              </a:rPr>
              <a:t>It is important, however…</a:t>
            </a:r>
          </a:p>
        </p:txBody>
      </p:sp>
      <mc:AlternateContent xmlns:mc="http://schemas.openxmlformats.org/markup-compatibility/2006" xmlns:a14="http://schemas.microsoft.com/office/drawing/2010/main">
        <mc:Choice Requires="a14">
          <p:graphicFrame>
            <p:nvGraphicFramePr>
              <p:cNvPr id="80938" name="Group 42"/>
              <p:cNvGraphicFramePr>
                <a:graphicFrameLocks noGrp="1"/>
              </p:cNvGraphicFramePr>
              <p:nvPr>
                <p:ph idx="1"/>
                <p:extLst>
                  <p:ext uri="{D42A27DB-BD31-4B8C-83A1-F6EECF244321}">
                    <p14:modId xmlns:p14="http://schemas.microsoft.com/office/powerpoint/2010/main" val="2104396316"/>
                  </p:ext>
                </p:extLst>
              </p:nvPr>
            </p:nvGraphicFramePr>
            <p:xfrm>
              <a:off x="1403350" y="1773238"/>
              <a:ext cx="6121400" cy="4528693"/>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896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𝐶</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800000"/>
                                    </a:solidFill>
                                    <a:effectLst/>
                                    <a:latin typeface="Cambria Math" panose="02040503050406030204" pitchFamily="18" charset="0"/>
                                    <a:cs typeface="Arial" charset="0"/>
                                  </a:rPr>
                                  <m:t>𝐵</m:t>
                                </m:r>
                              </m:oMath>
                            </m:oMathPara>
                          </a14:m>
                          <a:endParaRPr kumimoji="0" lang="en-US" sz="2400" b="0" i="0" u="none" strike="noStrike" cap="none" normalizeH="0" baseline="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𝐴</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𝐵</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009900"/>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chemeClr val="tx1"/>
                                        </a:solidFill>
                                        <a:effectLst/>
                                        <a:latin typeface="Cambria Math" panose="02040503050406030204" pitchFamily="18" charset="0"/>
                                        <a:cs typeface="Arial" charset="0"/>
                                      </a:rPr>
                                      <m:t>6</m:t>
                                    </m:r>
                                  </m:den>
                                </m:f>
                              </m:oMath>
                            </m:oMathPara>
                          </a14:m>
                          <a:endParaRPr kumimoji="0" lang="en-US" sz="2000" b="0" i="0" u="none" strike="noStrike" cap="none" normalizeH="0" baseline="0" dirty="0" smtClean="0">
                            <a:ln>
                              <a:noFill/>
                            </a:ln>
                            <a:solidFill>
                              <a:srgbClr val="0099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009900"/>
                                    </a:solidFill>
                                    <a:effectLst/>
                                    <a:latin typeface="Cambria Math" panose="02040503050406030204" pitchFamily="18" charset="0"/>
                                    <a:cs typeface="Arial" charset="0"/>
                                  </a:rPr>
                                  <m:t>𝐶</m:t>
                                </m:r>
                              </m:oMath>
                            </m:oMathPara>
                          </a14:m>
                          <a:endParaRPr kumimoji="0" lang="en-US" sz="2400" b="0" i="0" u="none" strike="noStrike" cap="none" normalizeH="0" baseline="0" dirty="0" smtClean="0">
                            <a:ln>
                              <a:noFill/>
                            </a:ln>
                            <a:solidFill>
                              <a:srgbClr val="0099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ctrlPr>
                                  </m:fPr>
                                  <m:num>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1</m:t>
                                    </m:r>
                                  </m:num>
                                  <m:den>
                                    <m:r>
                                      <a:rPr kumimoji="0" lang="en-US" sz="2000" b="0" i="1" u="none" strike="noStrike" cap="none" normalizeH="0" baseline="0" dirty="0" smtClean="0">
                                        <a:ln>
                                          <a:noFill/>
                                        </a:ln>
                                        <a:solidFill>
                                          <a:srgbClr val="A50021"/>
                                        </a:solidFill>
                                        <a:effectLst/>
                                        <a:latin typeface="Cambria Math" panose="02040503050406030204" pitchFamily="18" charset="0"/>
                                        <a:cs typeface="Arial" charset="0"/>
                                      </a:rPr>
                                      <m:t>3</m:t>
                                    </m:r>
                                  </m:den>
                                </m:f>
                              </m:oMath>
                            </m:oMathPara>
                          </a14:m>
                          <a:endParaRPr kumimoji="0" lang="en-US" sz="20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80938" name="Group 42"/>
              <p:cNvGraphicFramePr>
                <a:graphicFrameLocks noGrp="1"/>
              </p:cNvGraphicFramePr>
              <p:nvPr>
                <p:ph idx="1"/>
                <p:extLst>
                  <p:ext uri="{D42A27DB-BD31-4B8C-83A1-F6EECF244321}">
                    <p14:modId xmlns:p14="http://schemas.microsoft.com/office/powerpoint/2010/main" val="2104396316"/>
                  </p:ext>
                </p:extLst>
              </p:nvPr>
            </p:nvGraphicFramePr>
            <p:xfrm>
              <a:off x="1403350" y="1773238"/>
              <a:ext cx="6121400" cy="4528693"/>
            </p:xfrm>
            <a:graphic>
              <a:graphicData uri="http://schemas.openxmlformats.org/drawingml/2006/table">
                <a:tbl>
                  <a:tblPr rtl="1"/>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9900"/>
                              </a:solidFill>
                              <a:effectLst/>
                              <a:latin typeface="Arial" charset="0"/>
                              <a:cs typeface="Arial" charset="0"/>
                            </a:rPr>
                            <a:t>Marginal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3333" r="-334392" b="-399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3333" r="-232632" b="-399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3333" r="-133862" b="-399333"/>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00000"/>
                              </a:solidFill>
                              <a:effectLst/>
                              <a:latin typeface="Arial" charset="0"/>
                              <a:cs typeface="Arial" charset="0"/>
                            </a:rPr>
                            <a:t>MH opens</a:t>
                          </a: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009900"/>
                              </a:solidFill>
                              <a:effectLst/>
                              <a:latin typeface="Arial" charset="0"/>
                              <a:cs typeface="Arial" charset="0"/>
                            </a:rPr>
                            <a:t>car is behind…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8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106164" r="-434392" b="-31027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106164" r="-334392" b="-31027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106164" r="-232632" b="-31027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106164" r="-133862" b="-31027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106164" r="-2016" b="-310274"/>
                          </a:stretch>
                        </a:blipFill>
                      </a:tcPr>
                    </a:tc>
                    <a:extLst>
                      <a:ext uri="{0D108BD9-81ED-4DB2-BD59-A6C34878D82A}">
                        <a16:rowId xmlns:a16="http://schemas.microsoft.com/office/drawing/2014/main" val="10001"/>
                      </a:ext>
                    </a:extLst>
                  </a:tr>
                  <a:tr h="8985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04762" r="-434392" b="-2081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04762" r="-334392" b="-2081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04762" r="-232632" b="-2081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04762" r="-133862" b="-2081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04762" r="-2016" b="-208163"/>
                          </a:stretch>
                        </a:blipFill>
                      </a:tcPr>
                    </a:tc>
                    <a:extLst>
                      <a:ext uri="{0D108BD9-81ED-4DB2-BD59-A6C34878D82A}">
                        <a16:rowId xmlns:a16="http://schemas.microsoft.com/office/drawing/2014/main" val="10002"/>
                      </a:ext>
                    </a:extLst>
                  </a:tr>
                  <a:tr h="102984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233" t="-263529" r="-434392" b="-8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233" t="-263529" r="-334392" b="-8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3158" t="-263529" r="-232632" b="-8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4762" t="-263529" r="-133862" b="-8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8468" t="-263529" r="-2016" b="-80000"/>
                          </a:stretch>
                        </a:blipFill>
                      </a:tcPr>
                    </a:tc>
                    <a:extLst>
                      <a:ext uri="{0D108BD9-81ED-4DB2-BD59-A6C34878D82A}">
                        <a16:rowId xmlns:a16="http://schemas.microsoft.com/office/drawing/2014/main" val="10003"/>
                      </a:ext>
                    </a:extLst>
                  </a:tr>
                  <a:tr h="8001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233" t="-471756" r="-434392" b="-38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233" t="-471756" r="-334392" b="-38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3158" t="-471756" r="-232632" b="-381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4762" t="-471756" r="-133862" b="-3817"/>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800000"/>
                              </a:solidFill>
                              <a:effectLst/>
                              <a:latin typeface="Arial" charset="0"/>
                              <a:cs typeface="Arial" charset="0"/>
                            </a:rPr>
                            <a:t>Marginal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22295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P1</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a:lnSpc>
                    <a:spcPct val="150000"/>
                  </a:lnSpc>
                </a:pPr>
                <a:r>
                  <a:rPr lang="en-US" sz="2000" dirty="0"/>
                  <a:t>P1.</a:t>
                </a:r>
                <a14:m>
                  <m:oMath xmlns:m="http://schemas.openxmlformats.org/officeDocument/2006/math">
                    <m:r>
                      <a:rPr lang="en-US" sz="2000" i="1" dirty="0">
                        <a:solidFill>
                          <a:srgbClr val="7030A0"/>
                        </a:solidFill>
                        <a:latin typeface="Cambria Math"/>
                        <a:ea typeface="Cambria Math"/>
                      </a:rPr>
                      <m:t>≽</m:t>
                    </m:r>
                    <m:r>
                      <m:rPr>
                        <m:sty m:val="p"/>
                      </m:rPr>
                      <a:rPr lang="en-US" sz="2000">
                        <a:solidFill>
                          <a:srgbClr val="7030A0"/>
                        </a:solidFill>
                        <a:latin typeface="Cambria Math" panose="02040503050406030204" pitchFamily="18" charset="0"/>
                        <a:ea typeface="Cambria Math" panose="02040503050406030204" pitchFamily="18" charset="0"/>
                      </a:rPr>
                      <m:t>on</m:t>
                    </m:r>
                    <m:r>
                      <a:rPr lang="en-US" sz="2000" i="1">
                        <a:solidFill>
                          <a:srgbClr val="7030A0"/>
                        </a:solidFill>
                        <a:latin typeface="Cambria Math" panose="02040503050406030204" pitchFamily="18" charset="0"/>
                        <a:ea typeface="Cambria Math" panose="02040503050406030204" pitchFamily="18" charset="0"/>
                      </a:rPr>
                      <m:t> </m:t>
                    </m:r>
                    <m:r>
                      <a:rPr lang="en-US" sz="2000" i="1">
                        <a:solidFill>
                          <a:srgbClr val="7030A0"/>
                        </a:solidFill>
                        <a:latin typeface="Cambria Math" panose="02040503050406030204" pitchFamily="18" charset="0"/>
                        <a:ea typeface="Cambria Math" panose="02040503050406030204" pitchFamily="18" charset="0"/>
                      </a:rPr>
                      <m:t>𝐹</m:t>
                    </m:r>
                  </m:oMath>
                </a14:m>
                <a:r>
                  <a:rPr lang="en-US" sz="2000" dirty="0">
                    <a:solidFill>
                      <a:srgbClr val="7030A0"/>
                    </a:solidFill>
                  </a:rPr>
                  <a:t> </a:t>
                </a:r>
                <a:r>
                  <a:rPr lang="en-US" sz="2000" dirty="0"/>
                  <a:t>is </a:t>
                </a:r>
                <a:r>
                  <a:rPr lang="en-US" sz="2000" dirty="0">
                    <a:solidFill>
                      <a:srgbClr val="FF0000"/>
                    </a:solidFill>
                  </a:rPr>
                  <a:t>complete</a:t>
                </a:r>
                <a:r>
                  <a:rPr lang="en-US" sz="2000" dirty="0"/>
                  <a:t> and </a:t>
                </a:r>
                <a:r>
                  <a:rPr lang="en-US" sz="2000" dirty="0">
                    <a:solidFill>
                      <a:srgbClr val="FF0000"/>
                    </a:solidFill>
                  </a:rPr>
                  <a:t>transitive</a:t>
                </a:r>
              </a:p>
              <a:p>
                <a:pPr>
                  <a:lnSpc>
                    <a:spcPct val="150000"/>
                  </a:lnSpc>
                </a:pPr>
                <a:endParaRPr lang="en-US" sz="2000" dirty="0">
                  <a:solidFill>
                    <a:srgbClr val="FF0000"/>
                  </a:solidFill>
                </a:endParaRPr>
              </a:p>
              <a:p>
                <a:pPr>
                  <a:lnSpc>
                    <a:spcPct val="150000"/>
                  </a:lnSpc>
                </a:pPr>
                <a:r>
                  <a:rPr lang="en-US" sz="2000" dirty="0" smtClean="0">
                    <a:solidFill>
                      <a:srgbClr val="FF0000"/>
                    </a:solidFill>
                  </a:rPr>
                  <a:t>Transitivity </a:t>
                </a:r>
                <a:r>
                  <a:rPr lang="en-US" sz="2000" dirty="0" smtClean="0"/>
                  <a:t>is rather standard</a:t>
                </a:r>
              </a:p>
              <a:p>
                <a:pPr>
                  <a:lnSpc>
                    <a:spcPct val="150000"/>
                  </a:lnSpc>
                </a:pPr>
                <a:endParaRPr lang="en-US" sz="2000" dirty="0"/>
              </a:p>
              <a:p>
                <a:pPr>
                  <a:lnSpc>
                    <a:spcPct val="150000"/>
                  </a:lnSpc>
                </a:pPr>
                <a:r>
                  <a:rPr lang="en-US" sz="2000" dirty="0" smtClean="0">
                    <a:solidFill>
                      <a:srgbClr val="FF0000"/>
                    </a:solidFill>
                  </a:rPr>
                  <a:t>Completeness</a:t>
                </a:r>
                <a:r>
                  <a:rPr lang="en-US" sz="2000" dirty="0" smtClean="0"/>
                  <a:t> is a bigger issue than it is in consumer theory</a:t>
                </a:r>
              </a:p>
              <a:p>
                <a:pPr>
                  <a:lnSpc>
                    <a:spcPct val="150000"/>
                  </a:lnSpc>
                </a:pPr>
                <a:endParaRPr lang="en-US" sz="2000" dirty="0"/>
              </a:p>
              <a:p>
                <a:pPr>
                  <a:lnSpc>
                    <a:spcPct val="150000"/>
                  </a:lnSpc>
                </a:pPr>
                <a:r>
                  <a:rPr lang="en-US" sz="2000" dirty="0" smtClean="0"/>
                  <a:t>And will become even bigger an issue when the state space gets expanded</a:t>
                </a:r>
                <a:endParaRPr lang="en-US" sz="2000" dirty="0">
                  <a:solidFill>
                    <a:srgbClr val="FF0000"/>
                  </a:solidFill>
                </a:endParaRPr>
              </a:p>
              <a:p>
                <a:pPr>
                  <a:lnSpc>
                    <a:spcPct val="150000"/>
                  </a:lnSpc>
                </a:pPr>
                <a:endParaRPr lang="en-US" sz="2000" dirty="0" smtClean="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rotWithShape="1">
                <a:blip r:embed="rId2"/>
                <a:stretch>
                  <a:fillRect l="-756"/>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3FC3C5-0D5E-4E56-8594-2700ECE097E9}" type="slidenum">
              <a:rPr lang="ar-SA" altLang="en-US"/>
              <a:pPr eaLnBrk="1" hangingPunct="1"/>
              <a:t>140</a:t>
            </a:fld>
            <a:endParaRPr lang="en-US" altLang="en-US"/>
          </a:p>
        </p:txBody>
      </p:sp>
      <p:sp>
        <p:nvSpPr>
          <p:cNvPr id="122883" name="Rectangle 2"/>
          <p:cNvSpPr>
            <a:spLocks noGrp="1" noChangeArrowheads="1"/>
          </p:cNvSpPr>
          <p:nvPr>
            <p:ph type="title"/>
          </p:nvPr>
        </p:nvSpPr>
        <p:spPr/>
        <p:txBody>
          <a:bodyPr/>
          <a:lstStyle/>
          <a:p>
            <a:pPr eaLnBrk="1" hangingPunct="1"/>
            <a:r>
              <a:rPr lang="en-US" altLang="en-US" sz="3600" dirty="0" smtClean="0">
                <a:solidFill>
                  <a:schemeClr val="accent2"/>
                </a:solidFill>
              </a:rPr>
              <a:t>A problem: cutting prices?</a:t>
            </a:r>
          </a:p>
        </p:txBody>
      </p:sp>
      <p:sp>
        <p:nvSpPr>
          <p:cNvPr id="122884" name="Rectangle 3"/>
          <p:cNvSpPr>
            <a:spLocks noGrp="1" noChangeArrowheads="1"/>
          </p:cNvSpPr>
          <p:nvPr>
            <p:ph type="body" idx="1"/>
          </p:nvPr>
        </p:nvSpPr>
        <p:spPr>
          <a:xfrm>
            <a:off x="457200" y="1753179"/>
            <a:ext cx="8229600" cy="3548030"/>
          </a:xfrm>
        </p:spPr>
        <p:txBody>
          <a:bodyPr/>
          <a:lstStyle/>
          <a:p>
            <a:pPr lvl="1" algn="l" rtl="0" eaLnBrk="1" hangingPunct="1">
              <a:buFontTx/>
              <a:buNone/>
            </a:pPr>
            <a:endParaRPr lang="en-US" altLang="en-US" sz="2400" dirty="0" smtClean="0"/>
          </a:p>
          <a:p>
            <a:pPr algn="l" rtl="0" eaLnBrk="1" hangingPunct="1">
              <a:lnSpc>
                <a:spcPct val="150000"/>
              </a:lnSpc>
            </a:pPr>
            <a:r>
              <a:rPr lang="en-US" altLang="en-US" sz="2400" dirty="0" smtClean="0"/>
              <a:t>If the competitor doesn’t, we can get he entire market</a:t>
            </a:r>
            <a:endParaRPr lang="en-US" altLang="en-US" sz="2400" dirty="0"/>
          </a:p>
          <a:p>
            <a:pPr algn="l" rtl="0" eaLnBrk="1" hangingPunct="1">
              <a:lnSpc>
                <a:spcPct val="150000"/>
              </a:lnSpc>
            </a:pPr>
            <a:r>
              <a:rPr lang="en-US" altLang="en-US" sz="2400" dirty="0" smtClean="0"/>
              <a:t>If it does, we surely should, not to be left out</a:t>
            </a:r>
          </a:p>
          <a:p>
            <a:pPr algn="l" rtl="0" eaLnBrk="1" hangingPunct="1">
              <a:lnSpc>
                <a:spcPct val="150000"/>
              </a:lnSpc>
            </a:pPr>
            <a:r>
              <a:rPr lang="en-US" altLang="en-US" sz="2400" dirty="0" smtClean="0"/>
              <a:t>It seems that cutting prices is a dominant strategy</a:t>
            </a:r>
          </a:p>
          <a:p>
            <a:pPr algn="l" rtl="0" eaLnBrk="1" hangingPunct="1">
              <a:lnSpc>
                <a:spcPct val="150000"/>
              </a:lnSpc>
            </a:pPr>
            <a:r>
              <a:rPr lang="en-US" altLang="en-US" sz="2400" dirty="0" smtClean="0"/>
              <a:t>A sort of </a:t>
            </a:r>
            <a:r>
              <a:rPr lang="en-US" altLang="en-US" sz="2400" dirty="0" smtClean="0">
                <a:solidFill>
                  <a:srgbClr val="7030A0"/>
                </a:solidFill>
              </a:rPr>
              <a:t>Prisoner’s Dilemma</a:t>
            </a:r>
          </a:p>
          <a:p>
            <a:pPr algn="l" rtl="0" eaLnBrk="1" hangingPunct="1">
              <a:lnSpc>
                <a:spcPct val="150000"/>
              </a:lnSpc>
            </a:pPr>
            <a:endParaRPr lang="en-US" altLang="en-US" sz="2400" dirty="0"/>
          </a:p>
          <a:p>
            <a:pPr algn="l" rtl="0" eaLnBrk="1" hangingPunct="1">
              <a:lnSpc>
                <a:spcPct val="150000"/>
              </a:lnSpc>
            </a:pPr>
            <a:endParaRPr lang="en-US" altLang="en-US" sz="2400" dirty="0" smtClean="0"/>
          </a:p>
          <a:p>
            <a:pPr algn="l" rtl="0" eaLnBrk="1" hangingPunct="1">
              <a:lnSpc>
                <a:spcPct val="150000"/>
              </a:lnSpc>
            </a:pPr>
            <a:endParaRPr lang="en-US" altLang="en-US" sz="2400" dirty="0"/>
          </a:p>
          <a:p>
            <a:pPr algn="l" rtl="0" eaLnBrk="1" hangingPunct="1"/>
            <a:endParaRPr lang="en-US" altLang="en-US" sz="2400" dirty="0" smtClean="0"/>
          </a:p>
        </p:txBody>
      </p:sp>
    </p:spTree>
    <p:extLst>
      <p:ext uri="{BB962C8B-B14F-4D97-AF65-F5344CB8AC3E}">
        <p14:creationId xmlns:p14="http://schemas.microsoft.com/office/powerpoint/2010/main" val="13252120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1CAAFF-87C4-4641-B597-8FC24A14D1F2}" type="slidenum">
              <a:rPr lang="ar-SA" altLang="en-US"/>
              <a:pPr eaLnBrk="1" hangingPunct="1"/>
              <a:t>141</a:t>
            </a:fld>
            <a:endParaRPr lang="en-US" altLang="en-US"/>
          </a:p>
        </p:txBody>
      </p:sp>
      <p:sp>
        <p:nvSpPr>
          <p:cNvPr id="136195" name="Rectangle 2"/>
          <p:cNvSpPr>
            <a:spLocks noGrp="1" noChangeArrowheads="1"/>
          </p:cNvSpPr>
          <p:nvPr>
            <p:ph type="title"/>
          </p:nvPr>
        </p:nvSpPr>
        <p:spPr/>
        <p:txBody>
          <a:bodyPr/>
          <a:lstStyle/>
          <a:p>
            <a:pPr rtl="0" eaLnBrk="1" hangingPunct="1"/>
            <a:r>
              <a:rPr lang="en-US" altLang="en-US" sz="3600" dirty="0" smtClean="0">
                <a:solidFill>
                  <a:schemeClr val="accent2"/>
                </a:solidFill>
              </a:rPr>
              <a:t>If the decisions are independent…</a:t>
            </a:r>
          </a:p>
        </p:txBody>
      </p:sp>
      <p:sp>
        <p:nvSpPr>
          <p:cNvPr id="136196" name="Rectangle 3"/>
          <p:cNvSpPr>
            <a:spLocks noGrp="1" noChangeArrowheads="1"/>
          </p:cNvSpPr>
          <p:nvPr>
            <p:ph type="body" sz="half" idx="1"/>
          </p:nvPr>
        </p:nvSpPr>
        <p:spPr>
          <a:xfrm>
            <a:off x="457200" y="1600200"/>
            <a:ext cx="8147050" cy="892175"/>
          </a:xfrm>
        </p:spPr>
        <p:txBody>
          <a:bodyPr/>
          <a:lstStyle/>
          <a:p>
            <a:pPr marL="0" indent="0" algn="l" rtl="0" eaLnBrk="1" hangingPunct="1">
              <a:buNone/>
            </a:pPr>
            <a:r>
              <a:rPr lang="en-US" altLang="en-US" sz="2400" dirty="0" smtClean="0"/>
              <a:t>It is indeed a PD </a:t>
            </a:r>
          </a:p>
          <a:p>
            <a:pPr algn="l" rtl="0" eaLnBrk="1" hangingPunct="1"/>
            <a:endParaRPr lang="en-US" altLang="en-US" sz="2800" dirty="0" smtClean="0"/>
          </a:p>
        </p:txBody>
      </p:sp>
      <mc:AlternateContent xmlns:mc="http://schemas.openxmlformats.org/markup-compatibility/2006" xmlns:a14="http://schemas.microsoft.com/office/drawing/2010/main">
        <mc:Choice Requires="a14">
          <p:graphicFrame>
            <p:nvGraphicFramePr>
              <p:cNvPr id="54294" name="Group 22"/>
              <p:cNvGraphicFramePr>
                <a:graphicFrameLocks noGrp="1"/>
              </p:cNvGraphicFramePr>
              <p:nvPr>
                <p:ph sz="half" idx="2"/>
                <p:extLst>
                  <p:ext uri="{D42A27DB-BD31-4B8C-83A1-F6EECF244321}">
                    <p14:modId xmlns:p14="http://schemas.microsoft.com/office/powerpoint/2010/main" val="2153987271"/>
                  </p:ext>
                </p:extLst>
              </p:nvPr>
            </p:nvGraphicFramePr>
            <p:xfrm>
              <a:off x="684213" y="2422525"/>
              <a:ext cx="8002587" cy="3311526"/>
            </p:xfrm>
            <a:graphic>
              <a:graphicData uri="http://schemas.openxmlformats.org/drawingml/2006/table">
                <a:tbl>
                  <a:tblPr rtl="1"/>
                  <a:tblGrid>
                    <a:gridCol w="2667000">
                      <a:extLst>
                        <a:ext uri="{9D8B030D-6E8A-4147-A177-3AD203B41FA5}">
                          <a16:colId xmlns:a16="http://schemas.microsoft.com/office/drawing/2014/main" val="20000"/>
                        </a:ext>
                      </a:extLst>
                    </a:gridCol>
                    <a:gridCol w="266858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103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Competitor doesn’t cut prices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Competitor cuts prices</a:t>
                          </a:r>
                          <a:endParaRPr kumimoji="0" lang="en-US" sz="2400" b="0" i="0" u="none" strike="noStrike" cap="none" normalizeH="0" baseline="0" dirty="0" smtClean="0">
                            <a:ln>
                              <a:noFill/>
                            </a:ln>
                            <a:solidFill>
                              <a:srgbClr val="8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of world</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rgbClr val="009900"/>
                              </a:solidFill>
                              <a:effectLst/>
                              <a:latin typeface="Arial" charset="0"/>
                              <a:cs typeface="Arial" charset="0"/>
                            </a:rPr>
                            <a:t>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4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Cut Prices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Not Cut Prices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54294" name="Group 22"/>
              <p:cNvGraphicFramePr>
                <a:graphicFrameLocks noGrp="1"/>
              </p:cNvGraphicFramePr>
              <p:nvPr>
                <p:ph sz="half" idx="2"/>
                <p:extLst>
                  <p:ext uri="{D42A27DB-BD31-4B8C-83A1-F6EECF244321}">
                    <p14:modId xmlns:p14="http://schemas.microsoft.com/office/powerpoint/2010/main" val="2153987271"/>
                  </p:ext>
                </p:extLst>
              </p:nvPr>
            </p:nvGraphicFramePr>
            <p:xfrm>
              <a:off x="684213" y="2422525"/>
              <a:ext cx="8002587" cy="3311526"/>
            </p:xfrm>
            <a:graphic>
              <a:graphicData uri="http://schemas.openxmlformats.org/drawingml/2006/table">
                <a:tbl>
                  <a:tblPr rtl="1"/>
                  <a:tblGrid>
                    <a:gridCol w="2667000">
                      <a:extLst>
                        <a:ext uri="{9D8B030D-6E8A-4147-A177-3AD203B41FA5}">
                          <a16:colId xmlns:a16="http://schemas.microsoft.com/office/drawing/2014/main" val="20000"/>
                        </a:ext>
                      </a:extLst>
                    </a:gridCol>
                    <a:gridCol w="266858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103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Competitor doesn’t cut prices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Competitor cuts prices</a:t>
                          </a:r>
                          <a:endParaRPr kumimoji="0" lang="en-US" sz="2400" b="0" i="0" u="none" strike="noStrike" cap="none" normalizeH="0" baseline="0" dirty="0" smtClean="0">
                            <a:ln>
                              <a:noFill/>
                            </a:ln>
                            <a:solidFill>
                              <a:srgbClr val="8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of world</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rgbClr val="009900"/>
                              </a:solidFill>
                              <a:effectLst/>
                              <a:latin typeface="Arial" charset="0"/>
                              <a:cs typeface="Arial" charset="0"/>
                            </a:rPr>
                            <a:t>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49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425" t="-103297" r="-201370" b="-10219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3661" t="-103297" r="-101831" b="-102198"/>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Cut Prices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31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425" t="-204420" r="-201370" b="-2762"/>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3661" t="-204420" r="-101831" b="-2762"/>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Not Cut Prices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53585117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4F330E-32B8-4CB0-AF03-E7178AAE9595}" type="slidenum">
              <a:rPr lang="ar-SA" altLang="en-US"/>
              <a:pPr eaLnBrk="1" hangingPunct="1"/>
              <a:t>142</a:t>
            </a:fld>
            <a:endParaRPr lang="en-US" altLang="en-US"/>
          </a:p>
        </p:txBody>
      </p:sp>
      <p:sp>
        <p:nvSpPr>
          <p:cNvPr id="137219" name="Rectangle 2"/>
          <p:cNvSpPr>
            <a:spLocks noGrp="1" noChangeArrowheads="1"/>
          </p:cNvSpPr>
          <p:nvPr>
            <p:ph type="title"/>
          </p:nvPr>
        </p:nvSpPr>
        <p:spPr/>
        <p:txBody>
          <a:bodyPr/>
          <a:lstStyle/>
          <a:p>
            <a:pPr eaLnBrk="1" hangingPunct="1"/>
            <a:r>
              <a:rPr lang="en-US" altLang="en-US" sz="3600" dirty="0" smtClean="0">
                <a:solidFill>
                  <a:schemeClr val="accent2"/>
                </a:solidFill>
              </a:rPr>
              <a:t>And yet…</a:t>
            </a:r>
          </a:p>
        </p:txBody>
      </p:sp>
      <mc:AlternateContent xmlns:mc="http://schemas.openxmlformats.org/markup-compatibility/2006" xmlns:a14="http://schemas.microsoft.com/office/drawing/2010/main">
        <mc:Choice Requires="a14">
          <p:sp>
            <p:nvSpPr>
              <p:cNvPr id="137220" name="Rectangle 3"/>
              <p:cNvSpPr>
                <a:spLocks noGrp="1" noChangeArrowheads="1"/>
              </p:cNvSpPr>
              <p:nvPr>
                <p:ph type="body" idx="1"/>
              </p:nvPr>
            </p:nvSpPr>
            <p:spPr/>
            <p:txBody>
              <a:bodyPr/>
              <a:lstStyle/>
              <a:p>
                <a:pPr algn="l" rtl="0" eaLnBrk="1" hangingPunct="1">
                  <a:lnSpc>
                    <a:spcPct val="150000"/>
                  </a:lnSpc>
                </a:pPr>
                <a:r>
                  <a:rPr lang="en-US" altLang="en-US" sz="2400" dirty="0" smtClean="0"/>
                  <a:t>Maybe the decisions are not independent?</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After all, the decision “</a:t>
                </a:r>
                <a:r>
                  <a:rPr lang="en-US" altLang="en-US" sz="2400" dirty="0" smtClean="0">
                    <a:solidFill>
                      <a:srgbClr val="7030A0"/>
                    </a:solidFill>
                  </a:rPr>
                  <a:t>not to cut prices</a:t>
                </a:r>
                <a:r>
                  <a:rPr lang="en-US" altLang="en-US" sz="2400" dirty="0" smtClean="0"/>
                  <a:t>” doesn’t happen at a given </a:t>
                </a:r>
                <a14:m>
                  <m:oMath xmlns:m="http://schemas.openxmlformats.org/officeDocument/2006/math">
                    <m:r>
                      <a:rPr lang="en-US" altLang="en-US" sz="2400" b="0" i="1" smtClean="0">
                        <a:solidFill>
                          <a:srgbClr val="7030A0"/>
                        </a:solidFill>
                        <a:latin typeface="Cambria Math" panose="02040503050406030204" pitchFamily="18" charset="0"/>
                      </a:rPr>
                      <m:t>𝑡</m:t>
                    </m:r>
                  </m:oMath>
                </a14:m>
                <a:endParaRPr lang="en-US" altLang="en-US" sz="2400" dirty="0" smtClean="0">
                  <a:solidFill>
                    <a:srgbClr val="7030A0"/>
                  </a:solidFill>
                </a:endParaRPr>
              </a:p>
            </p:txBody>
          </p:sp>
        </mc:Choice>
        <mc:Fallback xmlns="">
          <p:sp>
            <p:nvSpPr>
              <p:cNvPr id="137220" name="Rectangle 3"/>
              <p:cNvSpPr>
                <a:spLocks noGrp="1" noRot="1" noChangeAspect="1" noMove="1" noResize="1" noEditPoints="1" noAdjustHandles="1" noChangeArrowheads="1" noChangeShapeType="1" noTextEdit="1"/>
              </p:cNvSpPr>
              <p:nvPr>
                <p:ph type="body" idx="1"/>
              </p:nvPr>
            </p:nvSpPr>
            <p:spPr>
              <a:blipFill>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20170669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009014-8007-4904-83B1-B97D4D6803DE}" type="slidenum">
              <a:rPr lang="ar-SA" altLang="en-US"/>
              <a:pPr eaLnBrk="1" hangingPunct="1"/>
              <a:t>143</a:t>
            </a:fld>
            <a:endParaRPr lang="en-US" altLang="en-US"/>
          </a:p>
        </p:txBody>
      </p:sp>
      <p:sp>
        <p:nvSpPr>
          <p:cNvPr id="138243" name="Rectangle 2"/>
          <p:cNvSpPr>
            <a:spLocks noGrp="1" noChangeArrowheads="1"/>
          </p:cNvSpPr>
          <p:nvPr>
            <p:ph type="title"/>
          </p:nvPr>
        </p:nvSpPr>
        <p:spPr/>
        <p:txBody>
          <a:bodyPr/>
          <a:lstStyle/>
          <a:p>
            <a:pPr eaLnBrk="1" hangingPunct="1"/>
            <a:r>
              <a:rPr lang="en-US" altLang="en-US" sz="3600" dirty="0" smtClean="0">
                <a:solidFill>
                  <a:schemeClr val="accent2"/>
                </a:solidFill>
              </a:rPr>
              <a:t>An alternative analysis</a:t>
            </a:r>
          </a:p>
        </p:txBody>
      </p:sp>
      <p:sp>
        <p:nvSpPr>
          <p:cNvPr id="138244" name="Rectangle 3"/>
          <p:cNvSpPr>
            <a:spLocks noGrp="1" noChangeArrowheads="1"/>
          </p:cNvSpPr>
          <p:nvPr>
            <p:ph type="body" idx="1"/>
          </p:nvPr>
        </p:nvSpPr>
        <p:spPr/>
        <p:txBody>
          <a:bodyPr/>
          <a:lstStyle/>
          <a:p>
            <a:pPr algn="l" rtl="0" eaLnBrk="1" hangingPunct="1">
              <a:lnSpc>
                <a:spcPct val="150000"/>
              </a:lnSpc>
            </a:pPr>
            <a:r>
              <a:rPr lang="en-US" altLang="en-US" sz="2400" dirty="0" smtClean="0"/>
              <a:t>The states of the world should reflect all possible </a:t>
            </a:r>
            <a:r>
              <a:rPr lang="en-US" altLang="en-US" sz="2400" dirty="0" smtClean="0">
                <a:solidFill>
                  <a:srgbClr val="FF0000"/>
                </a:solidFill>
              </a:rPr>
              <a:t>causal</a:t>
            </a:r>
            <a:r>
              <a:rPr lang="en-US" altLang="en-US" sz="2400" dirty="0" smtClean="0"/>
              <a:t> relationships</a:t>
            </a:r>
          </a:p>
          <a:p>
            <a:pPr algn="l" rtl="0" eaLnBrk="1" hangingPunct="1">
              <a:lnSpc>
                <a:spcPct val="150000"/>
              </a:lnSpc>
            </a:pPr>
            <a:r>
              <a:rPr lang="en-US" altLang="en-US" sz="2400" dirty="0" smtClean="0"/>
              <a:t>In order to assume nothing a-priori, we </a:t>
            </a:r>
            <a:r>
              <a:rPr lang="en-US" altLang="en-US" sz="2400" dirty="0" smtClean="0">
                <a:solidFill>
                  <a:srgbClr val="7030A0"/>
                </a:solidFill>
              </a:rPr>
              <a:t>define</a:t>
            </a:r>
            <a:r>
              <a:rPr lang="en-US" altLang="en-US" sz="2400" dirty="0" smtClean="0"/>
              <a:t> states as </a:t>
            </a:r>
            <a:r>
              <a:rPr lang="en-US" altLang="en-US" sz="2400" dirty="0" smtClean="0">
                <a:solidFill>
                  <a:srgbClr val="7030A0"/>
                </a:solidFill>
              </a:rPr>
              <a:t>functions</a:t>
            </a:r>
            <a:r>
              <a:rPr lang="en-US" altLang="en-US" sz="2400" dirty="0" smtClean="0"/>
              <a:t> from acts to outcomes:</a:t>
            </a:r>
          </a:p>
        </p:txBody>
      </p:sp>
    </p:spTree>
    <p:extLst>
      <p:ext uri="{BB962C8B-B14F-4D97-AF65-F5344CB8AC3E}">
        <p14:creationId xmlns:p14="http://schemas.microsoft.com/office/powerpoint/2010/main" val="375977850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30E5D4-17CD-49FC-BC62-1109FFFA50F3}" type="slidenum">
              <a:rPr lang="ar-SA" altLang="en-US"/>
              <a:pPr eaLnBrk="1" hangingPunct="1"/>
              <a:t>144</a:t>
            </a:fld>
            <a:endParaRPr lang="en-US" altLang="en-US"/>
          </a:p>
        </p:txBody>
      </p:sp>
      <p:sp>
        <p:nvSpPr>
          <p:cNvPr id="139267" name="Rectangle 2"/>
          <p:cNvSpPr>
            <a:spLocks noGrp="1" noChangeArrowheads="1"/>
          </p:cNvSpPr>
          <p:nvPr>
            <p:ph type="title"/>
          </p:nvPr>
        </p:nvSpPr>
        <p:spPr/>
        <p:txBody>
          <a:bodyPr/>
          <a:lstStyle/>
          <a:p>
            <a:pPr eaLnBrk="1" hangingPunct="1"/>
            <a:r>
              <a:rPr lang="en-US" altLang="en-US" sz="3600" dirty="0" smtClean="0">
                <a:solidFill>
                  <a:schemeClr val="accent2"/>
                </a:solidFill>
              </a:rPr>
              <a:t>The states of the world</a:t>
            </a:r>
          </a:p>
        </p:txBody>
      </p:sp>
      <p:graphicFrame>
        <p:nvGraphicFramePr>
          <p:cNvPr id="57404" name="Group 60"/>
          <p:cNvGraphicFramePr>
            <a:graphicFrameLocks noGrp="1"/>
          </p:cNvGraphicFramePr>
          <p:nvPr>
            <p:ph type="tbl" idx="1"/>
            <p:extLst>
              <p:ext uri="{D42A27DB-BD31-4B8C-83A1-F6EECF244321}">
                <p14:modId xmlns:p14="http://schemas.microsoft.com/office/powerpoint/2010/main" val="3034674921"/>
              </p:ext>
            </p:extLst>
          </p:nvPr>
        </p:nvGraphicFramePr>
        <p:xfrm>
          <a:off x="457200" y="1600200"/>
          <a:ext cx="8229600" cy="4441776"/>
        </p:xfrm>
        <a:graphic>
          <a:graphicData uri="http://schemas.openxmlformats.org/drawingml/2006/table">
            <a:tbl>
              <a:tblPr rtl="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0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FF"/>
                          </a:solidFill>
                          <a:effectLst/>
                          <a:latin typeface="Arial" charset="0"/>
                          <a:cs typeface="Arial" charset="0"/>
                        </a:rPr>
                        <a:t>Not 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FF"/>
                          </a:solidFill>
                          <a:effectLst/>
                          <a:latin typeface="Arial" charset="0"/>
                          <a:cs typeface="Arial" charset="0"/>
                        </a:rPr>
                        <a:t>Cut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What will result if we…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Cut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Cut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012160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2364EE-001B-4F11-813B-AD8FC1205659}" type="slidenum">
              <a:rPr lang="ar-SA" altLang="en-US"/>
              <a:pPr eaLnBrk="1" hangingPunct="1"/>
              <a:t>145</a:t>
            </a:fld>
            <a:endParaRPr lang="en-US" altLang="en-US"/>
          </a:p>
        </p:txBody>
      </p:sp>
      <p:sp>
        <p:nvSpPr>
          <p:cNvPr id="140291" name="Rectangle 2"/>
          <p:cNvSpPr>
            <a:spLocks noGrp="1" noChangeArrowheads="1"/>
          </p:cNvSpPr>
          <p:nvPr>
            <p:ph type="title"/>
          </p:nvPr>
        </p:nvSpPr>
        <p:spPr/>
        <p:txBody>
          <a:bodyPr/>
          <a:lstStyle/>
          <a:p>
            <a:pPr eaLnBrk="1" hangingPunct="1"/>
            <a:r>
              <a:rPr lang="en-US" altLang="en-US" sz="3600" dirty="0" smtClean="0">
                <a:solidFill>
                  <a:schemeClr val="accent2"/>
                </a:solidFill>
              </a:rPr>
              <a:t>The new decision matrix</a:t>
            </a:r>
          </a:p>
        </p:txBody>
      </p:sp>
      <mc:AlternateContent xmlns:mc="http://schemas.openxmlformats.org/markup-compatibility/2006" xmlns:a14="http://schemas.microsoft.com/office/drawing/2010/main">
        <mc:Choice Requires="a14">
          <p:graphicFrame>
            <p:nvGraphicFramePr>
              <p:cNvPr id="58409" name="Group 41"/>
              <p:cNvGraphicFramePr>
                <a:graphicFrameLocks noGrp="1"/>
              </p:cNvGraphicFramePr>
              <p:nvPr>
                <p:ph idx="1"/>
                <p:extLst>
                  <p:ext uri="{D42A27DB-BD31-4B8C-83A1-F6EECF244321}">
                    <p14:modId xmlns:p14="http://schemas.microsoft.com/office/powerpoint/2010/main" val="3248905447"/>
                  </p:ext>
                </p:extLst>
              </p:nvPr>
            </p:nvGraphicFramePr>
            <p:xfrm>
              <a:off x="457200" y="1600200"/>
              <a:ext cx="8229600" cy="4525964"/>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𝑁𝐶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𝑁𝐶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𝑁𝐶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𝑁𝐶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𝐶</m:t>
                                </m:r>
                                <m:r>
                                  <a:rPr kumimoji="0" lang="en-US" sz="2400" b="0" i="1" u="none" strike="noStrike" cap="none" normalizeH="0" baseline="0" dirty="0" smtClean="0">
                                    <a:ln>
                                      <a:noFill/>
                                    </a:ln>
                                    <a:solidFill>
                                      <a:srgbClr val="800000"/>
                                    </a:solidFill>
                                    <a:effectLst/>
                                    <a:latin typeface="Cambria Math" panose="02040503050406030204" pitchFamily="18" charset="0"/>
                                    <a:cs typeface="Arial" charset="0"/>
                                  </a:rPr>
                                  <m:t>)</m:t>
                                </m:r>
                              </m:oMath>
                            </m:oMathPara>
                          </a14:m>
                          <a:endParaRPr kumimoji="0" lang="en-US" sz="2400" b="0" i="0" u="none" strike="noStrike" cap="none" normalizeH="0" baseline="0" dirty="0" smtClean="0">
                            <a:ln>
                              <a:noFill/>
                            </a:ln>
                            <a:solidFill>
                              <a:srgbClr val="8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Cut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𝐻</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m:t>
                                </m:r>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𝐿</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Not Cut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58409" name="Group 41"/>
              <p:cNvGraphicFramePr>
                <a:graphicFrameLocks noGrp="1"/>
              </p:cNvGraphicFramePr>
              <p:nvPr>
                <p:ph idx="1"/>
                <p:extLst>
                  <p:ext uri="{D42A27DB-BD31-4B8C-83A1-F6EECF244321}">
                    <p14:modId xmlns:p14="http://schemas.microsoft.com/office/powerpoint/2010/main" val="3248905447"/>
                  </p:ext>
                </p:extLst>
              </p:nvPr>
            </p:nvGraphicFramePr>
            <p:xfrm>
              <a:off x="457200" y="1600200"/>
              <a:ext cx="8229600" cy="4525964"/>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103226" r="-401852" b="-20215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103226" r="-301852" b="-20215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103226" r="-201852" b="-20215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103226" r="-101852" b="-202151"/>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204324" r="-401852" b="-10324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204324" r="-301852" b="-10324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204324" r="-201852" b="-10324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204324" r="-101852" b="-103243"/>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Cut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5556" t="-302688" r="-401852" b="-26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5556" t="-302688" r="-301852" b="-26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5556" t="-302688" r="-201852" b="-2688"/>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5556" t="-302688" r="-101852" b="-2688"/>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cs typeface="Arial" charset="0"/>
                            </a:rPr>
                            <a:t>Not Cut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1669266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146</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Newcomb’s Paradox</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The above was a variant of </a:t>
                </a:r>
                <a:r>
                  <a:rPr lang="en-US" altLang="en-US" sz="2400" dirty="0" smtClean="0">
                    <a:solidFill>
                      <a:srgbClr val="FF0000"/>
                    </a:solidFill>
                  </a:rPr>
                  <a:t>Newcomb’s paradox</a:t>
                </a:r>
                <a:r>
                  <a:rPr lang="en-US" altLang="en-US" sz="2400" dirty="0" smtClean="0"/>
                  <a:t>:</a:t>
                </a:r>
              </a:p>
              <a:p>
                <a:pPr marL="0" indent="0" algn="l" rtl="0" eaLnBrk="1" hangingPunct="1">
                  <a:lnSpc>
                    <a:spcPct val="150000"/>
                  </a:lnSpc>
                  <a:buNone/>
                </a:pPr>
                <a:r>
                  <a:rPr lang="en-US" altLang="en-US" sz="2400" dirty="0" smtClean="0"/>
                  <a:t>There are two boxes</a:t>
                </a:r>
              </a:p>
              <a:p>
                <a:pPr marL="0" indent="0" algn="l" rtl="0" eaLnBrk="1" hangingPunct="1">
                  <a:lnSpc>
                    <a:spcPct val="150000"/>
                  </a:lnSpc>
                  <a:buNone/>
                </a:pPr>
                <a:r>
                  <a:rPr lang="en-US" altLang="en-US" sz="2400" dirty="0" smtClean="0"/>
                  <a:t>A – transparent with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oMath>
                </a14:m>
                <a:endParaRPr lang="en-US" altLang="en-US" sz="2400" dirty="0" smtClean="0">
                  <a:solidFill>
                    <a:srgbClr val="7030A0"/>
                  </a:solidFill>
                </a:endParaRPr>
              </a:p>
              <a:p>
                <a:pPr marL="0" indent="0" algn="l" rtl="0" eaLnBrk="1" hangingPunct="1">
                  <a:lnSpc>
                    <a:spcPct val="150000"/>
                  </a:lnSpc>
                  <a:buNone/>
                </a:pPr>
                <a:r>
                  <a:rPr lang="en-US" altLang="en-US" sz="2400" dirty="0" smtClean="0"/>
                  <a:t>B – opaque with </a:t>
                </a:r>
                <a14:m>
                  <m:oMath xmlns:m="http://schemas.openxmlformats.org/officeDocument/2006/math">
                    <m:r>
                      <a:rPr lang="en-US" altLang="en-US" sz="2400" i="1" dirty="0">
                        <a:solidFill>
                          <a:srgbClr val="7030A0"/>
                        </a:solidFill>
                        <a:latin typeface="Cambria Math" panose="02040503050406030204" pitchFamily="18" charset="0"/>
                      </a:rPr>
                      <m:t>$</m:t>
                    </m:r>
                    <m:r>
                      <a:rPr lang="en-US" altLang="en-US" sz="2400" i="1" dirty="0">
                        <a:solidFill>
                          <a:srgbClr val="7030A0"/>
                        </a:solidFill>
                        <a:latin typeface="Cambria Math" panose="02040503050406030204" pitchFamily="18" charset="0"/>
                      </a:rPr>
                      <m:t>1</m:t>
                    </m:r>
                    <m:r>
                      <a:rPr lang="en-US" altLang="en-US" sz="2400" b="0" i="1" dirty="0" smtClean="0">
                        <a:solidFill>
                          <a:srgbClr val="7030A0"/>
                        </a:solidFill>
                        <a:latin typeface="Cambria Math" panose="02040503050406030204" pitchFamily="18" charset="0"/>
                      </a:rPr>
                      <m:t>𝑀</m:t>
                    </m:r>
                  </m:oMath>
                </a14:m>
                <a:r>
                  <a:rPr lang="en-US" altLang="en-US" sz="2400" dirty="0" smtClean="0"/>
                  <a:t> or </a:t>
                </a:r>
                <a14:m>
                  <m:oMath xmlns:m="http://schemas.openxmlformats.org/officeDocument/2006/math">
                    <m:r>
                      <a:rPr lang="en-US" altLang="en-US" sz="2400" i="1" dirty="0">
                        <a:solidFill>
                          <a:srgbClr val="7030A0"/>
                        </a:solidFill>
                        <a:latin typeface="Cambria Math" panose="02040503050406030204" pitchFamily="18" charset="0"/>
                      </a:rPr>
                      <m:t>$</m:t>
                    </m:r>
                    <m:r>
                      <a:rPr lang="en-US" altLang="en-US" sz="2400" b="0" i="1" dirty="0" smtClean="0">
                        <a:solidFill>
                          <a:srgbClr val="7030A0"/>
                        </a:solidFill>
                        <a:latin typeface="Cambria Math" panose="02040503050406030204" pitchFamily="18" charset="0"/>
                      </a:rPr>
                      <m:t>0</m:t>
                    </m:r>
                  </m:oMath>
                </a14:m>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You’re asked to choose between </a:t>
                </a:r>
                <a:r>
                  <a:rPr lang="en-US" altLang="en-US" sz="2400" dirty="0" smtClean="0">
                    <a:solidFill>
                      <a:srgbClr val="00B050"/>
                    </a:solidFill>
                  </a:rPr>
                  <a:t>Only B</a:t>
                </a:r>
                <a:r>
                  <a:rPr lang="en-US" altLang="en-US" sz="2400" dirty="0" smtClean="0"/>
                  <a:t> or </a:t>
                </a:r>
                <a:r>
                  <a:rPr lang="en-US" altLang="en-US" sz="2400" dirty="0" smtClean="0">
                    <a:solidFill>
                      <a:srgbClr val="9933FF"/>
                    </a:solidFill>
                  </a:rPr>
                  <a:t>Both</a:t>
                </a: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36912"/>
            <a:ext cx="4219543" cy="1512168"/>
          </a:xfrm>
          <a:prstGeom prst="rect">
            <a:avLst/>
          </a:prstGeom>
        </p:spPr>
      </p:pic>
    </p:spTree>
    <p:extLst>
      <p:ext uri="{BB962C8B-B14F-4D97-AF65-F5344CB8AC3E}">
        <p14:creationId xmlns:p14="http://schemas.microsoft.com/office/powerpoint/2010/main" val="402999787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147</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Why not </a:t>
            </a:r>
            <a:r>
              <a:rPr lang="en-US" altLang="en-US" sz="3600" dirty="0" smtClean="0">
                <a:solidFill>
                  <a:srgbClr val="9933FF"/>
                </a:solidFill>
              </a:rPr>
              <a:t>Both</a:t>
            </a:r>
            <a:r>
              <a:rPr lang="en-US" altLang="en-US" sz="3600" dirty="0" smtClean="0">
                <a:solidFill>
                  <a:schemeClr val="accent2"/>
                </a:solidFill>
              </a:rPr>
              <a:t>?</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Well, an omniscient observer put the </a:t>
                </a:r>
                <a14:m>
                  <m:oMath xmlns:m="http://schemas.openxmlformats.org/officeDocument/2006/math">
                    <m:r>
                      <a:rPr lang="en-US" altLang="en-US" sz="2400" i="1" dirty="0">
                        <a:solidFill>
                          <a:srgbClr val="7030A0"/>
                        </a:solidFill>
                        <a:latin typeface="Cambria Math" panose="02040503050406030204" pitchFamily="18" charset="0"/>
                      </a:rPr>
                      <m:t>$</m:t>
                    </m:r>
                    <m:r>
                      <a:rPr lang="en-US" altLang="en-US" sz="2400" i="1" dirty="0">
                        <a:solidFill>
                          <a:srgbClr val="7030A0"/>
                        </a:solidFill>
                        <a:latin typeface="Cambria Math" panose="02040503050406030204" pitchFamily="18" charset="0"/>
                      </a:rPr>
                      <m:t>1</m:t>
                    </m:r>
                    <m:r>
                      <a:rPr lang="en-US" altLang="en-US" sz="2400" i="1" dirty="0">
                        <a:solidFill>
                          <a:srgbClr val="7030A0"/>
                        </a:solidFill>
                        <a:latin typeface="Cambria Math" panose="02040503050406030204" pitchFamily="18" charset="0"/>
                      </a:rPr>
                      <m:t>𝑀</m:t>
                    </m:r>
                  </m:oMath>
                </a14:m>
                <a:r>
                  <a:rPr lang="en-US" altLang="en-US" sz="2400" dirty="0" smtClean="0"/>
                  <a:t> in B if and only if you’re modest and take </a:t>
                </a:r>
                <a:r>
                  <a:rPr lang="en-US" altLang="en-US" sz="2400" dirty="0" smtClean="0">
                    <a:solidFill>
                      <a:srgbClr val="00B050"/>
                    </a:solidFill>
                  </a:rPr>
                  <a:t>Only B</a:t>
                </a:r>
                <a:r>
                  <a:rPr lang="en-US" altLang="en-US" sz="2400" dirty="0" smtClean="0"/>
                  <a:t> </a:t>
                </a:r>
                <a:endParaRPr lang="en-US" altLang="en-US" sz="2400" dirty="0"/>
              </a:p>
              <a:p>
                <a:pPr marL="0" indent="0" algn="l" rtl="0" eaLnBrk="1" hangingPunct="1">
                  <a:lnSpc>
                    <a:spcPct val="150000"/>
                  </a:lnSpc>
                  <a:buNone/>
                </a:pPr>
                <a:r>
                  <a:rPr lang="en-US" altLang="en-US" sz="2400" dirty="0" smtClean="0"/>
                  <a:t>Hmmm…</a:t>
                </a:r>
                <a:endParaRPr lang="en-US" altLang="en-US" sz="2400" dirty="0"/>
              </a:p>
              <a:p>
                <a:pPr marL="0" indent="0" algn="l" rtl="0" eaLnBrk="1" hangingPunct="1">
                  <a:lnSpc>
                    <a:spcPct val="150000"/>
                  </a:lnSpc>
                  <a:buNone/>
                </a:pPr>
                <a:r>
                  <a:rPr lang="en-US" altLang="en-US" sz="2400" dirty="0" smtClean="0">
                    <a:solidFill>
                      <a:srgbClr val="7030A0"/>
                    </a:solidFill>
                  </a:rPr>
                  <a:t>A simpler story: </a:t>
                </a:r>
                <a:r>
                  <a:rPr lang="en-US" altLang="en-US" sz="2400" dirty="0" smtClean="0"/>
                  <a:t>this is what the data show</a:t>
                </a:r>
              </a:p>
              <a:p>
                <a:pPr marL="0" indent="0" algn="l" rtl="0" eaLnBrk="1" hangingPunct="1">
                  <a:lnSpc>
                    <a:spcPct val="150000"/>
                  </a:lnSpc>
                  <a:buNone/>
                </a:pP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blipFill>
                <a:blip r:embed="rId2"/>
                <a:stretch>
                  <a:fillRect l="-1111" r="-667"/>
                </a:stretch>
              </a:blipFill>
            </p:spPr>
            <p:txBody>
              <a:bodyPr/>
              <a:lstStyle/>
              <a:p>
                <a:r>
                  <a:rPr lang="en-US">
                    <a:noFill/>
                  </a:rPr>
                  <a:t> </a:t>
                </a:r>
              </a:p>
            </p:txBody>
          </p:sp>
        </mc:Fallback>
      </mc:AlternateContent>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293096"/>
            <a:ext cx="3312368" cy="1187061"/>
          </a:xfrm>
          <a:prstGeom prst="rect">
            <a:avLst/>
          </a:prstGeom>
        </p:spPr>
      </p:pic>
    </p:spTree>
    <p:extLst>
      <p:ext uri="{BB962C8B-B14F-4D97-AF65-F5344CB8AC3E}">
        <p14:creationId xmlns:p14="http://schemas.microsoft.com/office/powerpoint/2010/main" val="81273346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148</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point</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Choosing </a:t>
                </a:r>
                <a:r>
                  <a:rPr lang="en-US" altLang="en-US" sz="2400" dirty="0" smtClean="0">
                    <a:solidFill>
                      <a:srgbClr val="00B0F0"/>
                    </a:solidFill>
                  </a:rPr>
                  <a:t>Both</a:t>
                </a:r>
                <a:r>
                  <a:rPr lang="en-US" altLang="en-US" sz="2400" dirty="0" smtClean="0"/>
                  <a:t> appears to be dominant </a:t>
                </a:r>
                <a:r>
                  <a:rPr lang="en-US" altLang="en-US" sz="2400" dirty="0" smtClean="0">
                    <a:solidFill>
                      <a:srgbClr val="FF0000"/>
                    </a:solidFill>
                  </a:rPr>
                  <a:t>if</a:t>
                </a:r>
                <a:r>
                  <a:rPr lang="en-US" altLang="en-US" sz="2400" dirty="0" smtClean="0"/>
                  <a:t> one assumes that there is </a:t>
                </a:r>
                <a:r>
                  <a:rPr lang="en-US" altLang="en-US" sz="2400" dirty="0" smtClean="0">
                    <a:solidFill>
                      <a:srgbClr val="FF0000"/>
                    </a:solidFill>
                  </a:rPr>
                  <a:t>causal independence </a:t>
                </a:r>
                <a:r>
                  <a:rPr lang="en-US" altLang="en-US" sz="2400" dirty="0" smtClean="0"/>
                  <a:t>between one’s choice and the </a:t>
                </a:r>
                <a14:m>
                  <m:oMath xmlns:m="http://schemas.openxmlformats.org/officeDocument/2006/math">
                    <m:r>
                      <a:rPr lang="en-US" altLang="en-US" sz="2400" i="1" dirty="0">
                        <a:solidFill>
                          <a:srgbClr val="7030A0"/>
                        </a:solidFill>
                        <a:latin typeface="Cambria Math" panose="02040503050406030204" pitchFamily="18" charset="0"/>
                      </a:rPr>
                      <m:t>$</m:t>
                    </m:r>
                    <m:r>
                      <a:rPr lang="en-US" altLang="en-US" sz="2400" i="1" dirty="0">
                        <a:solidFill>
                          <a:srgbClr val="7030A0"/>
                        </a:solidFill>
                        <a:latin typeface="Cambria Math" panose="02040503050406030204" pitchFamily="18" charset="0"/>
                      </a:rPr>
                      <m:t>1</m:t>
                    </m:r>
                    <m:r>
                      <a:rPr lang="en-US" altLang="en-US" sz="2400" i="1" dirty="0">
                        <a:solidFill>
                          <a:srgbClr val="7030A0"/>
                        </a:solidFill>
                        <a:latin typeface="Cambria Math" panose="02040503050406030204" pitchFamily="18" charset="0"/>
                      </a:rPr>
                      <m:t>𝑀</m:t>
                    </m:r>
                  </m:oMath>
                </a14:m>
                <a:r>
                  <a:rPr lang="en-US" altLang="en-US" sz="2400" dirty="0"/>
                  <a:t> </a:t>
                </a:r>
                <a:r>
                  <a:rPr lang="en-US" altLang="en-US" sz="2400" dirty="0" smtClean="0"/>
                  <a:t>being in B</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But the data suggest that this causal independence doesn’t hold.  We need to re-define the states.</a:t>
                </a:r>
              </a:p>
              <a:p>
                <a:pPr marL="0" indent="0" algn="l" rtl="0" eaLnBrk="1" hangingPunct="1">
                  <a:lnSpc>
                    <a:spcPct val="150000"/>
                  </a:lnSpc>
                  <a:buNone/>
                </a:pPr>
                <a:r>
                  <a:rPr lang="en-US" altLang="en-US" sz="2400" dirty="0" err="1" smtClean="0">
                    <a:solidFill>
                      <a:srgbClr val="7030A0"/>
                    </a:solidFill>
                  </a:rPr>
                  <a:t>Gibbard</a:t>
                </a:r>
                <a:r>
                  <a:rPr lang="en-US" altLang="en-US" sz="2400" dirty="0" smtClean="0">
                    <a:solidFill>
                      <a:srgbClr val="7030A0"/>
                    </a:solidFill>
                  </a:rPr>
                  <a:t> and Harper </a:t>
                </a:r>
                <a:r>
                  <a:rPr lang="en-US" altLang="en-US" sz="2400" dirty="0" smtClean="0"/>
                  <a:t>(1978)</a:t>
                </a:r>
              </a:p>
              <a:p>
                <a:pPr marL="0" indent="0" algn="l" rtl="0" eaLnBrk="1" hangingPunct="1">
                  <a:lnSpc>
                    <a:spcPct val="150000"/>
                  </a:lnSpc>
                  <a:buNone/>
                </a:pP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blipFill>
                <a:blip r:embed="rId2"/>
                <a:stretch>
                  <a:fillRect l="-1111" r="-1778"/>
                </a:stretch>
              </a:blipFill>
            </p:spPr>
            <p:txBody>
              <a:bodyPr/>
              <a:lstStyle/>
              <a:p>
                <a:r>
                  <a:rPr lang="en-US">
                    <a:noFill/>
                  </a:rPr>
                  <a:t> </a:t>
                </a:r>
              </a:p>
            </p:txBody>
          </p:sp>
        </mc:Fallback>
      </mc:AlternateContent>
    </p:spTree>
    <p:extLst>
      <p:ext uri="{BB962C8B-B14F-4D97-AF65-F5344CB8AC3E}">
        <p14:creationId xmlns:p14="http://schemas.microsoft.com/office/powerpoint/2010/main" val="266263329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539552" y="1268760"/>
            <a:ext cx="8229600" cy="4525963"/>
          </a:xfrm>
        </p:spPr>
        <p:txBody>
          <a:bodyPr/>
          <a:lstStyle/>
          <a:p>
            <a:pPr marL="0" indent="0" algn="l" rtl="0">
              <a:buNone/>
            </a:pPr>
            <a:r>
              <a:rPr lang="en-US" sz="2000" dirty="0" smtClean="0">
                <a:solidFill>
                  <a:srgbClr val="7030A0"/>
                </a:solidFill>
              </a:rPr>
              <a:t>Counterfactuals and two kinds of expected utility</a:t>
            </a:r>
            <a:endParaRPr lang="en-US" sz="2000" dirty="0">
              <a:solidFill>
                <a:srgbClr val="7030A0"/>
              </a:solidFill>
            </a:endParaRPr>
          </a:p>
          <a:p>
            <a:pPr marL="0" indent="0" algn="l" rtl="0" eaLnBrk="1" hangingPunct="1">
              <a:buNone/>
            </a:pPr>
            <a:r>
              <a:rPr lang="en-US" altLang="en-US" sz="2000" dirty="0" smtClean="0">
                <a:solidFill>
                  <a:srgbClr val="FF0000"/>
                </a:solidFill>
              </a:rPr>
              <a:t>Allan </a:t>
            </a:r>
            <a:r>
              <a:rPr lang="en-US" altLang="en-US" sz="2000" dirty="0" err="1" smtClean="0">
                <a:solidFill>
                  <a:srgbClr val="FF0000"/>
                </a:solidFill>
              </a:rPr>
              <a:t>Gibbard</a:t>
            </a:r>
            <a:r>
              <a:rPr lang="en-US" altLang="en-US" sz="2000" dirty="0" smtClean="0">
                <a:solidFill>
                  <a:srgbClr val="FF0000"/>
                </a:solidFill>
              </a:rPr>
              <a:t>, William Harper</a:t>
            </a:r>
          </a:p>
          <a:p>
            <a:pPr marL="0" indent="0" algn="l" rtl="0" eaLnBrk="1" hangingPunct="1">
              <a:buNone/>
            </a:pPr>
            <a:r>
              <a:rPr lang="en-US" sz="1800" dirty="0"/>
              <a:t>In A. Hooker, J. J. Leach &amp; E. F. </a:t>
            </a:r>
            <a:r>
              <a:rPr lang="en-US" sz="1800" dirty="0" err="1"/>
              <a:t>McClennen</a:t>
            </a:r>
            <a:r>
              <a:rPr lang="en-US" sz="1800" dirty="0"/>
              <a:t> (eds.), </a:t>
            </a:r>
            <a:r>
              <a:rPr lang="en-US" sz="1800" i="1" dirty="0"/>
              <a:t>Foundations and Applications of Decision Theory</a:t>
            </a:r>
            <a:r>
              <a:rPr lang="en-US" sz="1800" dirty="0"/>
              <a:t>. D. </a:t>
            </a:r>
            <a:r>
              <a:rPr lang="en-US" sz="1800" dirty="0" err="1"/>
              <a:t>Reidel</a:t>
            </a:r>
            <a:r>
              <a:rPr lang="en-US" sz="1800" dirty="0"/>
              <a:t>. pp. 125-162 (1978</a:t>
            </a:r>
            <a:r>
              <a:rPr lang="en-US" sz="1800" dirty="0" smtClean="0"/>
              <a:t>)</a:t>
            </a:r>
          </a:p>
          <a:p>
            <a:pPr marL="0" indent="0" algn="l" rtl="0" eaLnBrk="1" hangingPunct="1">
              <a:buNone/>
            </a:pPr>
            <a:r>
              <a:rPr lang="en-US" sz="1800" dirty="0" smtClean="0">
                <a:solidFill>
                  <a:srgbClr val="009900"/>
                </a:solidFill>
              </a:rPr>
              <a:t>Abstract</a:t>
            </a:r>
          </a:p>
          <a:p>
            <a:pPr marL="0" indent="0" algn="l" rtl="0">
              <a:buNone/>
            </a:pPr>
            <a:r>
              <a:rPr lang="en-US" sz="2000" dirty="0"/>
              <a:t>We begin with a rough theory of rational decision-making. In the first place, rational decision-making involves conditional propositions: when a person weighs a major decision, it is rational for him to ask, for each act he considers, what would happen if he performed that act. It is rational, then, for him to consider propositions of the form ‘If I were to do a, then c would happen’. Such a proposition we” shall call a counterfactual, and we shall form counter-</a:t>
            </a:r>
            <a:r>
              <a:rPr lang="en-US" sz="2000" dirty="0" err="1"/>
              <a:t>factuals</a:t>
            </a:r>
            <a:r>
              <a:rPr lang="en-US" sz="2000" dirty="0"/>
              <a:t> with a connective ‘□→’ on this pattern: ‘If I were to do a, then c would happen’ is to be written ‘I do a □→ c happens’.</a:t>
            </a:r>
            <a:endParaRPr lang="en-US" sz="20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149</a:t>
            </a:fld>
            <a:endParaRPr lang="en-US" altLang="en-US"/>
          </a:p>
        </p:txBody>
      </p:sp>
    </p:spTree>
    <p:extLst>
      <p:ext uri="{BB962C8B-B14F-4D97-AF65-F5344CB8AC3E}">
        <p14:creationId xmlns:p14="http://schemas.microsoft.com/office/powerpoint/2010/main" val="420813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P2</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15</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2862322"/>
              </a:xfrm>
              <a:prstGeom prst="rect">
                <a:avLst/>
              </a:prstGeom>
              <a:noFill/>
            </p:spPr>
            <p:txBody>
              <a:bodyPr wrap="square" rtlCol="0">
                <a:spAutoFit/>
              </a:bodyPr>
              <a:lstStyle/>
              <a:p>
                <a:pPr>
                  <a:lnSpc>
                    <a:spcPct val="150000"/>
                  </a:lnSpc>
                </a:pPr>
                <a:r>
                  <a:rPr lang="en-US" sz="2000" dirty="0"/>
                  <a:t>P2. </a:t>
                </a:r>
                <a14:m>
                  <m:oMath xmlns:m="http://schemas.openxmlformats.org/officeDocument/2006/math">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𝐴𝑔</m:t>
                    </m:r>
                    <m:r>
                      <a:rPr lang="en-US" sz="2000" i="1" dirty="0">
                        <a:solidFill>
                          <a:srgbClr val="FF0000"/>
                        </a:solidFill>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𝐴𝑔</m:t>
                    </m:r>
                  </m:oMath>
                </a14:m>
                <a:r>
                  <a:rPr lang="en-US" sz="2000" dirty="0"/>
                  <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a:t>)</a:t>
                </a:r>
              </a:p>
              <a:p>
                <a:pPr>
                  <a:lnSpc>
                    <a:spcPct val="150000"/>
                  </a:lnSpc>
                </a:pPr>
                <a:endParaRPr lang="en-US" sz="2000" dirty="0"/>
              </a:p>
              <a:p>
                <a:pPr>
                  <a:lnSpc>
                    <a:spcPct val="150000"/>
                  </a:lnSpc>
                </a:pPr>
                <a:r>
                  <a:rPr lang="en-US" sz="2000" dirty="0" smtClean="0"/>
                  <a:t>The </a:t>
                </a:r>
                <a:r>
                  <a:rPr lang="en-US" sz="2000" dirty="0" smtClean="0">
                    <a:solidFill>
                      <a:srgbClr val="FF0000"/>
                    </a:solidFill>
                  </a:rPr>
                  <a:t>Sure Thing Principle</a:t>
                </a:r>
                <a:r>
                  <a:rPr lang="en-US" sz="2000" dirty="0" smtClean="0"/>
                  <a:t>: if </a:t>
                </a:r>
                <a14:m>
                  <m:oMath xmlns:m="http://schemas.openxmlformats.org/officeDocument/2006/math">
                    <m:r>
                      <a:rPr lang="en-US" sz="2000" i="1">
                        <a:solidFill>
                          <a:srgbClr val="7030A0"/>
                        </a:solidFill>
                        <a:latin typeface="Cambria Math" panose="02040503050406030204" pitchFamily="18" charset="0"/>
                      </a:rPr>
                      <m:t>𝐴</m:t>
                    </m:r>
                  </m:oMath>
                </a14:m>
                <a:r>
                  <a:rPr lang="en-US" sz="2000" dirty="0" smtClean="0"/>
                  <a:t> doesn’t happen, we get the same outcome</a:t>
                </a:r>
              </a:p>
              <a:p>
                <a:pPr>
                  <a:lnSpc>
                    <a:spcPct val="150000"/>
                  </a:lnSpc>
                </a:pPr>
                <a:endParaRPr lang="en-US" sz="2000" dirty="0"/>
              </a:p>
              <a:p>
                <a:pPr>
                  <a:lnSpc>
                    <a:spcPct val="150000"/>
                  </a:lnSpc>
                </a:pPr>
                <a:r>
                  <a:rPr lang="en-US" sz="2000" dirty="0" smtClean="0"/>
                  <a:t>Who cares </a:t>
                </a:r>
                <a:r>
                  <a:rPr lang="en-US" sz="2000" dirty="0" smtClean="0">
                    <a:solidFill>
                      <a:srgbClr val="7030A0"/>
                    </a:solidFill>
                  </a:rPr>
                  <a:t>which</a:t>
                </a:r>
                <a:r>
                  <a:rPr lang="en-US" sz="2000" dirty="0" smtClean="0"/>
                  <a:t> same outcome (</a:t>
                </a:r>
                <a14:m>
                  <m:oMath xmlns:m="http://schemas.openxmlformats.org/officeDocument/2006/math">
                    <m:r>
                      <a:rPr lang="en-US" sz="2000" i="1">
                        <a:solidFill>
                          <a:srgbClr val="0070C0"/>
                        </a:solidFill>
                        <a:latin typeface="Cambria Math" panose="02040503050406030204" pitchFamily="18" charset="0"/>
                      </a:rPr>
                      <m:t>h</m:t>
                    </m:r>
                  </m:oMath>
                </a14:m>
                <a:r>
                  <a:rPr lang="en-US" sz="2000" dirty="0" smtClean="0"/>
                  <a:t> or </a:t>
                </a:r>
                <a14:m>
                  <m:oMath xmlns:m="http://schemas.openxmlformats.org/officeDocument/2006/math">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oMath>
                </a14:m>
                <a:r>
                  <a:rPr lang="en-US" sz="2000" dirty="0" smtClean="0"/>
                  <a:t>)?</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2862322"/>
              </a:xfrm>
              <a:prstGeom prst="rect">
                <a:avLst/>
              </a:prstGeom>
              <a:blipFill rotWithShape="1">
                <a:blip r:embed="rId2"/>
                <a:stretch>
                  <a:fillRect l="-756" b="-851"/>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150</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Important lessons</a:t>
            </a:r>
          </a:p>
        </p:txBody>
      </p:sp>
      <p:sp>
        <p:nvSpPr>
          <p:cNvPr id="141316" name="Rectangle 3"/>
          <p:cNvSpPr>
            <a:spLocks noGrp="1" noChangeArrowheads="1"/>
          </p:cNvSpPr>
          <p:nvPr>
            <p:ph type="body" idx="1"/>
          </p:nvPr>
        </p:nvSpPr>
        <p:spPr/>
        <p:txBody>
          <a:bodyPr/>
          <a:lstStyle/>
          <a:p>
            <a:pPr algn="l" rtl="0" eaLnBrk="1" hangingPunct="1">
              <a:lnSpc>
                <a:spcPct val="150000"/>
              </a:lnSpc>
            </a:pPr>
            <a:r>
              <a:rPr lang="en-US" altLang="en-US" sz="2400" dirty="0" smtClean="0"/>
              <a:t>The states of the world should specify all the information that might be relevant, including </a:t>
            </a:r>
            <a:r>
              <a:rPr lang="en-US" altLang="en-US" sz="2400" dirty="0" smtClean="0">
                <a:solidFill>
                  <a:srgbClr val="7030A0"/>
                </a:solidFill>
              </a:rPr>
              <a:t>how information was given</a:t>
            </a:r>
          </a:p>
          <a:p>
            <a:pPr algn="l" rtl="0" eaLnBrk="1" hangingPunct="1">
              <a:lnSpc>
                <a:spcPct val="150000"/>
              </a:lnSpc>
            </a:pPr>
            <a:r>
              <a:rPr lang="en-US" altLang="en-US" sz="2400" dirty="0" smtClean="0"/>
              <a:t>The states of the world should allow for all </a:t>
            </a:r>
            <a:r>
              <a:rPr lang="en-US" altLang="en-US" sz="2400" dirty="0" smtClean="0">
                <a:solidFill>
                  <a:srgbClr val="7030A0"/>
                </a:solidFill>
              </a:rPr>
              <a:t>causal relationships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Other examples: political discussions</a:t>
            </a:r>
          </a:p>
        </p:txBody>
      </p:sp>
    </p:spTree>
    <p:extLst>
      <p:ext uri="{BB962C8B-B14F-4D97-AF65-F5344CB8AC3E}">
        <p14:creationId xmlns:p14="http://schemas.microsoft.com/office/powerpoint/2010/main" val="20114164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5536" y="1340768"/>
            <a:ext cx="8229600" cy="3651002"/>
          </a:xfrm>
        </p:spPr>
        <p:txBody>
          <a:bodyPr/>
          <a:lstStyle/>
          <a:p>
            <a:pPr rtl="0" eaLnBrk="1" hangingPunct="1">
              <a:lnSpc>
                <a:spcPct val="200000"/>
              </a:lnSpc>
            </a:pPr>
            <a:r>
              <a:rPr lang="en-US" altLang="en-US" dirty="0" smtClean="0">
                <a:solidFill>
                  <a:srgbClr val="00B050"/>
                </a:solidFill>
              </a:rPr>
              <a:t>PUZZLES OF INDUCTION</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E0658A-444C-4D92-9895-7F6C0922B0E4}" type="slidenum">
              <a:rPr lang="ar-SA" altLang="en-US" sz="1400"/>
              <a:pPr algn="l">
                <a:spcBef>
                  <a:spcPct val="0"/>
                </a:spcBef>
                <a:buFontTx/>
                <a:buNone/>
              </a:pPr>
              <a:t>151</a:t>
            </a:fld>
            <a:endParaRPr lang="en-US" altLang="en-US" sz="1400"/>
          </a:p>
        </p:txBody>
      </p:sp>
    </p:spTree>
    <p:extLst>
      <p:ext uri="{BB962C8B-B14F-4D97-AF65-F5344CB8AC3E}">
        <p14:creationId xmlns:p14="http://schemas.microsoft.com/office/powerpoint/2010/main" val="30429272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152</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Hempel’s paradox of confirmation</a:t>
            </a:r>
          </a:p>
        </p:txBody>
      </p:sp>
      <p:sp>
        <p:nvSpPr>
          <p:cNvPr id="141316" name="Rectangle 3"/>
          <p:cNvSpPr>
            <a:spLocks noGrp="1" noChangeArrowheads="1"/>
          </p:cNvSpPr>
          <p:nvPr>
            <p:ph type="body" idx="1"/>
          </p:nvPr>
        </p:nvSpPr>
        <p:spPr>
          <a:xfrm>
            <a:off x="457200" y="1600201"/>
            <a:ext cx="4834880" cy="4277072"/>
          </a:xfrm>
        </p:spPr>
        <p:txBody>
          <a:bodyPr/>
          <a:lstStyle/>
          <a:p>
            <a:pPr marL="0" indent="0" algn="l" rtl="0" eaLnBrk="1" hangingPunct="1">
              <a:lnSpc>
                <a:spcPct val="150000"/>
              </a:lnSpc>
              <a:buNone/>
            </a:pPr>
            <a:r>
              <a:rPr lang="en-US" altLang="en-US" sz="2400" dirty="0" smtClean="0"/>
              <a:t>Suppose that you want to test the hypothesis that </a:t>
            </a:r>
            <a:r>
              <a:rPr lang="en-US" altLang="en-US" sz="2400" dirty="0" smtClean="0">
                <a:solidFill>
                  <a:srgbClr val="FF0000"/>
                </a:solidFill>
              </a:rPr>
              <a:t>All ravens are black</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You sample ravens, and if they are indeed black, you feel that the theory got some confirmation</a:t>
            </a:r>
          </a:p>
        </p:txBody>
      </p:sp>
      <p:sp>
        <p:nvSpPr>
          <p:cNvPr id="3" name="TextBox 2"/>
          <p:cNvSpPr txBox="1"/>
          <p:nvPr/>
        </p:nvSpPr>
        <p:spPr>
          <a:xfrm>
            <a:off x="6122363" y="4221088"/>
            <a:ext cx="2340260" cy="646331"/>
          </a:xfrm>
          <a:prstGeom prst="rect">
            <a:avLst/>
          </a:prstGeom>
          <a:noFill/>
        </p:spPr>
        <p:txBody>
          <a:bodyPr wrap="square" rtlCol="0">
            <a:spAutoFit/>
          </a:bodyPr>
          <a:lstStyle/>
          <a:p>
            <a:r>
              <a:rPr lang="en-US" dirty="0" smtClean="0"/>
              <a:t>Carl Gustav Hempel</a:t>
            </a:r>
          </a:p>
          <a:p>
            <a:r>
              <a:rPr lang="en-US" dirty="0" smtClean="0"/>
              <a:t>(1905-1997)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650" y="1387759"/>
            <a:ext cx="1821687" cy="2473290"/>
          </a:xfrm>
          <a:prstGeom prst="rect">
            <a:avLst/>
          </a:prstGeom>
        </p:spPr>
      </p:pic>
    </p:spTree>
    <p:extLst>
      <p:ext uri="{BB962C8B-B14F-4D97-AF65-F5344CB8AC3E}">
        <p14:creationId xmlns:p14="http://schemas.microsoft.com/office/powerpoint/2010/main" val="5595674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153</a:t>
            </a:fld>
            <a:endParaRPr lang="en-US" altLang="en-US"/>
          </a:p>
        </p:txBody>
      </p:sp>
      <p:sp>
        <p:nvSpPr>
          <p:cNvPr id="141315" name="Rectangle 2"/>
          <p:cNvSpPr>
            <a:spLocks noGrp="1" noChangeArrowheads="1"/>
          </p:cNvSpPr>
          <p:nvPr>
            <p:ph type="title"/>
          </p:nvPr>
        </p:nvSpPr>
        <p:spPr/>
        <p:txBody>
          <a:bodyPr/>
          <a:lstStyle/>
          <a:p>
            <a:pPr rtl="0" eaLnBrk="1" hangingPunct="1"/>
            <a:r>
              <a:rPr lang="en-US" altLang="en-US" sz="3600" dirty="0" smtClean="0">
                <a:solidFill>
                  <a:schemeClr val="accent2"/>
                </a:solidFill>
              </a:rPr>
              <a:t>But, says Hempel,</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7571184" cy="4277072"/>
              </a:xfrm>
            </p:spPr>
            <p:txBody>
              <a:bodyPr/>
              <a:lstStyle/>
              <a:p>
                <a:pPr marL="0" indent="0" algn="ctr" rtl="0" eaLnBrk="1" hangingPunct="1">
                  <a:lnSpc>
                    <a:spcPct val="150000"/>
                  </a:lnSpc>
                  <a:buNone/>
                </a:pPr>
                <a:r>
                  <a:rPr lang="en-US" altLang="en-US" sz="2400" dirty="0" smtClean="0"/>
                  <a:t>“</a:t>
                </a:r>
                <a:r>
                  <a:rPr lang="en-US" altLang="en-US" sz="2400" dirty="0" smtClean="0">
                    <a:solidFill>
                      <a:srgbClr val="7030A0"/>
                    </a:solidFill>
                  </a:rPr>
                  <a:t>All ravens are black</a:t>
                </a:r>
                <a:r>
                  <a:rPr lang="en-US" altLang="en-US" sz="2400" dirty="0" smtClean="0"/>
                  <a:t>”</a:t>
                </a:r>
              </a:p>
              <a:p>
                <a:pPr marL="0" indent="0" algn="l" rtl="0" eaLnBrk="1" hangingPunct="1">
                  <a:lnSpc>
                    <a:spcPct val="150000"/>
                  </a:lnSpc>
                  <a:buNone/>
                </a:pPr>
                <a:r>
                  <a:rPr lang="en-US" altLang="en-US" sz="2400" dirty="0" smtClean="0"/>
                  <a:t>Is the same as </a:t>
                </a:r>
              </a:p>
              <a:p>
                <a:pPr marL="0" indent="0" algn="ctr" rtl="0" eaLnBrk="1" hangingPunct="1">
                  <a:lnSpc>
                    <a:spcPct val="150000"/>
                  </a:lnSpc>
                  <a:buNone/>
                </a:pPr>
                <a:r>
                  <a:rPr lang="en-US" altLang="en-US" sz="2400" dirty="0" smtClean="0"/>
                  <a:t>“</a:t>
                </a:r>
                <a:r>
                  <a:rPr lang="en-US" altLang="en-US" sz="2400" dirty="0" smtClean="0">
                    <a:solidFill>
                      <a:srgbClr val="00B050"/>
                    </a:solidFill>
                  </a:rPr>
                  <a:t>All that isn’t black isn’t a raven</a:t>
                </a:r>
                <a:r>
                  <a:rPr lang="en-US" altLang="en-US" sz="2400" dirty="0" smtClean="0"/>
                  <a:t>”</a:t>
                </a:r>
              </a:p>
              <a:p>
                <a:pPr marL="0" indent="0" algn="l" rtl="0" eaLnBrk="1" hangingPunct="1">
                  <a:lnSpc>
                    <a:spcPct val="150000"/>
                  </a:lnSpc>
                  <a:buNone/>
                </a:pPr>
                <a:r>
                  <a:rPr lang="en-US" altLang="en-US" sz="2400" dirty="0" smtClean="0"/>
                  <a:t>That is</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d>
                        <m:dPr>
                          <m:ctrlPr>
                            <a:rPr lang="en-US" altLang="en-US" sz="2400" b="0" i="1" smtClean="0">
                              <a:latin typeface="Cambria Math" panose="02040503050406030204" pitchFamily="18" charset="0"/>
                            </a:rPr>
                          </m:ctrlPr>
                        </m:dPr>
                        <m:e>
                          <m:r>
                            <a:rPr lang="en-US" altLang="en-US" sz="2400" i="1" smtClean="0">
                              <a:solidFill>
                                <a:srgbClr val="7030A0"/>
                              </a:solidFill>
                              <a:latin typeface="Cambria Math" panose="02040503050406030204" pitchFamily="18" charset="0"/>
                            </a:rPr>
                            <m:t>𝑅</m:t>
                          </m:r>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𝐵</m:t>
                          </m:r>
                          <m:r>
                            <m:rPr>
                              <m:nor/>
                            </m:rPr>
                            <a:rPr lang="en-US" altLang="en-US" sz="2400" dirty="0"/>
                            <m:t> </m:t>
                          </m:r>
                        </m:e>
                      </m:d>
                      <m:r>
                        <a:rPr lang="en-US" altLang="en-US" sz="2400" b="0" i="1" smtClean="0">
                          <a:latin typeface="Cambria Math" panose="02040503050406030204" pitchFamily="18" charset="0"/>
                          <a:ea typeface="Cambria Math" panose="02040503050406030204" pitchFamily="18" charset="0"/>
                        </a:rPr>
                        <m:t>⇔(</m:t>
                      </m:r>
                      <m:r>
                        <a:rPr lang="en-US" altLang="en-US" sz="2400" b="0" i="1" smtClean="0">
                          <a:solidFill>
                            <a:srgbClr val="FF0000"/>
                          </a:solidFill>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𝐵</m:t>
                      </m:r>
                      <m:r>
                        <a:rPr lang="en-US" altLang="en-US" sz="2400" i="1">
                          <a:latin typeface="Cambria Math" panose="02040503050406030204" pitchFamily="18" charset="0"/>
                          <a:ea typeface="Cambria Math" panose="02040503050406030204" pitchFamily="18" charset="0"/>
                        </a:rPr>
                        <m:t>→</m:t>
                      </m:r>
                      <m:r>
                        <a:rPr lang="en-US" altLang="en-US" sz="2400" i="1" smtClean="0">
                          <a:solidFill>
                            <a:srgbClr val="FF000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𝑅</m:t>
                      </m:r>
                      <m:r>
                        <a:rPr lang="en-US" altLang="en-US" sz="2400" b="0" i="0" smtClean="0">
                          <a:latin typeface="Cambria Math" panose="02040503050406030204" pitchFamily="18" charset="0"/>
                          <a:ea typeface="Cambria Math" panose="02040503050406030204" pitchFamily="18" charset="0"/>
                        </a:rPr>
                        <m:t>)</m:t>
                      </m:r>
                    </m:oMath>
                  </m:oMathPara>
                </a14:m>
                <a:endParaRPr lang="en-US" altLang="en-US" sz="2400" dirty="0" smtClean="0"/>
              </a:p>
              <a:p>
                <a:pPr marL="0" indent="0" algn="l" rtl="0" eaLnBrk="1" hangingPunct="1">
                  <a:lnSpc>
                    <a:spcPct val="150000"/>
                  </a:lnSpc>
                  <a:buNone/>
                </a:pPr>
                <a:r>
                  <a:rPr lang="en-US" altLang="en-US" sz="2400" dirty="0" smtClean="0"/>
                  <a:t>This is the “contrapositive”</a:t>
                </a: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399213956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154</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Contrapositives</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7571184" cy="4277072"/>
              </a:xfrm>
            </p:spPr>
            <p:txBody>
              <a:bodyPr/>
              <a:lstStyle/>
              <a:p>
                <a:pPr marL="0" indent="0" algn="l" rtl="0" eaLnBrk="1" hangingPunct="1">
                  <a:lnSpc>
                    <a:spcPct val="150000"/>
                  </a:lnSpc>
                  <a:buNone/>
                </a:pPr>
                <a:r>
                  <a:rPr lang="en-US" altLang="en-US" sz="2400" dirty="0" smtClean="0"/>
                  <a:t>We know that people get </a:t>
                </a:r>
                <a:r>
                  <a:rPr lang="en-US" altLang="en-US" sz="2400" dirty="0" smtClean="0">
                    <a:solidFill>
                      <a:srgbClr val="FF0000"/>
                    </a:solidFill>
                  </a:rPr>
                  <a:t>confused</a:t>
                </a:r>
                <a:r>
                  <a:rPr lang="en-US" altLang="en-US" sz="2400" dirty="0" smtClean="0"/>
                  <a:t> between</a:t>
                </a:r>
              </a:p>
              <a:p>
                <a:pPr marL="0" indent="0" algn="ctr" rtl="0" eaLnBrk="1" hangingPunct="1">
                  <a:lnSpc>
                    <a:spcPct val="150000"/>
                  </a:lnSpc>
                  <a:buNone/>
                </a:pPr>
                <a14:m>
                  <m:oMath xmlns:m="http://schemas.openxmlformats.org/officeDocument/2006/math">
                    <m:r>
                      <a:rPr lang="en-US" altLang="en-US" sz="2400" b="0" i="1" smtClean="0">
                        <a:solidFill>
                          <a:srgbClr val="00B050"/>
                        </a:solidFill>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r>
                      <a:rPr lang="en-US" altLang="en-US" sz="2400" i="1" smtClean="0">
                        <a:solidFill>
                          <a:srgbClr val="7030A0"/>
                        </a:solidFill>
                        <a:latin typeface="Cambria Math" panose="02040503050406030204" pitchFamily="18" charset="0"/>
                        <a:ea typeface="Cambria Math" panose="02040503050406030204" pitchFamily="18" charset="0"/>
                      </a:rPr>
                      <m:t>𝐵</m:t>
                    </m:r>
                    <m:r>
                      <m:rPr>
                        <m:nor/>
                      </m:rPr>
                      <a:rPr lang="en-US" altLang="en-US" sz="2400" dirty="0"/>
                      <m:t> </m:t>
                    </m:r>
                  </m:oMath>
                </a14:m>
                <a:r>
                  <a:rPr lang="en-US" altLang="en-US" sz="2400" dirty="0" smtClean="0"/>
                  <a:t> and </a:t>
                </a:r>
                <a14:m>
                  <m:oMath xmlns:m="http://schemas.openxmlformats.org/officeDocument/2006/math">
                    <m:r>
                      <a:rPr lang="en-US" altLang="en-US" sz="2400" b="0" i="1" smtClean="0">
                        <a:solidFill>
                          <a:srgbClr val="7030A0"/>
                        </a:solidFill>
                        <a:latin typeface="Cambria Math" panose="02040503050406030204" pitchFamily="18" charset="0"/>
                      </a:rPr>
                      <m:t>𝐵</m:t>
                    </m:r>
                    <m:r>
                      <a:rPr lang="en-US" altLang="en-US" sz="2400" i="1">
                        <a:latin typeface="Cambria Math" panose="02040503050406030204" pitchFamily="18" charset="0"/>
                        <a:ea typeface="Cambria Math" panose="02040503050406030204" pitchFamily="18" charset="0"/>
                      </a:rPr>
                      <m:t>→</m:t>
                    </m:r>
                    <m:r>
                      <a:rPr lang="en-US" altLang="en-US" sz="2400" b="0" i="1" smtClean="0">
                        <a:solidFill>
                          <a:srgbClr val="00B050"/>
                        </a:solidFill>
                        <a:latin typeface="Cambria Math" panose="02040503050406030204" pitchFamily="18" charset="0"/>
                        <a:ea typeface="Cambria Math" panose="02040503050406030204" pitchFamily="18" charset="0"/>
                      </a:rPr>
                      <m:t>𝐴</m:t>
                    </m:r>
                    <m:r>
                      <m:rPr>
                        <m:nor/>
                      </m:rPr>
                      <a:rPr lang="en-US" altLang="en-US" sz="2400" dirty="0"/>
                      <m:t> </m:t>
                    </m:r>
                  </m:oMath>
                </a14:m>
                <a:endParaRPr lang="en-US" altLang="en-US" sz="2400" dirty="0" smtClean="0"/>
              </a:p>
              <a:p>
                <a:pPr marL="0" indent="0" algn="l" rtl="0" eaLnBrk="1" hangingPunct="1">
                  <a:lnSpc>
                    <a:spcPct val="150000"/>
                  </a:lnSpc>
                  <a:buNone/>
                </a:pPr>
                <a:r>
                  <a:rPr lang="en-US" altLang="en-US" sz="2400" dirty="0" smtClean="0"/>
                  <a:t>The above are not the same!</a:t>
                </a:r>
              </a:p>
              <a:p>
                <a:pPr marL="0" indent="0" algn="l" rtl="0" eaLnBrk="1" hangingPunct="1">
                  <a:lnSpc>
                    <a:spcPct val="150000"/>
                  </a:lnSpc>
                  <a:buNone/>
                </a:pPr>
                <a:r>
                  <a:rPr lang="en-US" altLang="en-US" sz="2400" dirty="0" smtClean="0"/>
                  <a:t>But if we </a:t>
                </a:r>
                <a:r>
                  <a:rPr lang="en-US" altLang="en-US" sz="2400" dirty="0" smtClean="0">
                    <a:solidFill>
                      <a:srgbClr val="0070C0"/>
                    </a:solidFill>
                  </a:rPr>
                  <a:t>switch to negation </a:t>
                </a:r>
                <a:r>
                  <a:rPr lang="en-US" altLang="en-US" sz="2400" dirty="0" smtClean="0"/>
                  <a:t>when we change the direction of implication, that’s not a mistake:</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d>
                        <m:dPr>
                          <m:ctrlPr>
                            <a:rPr lang="en-US" altLang="en-US" sz="2400" b="0" i="1" smtClean="0">
                              <a:latin typeface="Cambria Math" panose="02040503050406030204" pitchFamily="18" charset="0"/>
                            </a:rPr>
                          </m:ctrlPr>
                        </m:dPr>
                        <m:e>
                          <m:r>
                            <a:rPr lang="en-US" altLang="en-US" sz="2400" i="1">
                              <a:solidFill>
                                <a:srgbClr val="00B050"/>
                              </a:solidFill>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ea typeface="Cambria Math" panose="02040503050406030204" pitchFamily="18" charset="0"/>
                            </a:rPr>
                            <m:t>𝐵</m:t>
                          </m:r>
                        </m:e>
                      </m:d>
                      <m:r>
                        <a:rPr lang="en-US" altLang="en-US" sz="2400" b="0" i="1" smtClean="0">
                          <a:latin typeface="Cambria Math" panose="02040503050406030204" pitchFamily="18" charset="0"/>
                          <a:ea typeface="Cambria Math" panose="02040503050406030204" pitchFamily="18" charset="0"/>
                        </a:rPr>
                        <m:t>⇔(</m:t>
                      </m:r>
                      <m:r>
                        <a:rPr lang="en-US" altLang="en-US" sz="2400" b="0" i="1" smtClean="0">
                          <a:solidFill>
                            <a:srgbClr val="FF0000"/>
                          </a:solidFill>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rPr>
                        <m:t>𝐵</m:t>
                      </m:r>
                      <m:r>
                        <a:rPr lang="en-US" altLang="en-US" sz="2400" i="1">
                          <a:latin typeface="Cambria Math" panose="02040503050406030204" pitchFamily="18" charset="0"/>
                          <a:ea typeface="Cambria Math" panose="02040503050406030204" pitchFamily="18" charset="0"/>
                        </a:rPr>
                        <m:t>→</m:t>
                      </m:r>
                      <m:r>
                        <a:rPr lang="en-US" altLang="en-US" sz="2400" i="1" smtClean="0">
                          <a:solidFill>
                            <a:srgbClr val="FF0000"/>
                          </a:solidFill>
                          <a:latin typeface="Cambria Math" panose="02040503050406030204" pitchFamily="18" charset="0"/>
                          <a:ea typeface="Cambria Math" panose="02040503050406030204" pitchFamily="18" charset="0"/>
                        </a:rPr>
                        <m:t>¬</m:t>
                      </m:r>
                      <m:r>
                        <a:rPr lang="en-US" altLang="en-US" sz="2400" i="1">
                          <a:solidFill>
                            <a:srgbClr val="00B050"/>
                          </a:solidFill>
                          <a:latin typeface="Cambria Math" panose="02040503050406030204" pitchFamily="18" charset="0"/>
                        </a:rPr>
                        <m:t>𝐴</m:t>
                      </m:r>
                      <m:r>
                        <a:rPr lang="en-US" altLang="en-US" sz="2400" b="0" i="0" smtClean="0">
                          <a:latin typeface="Cambria Math" panose="02040503050406030204" pitchFamily="18" charset="0"/>
                          <a:ea typeface="Cambria Math" panose="02040503050406030204" pitchFamily="18" charset="0"/>
                        </a:rPr>
                        <m:t>)</m:t>
                      </m:r>
                    </m:oMath>
                  </m:oMathPara>
                </a14:m>
                <a:endParaRPr lang="en-US" altLang="en-US" sz="2400" dirty="0" smtClean="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94082922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155</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Indeed,</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827584" y="1196752"/>
                <a:ext cx="7571184" cy="5048473"/>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d>
                        <m:dPr>
                          <m:ctrlPr>
                            <a:rPr lang="en-US" altLang="en-US" sz="2400" i="1" dirty="0" smtClean="0">
                              <a:solidFill>
                                <a:schemeClr val="tx1"/>
                              </a:solidFill>
                              <a:latin typeface="Cambria Math" panose="02040503050406030204" pitchFamily="18" charset="0"/>
                            </a:rPr>
                          </m:ctrlPr>
                        </m:dPr>
                        <m:e>
                          <m:r>
                            <a:rPr lang="en-US" altLang="en-US" sz="2400" i="1" dirty="0">
                              <a:solidFill>
                                <a:srgbClr val="00B050"/>
                              </a:solidFill>
                              <a:latin typeface="Cambria Math" panose="02040503050406030204" pitchFamily="18" charset="0"/>
                            </a:rPr>
                            <m:t>𝐴</m:t>
                          </m:r>
                          <m:r>
                            <a:rPr lang="en-US" altLang="en-US" sz="2400" i="1" dirty="0">
                              <a:latin typeface="Cambria Math" panose="02040503050406030204" pitchFamily="18" charset="0"/>
                              <a:ea typeface="Cambria Math" panose="02040503050406030204" pitchFamily="18" charset="0"/>
                            </a:rPr>
                            <m:t>→</m:t>
                          </m:r>
                          <m:r>
                            <a:rPr lang="en-US" altLang="en-US" sz="2400" i="1" dirty="0">
                              <a:solidFill>
                                <a:srgbClr val="7030A0"/>
                              </a:solidFill>
                              <a:latin typeface="Cambria Math" panose="02040503050406030204" pitchFamily="18" charset="0"/>
                              <a:ea typeface="Cambria Math" panose="02040503050406030204" pitchFamily="18" charset="0"/>
                            </a:rPr>
                            <m:t>𝐵</m:t>
                          </m:r>
                        </m:e>
                      </m:d>
                      <m:r>
                        <a:rPr lang="en-US" altLang="en-US" sz="2400" i="1" dirty="0" smtClean="0">
                          <a:solidFill>
                            <a:schemeClr val="tx1"/>
                          </a:solidFill>
                          <a:latin typeface="Cambria Math" panose="02040503050406030204" pitchFamily="18" charset="0"/>
                          <a:ea typeface="Cambria Math" panose="02040503050406030204" pitchFamily="18" charset="0"/>
                        </a:rPr>
                        <m:t>≡</m:t>
                      </m:r>
                      <m:d>
                        <m:dPr>
                          <m:ctrlPr>
                            <a:rPr lang="en-US" altLang="en-US" sz="2400" i="1" dirty="0" smtClean="0">
                              <a:solidFill>
                                <a:schemeClr val="tx1"/>
                              </a:solidFill>
                              <a:latin typeface="Cambria Math" panose="02040503050406030204" pitchFamily="18" charset="0"/>
                              <a:ea typeface="Cambria Math" panose="02040503050406030204" pitchFamily="18" charset="0"/>
                            </a:rPr>
                          </m:ctrlPr>
                        </m:dPr>
                        <m:e>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i="1">
                              <a:solidFill>
                                <a:srgbClr val="00B050"/>
                              </a:solidFill>
                              <a:latin typeface="Cambria Math" panose="02040503050406030204" pitchFamily="18" charset="0"/>
                            </a:rPr>
                            <m:t>𝐴</m:t>
                          </m:r>
                          <m:r>
                            <a:rPr lang="en-US" altLang="en-US" sz="2400" i="1" smtClean="0">
                              <a:solidFill>
                                <a:schemeClr val="tx1"/>
                              </a:solidFill>
                              <a:latin typeface="Cambria Math" panose="02040503050406030204" pitchFamily="18" charset="0"/>
                              <a:ea typeface="Cambria Math" panose="02040503050406030204" pitchFamily="18" charset="0"/>
                            </a:rPr>
                            <m:t>⋁</m:t>
                          </m:r>
                          <m:r>
                            <a:rPr lang="en-US" altLang="en-US" sz="2400" i="1" dirty="0">
                              <a:solidFill>
                                <a:srgbClr val="7030A0"/>
                              </a:solidFill>
                              <a:latin typeface="Cambria Math" panose="02040503050406030204" pitchFamily="18" charset="0"/>
                              <a:ea typeface="Cambria Math" panose="02040503050406030204" pitchFamily="18" charset="0"/>
                            </a:rPr>
                            <m:t>𝐵</m:t>
                          </m:r>
                        </m:e>
                      </m:d>
                    </m:oMath>
                  </m:oMathPara>
                </a14:m>
                <a:endParaRPr lang="en-US" altLang="en-US" sz="2400" dirty="0" smtClean="0"/>
              </a:p>
              <a:p>
                <a:pPr marL="0" indent="0" algn="l" rtl="0" eaLnBrk="1" hangingPunct="1">
                  <a:lnSpc>
                    <a:spcPct val="150000"/>
                  </a:lnSpc>
                  <a:buNone/>
                </a:pPr>
                <a:r>
                  <a:rPr lang="en-US" altLang="en-US" sz="2400" dirty="0" smtClean="0"/>
                  <a:t>and both</a:t>
                </a:r>
              </a:p>
              <a:p>
                <a:pPr marL="0" indent="0" algn="ctr" rtl="0" eaLnBrk="1" hangingPunct="1">
                  <a:lnSpc>
                    <a:spcPct val="150000"/>
                  </a:lnSpc>
                  <a:buNone/>
                </a:pPr>
                <a14:m>
                  <m:oMath xmlns:m="http://schemas.openxmlformats.org/officeDocument/2006/math">
                    <m:r>
                      <a:rPr lang="en-US" altLang="en-US" sz="2400" b="0" i="1" smtClean="0">
                        <a:solidFill>
                          <a:srgbClr val="00B050"/>
                        </a:solidFill>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r>
                      <a:rPr lang="en-US" altLang="en-US" sz="2400" i="1" smtClean="0">
                        <a:solidFill>
                          <a:srgbClr val="7030A0"/>
                        </a:solidFill>
                        <a:latin typeface="Cambria Math" panose="02040503050406030204" pitchFamily="18" charset="0"/>
                        <a:ea typeface="Cambria Math" panose="02040503050406030204" pitchFamily="18" charset="0"/>
                      </a:rPr>
                      <m:t>𝐵</m:t>
                    </m:r>
                    <m:r>
                      <m:rPr>
                        <m:nor/>
                      </m:rPr>
                      <a:rPr lang="en-US" altLang="en-US" sz="2400" dirty="0"/>
                      <m:t> </m:t>
                    </m:r>
                  </m:oMath>
                </a14:m>
                <a:r>
                  <a:rPr lang="en-US" altLang="en-US" sz="2400" dirty="0" smtClean="0"/>
                  <a:t> and </a:t>
                </a:r>
                <a14:m>
                  <m:oMath xmlns:m="http://schemas.openxmlformats.org/officeDocument/2006/math">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rPr>
                      <m:t>𝐵</m:t>
                    </m:r>
                    <m:r>
                      <a:rPr lang="en-US" altLang="en-US" sz="2400" i="1">
                        <a:latin typeface="Cambria Math" panose="02040503050406030204" pitchFamily="18" charset="0"/>
                        <a:ea typeface="Cambria Math" panose="02040503050406030204" pitchFamily="18" charset="0"/>
                      </a:rPr>
                      <m:t>→</m:t>
                    </m:r>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i="1">
                        <a:solidFill>
                          <a:srgbClr val="00B050"/>
                        </a:solidFill>
                        <a:latin typeface="Cambria Math" panose="02040503050406030204" pitchFamily="18" charset="0"/>
                      </a:rPr>
                      <m:t>𝐴</m:t>
                    </m:r>
                  </m:oMath>
                </a14:m>
                <a:endParaRPr lang="en-US" altLang="en-US" sz="2400" dirty="0" smtClean="0"/>
              </a:p>
              <a:p>
                <a:pPr marL="0" indent="0" algn="l" rtl="0" eaLnBrk="1" hangingPunct="1">
                  <a:lnSpc>
                    <a:spcPct val="150000"/>
                  </a:lnSpc>
                  <a:buNone/>
                </a:pPr>
                <a:r>
                  <a:rPr lang="en-US" altLang="en-US" sz="2400" dirty="0" smtClean="0"/>
                  <a:t>Simply mean that we can’t have </a:t>
                </a:r>
                <a14:m>
                  <m:oMath xmlns:m="http://schemas.openxmlformats.org/officeDocument/2006/math">
                    <m:r>
                      <a:rPr lang="en-US" altLang="en-US" sz="2400" i="1">
                        <a:solidFill>
                          <a:srgbClr val="00B050"/>
                        </a:solidFill>
                        <a:latin typeface="Cambria Math" panose="02040503050406030204" pitchFamily="18" charset="0"/>
                      </a:rPr>
                      <m:t>𝐴</m:t>
                    </m:r>
                  </m:oMath>
                </a14:m>
                <a:r>
                  <a:rPr lang="en-US" altLang="en-US" sz="2400" dirty="0" smtClean="0"/>
                  <a:t> and </a:t>
                </a:r>
                <a:r>
                  <a:rPr lang="en-US" altLang="en-US" sz="2400" dirty="0" smtClean="0">
                    <a:solidFill>
                      <a:srgbClr val="FF0000"/>
                    </a:solidFill>
                  </a:rPr>
                  <a:t>not</a:t>
                </a:r>
                <a:r>
                  <a:rPr lang="en-US" altLang="en-US" sz="2400" dirty="0" smtClean="0"/>
                  <a:t> </a:t>
                </a:r>
                <a14:m>
                  <m:oMath xmlns:m="http://schemas.openxmlformats.org/officeDocument/2006/math">
                    <m:r>
                      <a:rPr lang="en-US" altLang="en-US" sz="2400" i="1">
                        <a:solidFill>
                          <a:srgbClr val="7030A0"/>
                        </a:solidFill>
                        <a:latin typeface="Cambria Math" panose="02040503050406030204" pitchFamily="18" charset="0"/>
                        <a:ea typeface="Cambria Math" panose="02040503050406030204" pitchFamily="18" charset="0"/>
                      </a:rPr>
                      <m:t>𝐵</m:t>
                    </m:r>
                  </m:oMath>
                </a14:m>
                <a:endParaRPr lang="en-US" altLang="en-US" sz="2400" dirty="0" smtClean="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827584" y="1196752"/>
                <a:ext cx="7571184" cy="5048473"/>
              </a:xfrm>
              <a:blipFill>
                <a:blip r:embed="rId2"/>
                <a:stretch>
                  <a:fillRect l="-1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692658674"/>
                  </p:ext>
                </p:extLst>
              </p:nvPr>
            </p:nvGraphicFramePr>
            <p:xfrm>
              <a:off x="2861320" y="3861048"/>
              <a:ext cx="3421359" cy="1888218"/>
            </p:xfrm>
            <a:graphic>
              <a:graphicData uri="http://schemas.openxmlformats.org/drawingml/2006/table">
                <a:tbl>
                  <a:tblPr firstRow="1" bandRow="1">
                    <a:tableStyleId>{F5AB1C69-6EDB-4FF4-983F-18BD219EF322}</a:tableStyleId>
                  </a:tblPr>
                  <a:tblGrid>
                    <a:gridCol w="1140453">
                      <a:extLst>
                        <a:ext uri="{9D8B030D-6E8A-4147-A177-3AD203B41FA5}">
                          <a16:colId xmlns:a16="http://schemas.microsoft.com/office/drawing/2014/main" val="2653567794"/>
                        </a:ext>
                      </a:extLst>
                    </a:gridCol>
                    <a:gridCol w="1140453">
                      <a:extLst>
                        <a:ext uri="{9D8B030D-6E8A-4147-A177-3AD203B41FA5}">
                          <a16:colId xmlns:a16="http://schemas.microsoft.com/office/drawing/2014/main" val="2400466631"/>
                        </a:ext>
                      </a:extLst>
                    </a:gridCol>
                    <a:gridCol w="1140453">
                      <a:extLst>
                        <a:ext uri="{9D8B030D-6E8A-4147-A177-3AD203B41FA5}">
                          <a16:colId xmlns:a16="http://schemas.microsoft.com/office/drawing/2014/main" val="2213578448"/>
                        </a:ext>
                      </a:extLst>
                    </a:gridCol>
                  </a:tblGrid>
                  <a:tr h="6240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en-US" sz="1800" i="1" smtClean="0">
                                    <a:solidFill>
                                      <a:srgbClr val="7030A0"/>
                                    </a:solidFill>
                                    <a:latin typeface="Cambria Math" panose="02040503050406030204" pitchFamily="18" charset="0"/>
                                    <a:ea typeface="Cambria Math" panose="02040503050406030204" pitchFamily="18" charset="0"/>
                                  </a:rPr>
                                  <m:t>𝐵</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en-US" sz="1800" i="1" smtClean="0">
                                    <a:solidFill>
                                      <a:srgbClr val="FF0000"/>
                                    </a:solidFill>
                                    <a:latin typeface="Cambria Math" panose="02040503050406030204" pitchFamily="18" charset="0"/>
                                    <a:ea typeface="Cambria Math" panose="02040503050406030204" pitchFamily="18" charset="0"/>
                                  </a:rPr>
                                  <m:t>¬</m:t>
                                </m:r>
                                <m:r>
                                  <a:rPr lang="en-US" altLang="en-US" sz="1800" i="1">
                                    <a:solidFill>
                                      <a:srgbClr val="7030A0"/>
                                    </a:solidFill>
                                    <a:latin typeface="Cambria Math" panose="02040503050406030204" pitchFamily="18" charset="0"/>
                                  </a:rPr>
                                  <m:t>𝐵</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56271"/>
                      </a:ext>
                    </a:extLst>
                  </a:tr>
                  <a:tr h="624069">
                    <a:tc>
                      <a:txBody>
                        <a:bodyPr/>
                        <a:lstStyle/>
                        <a:p>
                          <a:pPr/>
                          <a14:m>
                            <m:oMathPara xmlns:m="http://schemas.openxmlformats.org/officeDocument/2006/math">
                              <m:oMathParaPr>
                                <m:jc m:val="centerGroup"/>
                              </m:oMathParaPr>
                              <m:oMath xmlns:m="http://schemas.openxmlformats.org/officeDocument/2006/math">
                                <m:r>
                                  <a:rPr lang="en-US" altLang="en-US" sz="1800" b="0" i="1" smtClean="0">
                                    <a:solidFill>
                                      <a:srgbClr val="00B050"/>
                                    </a:solidFill>
                                    <a:latin typeface="Cambria Math" panose="02040503050406030204" pitchFamily="18" charset="0"/>
                                  </a:rPr>
                                  <m:t>𝐴</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1131234"/>
                      </a:ext>
                    </a:extLst>
                  </a:tr>
                  <a:tr h="624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en-US" sz="1800" i="1" smtClean="0">
                                    <a:solidFill>
                                      <a:srgbClr val="FF0000"/>
                                    </a:solidFill>
                                    <a:latin typeface="Cambria Math" panose="02040503050406030204" pitchFamily="18" charset="0"/>
                                    <a:ea typeface="Cambria Math" panose="02040503050406030204" pitchFamily="18" charset="0"/>
                                  </a:rPr>
                                  <m:t>¬</m:t>
                                </m:r>
                                <m:r>
                                  <a:rPr lang="en-US" altLang="en-US" sz="1800" i="1">
                                    <a:solidFill>
                                      <a:srgbClr val="00B050"/>
                                    </a:solidFill>
                                    <a:latin typeface="Cambria Math" panose="02040503050406030204" pitchFamily="18" charset="0"/>
                                  </a:rPr>
                                  <m:t>𝐴</m:t>
                                </m:r>
                              </m:oMath>
                            </m:oMathPara>
                          </a14:m>
                          <a:endParaRPr lang="en-US" altLang="en-US" sz="180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73308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692658674"/>
                  </p:ext>
                </p:extLst>
              </p:nvPr>
            </p:nvGraphicFramePr>
            <p:xfrm>
              <a:off x="2861320" y="3861048"/>
              <a:ext cx="3421359" cy="1888218"/>
            </p:xfrm>
            <a:graphic>
              <a:graphicData uri="http://schemas.openxmlformats.org/drawingml/2006/table">
                <a:tbl>
                  <a:tblPr firstRow="1" bandRow="1">
                    <a:tableStyleId>{F5AB1C69-6EDB-4FF4-983F-18BD219EF322}</a:tableStyleId>
                  </a:tblPr>
                  <a:tblGrid>
                    <a:gridCol w="1140453">
                      <a:extLst>
                        <a:ext uri="{9D8B030D-6E8A-4147-A177-3AD203B41FA5}">
                          <a16:colId xmlns:a16="http://schemas.microsoft.com/office/drawing/2014/main" val="2653567794"/>
                        </a:ext>
                      </a:extLst>
                    </a:gridCol>
                    <a:gridCol w="1140453">
                      <a:extLst>
                        <a:ext uri="{9D8B030D-6E8A-4147-A177-3AD203B41FA5}">
                          <a16:colId xmlns:a16="http://schemas.microsoft.com/office/drawing/2014/main" val="2400466631"/>
                        </a:ext>
                      </a:extLst>
                    </a:gridCol>
                    <a:gridCol w="1140453">
                      <a:extLst>
                        <a:ext uri="{9D8B030D-6E8A-4147-A177-3AD203B41FA5}">
                          <a16:colId xmlns:a16="http://schemas.microsoft.com/office/drawing/2014/main" val="2213578448"/>
                        </a:ext>
                      </a:extLst>
                    </a:gridCol>
                  </a:tblGrid>
                  <a:tr h="6240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971" r="-100532" b="-203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1070" t="-971" r="-1070" b="-203883"/>
                          </a:stretch>
                        </a:blipFill>
                      </a:tcPr>
                    </a:tc>
                    <a:extLst>
                      <a:ext uri="{0D108BD9-81ED-4DB2-BD59-A6C34878D82A}">
                        <a16:rowId xmlns:a16="http://schemas.microsoft.com/office/drawing/2014/main" val="161056271"/>
                      </a:ext>
                    </a:extLst>
                  </a:tr>
                  <a:tr h="62406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5" t="-100971" r="-201604" b="-10388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1131234"/>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5" t="-197143" r="-201604"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733087"/>
                      </a:ext>
                    </a:extLst>
                  </a:tr>
                </a:tbl>
              </a:graphicData>
            </a:graphic>
          </p:graphicFrame>
        </mc:Fallback>
      </mc:AlternateContent>
    </p:spTree>
    <p:extLst>
      <p:ext uri="{BB962C8B-B14F-4D97-AF65-F5344CB8AC3E}">
        <p14:creationId xmlns:p14="http://schemas.microsoft.com/office/powerpoint/2010/main" val="301617935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xfrm>
            <a:off x="457200" y="623731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156</a:t>
            </a:fld>
            <a:endParaRPr lang="en-US" altLang="en-US"/>
          </a:p>
        </p:txBody>
      </p:sp>
      <p:sp>
        <p:nvSpPr>
          <p:cNvPr id="141315" name="Rectangle 2"/>
          <p:cNvSpPr>
            <a:spLocks noGrp="1" noChangeArrowheads="1"/>
          </p:cNvSpPr>
          <p:nvPr>
            <p:ph type="title"/>
          </p:nvPr>
        </p:nvSpPr>
        <p:spPr/>
        <p:txBody>
          <a:bodyPr/>
          <a:lstStyle/>
          <a:p>
            <a:pPr rtl="0" eaLnBrk="1" hangingPunct="1"/>
            <a:r>
              <a:rPr lang="en-US" altLang="en-US" sz="3600" dirty="0" smtClean="0">
                <a:solidFill>
                  <a:schemeClr val="accent2"/>
                </a:solidFill>
              </a:rPr>
              <a:t>Back to Hempel</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7571184" cy="4277072"/>
              </a:xfrm>
            </p:spPr>
            <p:txBody>
              <a:bodyPr/>
              <a:lstStyle/>
              <a:p>
                <a:pPr marL="0" indent="0" algn="l" rtl="0" eaLnBrk="1" hangingPunct="1">
                  <a:lnSpc>
                    <a:spcPct val="150000"/>
                  </a:lnSpc>
                  <a:buNone/>
                </a:pPr>
                <a:r>
                  <a:rPr lang="en-US" altLang="en-US" sz="2400" dirty="0" smtClean="0"/>
                  <a:t>So</a:t>
                </a:r>
              </a:p>
              <a:p>
                <a:pPr marL="0" indent="0" algn="ctr" rtl="0" eaLnBrk="1" hangingPunct="1">
                  <a:lnSpc>
                    <a:spcPct val="150000"/>
                  </a:lnSpc>
                  <a:buNone/>
                </a:pPr>
                <a:r>
                  <a:rPr lang="en-US" altLang="en-US" sz="2400" dirty="0" smtClean="0"/>
                  <a:t>“</a:t>
                </a:r>
                <a:r>
                  <a:rPr lang="en-US" altLang="en-US" sz="2400" dirty="0" smtClean="0">
                    <a:solidFill>
                      <a:srgbClr val="7030A0"/>
                    </a:solidFill>
                  </a:rPr>
                  <a:t>All ravens are black</a:t>
                </a:r>
                <a:r>
                  <a:rPr lang="en-US" altLang="en-US" sz="2400" dirty="0" smtClean="0"/>
                  <a:t>”</a:t>
                </a:r>
              </a:p>
              <a:p>
                <a:pPr marL="0" indent="0" algn="l" rtl="0" eaLnBrk="1" hangingPunct="1">
                  <a:lnSpc>
                    <a:spcPct val="150000"/>
                  </a:lnSpc>
                  <a:buNone/>
                </a:pPr>
                <a:r>
                  <a:rPr lang="en-US" altLang="en-US" sz="2400" dirty="0" smtClean="0"/>
                  <a:t>is equivalent to </a:t>
                </a:r>
              </a:p>
              <a:p>
                <a:pPr marL="0" indent="0" algn="ctr" rtl="0" eaLnBrk="1" hangingPunct="1">
                  <a:lnSpc>
                    <a:spcPct val="150000"/>
                  </a:lnSpc>
                  <a:buNone/>
                </a:pPr>
                <a:r>
                  <a:rPr lang="en-US" altLang="en-US" sz="2400" dirty="0" smtClean="0"/>
                  <a:t>“</a:t>
                </a:r>
                <a:r>
                  <a:rPr lang="en-US" altLang="en-US" sz="2400" dirty="0" smtClean="0">
                    <a:solidFill>
                      <a:srgbClr val="00B050"/>
                    </a:solidFill>
                  </a:rPr>
                  <a:t>All that isn’t black isn’t a raven</a:t>
                </a:r>
                <a:r>
                  <a:rPr lang="en-US" altLang="en-US" sz="2400" dirty="0" smtClean="0"/>
                  <a:t>”</a:t>
                </a:r>
              </a:p>
              <a:p>
                <a:pPr marL="0" indent="0" algn="l" rtl="0" eaLnBrk="1" hangingPunct="1">
                  <a:lnSpc>
                    <a:spcPct val="150000"/>
                  </a:lnSpc>
                  <a:buNone/>
                </a:pPr>
                <a:r>
                  <a:rPr lang="en-US" altLang="en-US" sz="2400" dirty="0" smtClean="0"/>
                  <a:t>That is</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d>
                        <m:dPr>
                          <m:ctrlPr>
                            <a:rPr lang="en-US" altLang="en-US" sz="2400" b="0" i="1" smtClean="0">
                              <a:latin typeface="Cambria Math" panose="02040503050406030204" pitchFamily="18" charset="0"/>
                            </a:rPr>
                          </m:ctrlPr>
                        </m:dPr>
                        <m:e>
                          <m:r>
                            <a:rPr lang="en-US" altLang="en-US" sz="2400" i="1" smtClean="0">
                              <a:solidFill>
                                <a:srgbClr val="7030A0"/>
                              </a:solidFill>
                              <a:latin typeface="Cambria Math" panose="02040503050406030204" pitchFamily="18" charset="0"/>
                            </a:rPr>
                            <m:t>𝑅</m:t>
                          </m:r>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𝐵</m:t>
                          </m:r>
                          <m:r>
                            <m:rPr>
                              <m:nor/>
                            </m:rPr>
                            <a:rPr lang="en-US" altLang="en-US" sz="2400" dirty="0"/>
                            <m:t> </m:t>
                          </m:r>
                        </m:e>
                      </m:d>
                      <m:r>
                        <a:rPr lang="en-US" altLang="en-US" sz="2400" b="0" i="1" smtClean="0">
                          <a:latin typeface="Cambria Math" panose="02040503050406030204" pitchFamily="18" charset="0"/>
                          <a:ea typeface="Cambria Math" panose="02040503050406030204" pitchFamily="18" charset="0"/>
                        </a:rPr>
                        <m:t>⇔(</m:t>
                      </m:r>
                      <m:r>
                        <a:rPr lang="en-US" altLang="en-US" sz="2400" b="0" i="1" smtClean="0">
                          <a:solidFill>
                            <a:srgbClr val="FF0000"/>
                          </a:solidFill>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𝐵</m:t>
                      </m:r>
                      <m:r>
                        <a:rPr lang="en-US" altLang="en-US" sz="2400" i="1">
                          <a:latin typeface="Cambria Math" panose="02040503050406030204" pitchFamily="18" charset="0"/>
                          <a:ea typeface="Cambria Math" panose="02040503050406030204" pitchFamily="18" charset="0"/>
                        </a:rPr>
                        <m:t>→</m:t>
                      </m:r>
                      <m:r>
                        <a:rPr lang="en-US" altLang="en-US" sz="2400" i="1" smtClean="0">
                          <a:solidFill>
                            <a:srgbClr val="FF000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𝑅</m:t>
                      </m:r>
                      <m:r>
                        <a:rPr lang="en-US" altLang="en-US" sz="2400" b="0" i="0" smtClean="0">
                          <a:latin typeface="Cambria Math" panose="02040503050406030204" pitchFamily="18" charset="0"/>
                          <a:ea typeface="Cambria Math" panose="02040503050406030204" pitchFamily="18" charset="0"/>
                        </a:rPr>
                        <m:t>)</m:t>
                      </m:r>
                    </m:oMath>
                  </m:oMathPara>
                </a14:m>
                <a:endParaRPr lang="en-US" altLang="en-US" sz="2400" dirty="0" smtClean="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191169749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157</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Then how about this slide?</a:t>
            </a:r>
          </a:p>
        </p:txBody>
      </p:sp>
      <p:sp>
        <p:nvSpPr>
          <p:cNvPr id="141316" name="Rectangle 3"/>
          <p:cNvSpPr>
            <a:spLocks noGrp="1" noChangeArrowheads="1"/>
          </p:cNvSpPr>
          <p:nvPr>
            <p:ph type="body" idx="1"/>
          </p:nvPr>
        </p:nvSpPr>
        <p:spPr>
          <a:xfrm>
            <a:off x="457200" y="1600201"/>
            <a:ext cx="7571184" cy="4277072"/>
          </a:xfrm>
        </p:spPr>
        <p:txBody>
          <a:bodyPr/>
          <a:lstStyle/>
          <a:p>
            <a:pPr marL="0" indent="0" algn="l" rtl="0" eaLnBrk="1" hangingPunct="1">
              <a:lnSpc>
                <a:spcPct val="150000"/>
              </a:lnSpc>
              <a:buNone/>
            </a:pPr>
            <a:r>
              <a:rPr lang="en-US" altLang="en-US" sz="2400" dirty="0" smtClean="0">
                <a:solidFill>
                  <a:srgbClr val="00B050"/>
                </a:solidFill>
              </a:rPr>
              <a:t>It isn’t black</a:t>
            </a:r>
          </a:p>
          <a:p>
            <a:pPr marL="0" indent="0" algn="l" rtl="0" eaLnBrk="1" hangingPunct="1">
              <a:lnSpc>
                <a:spcPct val="150000"/>
              </a:lnSpc>
              <a:buNone/>
            </a:pPr>
            <a:endParaRPr lang="en-US" altLang="en-US" sz="2400" dirty="0">
              <a:solidFill>
                <a:srgbClr val="00B050"/>
              </a:solidFill>
            </a:endParaRPr>
          </a:p>
          <a:p>
            <a:pPr marL="0" indent="0" algn="l" rtl="0" eaLnBrk="1" hangingPunct="1">
              <a:lnSpc>
                <a:spcPct val="150000"/>
              </a:lnSpc>
              <a:buNone/>
            </a:pPr>
            <a:r>
              <a:rPr lang="en-US" altLang="en-US" sz="2400" dirty="0" smtClean="0">
                <a:solidFill>
                  <a:srgbClr val="00B050"/>
                </a:solidFill>
              </a:rPr>
              <a:t>Upon careful inspection, it isn’t a raven either</a:t>
            </a:r>
          </a:p>
          <a:p>
            <a:pPr marL="0" indent="0" algn="l" rtl="0" eaLnBrk="1" hangingPunct="1">
              <a:lnSpc>
                <a:spcPct val="150000"/>
              </a:lnSpc>
              <a:buNone/>
            </a:pPr>
            <a:endParaRPr lang="en-US" altLang="en-US" sz="2400" dirty="0">
              <a:solidFill>
                <a:srgbClr val="00B050"/>
              </a:solidFill>
            </a:endParaRPr>
          </a:p>
          <a:p>
            <a:pPr marL="0" indent="0" algn="l" rtl="0" eaLnBrk="1" hangingPunct="1">
              <a:lnSpc>
                <a:spcPct val="150000"/>
              </a:lnSpc>
              <a:buNone/>
            </a:pPr>
            <a:r>
              <a:rPr lang="en-US" altLang="en-US" sz="2400" dirty="0" smtClean="0">
                <a:solidFill>
                  <a:srgbClr val="00B050"/>
                </a:solidFill>
              </a:rPr>
              <a:t>Does it confirm the hypothesis that all ravens are black?</a:t>
            </a:r>
          </a:p>
        </p:txBody>
      </p:sp>
    </p:spTree>
    <p:extLst>
      <p:ext uri="{BB962C8B-B14F-4D97-AF65-F5344CB8AC3E}">
        <p14:creationId xmlns:p14="http://schemas.microsoft.com/office/powerpoint/2010/main" val="16749878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158</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Quantitative issues</a:t>
            </a:r>
          </a:p>
        </p:txBody>
      </p:sp>
      <p:sp>
        <p:nvSpPr>
          <p:cNvPr id="141316" name="Rectangle 3"/>
          <p:cNvSpPr>
            <a:spLocks noGrp="1" noChangeArrowheads="1"/>
          </p:cNvSpPr>
          <p:nvPr>
            <p:ph type="body" idx="1"/>
          </p:nvPr>
        </p:nvSpPr>
        <p:spPr>
          <a:xfrm>
            <a:off x="786408" y="1628800"/>
            <a:ext cx="7571184" cy="4277072"/>
          </a:xfrm>
        </p:spPr>
        <p:txBody>
          <a:bodyPr/>
          <a:lstStyle/>
          <a:p>
            <a:pPr marL="0" indent="0" algn="l" rtl="0" eaLnBrk="1" hangingPunct="1">
              <a:lnSpc>
                <a:spcPct val="150000"/>
              </a:lnSpc>
              <a:buNone/>
            </a:pPr>
            <a:r>
              <a:rPr lang="en-US" altLang="en-US" sz="2400" dirty="0" smtClean="0"/>
              <a:t>There are </a:t>
            </a:r>
            <a:r>
              <a:rPr lang="en-US" altLang="en-US" sz="2400" dirty="0" smtClean="0">
                <a:solidFill>
                  <a:srgbClr val="9933FF"/>
                </a:solidFill>
              </a:rPr>
              <a:t>more non-black </a:t>
            </a:r>
            <a:r>
              <a:rPr lang="en-US" altLang="en-US" sz="2400" dirty="0" smtClean="0"/>
              <a:t>objects than there are ravens</a:t>
            </a:r>
          </a:p>
          <a:p>
            <a:pPr marL="0" indent="0" algn="l" rtl="0" eaLnBrk="1" hangingPunct="1">
              <a:lnSpc>
                <a:spcPct val="150000"/>
              </a:lnSpc>
              <a:buNone/>
            </a:pPr>
            <a:r>
              <a:rPr lang="en-US" altLang="en-US" sz="2400" dirty="0" smtClean="0"/>
              <a:t>Yes, but:</a:t>
            </a:r>
          </a:p>
          <a:p>
            <a:pPr marL="708660" algn="l" rtl="0" eaLnBrk="1" hangingPunct="1">
              <a:lnSpc>
                <a:spcPct val="150000"/>
              </a:lnSpc>
            </a:pPr>
            <a:r>
              <a:rPr lang="en-US" altLang="en-US" sz="2400" dirty="0" smtClean="0"/>
              <a:t>When sampling with replacement, we anyway think of the population as </a:t>
            </a:r>
            <a:r>
              <a:rPr lang="en-US" altLang="en-US" sz="2400" dirty="0" smtClean="0">
                <a:solidFill>
                  <a:srgbClr val="7030A0"/>
                </a:solidFill>
              </a:rPr>
              <a:t>infinite</a:t>
            </a:r>
          </a:p>
          <a:p>
            <a:pPr marL="708660" algn="l" rtl="0" eaLnBrk="1" hangingPunct="1">
              <a:lnSpc>
                <a:spcPct val="150000"/>
              </a:lnSpc>
            </a:pPr>
            <a:r>
              <a:rPr lang="en-US" altLang="en-US" sz="2400" dirty="0" smtClean="0"/>
              <a:t>And we might want to take </a:t>
            </a:r>
            <a:r>
              <a:rPr lang="en-US" altLang="en-US" sz="2400" dirty="0" smtClean="0">
                <a:solidFill>
                  <a:srgbClr val="C00000"/>
                </a:solidFill>
              </a:rPr>
              <a:t>cost</a:t>
            </a:r>
            <a:r>
              <a:rPr lang="en-US" altLang="en-US" sz="2400" dirty="0" smtClean="0"/>
              <a:t> into account, too</a:t>
            </a:r>
          </a:p>
          <a:p>
            <a:pPr marL="708660" algn="l" rtl="0" eaLnBrk="1" hangingPunct="1">
              <a:lnSpc>
                <a:spcPct val="150000"/>
              </a:lnSpc>
            </a:pPr>
            <a:r>
              <a:rPr lang="en-US" altLang="en-US" sz="2400" dirty="0" smtClean="0"/>
              <a:t>And let’s be serious…</a:t>
            </a:r>
            <a:endParaRPr lang="en-US" altLang="en-US" sz="2400" dirty="0"/>
          </a:p>
        </p:txBody>
      </p:sp>
    </p:spTree>
    <p:extLst>
      <p:ext uri="{BB962C8B-B14F-4D97-AF65-F5344CB8AC3E}">
        <p14:creationId xmlns:p14="http://schemas.microsoft.com/office/powerpoint/2010/main" val="8662863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159</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Contrapositives are real</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r>
                  <a:rPr lang="en-US" altLang="en-US" sz="2400" dirty="0" smtClean="0"/>
                  <a:t>I could imagine testing non-black objects and looking for ravens</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Suppose I can’t tell whether a bird is or isn’t a raven</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I could sample </a:t>
                </a:r>
                <a14:m>
                  <m:oMath xmlns:m="http://schemas.openxmlformats.org/officeDocument/2006/math">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000</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000</m:t>
                    </m:r>
                  </m:oMath>
                </a14:m>
                <a:r>
                  <a:rPr lang="en-US" altLang="en-US" sz="2400" dirty="0" smtClean="0"/>
                  <a:t> non-black birds and test them for </a:t>
                </a:r>
                <a:r>
                  <a:rPr lang="en-US" altLang="en-US" sz="2400" dirty="0" err="1" smtClean="0"/>
                  <a:t>ravenhood</a:t>
                </a: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b="-570"/>
                </a:stretch>
              </a:blipFill>
            </p:spPr>
            <p:txBody>
              <a:bodyPr/>
              <a:lstStyle/>
              <a:p>
                <a:r>
                  <a:rPr lang="en-GB">
                    <a:noFill/>
                  </a:rPr>
                  <a:t> </a:t>
                </a:r>
              </a:p>
            </p:txBody>
          </p:sp>
        </mc:Fallback>
      </mc:AlternateContent>
    </p:spTree>
    <p:extLst>
      <p:ext uri="{BB962C8B-B14F-4D97-AF65-F5344CB8AC3E}">
        <p14:creationId xmlns:p14="http://schemas.microsoft.com/office/powerpoint/2010/main" val="811823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P2 – an example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958660"/>
              </a:xfrm>
              <a:prstGeom prst="rect">
                <a:avLst/>
              </a:prstGeom>
              <a:noFill/>
            </p:spPr>
            <p:txBody>
              <a:bodyPr wrap="square" rtlCol="0">
                <a:spAutoFit/>
              </a:bodyPr>
              <a:lstStyle/>
              <a:p>
                <a:pPr>
                  <a:lnSpc>
                    <a:spcPct val="150000"/>
                  </a:lnSpc>
                </a:pPr>
                <a:r>
                  <a:rPr lang="en-US" sz="2000" dirty="0"/>
                  <a:t>P2. </a:t>
                </a:r>
                <a14:m>
                  <m:oMath xmlns:m="http://schemas.openxmlformats.org/officeDocument/2006/math">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70C0"/>
                        </a:solidFill>
                        <a:latin typeface="Cambria Math" panose="02040503050406030204" pitchFamily="18" charset="0"/>
                      </a:rPr>
                      <m:t>h</m:t>
                    </m:r>
                    <m:r>
                      <a:rPr lang="en-US" sz="2000" i="1">
                        <a:solidFill>
                          <a:srgbClr val="7030A0"/>
                        </a:solidFill>
                        <a:latin typeface="Cambria Math" panose="02040503050406030204" pitchFamily="18" charset="0"/>
                      </a:rPr>
                      <m:t>𝐴𝑔</m:t>
                    </m:r>
                    <m:r>
                      <a:rPr lang="en-US" sz="2000" i="1" dirty="0">
                        <a:solidFill>
                          <a:srgbClr val="FF0000"/>
                        </a:solidFill>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𝐴𝑓</m:t>
                    </m:r>
                    <m:r>
                      <a:rPr lang="en-US" sz="2000" i="1" dirty="0">
                        <a:latin typeface="Cambria Math"/>
                        <a:ea typeface="Cambria Math"/>
                      </a:rPr>
                      <m:t>≽</m:t>
                    </m:r>
                    <m:r>
                      <a:rPr lang="en-US" sz="2000" i="1">
                        <a:solidFill>
                          <a:srgbClr val="00B050"/>
                        </a:solidFill>
                        <a:latin typeface="Cambria Math" panose="02040503050406030204" pitchFamily="18" charset="0"/>
                      </a:rPr>
                      <m:t>h</m:t>
                    </m:r>
                    <m:r>
                      <a:rPr lang="en-US" sz="2000" i="1">
                        <a:solidFill>
                          <a:srgbClr val="00B050"/>
                        </a:solidFill>
                        <a:latin typeface="Cambria Math" panose="02040503050406030204" pitchFamily="18" charset="0"/>
                      </a:rPr>
                      <m:t>′</m:t>
                    </m:r>
                    <m:r>
                      <a:rPr lang="en-US" sz="2000" i="1">
                        <a:solidFill>
                          <a:srgbClr val="7030A0"/>
                        </a:solidFill>
                        <a:latin typeface="Cambria Math" panose="02040503050406030204" pitchFamily="18" charset="0"/>
                      </a:rPr>
                      <m:t>𝐴𝑔</m:t>
                    </m:r>
                  </m:oMath>
                </a14:m>
                <a:r>
                  <a:rPr lang="en-US" sz="2000" dirty="0"/>
                  <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a:t>)</a:t>
                </a:r>
              </a:p>
              <a:p>
                <a:pPr>
                  <a:lnSpc>
                    <a:spcPct val="150000"/>
                  </a:lnSpc>
                </a:pP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958660"/>
              </a:xfrm>
              <a:prstGeom prst="rect">
                <a:avLst/>
              </a:prstGeom>
              <a:blipFill rotWithShape="1">
                <a:blip r:embed="rId2"/>
                <a:stretch>
                  <a:fillRect l="-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386204874"/>
                  </p:ext>
                </p:extLst>
              </p:nvPr>
            </p:nvGraphicFramePr>
            <p:xfrm>
              <a:off x="1403648" y="2276872"/>
              <a:ext cx="6096000" cy="249428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14:m>
                            <m:oMathPara xmlns:m="http://schemas.openxmlformats.org/officeDocument/2006/math">
                              <m:oMathParaPr>
                                <m:jc m:val="centerGroup"/>
                              </m:oMathParaPr>
                              <m:oMath xmlns:m="http://schemas.openxmlformats.org/officeDocument/2006/math">
                                <m:sSup>
                                  <m:sSupPr>
                                    <m:ctrlPr>
                                      <a:rPr lang="en-US" sz="1800" b="0" i="1" smtClean="0">
                                        <a:solidFill>
                                          <a:srgbClr val="7030A0"/>
                                        </a:solidFill>
                                        <a:latin typeface="Cambria Math" panose="02040503050406030204" pitchFamily="18" charset="0"/>
                                      </a:rPr>
                                    </m:ctrlPr>
                                  </m:sSupPr>
                                  <m:e>
                                    <m:r>
                                      <a:rPr lang="en-US" sz="1800" b="0" i="1" smtClean="0">
                                        <a:solidFill>
                                          <a:srgbClr val="7030A0"/>
                                        </a:solidFill>
                                        <a:latin typeface="Cambria Math"/>
                                      </a:rPr>
                                      <m:t>𝐴</m:t>
                                    </m:r>
                                  </m:e>
                                  <m:sup>
                                    <m:r>
                                      <a:rPr lang="en-US" sz="1800" b="0" i="1" smtClean="0">
                                        <a:solidFill>
                                          <a:srgbClr val="7030A0"/>
                                        </a:solidFill>
                                        <a:latin typeface="Cambria Math"/>
                                      </a:rPr>
                                      <m:t>𝑐</m:t>
                                    </m:r>
                                  </m:sup>
                                </m:sSup>
                              </m:oMath>
                            </m:oMathPara>
                          </a14:m>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14:m>
                            <m:oMathPara xmlns:m="http://schemas.openxmlformats.org/officeDocument/2006/math">
                              <m:oMathParaPr>
                                <m:jc m:val="centerGroup"/>
                              </m:oMathParaPr>
                              <m:oMath xmlns:m="http://schemas.openxmlformats.org/officeDocument/2006/math">
                                <m:r>
                                  <a:rPr lang="en-US" sz="1800" i="1" smtClean="0">
                                    <a:solidFill>
                                      <a:srgbClr val="7030A0"/>
                                    </a:solidFill>
                                    <a:latin typeface="Cambria Math" panose="02040503050406030204" pitchFamily="18" charset="0"/>
                                  </a:rPr>
                                  <m:t>𝐴</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t>States/</a:t>
                          </a:r>
                        </a:p>
                        <a:p>
                          <a:r>
                            <a:rPr lang="en-US" dirty="0" smtClean="0"/>
                            <a:t>acts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rPr>
                                  <m:t>h</m:t>
                                </m:r>
                                <m:r>
                                  <a:rPr lang="en-US" sz="1800" i="1">
                                    <a:solidFill>
                                      <a:srgbClr val="7030A0"/>
                                    </a:solidFill>
                                    <a:latin typeface="Cambria Math" panose="02040503050406030204" pitchFamily="18" charset="0"/>
                                  </a:rPr>
                                  <m:t>𝐴</m:t>
                                </m:r>
                                <m:r>
                                  <a:rPr lang="en-US" sz="1800" b="0" i="1" smtClean="0">
                                    <a:solidFill>
                                      <a:srgbClr val="7030A0"/>
                                    </a:solidFill>
                                    <a:latin typeface="Cambria Math" panose="02040503050406030204" pitchFamily="18" charset="0"/>
                                  </a:rPr>
                                  <m:t>𝑓</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10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7</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a:rPr>
                                  <m:t>10</m:t>
                                </m:r>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a:rPr>
                                  <m:t>0</m:t>
                                </m:r>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rPr>
                                  <m:t>h</m:t>
                                </m:r>
                                <m:r>
                                  <a:rPr lang="en-US" sz="1800" i="1">
                                    <a:solidFill>
                                      <a:srgbClr val="7030A0"/>
                                    </a:solidFill>
                                    <a:latin typeface="Cambria Math" panose="02040503050406030204" pitchFamily="18" charset="0"/>
                                  </a:rPr>
                                  <m:t>𝐴𝑔</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10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7</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FF00FF"/>
                                    </a:solidFill>
                                    <a:latin typeface="Cambria Math"/>
                                  </a:rPr>
                                  <m:t>5</m:t>
                                </m:r>
                              </m:oMath>
                            </m:oMathPara>
                          </a14:m>
                          <a:endParaRPr lang="en-US"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FF00FF"/>
                                    </a:solidFill>
                                    <a:latin typeface="Cambria Math"/>
                                  </a:rPr>
                                  <m:t>5</m:t>
                                </m:r>
                              </m:oMath>
                            </m:oMathPara>
                          </a14:m>
                          <a:endParaRPr lang="en-US"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00B050"/>
                                    </a:solidFill>
                                    <a:latin typeface="Cambria Math" panose="02040503050406030204" pitchFamily="18" charset="0"/>
                                  </a:rPr>
                                  <m:t>h</m:t>
                                </m:r>
                                <m:r>
                                  <a:rPr lang="en-US" sz="1800" b="0" i="1" smtClean="0">
                                    <a:solidFill>
                                      <a:srgbClr val="00B050"/>
                                    </a:solidFill>
                                    <a:latin typeface="Cambria Math" panose="02040503050406030204" pitchFamily="18" charset="0"/>
                                  </a:rPr>
                                  <m:t>′</m:t>
                                </m:r>
                                <m:r>
                                  <a:rPr lang="en-US" sz="1800" i="1">
                                    <a:solidFill>
                                      <a:srgbClr val="7030A0"/>
                                    </a:solidFill>
                                    <a:latin typeface="Cambria Math" panose="02040503050406030204" pitchFamily="18" charset="0"/>
                                  </a:rPr>
                                  <m:t>𝐴𝑓</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3</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8</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a:rPr>
                                  <m:t>10</m:t>
                                </m:r>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a:rPr>
                                  <m:t>0</m:t>
                                </m:r>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00B050"/>
                                    </a:solidFill>
                                    <a:latin typeface="Cambria Math" panose="02040503050406030204" pitchFamily="18" charset="0"/>
                                  </a:rPr>
                                  <m:t>h</m:t>
                                </m:r>
                                <m:r>
                                  <a:rPr lang="en-US" sz="1800" b="0" i="1" smtClean="0">
                                    <a:solidFill>
                                      <a:srgbClr val="00B050"/>
                                    </a:solidFill>
                                    <a:latin typeface="Cambria Math" panose="02040503050406030204" pitchFamily="18" charset="0"/>
                                  </a:rPr>
                                  <m:t>′</m:t>
                                </m:r>
                                <m:r>
                                  <a:rPr lang="en-US" sz="1800" i="1">
                                    <a:solidFill>
                                      <a:srgbClr val="7030A0"/>
                                    </a:solidFill>
                                    <a:latin typeface="Cambria Math" panose="02040503050406030204" pitchFamily="18" charset="0"/>
                                  </a:rPr>
                                  <m:t>𝐴𝑔</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3</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8</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FF00FF"/>
                                    </a:solidFill>
                                    <a:latin typeface="Cambria Math"/>
                                  </a:rPr>
                                  <m:t>5</m:t>
                                </m:r>
                              </m:oMath>
                            </m:oMathPara>
                          </a14:m>
                          <a:endParaRPr lang="en-US"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FF00FF"/>
                                    </a:solidFill>
                                    <a:latin typeface="Cambria Math"/>
                                  </a:rPr>
                                  <m:t>5</m:t>
                                </m:r>
                              </m:oMath>
                            </m:oMathPara>
                          </a14:m>
                          <a:endParaRPr lang="en-US"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86204874"/>
                  </p:ext>
                </p:extLst>
              </p:nvPr>
            </p:nvGraphicFramePr>
            <p:xfrm>
              <a:off x="1403648" y="2276872"/>
              <a:ext cx="6096000" cy="2494280"/>
            </p:xfrm>
            <a:graphic>
              <a:graphicData uri="http://schemas.openxmlformats.org/drawingml/2006/table">
                <a:tbl>
                  <a:tblPr firstRow="1" bandRow="1">
                    <a:tableStyleId>{F5AB1C69-6EDB-4FF4-983F-18BD219EF322}</a:tableStyleId>
                  </a:tblPr>
                  <a:tblGrid>
                    <a:gridCol w="1219200"/>
                    <a:gridCol w="1219200"/>
                    <a:gridCol w="1219200"/>
                    <a:gridCol w="1219200"/>
                    <a:gridCol w="12192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0000" t="-1639" r="-100250" b="-583607"/>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50000" t="-1639" r="-250" b="-583607"/>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dirty="0" smtClean="0"/>
                            <a:t>States/</a:t>
                          </a:r>
                        </a:p>
                        <a:p>
                          <a:r>
                            <a:rPr lang="en-US" dirty="0" smtClean="0"/>
                            <a:t>acts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59048" r="-300500" b="-2390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59048" r="-200500" b="-2390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59048" r="-100500" b="-2390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59048" r="-500" b="-239048"/>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273770" r="-400500" b="-3114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273770" r="-300500" b="-3114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273770" r="-200500" b="-3114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273770" r="-100500" b="-3114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273770" r="-500" b="-311475"/>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380000" r="-400500" b="-2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380000" r="-300500" b="-2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380000" r="-200500" b="-2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380000" r="-100500" b="-2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380000" r="-500" b="-216667"/>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472131" r="-400500" b="-1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472131" r="-300500" b="-1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472131" r="-200500" b="-1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472131" r="-100500" b="-1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472131" r="-500" b="-113115"/>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572131" r="-400500" b="-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572131" r="-300500" b="-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572131" r="-200500" b="-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572131" r="-100500" b="-131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572131" r="-500" b="-13115"/>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699877" y="4869160"/>
                <a:ext cx="8064896" cy="1015663"/>
              </a:xfrm>
              <a:prstGeom prst="rect">
                <a:avLst/>
              </a:prstGeom>
              <a:noFill/>
            </p:spPr>
            <p:txBody>
              <a:bodyPr wrap="square" rtlCol="0">
                <a:spAutoFit/>
              </a:bodyPr>
              <a:lstStyle/>
              <a:p>
                <a:pPr>
                  <a:lnSpc>
                    <a:spcPct val="150000"/>
                  </a:lnSpc>
                </a:pPr>
                <a:r>
                  <a:rPr lang="en-US" sz="2000" dirty="0" smtClean="0"/>
                  <a:t>The question should be, do you prefer </a:t>
                </a:r>
                <a14:m>
                  <m:oMath xmlns:m="http://schemas.openxmlformats.org/officeDocument/2006/math">
                    <m:r>
                      <a:rPr lang="en-US" sz="2000" b="0" i="1" smtClean="0">
                        <a:solidFill>
                          <a:srgbClr val="7030A0"/>
                        </a:solidFill>
                        <a:latin typeface="Cambria Math" panose="02040503050406030204" pitchFamily="18" charset="0"/>
                      </a:rPr>
                      <m:t>𝑓</m:t>
                    </m:r>
                  </m:oMath>
                </a14:m>
                <a:r>
                  <a:rPr lang="en-US" sz="2000" dirty="0"/>
                  <a:t> t</a:t>
                </a:r>
                <a:r>
                  <a:rPr lang="en-US" sz="2000" dirty="0" smtClean="0"/>
                  <a:t>o </a:t>
                </a:r>
                <a14:m>
                  <m:oMath xmlns:m="http://schemas.openxmlformats.org/officeDocument/2006/math">
                    <m:r>
                      <a:rPr lang="en-US" sz="2000" b="0" i="1" smtClean="0">
                        <a:solidFill>
                          <a:srgbClr val="7030A0"/>
                        </a:solidFill>
                        <a:latin typeface="Cambria Math" panose="02040503050406030204" pitchFamily="18" charset="0"/>
                      </a:rPr>
                      <m:t>𝑔</m:t>
                    </m:r>
                  </m:oMath>
                </a14:m>
                <a:r>
                  <a:rPr lang="en-US" sz="2000" dirty="0" smtClean="0"/>
                  <a:t> </a:t>
                </a:r>
                <a:r>
                  <a:rPr lang="en-US" sz="2000" dirty="0" smtClean="0">
                    <a:solidFill>
                      <a:srgbClr val="FF0000"/>
                    </a:solidFill>
                  </a:rPr>
                  <a:t>given</a:t>
                </a:r>
                <a:r>
                  <a:rPr lang="en-US" sz="2000" dirty="0" smtClean="0"/>
                  <a:t> </a:t>
                </a:r>
                <a14:m>
                  <m:oMath xmlns:m="http://schemas.openxmlformats.org/officeDocument/2006/math">
                    <m:r>
                      <a:rPr lang="en-US" sz="2000" i="1">
                        <a:solidFill>
                          <a:srgbClr val="7030A0"/>
                        </a:solidFill>
                        <a:latin typeface="Cambria Math" panose="02040503050406030204" pitchFamily="18" charset="0"/>
                      </a:rPr>
                      <m:t>𝐴</m:t>
                    </m:r>
                  </m:oMath>
                </a14:m>
                <a:r>
                  <a:rPr lang="en-US" sz="2000" dirty="0" smtClean="0"/>
                  <a:t> </a:t>
                </a:r>
              </a:p>
              <a:p>
                <a:pPr>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99877" y="4869160"/>
                <a:ext cx="8064896" cy="1015663"/>
              </a:xfrm>
              <a:prstGeom prst="rect">
                <a:avLst/>
              </a:prstGeom>
              <a:blipFill rotWithShape="1">
                <a:blip r:embed="rId4"/>
                <a:stretch>
                  <a:fillRect l="-831"/>
                </a:stretch>
              </a:blipFill>
            </p:spPr>
            <p:txBody>
              <a:bodyPr/>
              <a:lstStyle/>
              <a:p>
                <a:r>
                  <a:rPr lang="en-US">
                    <a:noFill/>
                  </a:rPr>
                  <a:t> </a:t>
                </a:r>
              </a:p>
            </p:txBody>
          </p:sp>
        </mc:Fallback>
      </mc:AlternateContent>
    </p:spTree>
    <p:extLst>
      <p:ext uri="{BB962C8B-B14F-4D97-AF65-F5344CB8AC3E}">
        <p14:creationId xmlns:p14="http://schemas.microsoft.com/office/powerpoint/2010/main" val="286112201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160</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So?</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r>
                  <a:rPr lang="en-US" altLang="en-US" sz="2400" dirty="0" smtClean="0"/>
                  <a:t>A careful Bayesian analysis shows where the trick lies</a:t>
                </a:r>
              </a:p>
              <a:p>
                <a:pPr marL="0" indent="0" algn="l" rtl="0" eaLnBrk="1" hangingPunct="1">
                  <a:lnSpc>
                    <a:spcPct val="150000"/>
                  </a:lnSpc>
                  <a:buNone/>
                </a:pPr>
                <a14:m>
                  <m:oMath xmlns:m="http://schemas.openxmlformats.org/officeDocument/2006/math">
                    <m:r>
                      <a:rPr lang="en-US" altLang="en-US" sz="2400" b="0" i="1" smtClean="0">
                        <a:solidFill>
                          <a:srgbClr val="FF0000"/>
                        </a:solidFill>
                        <a:latin typeface="Cambria Math" panose="02040503050406030204" pitchFamily="18" charset="0"/>
                      </a:rPr>
                      <m:t>𝐴</m:t>
                    </m:r>
                    <m:r>
                      <a:rPr lang="en-US" altLang="en-US" sz="2400" b="0" i="1" smtClean="0">
                        <a:latin typeface="Cambria Math" panose="02040503050406030204" pitchFamily="18" charset="0"/>
                      </a:rPr>
                      <m:t>− </m:t>
                    </m:r>
                  </m:oMath>
                </a14:m>
                <a:r>
                  <a:rPr lang="en-US" altLang="en-US" sz="2400" b="0" i="0" dirty="0" smtClean="0">
                    <a:latin typeface="+mj-lt"/>
                  </a:rPr>
                  <a:t>objects</a:t>
                </a:r>
              </a:p>
              <a:p>
                <a:pPr marL="0" indent="0" algn="l" rtl="0" eaLnBrk="1" hangingPunct="1">
                  <a:lnSpc>
                    <a:spcPct val="150000"/>
                  </a:lnSpc>
                  <a:buNone/>
                </a:pPr>
                <a:r>
                  <a:rPr lang="en-US" altLang="en-US" sz="2400" dirty="0" smtClean="0">
                    <a:latin typeface="+mj-lt"/>
                  </a:rPr>
                  <a:t>Each </a:t>
                </a:r>
                <a14:m>
                  <m:oMath xmlns:m="http://schemas.openxmlformats.org/officeDocument/2006/math">
                    <m:r>
                      <a:rPr lang="en-US" altLang="en-US" sz="2400" b="0" i="1" smtClean="0">
                        <a:solidFill>
                          <a:srgbClr val="FF0000"/>
                        </a:solidFill>
                        <a:latin typeface="Cambria Math" panose="02040503050406030204" pitchFamily="18" charset="0"/>
                      </a:rPr>
                      <m:t>𝑖</m:t>
                    </m:r>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b="0" i="1" smtClean="0">
                        <a:solidFill>
                          <a:srgbClr val="FF0000"/>
                        </a:solidFill>
                        <a:latin typeface="Cambria Math" panose="02040503050406030204" pitchFamily="18" charset="0"/>
                        <a:ea typeface="Cambria Math" panose="02040503050406030204" pitchFamily="18" charset="0"/>
                      </a:rPr>
                      <m:t>𝐴</m:t>
                    </m:r>
                  </m:oMath>
                </a14:m>
                <a:r>
                  <a:rPr lang="en-US" altLang="en-US" sz="2400" b="0" i="1" dirty="0" smtClean="0">
                    <a:latin typeface="Cambria Math" panose="02040503050406030204" pitchFamily="18" charset="0"/>
                  </a:rPr>
                  <a:t> </a:t>
                </a:r>
                <a:r>
                  <a:rPr lang="en-US" altLang="en-US" sz="2400" b="0" dirty="0" smtClean="0"/>
                  <a:t>can be a raven or not, black or not:</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 </m:t>
                      </m:r>
                    </m:oMath>
                  </m:oMathPara>
                </a14:m>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r="-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39810481"/>
                  </p:ext>
                </p:extLst>
              </p:nvPr>
            </p:nvGraphicFramePr>
            <p:xfrm>
              <a:off x="2861320" y="3861048"/>
              <a:ext cx="3421359" cy="1904229"/>
            </p:xfrm>
            <a:graphic>
              <a:graphicData uri="http://schemas.openxmlformats.org/drawingml/2006/table">
                <a:tbl>
                  <a:tblPr firstRow="1" bandRow="1">
                    <a:tableStyleId>{F5AB1C69-6EDB-4FF4-983F-18BD219EF322}</a:tableStyleId>
                  </a:tblPr>
                  <a:tblGrid>
                    <a:gridCol w="1140453">
                      <a:extLst>
                        <a:ext uri="{9D8B030D-6E8A-4147-A177-3AD203B41FA5}">
                          <a16:colId xmlns:a16="http://schemas.microsoft.com/office/drawing/2014/main" val="2653567794"/>
                        </a:ext>
                      </a:extLst>
                    </a:gridCol>
                    <a:gridCol w="1140453">
                      <a:extLst>
                        <a:ext uri="{9D8B030D-6E8A-4147-A177-3AD203B41FA5}">
                          <a16:colId xmlns:a16="http://schemas.microsoft.com/office/drawing/2014/main" val="2400466631"/>
                        </a:ext>
                      </a:extLst>
                    </a:gridCol>
                    <a:gridCol w="1140453">
                      <a:extLst>
                        <a:ext uri="{9D8B030D-6E8A-4147-A177-3AD203B41FA5}">
                          <a16:colId xmlns:a16="http://schemas.microsoft.com/office/drawing/2014/main" val="2213578448"/>
                        </a:ext>
                      </a:extLst>
                    </a:gridCol>
                  </a:tblGrid>
                  <a:tr h="6240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en-US" sz="1800" b="0" i="1" smtClean="0">
                                    <a:solidFill>
                                      <a:srgbClr val="FF0000"/>
                                    </a:solidFill>
                                    <a:latin typeface="Cambria Math" panose="02040503050406030204" pitchFamily="18" charset="0"/>
                                    <a:ea typeface="Cambria Math" panose="02040503050406030204" pitchFamily="18" charset="0"/>
                                  </a:rPr>
                                  <m:t>¬</m:t>
                                </m:r>
                                <m:r>
                                  <a:rPr lang="en-US" altLang="en-US" sz="1800" b="0" i="1" smtClean="0">
                                    <a:solidFill>
                                      <a:srgbClr val="7030A0"/>
                                    </a:solidFill>
                                    <a:latin typeface="Cambria Math" panose="02040503050406030204" pitchFamily="18" charset="0"/>
                                  </a:rPr>
                                  <m:t>𝐵</m:t>
                                </m:r>
                                <m:r>
                                  <m:rPr>
                                    <m:sty m:val="p"/>
                                  </m:rPr>
                                  <a:rPr lang="en-US" altLang="en-US" sz="1800" b="0" i="0" smtClean="0">
                                    <a:solidFill>
                                      <a:srgbClr val="7030A0"/>
                                    </a:solidFill>
                                    <a:latin typeface="Cambria Math" panose="02040503050406030204" pitchFamily="18" charset="0"/>
                                  </a:rPr>
                                  <m:t>lack</m:t>
                                </m:r>
                              </m:oMath>
                            </m:oMathPara>
                          </a14:m>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en-US" sz="1800" b="0" i="1" smtClean="0">
                                    <a:solidFill>
                                      <a:srgbClr val="7030A0"/>
                                    </a:solidFill>
                                    <a:latin typeface="Cambria Math" panose="02040503050406030204" pitchFamily="18" charset="0"/>
                                  </a:rPr>
                                  <m:t>𝐵</m:t>
                                </m:r>
                                <m:r>
                                  <m:rPr>
                                    <m:sty m:val="p"/>
                                  </m:rPr>
                                  <a:rPr lang="en-US" altLang="en-US" sz="1800" b="0" i="0" smtClean="0">
                                    <a:solidFill>
                                      <a:srgbClr val="7030A0"/>
                                    </a:solidFill>
                                    <a:latin typeface="Cambria Math" panose="02040503050406030204" pitchFamily="18" charset="0"/>
                                  </a:rPr>
                                  <m:t>lack</m:t>
                                </m:r>
                              </m:oMath>
                            </m:oMathPara>
                          </a14:m>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56271"/>
                      </a:ext>
                    </a:extLst>
                  </a:tr>
                  <a:tr h="624069">
                    <a:tc>
                      <a:txBody>
                        <a:bodyPr/>
                        <a:lstStyle/>
                        <a:p>
                          <a:pPr/>
                          <a14:m>
                            <m:oMathPara xmlns:m="http://schemas.openxmlformats.org/officeDocument/2006/math">
                              <m:oMathParaPr>
                                <m:jc m:val="centerGroup"/>
                              </m:oMathParaPr>
                              <m:oMath xmlns:m="http://schemas.openxmlformats.org/officeDocument/2006/math">
                                <m:r>
                                  <a:rPr lang="en-US" altLang="en-US" sz="1800" i="1" smtClean="0">
                                    <a:solidFill>
                                      <a:srgbClr val="FF0000"/>
                                    </a:solidFill>
                                    <a:latin typeface="Cambria Math" panose="02040503050406030204" pitchFamily="18" charset="0"/>
                                    <a:ea typeface="Cambria Math" panose="02040503050406030204" pitchFamily="18" charset="0"/>
                                  </a:rPr>
                                  <m:t>¬</m:t>
                                </m:r>
                                <m:r>
                                  <a:rPr lang="en-US" altLang="en-US" sz="1800" b="0" i="1" smtClean="0">
                                    <a:solidFill>
                                      <a:srgbClr val="00B050"/>
                                    </a:solidFill>
                                    <a:latin typeface="Cambria Math" panose="02040503050406030204" pitchFamily="18" charset="0"/>
                                  </a:rPr>
                                  <m:t>𝑅𝑎𝑣𝑒𝑛</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31234"/>
                      </a:ext>
                    </a:extLst>
                  </a:tr>
                  <a:tr h="624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en-US" sz="1800" b="0" i="1" smtClean="0">
                                    <a:solidFill>
                                      <a:srgbClr val="00B050"/>
                                    </a:solidFill>
                                    <a:latin typeface="Cambria Math" panose="02040503050406030204" pitchFamily="18" charset="0"/>
                                  </a:rPr>
                                  <m:t>𝑅𝑎𝑣𝑒𝑛</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733087"/>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39810481"/>
                  </p:ext>
                </p:extLst>
              </p:nvPr>
            </p:nvGraphicFramePr>
            <p:xfrm>
              <a:off x="2861320" y="3861048"/>
              <a:ext cx="3421359" cy="1904229"/>
            </p:xfrm>
            <a:graphic>
              <a:graphicData uri="http://schemas.openxmlformats.org/drawingml/2006/table">
                <a:tbl>
                  <a:tblPr firstRow="1" bandRow="1">
                    <a:tableStyleId>{F5AB1C69-6EDB-4FF4-983F-18BD219EF322}</a:tableStyleId>
                  </a:tblPr>
                  <a:tblGrid>
                    <a:gridCol w="1140453">
                      <a:extLst>
                        <a:ext uri="{9D8B030D-6E8A-4147-A177-3AD203B41FA5}">
                          <a16:colId xmlns:a16="http://schemas.microsoft.com/office/drawing/2014/main" val="2653567794"/>
                        </a:ext>
                      </a:extLst>
                    </a:gridCol>
                    <a:gridCol w="1140453">
                      <a:extLst>
                        <a:ext uri="{9D8B030D-6E8A-4147-A177-3AD203B41FA5}">
                          <a16:colId xmlns:a16="http://schemas.microsoft.com/office/drawing/2014/main" val="2400466631"/>
                        </a:ext>
                      </a:extLst>
                    </a:gridCol>
                    <a:gridCol w="1140453">
                      <a:extLst>
                        <a:ext uri="{9D8B030D-6E8A-4147-A177-3AD203B41FA5}">
                          <a16:colId xmlns:a16="http://schemas.microsoft.com/office/drawing/2014/main" val="2213578448"/>
                        </a:ext>
                      </a:extLst>
                    </a:gridCol>
                  </a:tblGrid>
                  <a:tr h="62406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971" r="-100532" b="-20582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1070" t="-971" r="-1070" b="-205825"/>
                          </a:stretch>
                        </a:blipFill>
                      </a:tcPr>
                    </a:tc>
                    <a:extLst>
                      <a:ext uri="{0D108BD9-81ED-4DB2-BD59-A6C34878D82A}">
                        <a16:rowId xmlns:a16="http://schemas.microsoft.com/office/drawing/2014/main" val="161056271"/>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5" t="-99048" r="-201604" b="-10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99048" r="-100532" b="-10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1070" t="-99048" r="-1070" b="-101905"/>
                          </a:stretch>
                        </a:blipFill>
                      </a:tcPr>
                    </a:tc>
                    <a:extLst>
                      <a:ext uri="{0D108BD9-81ED-4DB2-BD59-A6C34878D82A}">
                        <a16:rowId xmlns:a16="http://schemas.microsoft.com/office/drawing/2014/main" val="331131234"/>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5" t="-199048" r="-201604"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199048" r="-100532"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1070" t="-199048" r="-1070" b="-1905"/>
                          </a:stretch>
                        </a:blipFill>
                      </a:tcPr>
                    </a:tc>
                    <a:extLst>
                      <a:ext uri="{0D108BD9-81ED-4DB2-BD59-A6C34878D82A}">
                        <a16:rowId xmlns:a16="http://schemas.microsoft.com/office/drawing/2014/main" val="4152733087"/>
                      </a:ext>
                    </a:extLst>
                  </a:tr>
                </a:tbl>
              </a:graphicData>
            </a:graphic>
          </p:graphicFrame>
        </mc:Fallback>
      </mc:AlternateContent>
    </p:spTree>
    <p:extLst>
      <p:ext uri="{BB962C8B-B14F-4D97-AF65-F5344CB8AC3E}">
        <p14:creationId xmlns:p14="http://schemas.microsoft.com/office/powerpoint/2010/main" val="489112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161</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States of the world</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r>
                  <a:rPr lang="en-US" altLang="en-US" sz="2400" dirty="0" smtClean="0"/>
                  <a:t>… each resolves all uncertainty:</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m:rPr>
                          <m:sty m:val="p"/>
                        </m:rPr>
                        <a:rPr lang="el-GR" altLang="en-US" sz="2400" i="1" smtClean="0">
                          <a:solidFill>
                            <a:srgbClr val="FF0000"/>
                          </a:solidFill>
                          <a:latin typeface="Cambria Math" panose="02040503050406030204" pitchFamily="18" charset="0"/>
                        </a:rPr>
                        <m:t>ω</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𝐴</m:t>
                      </m:r>
                      <m:r>
                        <a:rPr lang="en-US" altLang="en-US" sz="2400" b="0" i="1" smtClean="0">
                          <a:latin typeface="Cambria Math" panose="02040503050406030204" pitchFamily="18" charset="0"/>
                          <a:ea typeface="Cambria Math" panose="02040503050406030204" pitchFamily="18" charset="0"/>
                        </a:rPr>
                        <m:t>→</m:t>
                      </m:r>
                      <m:d>
                        <m:dPr>
                          <m:begChr m:val="{"/>
                          <m:endChr m:val="}"/>
                          <m:ctrlPr>
                            <a:rPr lang="en-US" altLang="en-US" sz="2400" b="0" i="1" smtClean="0">
                              <a:latin typeface="Cambria Math" panose="02040503050406030204" pitchFamily="18" charset="0"/>
                              <a:ea typeface="Cambria Math" panose="02040503050406030204" pitchFamily="18" charset="0"/>
                            </a:rPr>
                          </m:ctrlPr>
                        </m:dPr>
                        <m:e>
                          <m:d>
                            <m:dPr>
                              <m:ctrlPr>
                                <a:rPr lang="en-US" altLang="en-US" sz="2400" b="0" i="1" smtClean="0">
                                  <a:solidFill>
                                    <a:srgbClr val="7030A0"/>
                                  </a:solidFill>
                                  <a:latin typeface="Cambria Math" panose="02040503050406030204" pitchFamily="18" charset="0"/>
                                  <a:ea typeface="Cambria Math" panose="02040503050406030204" pitchFamily="18" charset="0"/>
                                </a:rPr>
                              </m:ctrlPr>
                            </m:dPr>
                            <m:e>
                              <m:r>
                                <a:rPr lang="en-US" altLang="en-US" sz="2400" b="0" i="1" smtClean="0">
                                  <a:solidFill>
                                    <a:srgbClr val="7030A0"/>
                                  </a:solidFill>
                                  <a:latin typeface="Cambria Math" panose="02040503050406030204" pitchFamily="18" charset="0"/>
                                  <a:ea typeface="Cambria Math" panose="02040503050406030204" pitchFamily="18" charset="0"/>
                                </a:rPr>
                                <m:t>0</m:t>
                              </m:r>
                              <m:r>
                                <a:rPr lang="en-US" altLang="en-US" sz="2400" b="0" i="1" smtClean="0">
                                  <a:solidFill>
                                    <a:srgbClr val="7030A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0</m:t>
                              </m:r>
                            </m:e>
                          </m:d>
                          <m:r>
                            <a:rPr lang="en-US" altLang="en-US" sz="2400" b="0" i="1" smtClean="0">
                              <a:solidFill>
                                <a:srgbClr val="7030A0"/>
                              </a:solidFill>
                              <a:latin typeface="Cambria Math" panose="02040503050406030204" pitchFamily="18" charset="0"/>
                              <a:ea typeface="Cambria Math" panose="02040503050406030204" pitchFamily="18" charset="0"/>
                            </a:rPr>
                            <m:t>,</m:t>
                          </m:r>
                          <m:d>
                            <m:dPr>
                              <m:ctrlPr>
                                <a:rPr lang="en-US" altLang="en-US" sz="2400" b="0" i="1" smtClean="0">
                                  <a:solidFill>
                                    <a:srgbClr val="7030A0"/>
                                  </a:solidFill>
                                  <a:latin typeface="Cambria Math" panose="02040503050406030204" pitchFamily="18" charset="0"/>
                                  <a:ea typeface="Cambria Math" panose="02040503050406030204" pitchFamily="18" charset="0"/>
                                </a:rPr>
                              </m:ctrlPr>
                            </m:dPr>
                            <m:e>
                              <m:r>
                                <a:rPr lang="en-US" altLang="en-US" sz="2400" b="0" i="1" smtClean="0">
                                  <a:solidFill>
                                    <a:srgbClr val="7030A0"/>
                                  </a:solidFill>
                                  <a:latin typeface="Cambria Math" panose="02040503050406030204" pitchFamily="18" charset="0"/>
                                  <a:ea typeface="Cambria Math" panose="02040503050406030204" pitchFamily="18" charset="0"/>
                                </a:rPr>
                                <m:t>0</m:t>
                              </m:r>
                              <m:r>
                                <a:rPr lang="en-US" altLang="en-US" sz="2400" b="0" i="1" smtClean="0">
                                  <a:solidFill>
                                    <a:srgbClr val="7030A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1</m:t>
                              </m:r>
                            </m:e>
                          </m:d>
                          <m:r>
                            <a:rPr lang="en-US" altLang="en-US" sz="2400" b="0" i="1" smtClean="0">
                              <a:solidFill>
                                <a:srgbClr val="7030A0"/>
                              </a:solidFill>
                              <a:latin typeface="Cambria Math" panose="02040503050406030204" pitchFamily="18" charset="0"/>
                              <a:ea typeface="Cambria Math" panose="02040503050406030204" pitchFamily="18" charset="0"/>
                            </a:rPr>
                            <m:t>,</m:t>
                          </m:r>
                          <m:d>
                            <m:dPr>
                              <m:ctrlPr>
                                <a:rPr lang="en-US" altLang="en-US" sz="2400" b="0" i="1" smtClean="0">
                                  <a:solidFill>
                                    <a:srgbClr val="7030A0"/>
                                  </a:solidFill>
                                  <a:latin typeface="Cambria Math" panose="02040503050406030204" pitchFamily="18" charset="0"/>
                                  <a:ea typeface="Cambria Math" panose="02040503050406030204" pitchFamily="18" charset="0"/>
                                </a:rPr>
                              </m:ctrlPr>
                            </m:dPr>
                            <m:e>
                              <m:r>
                                <a:rPr lang="en-US" altLang="en-US" sz="2400" b="0" i="1" smtClean="0">
                                  <a:solidFill>
                                    <a:srgbClr val="7030A0"/>
                                  </a:solidFill>
                                  <a:latin typeface="Cambria Math" panose="02040503050406030204" pitchFamily="18" charset="0"/>
                                  <a:ea typeface="Cambria Math" panose="02040503050406030204" pitchFamily="18" charset="0"/>
                                </a:rPr>
                                <m:t>1</m:t>
                              </m:r>
                              <m:r>
                                <a:rPr lang="en-US" altLang="en-US" sz="2400" b="0" i="1" smtClean="0">
                                  <a:solidFill>
                                    <a:srgbClr val="7030A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0</m:t>
                              </m:r>
                            </m:e>
                          </m:d>
                          <m:r>
                            <a:rPr lang="en-US" altLang="en-US" sz="2400" b="0" i="1" smtClean="0">
                              <a:solidFill>
                                <a:srgbClr val="7030A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1</m:t>
                          </m:r>
                          <m:r>
                            <a:rPr lang="en-US" altLang="en-US" sz="2400" b="0" i="1" smtClean="0">
                              <a:solidFill>
                                <a:srgbClr val="7030A0"/>
                              </a:solidFill>
                              <a:latin typeface="Cambria Math" panose="02040503050406030204" pitchFamily="18" charset="0"/>
                              <a:ea typeface="Cambria Math" panose="02040503050406030204" pitchFamily="18" charset="0"/>
                            </a:rPr>
                            <m:t>,</m:t>
                          </m:r>
                          <m:r>
                            <a:rPr lang="en-US" altLang="en-US" sz="2400" b="0" i="1" smtClean="0">
                              <a:solidFill>
                                <a:srgbClr val="7030A0"/>
                              </a:solidFill>
                              <a:latin typeface="Cambria Math" panose="02040503050406030204" pitchFamily="18" charset="0"/>
                              <a:ea typeface="Cambria Math" panose="02040503050406030204" pitchFamily="18" charset="0"/>
                            </a:rPr>
                            <m:t>1</m:t>
                          </m:r>
                          <m:r>
                            <a:rPr lang="en-US" altLang="en-US" sz="2400" b="0" i="1" smtClean="0">
                              <a:solidFill>
                                <a:srgbClr val="7030A0"/>
                              </a:solidFill>
                              <a:latin typeface="Cambria Math" panose="02040503050406030204" pitchFamily="18" charset="0"/>
                              <a:ea typeface="Cambria Math" panose="02040503050406030204" pitchFamily="18" charset="0"/>
                            </a:rPr>
                            <m:t>)</m:t>
                          </m:r>
                        </m:e>
                      </m:d>
                    </m:oMath>
                  </m:oMathPara>
                </a14:m>
                <a:endParaRPr lang="en-US" altLang="en-US" sz="2400" b="0" dirty="0" smtClean="0">
                  <a:solidFill>
                    <a:srgbClr val="7030A0"/>
                  </a:solidFill>
                  <a:ea typeface="Cambria Math" panose="02040503050406030204" pitchFamily="18" charset="0"/>
                </a:endParaRPr>
              </a:p>
              <a:p>
                <a:pPr marL="0" indent="0" algn="l" rtl="0" eaLnBrk="1" hangingPunct="1">
                  <a:lnSpc>
                    <a:spcPct val="150000"/>
                  </a:lnSpc>
                  <a:buNone/>
                </a:pPr>
                <a:r>
                  <a:rPr lang="en-US" altLang="en-US" sz="2400" dirty="0" smtClean="0"/>
                  <a:t>or</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m:rPr>
                          <m:sty m:val="p"/>
                        </m:rPr>
                        <a:rPr lang="el-GR" altLang="en-US" sz="2400" i="1">
                          <a:solidFill>
                            <a:srgbClr val="FF0000"/>
                          </a:solidFill>
                          <a:latin typeface="Cambria Math" panose="02040503050406030204" pitchFamily="18" charset="0"/>
                        </a:rPr>
                        <m:t>ω</m:t>
                      </m:r>
                      <m:r>
                        <a:rPr lang="en-US" altLang="en-US" sz="2400" i="1">
                          <a:latin typeface="Cambria Math" panose="02040503050406030204" pitchFamily="18" charset="0"/>
                        </a:rPr>
                        <m:t> :</m:t>
                      </m:r>
                      <m:r>
                        <a:rPr lang="en-US" altLang="en-US" sz="2400" i="1">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sSup>
                        <m:sSupPr>
                          <m:ctrlPr>
                            <a:rPr lang="en-US" altLang="en-US" sz="2400" i="1">
                              <a:latin typeface="Cambria Math" panose="02040503050406030204" pitchFamily="18" charset="0"/>
                              <a:ea typeface="Cambria Math" panose="02040503050406030204" pitchFamily="18" charset="0"/>
                            </a:rPr>
                          </m:ctrlPr>
                        </m:sSupPr>
                        <m:e>
                          <m:d>
                            <m:dPr>
                              <m:begChr m:val="{"/>
                              <m:endChr m:val="}"/>
                              <m:ctrlPr>
                                <a:rPr lang="en-US" altLang="en-US" sz="2400" i="1">
                                  <a:latin typeface="Cambria Math" panose="02040503050406030204" pitchFamily="18" charset="0"/>
                                  <a:ea typeface="Cambria Math" panose="02040503050406030204" pitchFamily="18" charset="0"/>
                                </a:rPr>
                              </m:ctrlPr>
                            </m:dPr>
                            <m:e>
                              <m:r>
                                <a:rPr lang="en-US" altLang="en-US" sz="2400" i="1">
                                  <a:solidFill>
                                    <a:srgbClr val="7030A0"/>
                                  </a:solidFill>
                                  <a:latin typeface="Cambria Math" panose="02040503050406030204" pitchFamily="18" charset="0"/>
                                  <a:ea typeface="Cambria Math" panose="02040503050406030204" pitchFamily="18" charset="0"/>
                                </a:rPr>
                                <m:t>0</m:t>
                              </m:r>
                              <m:r>
                                <a:rPr lang="en-US" altLang="en-US" sz="2400" i="1">
                                  <a:solidFill>
                                    <a:srgbClr val="7030A0"/>
                                  </a:solidFill>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ea typeface="Cambria Math" panose="02040503050406030204" pitchFamily="18" charset="0"/>
                                </a:rPr>
                                <m:t>1</m:t>
                              </m:r>
                            </m:e>
                          </m:d>
                        </m:e>
                        <m:sup>
                          <m:r>
                            <a:rPr lang="en-US" altLang="en-US" sz="2400" i="1">
                              <a:latin typeface="Cambria Math" panose="02040503050406030204" pitchFamily="18" charset="0"/>
                              <a:ea typeface="Cambria Math" panose="02040503050406030204" pitchFamily="18" charset="0"/>
                            </a:rPr>
                            <m:t>2</m:t>
                          </m:r>
                        </m:sup>
                      </m:sSup>
                    </m:oMath>
                  </m:oMathPara>
                </a14:m>
                <a:endParaRPr lang="en-US" altLang="en-US" sz="2400" dirty="0" smtClean="0"/>
              </a:p>
              <a:p>
                <a:pPr marL="0" indent="0" algn="l" rtl="0" eaLnBrk="1" hangingPunct="1">
                  <a:lnSpc>
                    <a:spcPct val="150000"/>
                  </a:lnSpc>
                  <a:buNone/>
                </a:pPr>
                <a:r>
                  <a:rPr lang="en-US" altLang="en-US" sz="2400" dirty="0" smtClean="0"/>
                  <a:t>The state space consists of all of these:</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m:rPr>
                          <m:sty m:val="p"/>
                        </m:rPr>
                        <a:rPr lang="el-GR" altLang="en-US" sz="2400" i="1" smtClean="0">
                          <a:latin typeface="Cambria Math" panose="02040503050406030204" pitchFamily="18" charset="0"/>
                        </a:rPr>
                        <m:t>Ω</m:t>
                      </m:r>
                      <m:r>
                        <a:rPr lang="en-US" altLang="en-US" sz="2400" b="0" i="1" smtClean="0">
                          <a:latin typeface="Cambria Math" panose="02040503050406030204" pitchFamily="18" charset="0"/>
                        </a:rPr>
                        <m:t>=</m:t>
                      </m:r>
                      <m:d>
                        <m:dPr>
                          <m:begChr m:val="{"/>
                          <m:endChr m:val="}"/>
                          <m:ctrlPr>
                            <a:rPr lang="en-US" altLang="en-US" sz="2400" b="0" i="1" smtClean="0">
                              <a:latin typeface="Cambria Math" panose="02040503050406030204" pitchFamily="18" charset="0"/>
                            </a:rPr>
                          </m:ctrlPr>
                        </m:dPr>
                        <m:e>
                          <m:r>
                            <m:rPr>
                              <m:sty m:val="p"/>
                            </m:rPr>
                            <a:rPr lang="el-GR" altLang="en-US" sz="2400" i="1">
                              <a:solidFill>
                                <a:srgbClr val="FF0000"/>
                              </a:solidFill>
                              <a:latin typeface="Cambria Math" panose="02040503050406030204" pitchFamily="18" charset="0"/>
                            </a:rPr>
                            <m:t>ω</m:t>
                          </m:r>
                          <m:r>
                            <a:rPr lang="en-US" altLang="en-US" sz="2400" b="0" i="1" smtClean="0">
                              <a:solidFill>
                                <a:srgbClr val="FF0000"/>
                              </a:solidFill>
                              <a:latin typeface="Cambria Math" panose="02040503050406030204" pitchFamily="18" charset="0"/>
                            </a:rPr>
                            <m:t> </m:t>
                          </m:r>
                          <m:r>
                            <a:rPr lang="en-US" altLang="en-US" sz="2400" b="0" i="1" smtClean="0">
                              <a:solidFill>
                                <a:schemeClr val="tx1"/>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 </m:t>
                          </m:r>
                          <m:r>
                            <m:rPr>
                              <m:sty m:val="p"/>
                            </m:rPr>
                            <a:rPr lang="el-GR" altLang="en-US" sz="2400" i="1">
                              <a:solidFill>
                                <a:srgbClr val="FF0000"/>
                              </a:solidFill>
                              <a:latin typeface="Cambria Math" panose="02040503050406030204" pitchFamily="18" charset="0"/>
                            </a:rPr>
                            <m:t>ω</m:t>
                          </m:r>
                          <m:r>
                            <a:rPr lang="en-US" altLang="en-US" sz="2400" i="1">
                              <a:latin typeface="Cambria Math" panose="02040503050406030204" pitchFamily="18" charset="0"/>
                            </a:rPr>
                            <m:t> :</m:t>
                          </m:r>
                          <m:r>
                            <a:rPr lang="en-US" altLang="en-US" sz="2400" i="1">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sSup>
                            <m:sSupPr>
                              <m:ctrlPr>
                                <a:rPr lang="en-US" altLang="en-US" sz="2400" i="1">
                                  <a:latin typeface="Cambria Math" panose="02040503050406030204" pitchFamily="18" charset="0"/>
                                  <a:ea typeface="Cambria Math" panose="02040503050406030204" pitchFamily="18" charset="0"/>
                                </a:rPr>
                              </m:ctrlPr>
                            </m:sSupPr>
                            <m:e>
                              <m:d>
                                <m:dPr>
                                  <m:begChr m:val="{"/>
                                  <m:endChr m:val="}"/>
                                  <m:ctrlPr>
                                    <a:rPr lang="en-US" altLang="en-US" sz="2400" i="1">
                                      <a:latin typeface="Cambria Math" panose="02040503050406030204" pitchFamily="18" charset="0"/>
                                      <a:ea typeface="Cambria Math" panose="02040503050406030204" pitchFamily="18" charset="0"/>
                                    </a:rPr>
                                  </m:ctrlPr>
                                </m:dPr>
                                <m:e>
                                  <m:r>
                                    <a:rPr lang="en-US" altLang="en-US" sz="2400" i="1">
                                      <a:solidFill>
                                        <a:srgbClr val="7030A0"/>
                                      </a:solidFill>
                                      <a:latin typeface="Cambria Math" panose="02040503050406030204" pitchFamily="18" charset="0"/>
                                      <a:ea typeface="Cambria Math" panose="02040503050406030204" pitchFamily="18" charset="0"/>
                                    </a:rPr>
                                    <m:t>0</m:t>
                                  </m:r>
                                  <m:r>
                                    <a:rPr lang="en-US" altLang="en-US" sz="2400" i="1">
                                      <a:solidFill>
                                        <a:srgbClr val="7030A0"/>
                                      </a:solidFill>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ea typeface="Cambria Math" panose="02040503050406030204" pitchFamily="18" charset="0"/>
                                    </a:rPr>
                                    <m:t>1</m:t>
                                  </m:r>
                                </m:e>
                              </m:d>
                            </m:e>
                            <m:sup>
                              <m:r>
                                <a:rPr lang="en-US" altLang="en-US" sz="2400" i="1">
                                  <a:latin typeface="Cambria Math" panose="02040503050406030204" pitchFamily="18" charset="0"/>
                                  <a:ea typeface="Cambria Math" panose="02040503050406030204" pitchFamily="18" charset="0"/>
                                </a:rPr>
                                <m:t>2</m:t>
                              </m:r>
                            </m:sup>
                          </m:sSup>
                        </m:e>
                      </m:d>
                    </m:oMath>
                  </m:oMathPara>
                </a14:m>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45999507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162</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theory of interest</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b="0" i="1" smtClean="0">
                              <a:solidFill>
                                <a:srgbClr val="FF0000"/>
                              </a:solidFill>
                              <a:latin typeface="Cambria Math" panose="02040503050406030204" pitchFamily="18" charset="0"/>
                            </a:rPr>
                            <m:t>𝑄</m:t>
                          </m:r>
                        </m:e>
                        <m:sub>
                          <m:r>
                            <a:rPr lang="en-US" altLang="en-US" sz="2400" b="0" i="1" smtClean="0">
                              <a:solidFill>
                                <a:srgbClr val="FF0000"/>
                              </a:solidFill>
                              <a:latin typeface="Cambria Math" panose="02040503050406030204" pitchFamily="18" charset="0"/>
                            </a:rPr>
                            <m:t>𝑖</m:t>
                          </m:r>
                        </m:sub>
                      </m:sSub>
                      <m:r>
                        <a:rPr lang="en-US" altLang="en-US" sz="2400" b="0" i="1" smtClean="0">
                          <a:latin typeface="Cambria Math" panose="02040503050406030204" pitchFamily="18" charset="0"/>
                        </a:rPr>
                        <m:t>=</m:t>
                      </m:r>
                      <m:d>
                        <m:dPr>
                          <m:begChr m:val="{"/>
                          <m:endChr m:val="}"/>
                          <m:ctrlPr>
                            <a:rPr lang="en-US" altLang="en-US" sz="2400" i="1">
                              <a:latin typeface="Cambria Math" panose="02040503050406030204" pitchFamily="18" charset="0"/>
                            </a:rPr>
                          </m:ctrlPr>
                        </m:dPr>
                        <m:e>
                          <m:r>
                            <m:rPr>
                              <m:sty m:val="p"/>
                            </m:rPr>
                            <a:rPr lang="el-GR" altLang="en-US" sz="2400" i="1" smtClean="0">
                              <a:solidFill>
                                <a:schemeClr val="tx1"/>
                              </a:solidFill>
                              <a:latin typeface="Cambria Math" panose="02040503050406030204" pitchFamily="18" charset="0"/>
                            </a:rPr>
                            <m:t>ω</m:t>
                          </m:r>
                          <m:r>
                            <a:rPr lang="en-US" altLang="en-US" sz="2400" i="1">
                              <a:solidFill>
                                <a:schemeClr val="tx1"/>
                              </a:solidFill>
                              <a:latin typeface="Cambria Math" panose="02040503050406030204" pitchFamily="18" charset="0"/>
                            </a:rPr>
                            <m:t> | </m:t>
                          </m:r>
                          <m:r>
                            <m:rPr>
                              <m:sty m:val="p"/>
                            </m:rPr>
                            <a:rPr lang="el-GR" altLang="en-US" sz="2400" i="1">
                              <a:solidFill>
                                <a:schemeClr val="tx1"/>
                              </a:solidFill>
                              <a:latin typeface="Cambria Math" panose="02040503050406030204" pitchFamily="18" charset="0"/>
                            </a:rPr>
                            <m:t>ω</m:t>
                          </m:r>
                          <m:r>
                            <a:rPr lang="en-US" altLang="en-US" sz="2400" i="1">
                              <a:solidFill>
                                <a:schemeClr val="tx1"/>
                              </a:solidFill>
                              <a:latin typeface="Cambria Math" panose="02040503050406030204" pitchFamily="18" charset="0"/>
                            </a:rPr>
                            <m:t> </m:t>
                          </m:r>
                          <m:r>
                            <a:rPr lang="en-US" altLang="en-US" sz="2400" i="1">
                              <a:latin typeface="Cambria Math" panose="02040503050406030204" pitchFamily="18" charset="0"/>
                            </a:rPr>
                            <m:t>:</m:t>
                          </m:r>
                          <m:r>
                            <a:rPr lang="en-US" altLang="en-US" sz="2400" i="1">
                              <a:latin typeface="Cambria Math" panose="02040503050406030204" pitchFamily="18" charset="0"/>
                            </a:rPr>
                            <m:t>𝐴</m:t>
                          </m:r>
                          <m:r>
                            <a:rPr lang="en-US" altLang="en-US" sz="2400" i="1">
                              <a:latin typeface="Cambria Math" panose="02040503050406030204" pitchFamily="18" charset="0"/>
                              <a:ea typeface="Cambria Math" panose="02040503050406030204" pitchFamily="18" charset="0"/>
                            </a:rPr>
                            <m:t>→</m:t>
                          </m:r>
                          <m:sSup>
                            <m:sSupPr>
                              <m:ctrlPr>
                                <a:rPr lang="en-US" altLang="en-US" sz="2400" i="1">
                                  <a:latin typeface="Cambria Math" panose="02040503050406030204" pitchFamily="18" charset="0"/>
                                  <a:ea typeface="Cambria Math" panose="02040503050406030204" pitchFamily="18" charset="0"/>
                                </a:rPr>
                              </m:ctrlPr>
                            </m:sSupPr>
                            <m:e>
                              <m:d>
                                <m:dPr>
                                  <m:begChr m:val="{"/>
                                  <m:endChr m:val="}"/>
                                  <m:ctrlPr>
                                    <a:rPr lang="en-US" altLang="en-US" sz="2400" i="1">
                                      <a:latin typeface="Cambria Math" panose="02040503050406030204" pitchFamily="18" charset="0"/>
                                      <a:ea typeface="Cambria Math" panose="02040503050406030204" pitchFamily="18" charset="0"/>
                                    </a:rPr>
                                  </m:ctrlPr>
                                </m:dPr>
                                <m:e>
                                  <m:r>
                                    <a:rPr lang="en-US" altLang="en-US" sz="2400" i="1">
                                      <a:solidFill>
                                        <a:srgbClr val="7030A0"/>
                                      </a:solidFill>
                                      <a:latin typeface="Cambria Math" panose="02040503050406030204" pitchFamily="18" charset="0"/>
                                      <a:ea typeface="Cambria Math" panose="02040503050406030204" pitchFamily="18" charset="0"/>
                                    </a:rPr>
                                    <m:t>0</m:t>
                                  </m:r>
                                  <m:r>
                                    <a:rPr lang="en-US" altLang="en-US" sz="2400" i="1">
                                      <a:solidFill>
                                        <a:srgbClr val="7030A0"/>
                                      </a:solidFill>
                                      <a:latin typeface="Cambria Math" panose="02040503050406030204" pitchFamily="18" charset="0"/>
                                      <a:ea typeface="Cambria Math" panose="02040503050406030204" pitchFamily="18" charset="0"/>
                                    </a:rPr>
                                    <m:t>,</m:t>
                                  </m:r>
                                  <m:r>
                                    <a:rPr lang="en-US" altLang="en-US" sz="2400" i="1">
                                      <a:solidFill>
                                        <a:srgbClr val="7030A0"/>
                                      </a:solidFill>
                                      <a:latin typeface="Cambria Math" panose="02040503050406030204" pitchFamily="18" charset="0"/>
                                      <a:ea typeface="Cambria Math" panose="02040503050406030204" pitchFamily="18" charset="0"/>
                                    </a:rPr>
                                    <m:t>1</m:t>
                                  </m:r>
                                </m:e>
                              </m:d>
                            </m:e>
                            <m:sup>
                              <m:r>
                                <a:rPr lang="en-US" altLang="en-US" sz="2400" i="1">
                                  <a:latin typeface="Cambria Math" panose="02040503050406030204" pitchFamily="18" charset="0"/>
                                  <a:ea typeface="Cambria Math" panose="02040503050406030204" pitchFamily="18" charset="0"/>
                                </a:rPr>
                                <m:t>2</m:t>
                              </m:r>
                            </m:sup>
                          </m:sSup>
                          <m:r>
                            <a:rPr lang="en-US" altLang="en-US" sz="2400" b="0" i="1" smtClean="0">
                              <a:latin typeface="Cambria Math" panose="02040503050406030204" pitchFamily="18" charset="0"/>
                              <a:ea typeface="Cambria Math" panose="02040503050406030204" pitchFamily="18" charset="0"/>
                            </a:rPr>
                            <m:t>,</m:t>
                          </m:r>
                          <m:r>
                            <m:rPr>
                              <m:sty m:val="p"/>
                            </m:rPr>
                            <a:rPr lang="el-GR" altLang="en-US" sz="2400" i="1">
                              <a:solidFill>
                                <a:srgbClr val="FF0000"/>
                              </a:solidFill>
                              <a:latin typeface="Cambria Math" panose="02040503050406030204" pitchFamily="18" charset="0"/>
                            </a:rPr>
                            <m:t>ω</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𝑖</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1</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0</m:t>
                          </m:r>
                          <m:r>
                            <a:rPr lang="en-US" altLang="en-US" sz="2400" b="0" i="1" smtClean="0">
                              <a:solidFill>
                                <a:srgbClr val="FF0000"/>
                              </a:solidFill>
                              <a:latin typeface="Cambria Math" panose="02040503050406030204" pitchFamily="18" charset="0"/>
                            </a:rPr>
                            <m:t>)</m:t>
                          </m:r>
                        </m:e>
                      </m:d>
                    </m:oMath>
                  </m:oMathPara>
                </a14:m>
                <a:endParaRPr lang="en-US" altLang="en-US" sz="2400" dirty="0" smtClean="0"/>
              </a:p>
              <a:p>
                <a:pPr marL="0" indent="0" algn="l" rtl="0" eaLnBrk="1" hangingPunct="1">
                  <a:lnSpc>
                    <a:spcPct val="150000"/>
                  </a:lnSpc>
                  <a:buNone/>
                </a:pPr>
                <a:r>
                  <a:rPr lang="en-US" altLang="en-US" sz="2400" dirty="0" smtClean="0"/>
                  <a:t>That is, object </a:t>
                </a:r>
                <a14:m>
                  <m:oMath xmlns:m="http://schemas.openxmlformats.org/officeDocument/2006/math">
                    <m:r>
                      <a:rPr lang="en-US" altLang="en-US" sz="2400" i="1">
                        <a:solidFill>
                          <a:srgbClr val="FF0000"/>
                        </a:solidFill>
                        <a:latin typeface="Cambria Math" panose="02040503050406030204" pitchFamily="18" charset="0"/>
                      </a:rPr>
                      <m:t>𝑖</m:t>
                    </m:r>
                  </m:oMath>
                </a14:m>
                <a:r>
                  <a:rPr lang="en-US" altLang="en-US" sz="2400" dirty="0" smtClean="0"/>
                  <a:t> </a:t>
                </a:r>
                <a:r>
                  <a:rPr lang="en-US" altLang="en-US" sz="2400" dirty="0" smtClean="0">
                    <a:solidFill>
                      <a:srgbClr val="9933FF"/>
                    </a:solidFill>
                  </a:rPr>
                  <a:t>isn’t</a:t>
                </a:r>
                <a:r>
                  <a:rPr lang="en-US" altLang="en-US" sz="2400" dirty="0" smtClean="0"/>
                  <a:t> a counterexample</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r>
                            <a:rPr lang="en-US" altLang="en-US" sz="2400" i="1">
                              <a:solidFill>
                                <a:srgbClr val="FF0000"/>
                              </a:solidFill>
                              <a:latin typeface="Cambria Math" panose="02040503050406030204" pitchFamily="18" charset="0"/>
                              <a:ea typeface="Cambria Math" panose="02040503050406030204" pitchFamily="18" charset="0"/>
                            </a:rPr>
                            <m:t>≡</m:t>
                          </m:r>
                          <m:sSub>
                            <m:sSubPr>
                              <m:ctrlPr>
                                <a:rPr lang="en-US" altLang="en-US" sz="2400" i="1">
                                  <a:solidFill>
                                    <a:srgbClr val="FF0000"/>
                                  </a:solidFill>
                                  <a:latin typeface="Cambria Math" panose="02040503050406030204" pitchFamily="18" charset="0"/>
                                  <a:ea typeface="Cambria Math" panose="02040503050406030204" pitchFamily="18" charset="0"/>
                                </a:rPr>
                              </m:ctrlPr>
                            </m:sSubPr>
                            <m:e>
                              <m:r>
                                <a:rPr lang="en-US" altLang="en-US" sz="2400" i="1">
                                  <a:solidFill>
                                    <a:srgbClr val="FF0000"/>
                                  </a:solidFill>
                                  <a:latin typeface="Cambria Math" panose="02040503050406030204" pitchFamily="18" charset="0"/>
                                  <a:ea typeface="Cambria Math" panose="02040503050406030204" pitchFamily="18" charset="0"/>
                                </a:rPr>
                                <m:t>⋂</m:t>
                              </m:r>
                            </m:e>
                            <m:sub>
                              <m:r>
                                <a:rPr lang="en-US" altLang="en-US" sz="2400" i="1">
                                  <a:solidFill>
                                    <a:srgbClr val="FF0000"/>
                                  </a:solidFill>
                                  <a:latin typeface="Cambria Math" panose="02040503050406030204" pitchFamily="18" charset="0"/>
                                  <a:ea typeface="Cambria Math" panose="02040503050406030204" pitchFamily="18" charset="0"/>
                                </a:rPr>
                                <m:t>𝑖</m:t>
                              </m:r>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i="1">
                                  <a:solidFill>
                                    <a:srgbClr val="FF0000"/>
                                  </a:solidFill>
                                  <a:latin typeface="Cambria Math" panose="02040503050406030204" pitchFamily="18" charset="0"/>
                                  <a:ea typeface="Cambria Math" panose="02040503050406030204" pitchFamily="18" charset="0"/>
                                </a:rPr>
                                <m:t>𝐴</m:t>
                              </m:r>
                            </m:sub>
                          </m:sSub>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oMath>
                  </m:oMathPara>
                </a14:m>
                <a:endParaRPr lang="en-US" altLang="en-US" sz="2400" dirty="0" smtClean="0"/>
              </a:p>
              <a:p>
                <a:pPr marL="0" indent="0" algn="l" rtl="0" eaLnBrk="1" hangingPunct="1">
                  <a:lnSpc>
                    <a:spcPct val="150000"/>
                  </a:lnSpc>
                  <a:buNone/>
                </a:pPr>
                <a:r>
                  <a:rPr lang="en-US" altLang="en-US" sz="2000" dirty="0" smtClean="0"/>
                  <a:t>Namely, there are no counterexamples.  All ravens are indeed black</a:t>
                </a:r>
              </a:p>
              <a:p>
                <a:pPr marL="0" indent="0" algn="l" rtl="0" eaLnBrk="1" hangingPunct="1">
                  <a:lnSpc>
                    <a:spcPct val="150000"/>
                  </a:lnSpc>
                  <a:buNone/>
                </a:pPr>
                <a:r>
                  <a:rPr lang="en-US" altLang="en-US" sz="2000" dirty="0" smtClean="0"/>
                  <a:t>Now assume that we tested </a:t>
                </a:r>
                <a14:m>
                  <m:oMath xmlns:m="http://schemas.openxmlformats.org/officeDocument/2006/math">
                    <m:r>
                      <a:rPr lang="en-US" altLang="en-US" sz="2000" i="1">
                        <a:solidFill>
                          <a:srgbClr val="FF0000"/>
                        </a:solidFill>
                        <a:latin typeface="Cambria Math" panose="02040503050406030204" pitchFamily="18" charset="0"/>
                      </a:rPr>
                      <m:t>𝑖</m:t>
                    </m:r>
                  </m:oMath>
                </a14:m>
                <a:r>
                  <a:rPr lang="en-US" altLang="en-US" sz="2000" dirty="0"/>
                  <a:t> </a:t>
                </a:r>
                <a:r>
                  <a:rPr lang="en-US" altLang="en-US" sz="2000" dirty="0" smtClean="0"/>
                  <a:t>and </a:t>
                </a:r>
                <a14:m>
                  <m:oMath xmlns:m="http://schemas.openxmlformats.org/officeDocument/2006/math">
                    <m:sSub>
                      <m:sSubPr>
                        <m:ctrlPr>
                          <a:rPr lang="en-US" altLang="en-US" sz="2000" i="1">
                            <a:solidFill>
                              <a:srgbClr val="FF0000"/>
                            </a:solidFill>
                            <a:latin typeface="Cambria Math" panose="02040503050406030204" pitchFamily="18" charset="0"/>
                          </a:rPr>
                        </m:ctrlPr>
                      </m:sSubPr>
                      <m:e>
                        <m:r>
                          <a:rPr lang="en-US" altLang="en-US" sz="2000" i="1">
                            <a:solidFill>
                              <a:srgbClr val="FF0000"/>
                            </a:solidFill>
                            <a:latin typeface="Cambria Math" panose="02040503050406030204" pitchFamily="18" charset="0"/>
                          </a:rPr>
                          <m:t>𝑄</m:t>
                        </m:r>
                      </m:e>
                      <m:sub>
                        <m:r>
                          <a:rPr lang="en-US" altLang="en-US" sz="2000" i="1">
                            <a:solidFill>
                              <a:srgbClr val="FF0000"/>
                            </a:solidFill>
                            <a:latin typeface="Cambria Math" panose="02040503050406030204" pitchFamily="18" charset="0"/>
                          </a:rPr>
                          <m:t>𝑖</m:t>
                        </m:r>
                      </m:sub>
                    </m:sSub>
                  </m:oMath>
                </a14:m>
                <a:r>
                  <a:rPr lang="en-US" altLang="en-US" sz="2000" dirty="0" smtClean="0"/>
                  <a:t> has been observed.  What will happen to our belief in the theory?</a:t>
                </a:r>
                <a:endParaRPr lang="en-US" altLang="en-US" sz="20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91213260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163</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Bayesian updating</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𝑃</m:t>
                      </m:r>
                      <m:d>
                        <m:dPr>
                          <m:ctrlPr>
                            <a:rPr lang="en-US" altLang="en-US" sz="2400" b="0" i="1" smtClean="0">
                              <a:latin typeface="Cambria Math" panose="02040503050406030204" pitchFamily="18" charset="0"/>
                            </a:rPr>
                          </m:ctrlPr>
                        </m:dPr>
                        <m:e>
                          <m:r>
                            <a:rPr lang="en-US" altLang="en-US" sz="2400" b="0" i="1" smtClean="0">
                              <a:solidFill>
                                <a:srgbClr val="FF0000"/>
                              </a:solidFill>
                              <a:latin typeface="Cambria Math" panose="02040503050406030204" pitchFamily="18" charset="0"/>
                            </a:rPr>
                            <m:t>𝑄</m:t>
                          </m:r>
                        </m:e>
                        <m:e>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e>
                      </m:d>
                      <m:r>
                        <a:rPr lang="en-US" altLang="en-US" sz="2400" b="0" i="0" smtClean="0">
                          <a:solidFill>
                            <a:schemeClr val="tx1"/>
                          </a:solidFill>
                          <a:latin typeface="Cambria Math" panose="02040503050406030204" pitchFamily="18" charset="0"/>
                        </a:rPr>
                        <m:t>=</m:t>
                      </m:r>
                      <m:f>
                        <m:fPr>
                          <m:ctrlPr>
                            <a:rPr lang="en-US" altLang="en-US" sz="2400" b="0" i="1" smtClean="0">
                              <a:solidFill>
                                <a:schemeClr val="tx1"/>
                              </a:solidFill>
                              <a:latin typeface="Cambria Math" panose="02040503050406030204" pitchFamily="18" charset="0"/>
                            </a:rPr>
                          </m:ctrlPr>
                        </m:fPr>
                        <m:num>
                          <m:r>
                            <a:rPr lang="en-US" altLang="en-US" sz="2400" b="0" i="1" smtClean="0">
                              <a:solidFill>
                                <a:schemeClr val="tx1"/>
                              </a:solidFill>
                              <a:latin typeface="Cambria Math" panose="02040503050406030204" pitchFamily="18" charset="0"/>
                            </a:rPr>
                            <m:t>𝑃</m:t>
                          </m:r>
                          <m:r>
                            <a:rPr lang="en-US" altLang="en-US" sz="2400" b="0" i="1" smtClean="0">
                              <a:solidFill>
                                <a:schemeClr val="tx1"/>
                              </a:solidFill>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solidFill>
                                <a:srgbClr val="FF0000"/>
                              </a:solidFill>
                              <a:latin typeface="Cambria Math" panose="02040503050406030204" pitchFamily="18" charset="0"/>
                              <a:ea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b="0" i="1" smtClean="0">
                              <a:solidFill>
                                <a:schemeClr val="tx1"/>
                              </a:solidFill>
                              <a:latin typeface="Cambria Math" panose="02040503050406030204" pitchFamily="18" charset="0"/>
                            </a:rPr>
                            <m:t>)</m:t>
                          </m:r>
                        </m:num>
                        <m:den>
                          <m:r>
                            <a:rPr lang="en-US" altLang="en-US" sz="2400" b="0" i="1" smtClean="0">
                              <a:solidFill>
                                <a:schemeClr val="tx1"/>
                              </a:solidFill>
                              <a:latin typeface="Cambria Math" panose="02040503050406030204" pitchFamily="18" charset="0"/>
                            </a:rPr>
                            <m:t>𝑃</m:t>
                          </m:r>
                          <m:r>
                            <a:rPr lang="en-US" altLang="en-US" sz="2400" b="0" i="1" smtClean="0">
                              <a:solidFill>
                                <a:schemeClr val="tx1"/>
                              </a:solidFill>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b="0" i="1" smtClean="0">
                              <a:solidFill>
                                <a:schemeClr val="tx1"/>
                              </a:solidFill>
                              <a:latin typeface="Cambria Math" panose="02040503050406030204" pitchFamily="18" charset="0"/>
                            </a:rPr>
                            <m:t>)</m:t>
                          </m:r>
                        </m:den>
                      </m:f>
                      <m:r>
                        <a:rPr lang="en-US" altLang="en-US" sz="2400" b="0" i="1" smtClean="0">
                          <a:solidFill>
                            <a:schemeClr val="tx1"/>
                          </a:solidFill>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num>
                        <m:den>
                          <m:r>
                            <a:rPr lang="en-US" altLang="en-US" sz="2400" i="1">
                              <a:latin typeface="Cambria Math" panose="02040503050406030204" pitchFamily="18" charset="0"/>
                            </a:rPr>
                            <m:t>𝑃</m:t>
                          </m:r>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i="1">
                              <a:latin typeface="Cambria Math" panose="02040503050406030204" pitchFamily="18" charset="0"/>
                            </a:rPr>
                            <m:t>)</m:t>
                          </m:r>
                        </m:den>
                      </m:f>
                    </m:oMath>
                  </m:oMathPara>
                </a14:m>
                <a:endParaRPr lang="en-US" altLang="en-US" sz="2400" dirty="0" smtClean="0"/>
              </a:p>
              <a:p>
                <a:pPr marL="0" indent="0" algn="l" rtl="0" eaLnBrk="1" hangingPunct="1">
                  <a:lnSpc>
                    <a:spcPct val="150000"/>
                  </a:lnSpc>
                  <a:buNone/>
                </a:pPr>
                <a:r>
                  <a:rPr lang="en-US" altLang="en-US" sz="2000" dirty="0" smtClean="0"/>
                  <a:t>(Because </a:t>
                </a:r>
                <a14:m>
                  <m:oMath xmlns:m="http://schemas.openxmlformats.org/officeDocument/2006/math">
                    <m:sSub>
                      <m:sSubPr>
                        <m:ctrlPr>
                          <a:rPr lang="en-US" altLang="en-US" sz="2000" i="1">
                            <a:solidFill>
                              <a:srgbClr val="FF0000"/>
                            </a:solidFill>
                            <a:latin typeface="Cambria Math" panose="02040503050406030204" pitchFamily="18" charset="0"/>
                          </a:rPr>
                        </m:ctrlPr>
                      </m:sSubPr>
                      <m:e>
                        <m:r>
                          <a:rPr lang="en-US" altLang="en-US" sz="2000" i="1">
                            <a:solidFill>
                              <a:srgbClr val="FF0000"/>
                            </a:solidFill>
                            <a:latin typeface="Cambria Math" panose="02040503050406030204" pitchFamily="18" charset="0"/>
                          </a:rPr>
                          <m:t>𝑄</m:t>
                        </m:r>
                        <m:r>
                          <a:rPr lang="en-US" altLang="en-US" sz="2000" i="1">
                            <a:solidFill>
                              <a:srgbClr val="FF0000"/>
                            </a:solidFill>
                            <a:latin typeface="Cambria Math" panose="02040503050406030204" pitchFamily="18" charset="0"/>
                            <a:ea typeface="Cambria Math" panose="02040503050406030204" pitchFamily="18" charset="0"/>
                          </a:rPr>
                          <m:t>≡</m:t>
                        </m:r>
                        <m:sSub>
                          <m:sSubPr>
                            <m:ctrlPr>
                              <a:rPr lang="en-US" altLang="en-US" sz="2000" i="1" smtClean="0">
                                <a:solidFill>
                                  <a:srgbClr val="FF0000"/>
                                </a:solidFill>
                                <a:latin typeface="Cambria Math" panose="02040503050406030204" pitchFamily="18" charset="0"/>
                                <a:ea typeface="Cambria Math" panose="02040503050406030204" pitchFamily="18" charset="0"/>
                              </a:rPr>
                            </m:ctrlPr>
                          </m:sSubPr>
                          <m:e>
                            <m:r>
                              <a:rPr lang="en-US" altLang="en-US" sz="2000" i="1" smtClean="0">
                                <a:solidFill>
                                  <a:srgbClr val="FF0000"/>
                                </a:solidFill>
                                <a:latin typeface="Cambria Math" panose="02040503050406030204" pitchFamily="18" charset="0"/>
                                <a:ea typeface="Cambria Math" panose="02040503050406030204" pitchFamily="18" charset="0"/>
                              </a:rPr>
                              <m:t>⋂</m:t>
                            </m:r>
                          </m:e>
                          <m:sub>
                            <m:r>
                              <a:rPr lang="en-US" altLang="en-US" sz="2000" i="1">
                                <a:solidFill>
                                  <a:srgbClr val="FF0000"/>
                                </a:solidFill>
                                <a:latin typeface="Cambria Math" panose="02040503050406030204" pitchFamily="18" charset="0"/>
                                <a:ea typeface="Cambria Math" panose="02040503050406030204" pitchFamily="18" charset="0"/>
                              </a:rPr>
                              <m:t>𝑖</m:t>
                            </m:r>
                            <m:r>
                              <a:rPr lang="en-US" altLang="en-US" sz="2000" i="1">
                                <a:solidFill>
                                  <a:srgbClr val="FF0000"/>
                                </a:solidFill>
                                <a:latin typeface="Cambria Math" panose="02040503050406030204" pitchFamily="18" charset="0"/>
                                <a:ea typeface="Cambria Math" panose="02040503050406030204" pitchFamily="18" charset="0"/>
                              </a:rPr>
                              <m:t>∈</m:t>
                            </m:r>
                            <m:r>
                              <a:rPr lang="en-US" altLang="en-US" sz="2000" i="1">
                                <a:solidFill>
                                  <a:srgbClr val="FF0000"/>
                                </a:solidFill>
                                <a:latin typeface="Cambria Math" panose="02040503050406030204" pitchFamily="18" charset="0"/>
                                <a:ea typeface="Cambria Math" panose="02040503050406030204" pitchFamily="18" charset="0"/>
                              </a:rPr>
                              <m:t>𝐴</m:t>
                            </m:r>
                          </m:sub>
                        </m:sSub>
                        <m:r>
                          <a:rPr lang="en-US" altLang="en-US" sz="2000" i="1">
                            <a:solidFill>
                              <a:srgbClr val="FF0000"/>
                            </a:solidFill>
                            <a:latin typeface="Cambria Math" panose="02040503050406030204" pitchFamily="18" charset="0"/>
                          </a:rPr>
                          <m:t>𝑄</m:t>
                        </m:r>
                      </m:e>
                      <m:sub>
                        <m:r>
                          <a:rPr lang="en-US" altLang="en-US" sz="2000" i="1">
                            <a:solidFill>
                              <a:srgbClr val="FF0000"/>
                            </a:solidFill>
                            <a:latin typeface="Cambria Math" panose="02040503050406030204" pitchFamily="18" charset="0"/>
                          </a:rPr>
                          <m:t>𝑖</m:t>
                        </m:r>
                      </m:sub>
                    </m:sSub>
                  </m:oMath>
                </a14:m>
                <a:r>
                  <a:rPr lang="en-US" altLang="en-US" sz="2000" dirty="0" smtClean="0"/>
                  <a:t> we have </a:t>
                </a:r>
                <a14:m>
                  <m:oMath xmlns:m="http://schemas.openxmlformats.org/officeDocument/2006/math">
                    <m:r>
                      <a:rPr lang="en-US" altLang="en-US" sz="2000" i="1">
                        <a:solidFill>
                          <a:srgbClr val="FF0000"/>
                        </a:solidFill>
                        <a:latin typeface="Cambria Math" panose="02040503050406030204" pitchFamily="18" charset="0"/>
                      </a:rPr>
                      <m:t>𝑄</m:t>
                    </m:r>
                    <m:r>
                      <a:rPr lang="en-US" altLang="en-US" sz="2000" i="1">
                        <a:solidFill>
                          <a:srgbClr val="FF0000"/>
                        </a:solidFill>
                        <a:latin typeface="Cambria Math" panose="02040503050406030204" pitchFamily="18" charset="0"/>
                        <a:ea typeface="Cambria Math" panose="02040503050406030204" pitchFamily="18" charset="0"/>
                      </a:rPr>
                      <m:t>∩</m:t>
                    </m:r>
                    <m:sSub>
                      <m:sSubPr>
                        <m:ctrlPr>
                          <a:rPr lang="en-US" altLang="en-US" sz="2000" i="1">
                            <a:solidFill>
                              <a:srgbClr val="FF0000"/>
                            </a:solidFill>
                            <a:latin typeface="Cambria Math" panose="02040503050406030204" pitchFamily="18" charset="0"/>
                          </a:rPr>
                        </m:ctrlPr>
                      </m:sSubPr>
                      <m:e>
                        <m:r>
                          <a:rPr lang="en-US" altLang="en-US" sz="2000" i="1">
                            <a:solidFill>
                              <a:srgbClr val="FF0000"/>
                            </a:solidFill>
                            <a:latin typeface="Cambria Math" panose="02040503050406030204" pitchFamily="18" charset="0"/>
                          </a:rPr>
                          <m:t>𝑄</m:t>
                        </m:r>
                      </m:e>
                      <m:sub>
                        <m:r>
                          <a:rPr lang="en-US" altLang="en-US" sz="2000" i="1">
                            <a:solidFill>
                              <a:srgbClr val="FF0000"/>
                            </a:solidFill>
                            <a:latin typeface="Cambria Math" panose="02040503050406030204" pitchFamily="18" charset="0"/>
                          </a:rPr>
                          <m:t>𝑖</m:t>
                        </m:r>
                      </m:sub>
                    </m:sSub>
                    <m:r>
                      <a:rPr lang="en-US" altLang="en-US" sz="2000" b="0" i="1" smtClean="0">
                        <a:solidFill>
                          <a:srgbClr val="FF0000"/>
                        </a:solidFill>
                        <a:latin typeface="Cambria Math" panose="02040503050406030204" pitchFamily="18" charset="0"/>
                      </a:rPr>
                      <m:t>=</m:t>
                    </m:r>
                    <m:r>
                      <a:rPr lang="en-US" altLang="en-US" sz="2000" b="0" i="1" smtClean="0">
                        <a:solidFill>
                          <a:srgbClr val="FF0000"/>
                        </a:solidFill>
                        <a:latin typeface="Cambria Math" panose="02040503050406030204" pitchFamily="18" charset="0"/>
                      </a:rPr>
                      <m:t>𝑄</m:t>
                    </m:r>
                  </m:oMath>
                </a14:m>
                <a:r>
                  <a:rPr lang="en-US" altLang="en-US" sz="2000" dirty="0" smtClean="0"/>
                  <a:t> )</a:t>
                </a:r>
              </a:p>
              <a:p>
                <a:pPr marL="0" indent="0" algn="l" rtl="0" eaLnBrk="1" hangingPunct="1">
                  <a:lnSpc>
                    <a:spcPct val="150000"/>
                  </a:lnSpc>
                  <a:buNone/>
                </a:pPr>
                <a:r>
                  <a:rPr lang="en-US" altLang="en-US" sz="2400" dirty="0" smtClean="0"/>
                  <a:t>Now, will </a:t>
                </a:r>
                <a:endParaRPr lang="en-US" altLang="en-US" sz="2400" i="1" dirty="0" smtClean="0">
                  <a:latin typeface="Cambria Math" panose="02040503050406030204" pitchFamily="18" charset="0"/>
                </a:endParaRP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f>
                        <m:fPr>
                          <m:ctrlPr>
                            <a:rPr lang="en-US" altLang="en-US" sz="2400" i="1">
                              <a:latin typeface="Cambria Math" panose="02040503050406030204" pitchFamily="18" charset="0"/>
                            </a:rPr>
                          </m:ctrlPr>
                        </m:fPr>
                        <m:num>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num>
                        <m:den>
                          <m:r>
                            <a:rPr lang="en-US" altLang="en-US" sz="2400" i="1">
                              <a:latin typeface="Cambria Math" panose="02040503050406030204" pitchFamily="18" charset="0"/>
                            </a:rPr>
                            <m:t>𝑃</m:t>
                          </m:r>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i="1">
                              <a:latin typeface="Cambria Math" panose="02040503050406030204" pitchFamily="18" charset="0"/>
                            </a:rPr>
                            <m:t>)</m:t>
                          </m:r>
                        </m:den>
                      </m:f>
                      <m:r>
                        <a:rPr lang="en-US" altLang="en-US" sz="2400" i="1" smtClean="0">
                          <a:latin typeface="Cambria Math" panose="02040503050406030204" pitchFamily="18" charset="0"/>
                          <a:ea typeface="Cambria Math" panose="02040503050406030204" pitchFamily="18" charset="0"/>
                        </a:rPr>
                        <m:t>&gt;</m:t>
                      </m:r>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oMath>
                  </m:oMathPara>
                </a14:m>
                <a:endParaRPr lang="en-US" altLang="en-US" sz="2400" dirty="0" smtClean="0"/>
              </a:p>
              <a:p>
                <a:pPr marL="0" indent="0" algn="l" rtl="0" eaLnBrk="1" hangingPunct="1">
                  <a:lnSpc>
                    <a:spcPct val="150000"/>
                  </a:lnSpc>
                  <a:buNone/>
                </a:pPr>
                <a:r>
                  <a:rPr lang="en-US" altLang="en-US" sz="2400" dirty="0" smtClean="0"/>
                  <a:t>Well, if and only if </a:t>
                </a:r>
                <a14:m>
                  <m:oMath xmlns:m="http://schemas.openxmlformats.org/officeDocument/2006/math">
                    <m:r>
                      <a:rPr lang="en-US" altLang="en-US" sz="2400" i="1">
                        <a:latin typeface="Cambria Math" panose="02040503050406030204" pitchFamily="18" charset="0"/>
                      </a:rPr>
                      <m:t>𝑃</m:t>
                    </m:r>
                    <m:d>
                      <m:dPr>
                        <m:ctrlPr>
                          <a:rPr lang="en-US" altLang="en-US" sz="2400" i="1">
                            <a:latin typeface="Cambria Math" panose="02040503050406030204" pitchFamily="18" charset="0"/>
                          </a:rPr>
                        </m:ctrlPr>
                      </m:dPr>
                      <m:e>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e>
                    </m:d>
                    <m:r>
                      <a:rPr lang="en-US" altLang="en-US" sz="2400" b="0" i="0" smtClean="0">
                        <a:latin typeface="Cambria Math" panose="02040503050406030204" pitchFamily="18" charset="0"/>
                      </a:rPr>
                      <m:t>&lt;</m:t>
                    </m:r>
                    <m:r>
                      <a:rPr lang="en-US" altLang="en-US" sz="2400" b="0" i="0" smtClean="0">
                        <a:latin typeface="Cambria Math" panose="02040503050406030204" pitchFamily="18" charset="0"/>
                      </a:rPr>
                      <m:t>1</m:t>
                    </m:r>
                  </m:oMath>
                </a14:m>
                <a:endParaRPr lang="en-US" altLang="en-US" sz="2400" dirty="0" smtClean="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270861165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164</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A resolution to Hempel’s paradox</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746032" cy="4277072"/>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f>
                        <m:fPr>
                          <m:ctrlPr>
                            <a:rPr lang="en-US" altLang="en-US" sz="2000" i="1">
                              <a:latin typeface="Cambria Math" panose="02040503050406030204" pitchFamily="18" charset="0"/>
                            </a:rPr>
                          </m:ctrlPr>
                        </m:fPr>
                        <m:num>
                          <m:r>
                            <a:rPr lang="en-US" altLang="en-US" sz="2000" i="1">
                              <a:latin typeface="Cambria Math" panose="02040503050406030204" pitchFamily="18" charset="0"/>
                            </a:rPr>
                            <m:t>𝑃</m:t>
                          </m:r>
                          <m:r>
                            <a:rPr lang="en-US" altLang="en-US" sz="2000" i="1">
                              <a:latin typeface="Cambria Math" panose="02040503050406030204" pitchFamily="18" charset="0"/>
                            </a:rPr>
                            <m:t>(</m:t>
                          </m:r>
                          <m:r>
                            <a:rPr lang="en-US" altLang="en-US" sz="2000" i="1">
                              <a:solidFill>
                                <a:srgbClr val="FF0000"/>
                              </a:solidFill>
                              <a:latin typeface="Cambria Math" panose="02040503050406030204" pitchFamily="18" charset="0"/>
                            </a:rPr>
                            <m:t>𝑄</m:t>
                          </m:r>
                          <m:r>
                            <a:rPr lang="en-US" altLang="en-US" sz="2000" i="1">
                              <a:latin typeface="Cambria Math" panose="02040503050406030204" pitchFamily="18" charset="0"/>
                            </a:rPr>
                            <m:t>)</m:t>
                          </m:r>
                        </m:num>
                        <m:den>
                          <m:r>
                            <a:rPr lang="en-US" altLang="en-US" sz="2000" i="1">
                              <a:latin typeface="Cambria Math" panose="02040503050406030204" pitchFamily="18" charset="0"/>
                            </a:rPr>
                            <m:t>𝑃</m:t>
                          </m:r>
                          <m:r>
                            <a:rPr lang="en-US" altLang="en-US" sz="2000" i="1">
                              <a:latin typeface="Cambria Math" panose="02040503050406030204" pitchFamily="18" charset="0"/>
                            </a:rPr>
                            <m:t>(</m:t>
                          </m:r>
                          <m:sSub>
                            <m:sSubPr>
                              <m:ctrlPr>
                                <a:rPr lang="en-US" altLang="en-US" sz="2000" i="1">
                                  <a:solidFill>
                                    <a:srgbClr val="FF0000"/>
                                  </a:solidFill>
                                  <a:latin typeface="Cambria Math" panose="02040503050406030204" pitchFamily="18" charset="0"/>
                                </a:rPr>
                              </m:ctrlPr>
                            </m:sSubPr>
                            <m:e>
                              <m:r>
                                <a:rPr lang="en-US" altLang="en-US" sz="2000" i="1">
                                  <a:solidFill>
                                    <a:srgbClr val="FF0000"/>
                                  </a:solidFill>
                                  <a:latin typeface="Cambria Math" panose="02040503050406030204" pitchFamily="18" charset="0"/>
                                </a:rPr>
                                <m:t>𝑄</m:t>
                              </m:r>
                            </m:e>
                            <m:sub>
                              <m:r>
                                <a:rPr lang="en-US" altLang="en-US" sz="2000" i="1">
                                  <a:solidFill>
                                    <a:srgbClr val="FF0000"/>
                                  </a:solidFill>
                                  <a:latin typeface="Cambria Math" panose="02040503050406030204" pitchFamily="18" charset="0"/>
                                </a:rPr>
                                <m:t>𝑖</m:t>
                              </m:r>
                            </m:sub>
                          </m:sSub>
                          <m:r>
                            <a:rPr lang="en-US" altLang="en-US" sz="2000" i="1">
                              <a:latin typeface="Cambria Math" panose="02040503050406030204" pitchFamily="18" charset="0"/>
                            </a:rPr>
                            <m:t>)</m:t>
                          </m:r>
                        </m:den>
                      </m:f>
                      <m:r>
                        <a:rPr lang="en-US" altLang="en-US" sz="2000" i="1" smtClean="0">
                          <a:latin typeface="Cambria Math" panose="02040503050406030204" pitchFamily="18" charset="0"/>
                          <a:ea typeface="Cambria Math" panose="02040503050406030204" pitchFamily="18" charset="0"/>
                        </a:rPr>
                        <m:t>&gt;</m:t>
                      </m:r>
                      <m:r>
                        <a:rPr lang="en-US" altLang="en-US" sz="2000" i="1">
                          <a:latin typeface="Cambria Math" panose="02040503050406030204" pitchFamily="18" charset="0"/>
                        </a:rPr>
                        <m:t>𝑃</m:t>
                      </m:r>
                      <m:r>
                        <a:rPr lang="en-US" altLang="en-US" sz="2000" i="1">
                          <a:latin typeface="Cambria Math" panose="02040503050406030204" pitchFamily="18" charset="0"/>
                        </a:rPr>
                        <m:t>(</m:t>
                      </m:r>
                      <m:r>
                        <a:rPr lang="en-US" altLang="en-US" sz="2000" i="1">
                          <a:solidFill>
                            <a:srgbClr val="FF0000"/>
                          </a:solidFill>
                          <a:latin typeface="Cambria Math" panose="02040503050406030204" pitchFamily="18" charset="0"/>
                        </a:rPr>
                        <m:t>𝑄</m:t>
                      </m:r>
                      <m:r>
                        <a:rPr lang="en-US" altLang="en-US" sz="2000" i="1">
                          <a:latin typeface="Cambria Math" panose="02040503050406030204" pitchFamily="18" charset="0"/>
                        </a:rPr>
                        <m:t>)</m:t>
                      </m:r>
                    </m:oMath>
                  </m:oMathPara>
                </a14:m>
                <a:endParaRPr lang="en-US" altLang="en-US" sz="2000" dirty="0" smtClean="0"/>
              </a:p>
              <a:p>
                <a:pPr marL="0" indent="0" algn="l" rtl="0" eaLnBrk="1" hangingPunct="1">
                  <a:lnSpc>
                    <a:spcPct val="150000"/>
                  </a:lnSpc>
                  <a:buNone/>
                </a:pPr>
                <a:r>
                  <a:rPr lang="en-US" altLang="en-US" sz="2000" dirty="0" smtClean="0"/>
                  <a:t>if and only if </a:t>
                </a:r>
                <a14:m>
                  <m:oMath xmlns:m="http://schemas.openxmlformats.org/officeDocument/2006/math">
                    <m:r>
                      <a:rPr lang="en-US" altLang="en-US" sz="2000" i="1">
                        <a:latin typeface="Cambria Math" panose="02040503050406030204" pitchFamily="18" charset="0"/>
                      </a:rPr>
                      <m:t>𝑃</m:t>
                    </m:r>
                    <m:d>
                      <m:dPr>
                        <m:ctrlPr>
                          <a:rPr lang="en-US" altLang="en-US" sz="2000" i="1">
                            <a:latin typeface="Cambria Math" panose="02040503050406030204" pitchFamily="18" charset="0"/>
                          </a:rPr>
                        </m:ctrlPr>
                      </m:dPr>
                      <m:e>
                        <m:sSub>
                          <m:sSubPr>
                            <m:ctrlPr>
                              <a:rPr lang="en-US" altLang="en-US" sz="2000" i="1">
                                <a:solidFill>
                                  <a:srgbClr val="FF0000"/>
                                </a:solidFill>
                                <a:latin typeface="Cambria Math" panose="02040503050406030204" pitchFamily="18" charset="0"/>
                              </a:rPr>
                            </m:ctrlPr>
                          </m:sSubPr>
                          <m:e>
                            <m:r>
                              <a:rPr lang="en-US" altLang="en-US" sz="2000" i="1">
                                <a:solidFill>
                                  <a:srgbClr val="FF0000"/>
                                </a:solidFill>
                                <a:latin typeface="Cambria Math" panose="02040503050406030204" pitchFamily="18" charset="0"/>
                              </a:rPr>
                              <m:t>𝑄</m:t>
                            </m:r>
                          </m:e>
                          <m:sub>
                            <m:r>
                              <a:rPr lang="en-US" altLang="en-US" sz="2000" i="1">
                                <a:solidFill>
                                  <a:srgbClr val="FF0000"/>
                                </a:solidFill>
                                <a:latin typeface="Cambria Math" panose="02040503050406030204" pitchFamily="18" charset="0"/>
                              </a:rPr>
                              <m:t>𝑖</m:t>
                            </m:r>
                          </m:sub>
                        </m:sSub>
                      </m:e>
                    </m:d>
                    <m:r>
                      <a:rPr lang="en-US" altLang="en-US" sz="2000" b="0" i="0" smtClean="0">
                        <a:latin typeface="Cambria Math" panose="02040503050406030204" pitchFamily="18" charset="0"/>
                      </a:rPr>
                      <m:t>&lt;</m:t>
                    </m:r>
                    <m:r>
                      <a:rPr lang="en-US" altLang="en-US" sz="2000" b="0" i="0" smtClean="0">
                        <a:latin typeface="Cambria Math" panose="02040503050406030204" pitchFamily="18" charset="0"/>
                      </a:rPr>
                      <m:t>1</m:t>
                    </m:r>
                  </m:oMath>
                </a14:m>
                <a:endParaRPr lang="en-US" altLang="en-US" sz="2000" dirty="0" smtClean="0"/>
              </a:p>
              <a:p>
                <a:pPr marL="0" indent="0" algn="l" rtl="0" eaLnBrk="1" hangingPunct="1">
                  <a:lnSpc>
                    <a:spcPct val="150000"/>
                  </a:lnSpc>
                  <a:buNone/>
                </a:pPr>
                <a:r>
                  <a:rPr lang="en-US" altLang="en-US" sz="2000" dirty="0" smtClean="0"/>
                  <a:t>We get </a:t>
                </a:r>
                <a:r>
                  <a:rPr lang="en-US" altLang="en-US" sz="2000" dirty="0" smtClean="0">
                    <a:solidFill>
                      <a:srgbClr val="9933FF"/>
                    </a:solidFill>
                  </a:rPr>
                  <a:t>no confirmation </a:t>
                </a:r>
                <a:r>
                  <a:rPr lang="en-US" altLang="en-US" sz="2000" dirty="0" smtClean="0"/>
                  <a:t>to “all ravens are black” from the non-black slide because </a:t>
                </a:r>
                <a:r>
                  <a:rPr lang="en-US" altLang="en-US" sz="2000" dirty="0" smtClean="0">
                    <a:solidFill>
                      <a:srgbClr val="9933FF"/>
                    </a:solidFill>
                  </a:rPr>
                  <a:t>we had zero probability </a:t>
                </a:r>
                <a:r>
                  <a:rPr lang="en-US" altLang="en-US" sz="2000" dirty="0" smtClean="0"/>
                  <a:t>that it would turn out a counter-example</a:t>
                </a:r>
              </a:p>
              <a:p>
                <a:pPr marL="0" indent="0" algn="l" rtl="0" eaLnBrk="1" hangingPunct="1">
                  <a:lnSpc>
                    <a:spcPct val="150000"/>
                  </a:lnSpc>
                  <a:buNone/>
                </a:pPr>
                <a:r>
                  <a:rPr lang="en-US" altLang="en-US" sz="2000" dirty="0" smtClean="0"/>
                  <a:t>Because we </a:t>
                </a:r>
                <a:r>
                  <a:rPr lang="en-US" altLang="en-US" sz="2000" dirty="0" smtClean="0">
                    <a:solidFill>
                      <a:srgbClr val="C00000"/>
                    </a:solidFill>
                  </a:rPr>
                  <a:t>knew</a:t>
                </a:r>
                <a:r>
                  <a:rPr lang="en-US" altLang="en-US" sz="2000" dirty="0" smtClean="0"/>
                  <a:t> it wasn’t a raven</a:t>
                </a:r>
              </a:p>
              <a:p>
                <a:pPr marL="0" indent="0" algn="l" rtl="0" eaLnBrk="1" hangingPunct="1">
                  <a:lnSpc>
                    <a:spcPct val="150000"/>
                  </a:lnSpc>
                  <a:buNone/>
                </a:pPr>
                <a:r>
                  <a:rPr lang="en-US" altLang="en-US" sz="2000" dirty="0" smtClean="0"/>
                  <a:t>(Had we not been sure, we would have gotten </a:t>
                </a:r>
                <a:r>
                  <a:rPr lang="en-US" altLang="en-US" sz="2000" dirty="0" smtClean="0">
                    <a:solidFill>
                      <a:srgbClr val="C00000"/>
                    </a:solidFill>
                  </a:rPr>
                  <a:t>some</a:t>
                </a:r>
                <a:r>
                  <a:rPr lang="en-US" altLang="en-US" sz="2000" dirty="0" smtClean="0"/>
                  <a:t> confirmation)</a:t>
                </a: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746032" cy="4277072"/>
              </a:xfrm>
              <a:blipFill>
                <a:blip r:embed="rId2"/>
                <a:stretch>
                  <a:fillRect l="-787" r="-708"/>
                </a:stretch>
              </a:blipFill>
            </p:spPr>
            <p:txBody>
              <a:bodyPr/>
              <a:lstStyle/>
              <a:p>
                <a:r>
                  <a:rPr lang="en-US">
                    <a:noFill/>
                  </a:rPr>
                  <a:t> </a:t>
                </a:r>
              </a:p>
            </p:txBody>
          </p:sp>
        </mc:Fallback>
      </mc:AlternateContent>
    </p:spTree>
    <p:extLst>
      <p:ext uri="{BB962C8B-B14F-4D97-AF65-F5344CB8AC3E}">
        <p14:creationId xmlns:p14="http://schemas.microsoft.com/office/powerpoint/2010/main" val="287577930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165</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If we’re so smart…</a:t>
            </a:r>
          </a:p>
        </p:txBody>
      </p:sp>
      <p:sp>
        <p:nvSpPr>
          <p:cNvPr id="141316" name="Rectangle 3"/>
          <p:cNvSpPr>
            <a:spLocks noGrp="1" noChangeArrowheads="1"/>
          </p:cNvSpPr>
          <p:nvPr>
            <p:ph type="body" idx="1"/>
          </p:nvPr>
        </p:nvSpPr>
        <p:spPr>
          <a:xfrm>
            <a:off x="786408" y="1556792"/>
            <a:ext cx="5081736" cy="4277072"/>
          </a:xfrm>
        </p:spPr>
        <p:txBody>
          <a:bodyPr/>
          <a:lstStyle/>
          <a:p>
            <a:pPr marL="0" indent="0" algn="l" rtl="0" eaLnBrk="1" hangingPunct="1">
              <a:lnSpc>
                <a:spcPct val="150000"/>
              </a:lnSpc>
              <a:buNone/>
            </a:pPr>
            <a:r>
              <a:rPr lang="en-US" altLang="en-US" sz="2400" dirty="0" smtClean="0">
                <a:solidFill>
                  <a:srgbClr val="7030A0"/>
                </a:solidFill>
              </a:rPr>
              <a:t>Good</a:t>
            </a:r>
            <a:r>
              <a:rPr lang="en-US" altLang="en-US" sz="2400" dirty="0" smtClean="0"/>
              <a:t> asked </a:t>
            </a:r>
            <a:r>
              <a:rPr lang="en-US" altLang="en-US" sz="1600" dirty="0" smtClean="0"/>
              <a:t>(something along the lines of)</a:t>
            </a:r>
            <a:r>
              <a:rPr lang="en-US" altLang="en-US" sz="2400" dirty="0" smtClean="0"/>
              <a:t>:</a:t>
            </a:r>
          </a:p>
          <a:p>
            <a:pPr marL="0" indent="0" algn="l" rtl="0" eaLnBrk="1" hangingPunct="1">
              <a:lnSpc>
                <a:spcPct val="150000"/>
              </a:lnSpc>
              <a:buNone/>
            </a:pPr>
            <a:r>
              <a:rPr lang="en-US" altLang="en-US" sz="2400" dirty="0" smtClean="0"/>
              <a:t>Assume that the world has </a:t>
            </a:r>
            <a:r>
              <a:rPr lang="en-US" altLang="en-US" sz="2400" dirty="0" smtClean="0">
                <a:solidFill>
                  <a:srgbClr val="FF0000"/>
                </a:solidFill>
              </a:rPr>
              <a:t>two</a:t>
            </a:r>
            <a:r>
              <a:rPr lang="en-US" altLang="en-US" sz="2400" dirty="0" smtClean="0"/>
              <a:t> objects, which are either both </a:t>
            </a:r>
            <a:r>
              <a:rPr lang="en-US" altLang="en-US" sz="2400" dirty="0" smtClean="0">
                <a:solidFill>
                  <a:srgbClr val="00B050"/>
                </a:solidFill>
              </a:rPr>
              <a:t>white swans</a:t>
            </a:r>
            <a:r>
              <a:rPr lang="en-US" altLang="en-US" sz="2400" dirty="0" smtClean="0"/>
              <a:t>, or both </a:t>
            </a:r>
            <a:r>
              <a:rPr lang="en-US" altLang="en-US" sz="2400" dirty="0" smtClean="0">
                <a:solidFill>
                  <a:srgbClr val="0070C0"/>
                </a:solidFill>
              </a:rPr>
              <a:t>ravens</a:t>
            </a:r>
            <a:r>
              <a:rPr lang="en-US" altLang="en-US" sz="2400" dirty="0" smtClean="0"/>
              <a:t>, in which case one is black and one is white.</a:t>
            </a:r>
          </a:p>
          <a:p>
            <a:pPr marL="0" indent="0" algn="l" rtl="0" eaLnBrk="1" hangingPunct="1">
              <a:lnSpc>
                <a:spcPct val="150000"/>
              </a:lnSpc>
              <a:buNone/>
            </a:pPr>
            <a:r>
              <a:rPr lang="en-US" altLang="en-US" sz="2400" dirty="0" smtClean="0"/>
              <a:t>What happens when you sample an object and get a black raven?</a:t>
            </a:r>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577708"/>
            <a:ext cx="1872208" cy="2769307"/>
          </a:xfrm>
          <a:prstGeom prst="rect">
            <a:avLst/>
          </a:prstGeom>
        </p:spPr>
      </p:pic>
      <p:sp>
        <p:nvSpPr>
          <p:cNvPr id="3" name="TextBox 2"/>
          <p:cNvSpPr txBox="1"/>
          <p:nvPr/>
        </p:nvSpPr>
        <p:spPr>
          <a:xfrm>
            <a:off x="6048164" y="4507085"/>
            <a:ext cx="2232248" cy="646331"/>
          </a:xfrm>
          <a:prstGeom prst="rect">
            <a:avLst/>
          </a:prstGeom>
          <a:noFill/>
        </p:spPr>
        <p:txBody>
          <a:bodyPr wrap="square" rtlCol="0">
            <a:spAutoFit/>
          </a:bodyPr>
          <a:lstStyle/>
          <a:p>
            <a:r>
              <a:rPr lang="en-US" dirty="0" smtClean="0"/>
              <a:t>Irving John Good </a:t>
            </a:r>
          </a:p>
          <a:p>
            <a:r>
              <a:rPr lang="en-US" dirty="0" smtClean="0"/>
              <a:t>(1916-2009)</a:t>
            </a:r>
            <a:endParaRPr lang="en-US" dirty="0"/>
          </a:p>
        </p:txBody>
      </p:sp>
    </p:spTree>
    <p:extLst>
      <p:ext uri="{BB962C8B-B14F-4D97-AF65-F5344CB8AC3E}">
        <p14:creationId xmlns:p14="http://schemas.microsoft.com/office/powerpoint/2010/main" val="396659654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166</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Bayesian beliefs</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58397" y="1268760"/>
                <a:ext cx="7900392" cy="4608512"/>
              </a:xfrm>
            </p:spPr>
            <p:txBody>
              <a:bodyPr/>
              <a:lstStyle/>
              <a:p>
                <a:pPr marL="0" indent="0" algn="l" rtl="0" eaLnBrk="1" hangingPunct="1">
                  <a:lnSpc>
                    <a:spcPct val="150000"/>
                  </a:lnSpc>
                  <a:buNone/>
                </a:pPr>
                <a:r>
                  <a:rPr lang="en-US" altLang="en-US" sz="2400" dirty="0" smtClean="0"/>
                  <a:t>Let’s say the two are equally likely:</a:t>
                </a:r>
              </a:p>
              <a:p>
                <a:pPr marL="0" indent="0" algn="ctr" rtl="0" eaLnBrk="1" hangingPunct="1">
                  <a:lnSpc>
                    <a:spcPct val="150000"/>
                  </a:lnSpc>
                  <a:buNone/>
                </a:pPr>
                <a14:m>
                  <m:oMath xmlns:m="http://schemas.openxmlformats.org/officeDocument/2006/math">
                    <m:d>
                      <m:dPr>
                        <m:begChr m:val="{"/>
                        <m:endChr m:val="}"/>
                        <m:ctrlPr>
                          <a:rPr lang="en-US" altLang="en-US" sz="2400" i="1" smtClean="0">
                            <a:solidFill>
                              <a:srgbClr val="00B050"/>
                            </a:solidFill>
                            <a:latin typeface="Cambria Math" panose="02040503050406030204" pitchFamily="18" charset="0"/>
                          </a:rPr>
                        </m:ctrlPr>
                      </m:dPr>
                      <m:e>
                        <m:r>
                          <a:rPr lang="en-US" altLang="en-US" sz="2400" b="0" i="1" smtClean="0">
                            <a:solidFill>
                              <a:srgbClr val="00B050"/>
                            </a:solidFill>
                            <a:latin typeface="Cambria Math" panose="02040503050406030204" pitchFamily="18" charset="0"/>
                          </a:rPr>
                          <m:t>𝑊𝑆</m:t>
                        </m:r>
                        <m:r>
                          <a:rPr lang="en-US" altLang="en-US" sz="2400" b="0" i="1" smtClean="0">
                            <a:solidFill>
                              <a:srgbClr val="00B050"/>
                            </a:solidFill>
                            <a:latin typeface="Cambria Math" panose="02040503050406030204" pitchFamily="18" charset="0"/>
                          </a:rPr>
                          <m:t>,</m:t>
                        </m:r>
                        <m:r>
                          <a:rPr lang="en-US" altLang="en-US" sz="2400" b="0" i="1" smtClean="0">
                            <a:solidFill>
                              <a:srgbClr val="00B050"/>
                            </a:solidFill>
                            <a:latin typeface="Cambria Math" panose="02040503050406030204" pitchFamily="18" charset="0"/>
                          </a:rPr>
                          <m:t>𝑊𝑆</m:t>
                        </m:r>
                      </m:e>
                    </m:d>
                  </m:oMath>
                </a14:m>
                <a:r>
                  <a:rPr lang="en-US" altLang="en-US" sz="2400" dirty="0" smtClean="0"/>
                  <a:t>  with prob. </a:t>
                </a:r>
                <a14:m>
                  <m:oMath xmlns:m="http://schemas.openxmlformats.org/officeDocument/2006/math">
                    <m:r>
                      <a:rPr lang="en-US" altLang="en-US" sz="2400" i="1" dirty="0" smtClean="0">
                        <a:solidFill>
                          <a:srgbClr val="00B050"/>
                        </a:solidFill>
                        <a:latin typeface="Cambria Math" panose="02040503050406030204" pitchFamily="18" charset="0"/>
                      </a:rPr>
                      <m:t>50</m:t>
                    </m:r>
                    <m:r>
                      <a:rPr lang="en-US" altLang="en-US" sz="2400" i="1" dirty="0" smtClean="0">
                        <a:solidFill>
                          <a:srgbClr val="00B050"/>
                        </a:solidFill>
                        <a:latin typeface="Cambria Math" panose="02040503050406030204" pitchFamily="18" charset="0"/>
                      </a:rPr>
                      <m:t>%</m:t>
                    </m:r>
                  </m:oMath>
                </a14:m>
                <a:endParaRPr lang="en-US" altLang="en-US" sz="2400" dirty="0"/>
              </a:p>
              <a:p>
                <a:pPr marL="0" indent="0" algn="ctr" rtl="0" eaLnBrk="1" hangingPunct="1">
                  <a:lnSpc>
                    <a:spcPct val="150000"/>
                  </a:lnSpc>
                  <a:buNone/>
                </a:pPr>
                <a14:m>
                  <m:oMath xmlns:m="http://schemas.openxmlformats.org/officeDocument/2006/math">
                    <m:d>
                      <m:dPr>
                        <m:begChr m:val="{"/>
                        <m:endChr m:val="}"/>
                        <m:ctrlPr>
                          <a:rPr lang="en-US" altLang="en-US" sz="2400" i="1" smtClean="0">
                            <a:solidFill>
                              <a:srgbClr val="0070C0"/>
                            </a:solidFill>
                            <a:latin typeface="Cambria Math" panose="02040503050406030204" pitchFamily="18" charset="0"/>
                          </a:rPr>
                        </m:ctrlPr>
                      </m:dPr>
                      <m:e>
                        <m:r>
                          <a:rPr lang="en-US" altLang="en-US" sz="2400" b="0" i="1" smtClean="0">
                            <a:solidFill>
                              <a:srgbClr val="0070C0"/>
                            </a:solidFill>
                            <a:latin typeface="Cambria Math" panose="02040503050406030204" pitchFamily="18" charset="0"/>
                          </a:rPr>
                          <m:t>𝐵𝑅</m:t>
                        </m:r>
                        <m:r>
                          <a:rPr lang="en-US" altLang="en-US" sz="2400" i="1">
                            <a:solidFill>
                              <a:srgbClr val="0070C0"/>
                            </a:solidFill>
                            <a:latin typeface="Cambria Math" panose="02040503050406030204" pitchFamily="18" charset="0"/>
                          </a:rPr>
                          <m:t>,</m:t>
                        </m:r>
                        <m:r>
                          <a:rPr lang="en-US" altLang="en-US" sz="2400" i="1">
                            <a:solidFill>
                              <a:srgbClr val="0070C0"/>
                            </a:solidFill>
                            <a:latin typeface="Cambria Math" panose="02040503050406030204" pitchFamily="18" charset="0"/>
                          </a:rPr>
                          <m:t>𝑊𝑅</m:t>
                        </m:r>
                      </m:e>
                    </m:d>
                  </m:oMath>
                </a14:m>
                <a:r>
                  <a:rPr lang="en-US" altLang="en-US" sz="2400" dirty="0"/>
                  <a:t>  with prob. </a:t>
                </a:r>
                <a14:m>
                  <m:oMath xmlns:m="http://schemas.openxmlformats.org/officeDocument/2006/math">
                    <m:r>
                      <a:rPr lang="en-US" altLang="en-US" sz="2400" i="1" dirty="0" smtClean="0">
                        <a:solidFill>
                          <a:srgbClr val="0070C0"/>
                        </a:solidFill>
                        <a:latin typeface="Cambria Math" panose="02040503050406030204" pitchFamily="18" charset="0"/>
                      </a:rPr>
                      <m:t>50</m:t>
                    </m:r>
                    <m:r>
                      <a:rPr lang="en-US" altLang="en-US" sz="2400" i="1" dirty="0" smtClean="0">
                        <a:solidFill>
                          <a:srgbClr val="0070C0"/>
                        </a:solidFill>
                        <a:latin typeface="Cambria Math" panose="02040503050406030204" pitchFamily="18" charset="0"/>
                      </a:rPr>
                      <m:t>%</m:t>
                    </m:r>
                  </m:oMath>
                </a14:m>
                <a:endParaRPr lang="en-US" altLang="en-US" sz="2400" dirty="0" smtClean="0"/>
              </a:p>
              <a:p>
                <a:pPr marL="0" indent="0" algn="l" rtl="0" eaLnBrk="1" hangingPunct="1">
                  <a:lnSpc>
                    <a:spcPct val="150000"/>
                  </a:lnSpc>
                  <a:buNone/>
                </a:pPr>
                <a:r>
                  <a:rPr lang="en-US" altLang="en-US" sz="2400" dirty="0" smtClean="0"/>
                  <a:t>A priori my belief in “</a:t>
                </a:r>
                <a:r>
                  <a:rPr lang="en-US" altLang="en-US" sz="2400" dirty="0" smtClean="0">
                    <a:solidFill>
                      <a:srgbClr val="7030A0"/>
                    </a:solidFill>
                  </a:rPr>
                  <a:t>All ravens are black</a:t>
                </a:r>
                <a:r>
                  <a:rPr lang="en-US" altLang="en-US" sz="2400" dirty="0" smtClean="0"/>
                  <a:t>” is </a:t>
                </a:r>
                <a14:m>
                  <m:oMath xmlns:m="http://schemas.openxmlformats.org/officeDocument/2006/math">
                    <m:r>
                      <a:rPr lang="en-US" altLang="en-US" sz="2400" i="1" dirty="0" smtClean="0">
                        <a:solidFill>
                          <a:srgbClr val="FF0000"/>
                        </a:solidFill>
                        <a:latin typeface="Cambria Math" panose="02040503050406030204" pitchFamily="18" charset="0"/>
                      </a:rPr>
                      <m:t>50</m:t>
                    </m:r>
                    <m:r>
                      <a:rPr lang="en-US" altLang="en-US" sz="2400" i="1" dirty="0" smtClean="0">
                        <a:solidFill>
                          <a:srgbClr val="FF0000"/>
                        </a:solidFill>
                        <a:latin typeface="Cambria Math" panose="02040503050406030204" pitchFamily="18" charset="0"/>
                      </a:rPr>
                      <m:t>%</m:t>
                    </m:r>
                  </m:oMath>
                </a14:m>
                <a:r>
                  <a:rPr lang="en-US" altLang="en-US" sz="2400" dirty="0" smtClean="0"/>
                  <a:t> </a:t>
                </a:r>
              </a:p>
              <a:p>
                <a:pPr marL="0" indent="0" algn="l" rtl="0" eaLnBrk="1" hangingPunct="1">
                  <a:lnSpc>
                    <a:spcPct val="150000"/>
                  </a:lnSpc>
                  <a:buNone/>
                </a:pPr>
                <a:r>
                  <a:rPr lang="en-US" altLang="en-US" sz="1800" dirty="0" smtClean="0"/>
                  <a:t>(as it is true in the first world but not in the second)</a:t>
                </a:r>
              </a:p>
              <a:p>
                <a:pPr marL="0" indent="0" algn="l" rtl="0" eaLnBrk="1" hangingPunct="1">
                  <a:lnSpc>
                    <a:spcPct val="150000"/>
                  </a:lnSpc>
                  <a:buNone/>
                </a:pPr>
                <a:r>
                  <a:rPr lang="en-US" altLang="en-US" sz="1800" dirty="0" smtClean="0"/>
                  <a:t>(The example </a:t>
                </a:r>
                <a:r>
                  <a:rPr lang="en-US" altLang="en-US" sz="1800" dirty="0" smtClean="0">
                    <a:solidFill>
                      <a:srgbClr val="9933FF"/>
                    </a:solidFill>
                  </a:rPr>
                  <a:t>doesn’t</a:t>
                </a:r>
                <a:r>
                  <a:rPr lang="en-US" altLang="en-US" sz="1800" dirty="0" smtClean="0"/>
                  <a:t> rely on zeros, which are only my simplification)</a:t>
                </a:r>
                <a:endParaRPr lang="en-US" altLang="en-US" sz="1800" dirty="0"/>
              </a:p>
              <a:p>
                <a:pPr marL="0" indent="0" algn="l" rtl="0" eaLnBrk="1" hangingPunct="1">
                  <a:lnSpc>
                    <a:spcPct val="150000"/>
                  </a:lnSpc>
                  <a:buNone/>
                </a:pPr>
                <a:r>
                  <a:rPr lang="en-US" altLang="en-US" sz="2400" dirty="0" smtClean="0"/>
                  <a:t>After having sampled a black raven, it goes down to </a:t>
                </a:r>
                <a14:m>
                  <m:oMath xmlns:m="http://schemas.openxmlformats.org/officeDocument/2006/math">
                    <m:r>
                      <a:rPr lang="en-US" altLang="en-US" sz="2400" i="1" dirty="0">
                        <a:solidFill>
                          <a:srgbClr val="FF0000"/>
                        </a:solidFill>
                        <a:latin typeface="Cambria Math" panose="02040503050406030204" pitchFamily="18" charset="0"/>
                      </a:rPr>
                      <m:t>0</m:t>
                    </m:r>
                    <m:r>
                      <a:rPr lang="en-US" altLang="en-US" sz="2400" i="1" dirty="0">
                        <a:solidFill>
                          <a:srgbClr val="FF0000"/>
                        </a:solidFill>
                        <a:latin typeface="Cambria Math" panose="02040503050406030204" pitchFamily="18" charset="0"/>
                      </a:rPr>
                      <m:t>%</m:t>
                    </m:r>
                  </m:oMath>
                </a14:m>
                <a:r>
                  <a:rPr lang="en-US" altLang="en-US" sz="2400" dirty="0" smtClean="0"/>
                  <a:t> </a:t>
                </a:r>
              </a:p>
              <a:p>
                <a:pPr marL="0" indent="0" algn="l" rtl="0" eaLnBrk="1" hangingPunct="1">
                  <a:lnSpc>
                    <a:spcPct val="150000"/>
                  </a:lnSpc>
                  <a:buNone/>
                </a:pPr>
                <a:r>
                  <a:rPr lang="en-US" altLang="en-US" sz="1800" dirty="0" smtClean="0"/>
                  <a:t>(as I know I’m in the second world)</a:t>
                </a:r>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58397" y="1268760"/>
                <a:ext cx="7900392" cy="4608512"/>
              </a:xfrm>
              <a:blipFill>
                <a:blip r:embed="rId2"/>
                <a:stretch>
                  <a:fillRect l="-1157"/>
                </a:stretch>
              </a:blipFill>
            </p:spPr>
            <p:txBody>
              <a:bodyPr/>
              <a:lstStyle/>
              <a:p>
                <a:r>
                  <a:rPr lang="en-US">
                    <a:noFill/>
                  </a:rPr>
                  <a:t> </a:t>
                </a:r>
              </a:p>
            </p:txBody>
          </p:sp>
        </mc:Fallback>
      </mc:AlternateContent>
    </p:spTree>
    <p:extLst>
      <p:ext uri="{BB962C8B-B14F-4D97-AF65-F5344CB8AC3E}">
        <p14:creationId xmlns:p14="http://schemas.microsoft.com/office/powerpoint/2010/main" val="429492937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167</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What happened to</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𝑃</m:t>
                      </m:r>
                      <m:d>
                        <m:dPr>
                          <m:ctrlPr>
                            <a:rPr lang="en-US" altLang="en-US" sz="2400" b="0" i="1" smtClean="0">
                              <a:latin typeface="Cambria Math" panose="02040503050406030204" pitchFamily="18" charset="0"/>
                            </a:rPr>
                          </m:ctrlPr>
                        </m:dPr>
                        <m:e>
                          <m:r>
                            <a:rPr lang="en-US" altLang="en-US" sz="2400" b="0" i="1" smtClean="0">
                              <a:solidFill>
                                <a:srgbClr val="FF0000"/>
                              </a:solidFill>
                              <a:latin typeface="Cambria Math" panose="02040503050406030204" pitchFamily="18" charset="0"/>
                            </a:rPr>
                            <m:t>𝑄</m:t>
                          </m:r>
                        </m:e>
                        <m:e>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e>
                      </m:d>
                      <m:r>
                        <a:rPr lang="en-US" altLang="en-US" sz="2400" b="0" i="0" smtClean="0">
                          <a:solidFill>
                            <a:schemeClr val="tx1"/>
                          </a:solidFill>
                          <a:latin typeface="Cambria Math" panose="02040503050406030204" pitchFamily="18" charset="0"/>
                        </a:rPr>
                        <m:t>=</m:t>
                      </m:r>
                      <m:f>
                        <m:fPr>
                          <m:ctrlPr>
                            <a:rPr lang="en-US" altLang="en-US" sz="2400" b="0" i="1" smtClean="0">
                              <a:solidFill>
                                <a:schemeClr val="tx1"/>
                              </a:solidFill>
                              <a:latin typeface="Cambria Math" panose="02040503050406030204" pitchFamily="18" charset="0"/>
                            </a:rPr>
                          </m:ctrlPr>
                        </m:fPr>
                        <m:num>
                          <m:r>
                            <a:rPr lang="en-US" altLang="en-US" sz="2400" b="0" i="1" smtClean="0">
                              <a:solidFill>
                                <a:schemeClr val="tx1"/>
                              </a:solidFill>
                              <a:latin typeface="Cambria Math" panose="02040503050406030204" pitchFamily="18" charset="0"/>
                            </a:rPr>
                            <m:t>𝑃</m:t>
                          </m:r>
                          <m:r>
                            <a:rPr lang="en-US" altLang="en-US" sz="2400" b="0" i="1" smtClean="0">
                              <a:solidFill>
                                <a:schemeClr val="tx1"/>
                              </a:solidFill>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solidFill>
                                <a:srgbClr val="FF0000"/>
                              </a:solidFill>
                              <a:latin typeface="Cambria Math" panose="02040503050406030204" pitchFamily="18" charset="0"/>
                              <a:ea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b="0" i="1" smtClean="0">
                              <a:solidFill>
                                <a:schemeClr val="tx1"/>
                              </a:solidFill>
                              <a:latin typeface="Cambria Math" panose="02040503050406030204" pitchFamily="18" charset="0"/>
                            </a:rPr>
                            <m:t>)</m:t>
                          </m:r>
                        </m:num>
                        <m:den>
                          <m:r>
                            <a:rPr lang="en-US" altLang="en-US" sz="2400" b="0" i="1" smtClean="0">
                              <a:solidFill>
                                <a:schemeClr val="tx1"/>
                              </a:solidFill>
                              <a:latin typeface="Cambria Math" panose="02040503050406030204" pitchFamily="18" charset="0"/>
                            </a:rPr>
                            <m:t>𝑃</m:t>
                          </m:r>
                          <m:r>
                            <a:rPr lang="en-US" altLang="en-US" sz="2400" b="0" i="1" smtClean="0">
                              <a:solidFill>
                                <a:schemeClr val="tx1"/>
                              </a:solidFill>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b="0" i="1" smtClean="0">
                              <a:solidFill>
                                <a:schemeClr val="tx1"/>
                              </a:solidFill>
                              <a:latin typeface="Cambria Math" panose="02040503050406030204" pitchFamily="18" charset="0"/>
                            </a:rPr>
                            <m:t>)</m:t>
                          </m:r>
                        </m:den>
                      </m:f>
                      <m:r>
                        <a:rPr lang="en-US" altLang="en-US" sz="2400" b="0" i="1" smtClean="0">
                          <a:solidFill>
                            <a:schemeClr val="tx1"/>
                          </a:solidFill>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num>
                        <m:den>
                          <m:r>
                            <a:rPr lang="en-US" altLang="en-US" sz="2400" i="1">
                              <a:latin typeface="Cambria Math" panose="02040503050406030204" pitchFamily="18" charset="0"/>
                            </a:rPr>
                            <m:t>𝑃</m:t>
                          </m:r>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i="1">
                              <a:latin typeface="Cambria Math" panose="02040503050406030204" pitchFamily="18" charset="0"/>
                            </a:rPr>
                            <m:t>)</m:t>
                          </m:r>
                        </m:den>
                      </m:f>
                    </m:oMath>
                  </m:oMathPara>
                </a14:m>
                <a:endParaRPr lang="en-US" altLang="en-US" sz="2400" dirty="0" smtClean="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f>
                        <m:fPr>
                          <m:ctrlPr>
                            <a:rPr lang="en-US" altLang="en-US" sz="2400" i="1">
                              <a:latin typeface="Cambria Math" panose="02040503050406030204" pitchFamily="18" charset="0"/>
                            </a:rPr>
                          </m:ctrlPr>
                        </m:fPr>
                        <m:num>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num>
                        <m:den>
                          <m:r>
                            <a:rPr lang="en-US" altLang="en-US" sz="2400" i="1">
                              <a:latin typeface="Cambria Math" panose="02040503050406030204" pitchFamily="18" charset="0"/>
                            </a:rPr>
                            <m:t>𝑃</m:t>
                          </m:r>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𝑄</m:t>
                              </m:r>
                            </m:e>
                            <m:sub>
                              <m:r>
                                <a:rPr lang="en-US" altLang="en-US" sz="2400" i="1">
                                  <a:solidFill>
                                    <a:srgbClr val="FF0000"/>
                                  </a:solidFill>
                                  <a:latin typeface="Cambria Math" panose="02040503050406030204" pitchFamily="18" charset="0"/>
                                </a:rPr>
                                <m:t>𝑖</m:t>
                              </m:r>
                            </m:sub>
                          </m:sSub>
                          <m:r>
                            <a:rPr lang="en-US" altLang="en-US" sz="2400" i="1">
                              <a:latin typeface="Cambria Math" panose="02040503050406030204" pitchFamily="18" charset="0"/>
                            </a:rPr>
                            <m:t>)</m:t>
                          </m:r>
                        </m:den>
                      </m:f>
                      <m:r>
                        <a:rPr lang="en-US" altLang="en-US" sz="2400" i="1" dirty="0" smtClean="0">
                          <a:solidFill>
                            <a:srgbClr val="FF00FF"/>
                          </a:solidFill>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rPr>
                        <m:t>𝑃</m:t>
                      </m:r>
                      <m:r>
                        <a:rPr lang="en-US" altLang="en-US" sz="2400" i="1">
                          <a:latin typeface="Cambria Math" panose="02040503050406030204" pitchFamily="18" charset="0"/>
                        </a:rPr>
                        <m:t>(</m:t>
                      </m:r>
                      <m:r>
                        <a:rPr lang="en-US" altLang="en-US" sz="2400" i="1">
                          <a:solidFill>
                            <a:srgbClr val="FF0000"/>
                          </a:solidFill>
                          <a:latin typeface="Cambria Math" panose="02040503050406030204" pitchFamily="18" charset="0"/>
                        </a:rPr>
                        <m:t>𝑄</m:t>
                      </m:r>
                      <m:r>
                        <a:rPr lang="en-US" altLang="en-US" sz="2400" i="1">
                          <a:latin typeface="Cambria Math" panose="02040503050406030204" pitchFamily="18" charset="0"/>
                        </a:rPr>
                        <m:t>)</m:t>
                      </m:r>
                    </m:oMath>
                  </m:oMathPara>
                </a14:m>
                <a:endParaRPr lang="en-US" altLang="en-US" sz="2400" dirty="0" smtClean="0"/>
              </a:p>
              <a:p>
                <a:pPr marL="0" indent="0" algn="l" rtl="0" eaLnBrk="1" hangingPunct="1">
                  <a:lnSpc>
                    <a:spcPct val="150000"/>
                  </a:lnSpc>
                  <a:buNone/>
                </a:pPr>
                <a:r>
                  <a:rPr lang="en-US" altLang="en-US" sz="2400" dirty="0" smtClean="0"/>
                  <a:t>How can the posterior belief be </a:t>
                </a:r>
                <a:r>
                  <a:rPr lang="en-US" altLang="en-US" sz="2400" dirty="0" smtClean="0">
                    <a:solidFill>
                      <a:srgbClr val="FF00FF"/>
                    </a:solidFill>
                  </a:rPr>
                  <a:t>lower </a:t>
                </a:r>
                <a:r>
                  <a:rPr lang="en-US" altLang="en-US" sz="2400" dirty="0" smtClean="0"/>
                  <a:t>than the prior after all?</a:t>
                </a: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220116497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168</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trick</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786408" y="1556792"/>
                <a:ext cx="7571184" cy="4277072"/>
              </a:xfrm>
            </p:spPr>
            <p:txBody>
              <a:bodyPr/>
              <a:lstStyle/>
              <a:p>
                <a:pPr marL="0" indent="0" algn="l" rtl="0" eaLnBrk="1" hangingPunct="1">
                  <a:lnSpc>
                    <a:spcPct val="150000"/>
                  </a:lnSpc>
                  <a:buNone/>
                </a:pPr>
                <a:r>
                  <a:rPr lang="en-US" altLang="en-US" sz="2400" dirty="0" smtClean="0"/>
                  <a:t>Good sneaks in some </a:t>
                </a:r>
                <a:r>
                  <a:rPr lang="en-US" altLang="en-US" sz="2400" dirty="0" smtClean="0">
                    <a:solidFill>
                      <a:srgbClr val="0070C0"/>
                    </a:solidFill>
                  </a:rPr>
                  <a:t>extra</a:t>
                </a:r>
                <a:r>
                  <a:rPr lang="en-US" altLang="en-US" sz="2400" dirty="0" smtClean="0"/>
                  <a:t> information</a:t>
                </a:r>
              </a:p>
              <a:p>
                <a:pPr marL="0" indent="0" algn="l" rtl="0" eaLnBrk="1" hangingPunct="1">
                  <a:lnSpc>
                    <a:spcPct val="150000"/>
                  </a:lnSpc>
                  <a:buNone/>
                </a:pPr>
                <a:r>
                  <a:rPr lang="en-US" altLang="en-US" sz="2400" dirty="0" smtClean="0"/>
                  <a:t>Specifically, it is not only that we learned that object </a:t>
                </a:r>
                <a14:m>
                  <m:oMath xmlns:m="http://schemas.openxmlformats.org/officeDocument/2006/math">
                    <m:r>
                      <a:rPr lang="en-US" altLang="en-US" sz="2400" b="0" i="1" smtClean="0">
                        <a:solidFill>
                          <a:srgbClr val="FF0000"/>
                        </a:solidFill>
                        <a:latin typeface="Cambria Math" panose="02040503050406030204" pitchFamily="18" charset="0"/>
                      </a:rPr>
                      <m:t>𝑖</m:t>
                    </m:r>
                  </m:oMath>
                </a14:m>
                <a:r>
                  <a:rPr lang="en-US" altLang="en-US" sz="2400" dirty="0" smtClean="0"/>
                  <a:t> </a:t>
                </a:r>
                <a:r>
                  <a:rPr lang="en-US" altLang="en-US" sz="2400" dirty="0" smtClean="0">
                    <a:solidFill>
                      <a:srgbClr val="FF0000"/>
                    </a:solidFill>
                  </a:rPr>
                  <a:t>isn’t a counterexample </a:t>
                </a:r>
              </a:p>
              <a:p>
                <a:pPr marL="0" indent="0" algn="l" rtl="0" eaLnBrk="1" hangingPunct="1">
                  <a:lnSpc>
                    <a:spcPct val="150000"/>
                  </a:lnSpc>
                  <a:buNone/>
                </a:pPr>
                <a:r>
                  <a:rPr lang="en-US" altLang="en-US" sz="2400" dirty="0" smtClean="0"/>
                  <a:t>(for which it need not be a raven at all!)</a:t>
                </a:r>
              </a:p>
              <a:p>
                <a:pPr marL="0" indent="0" algn="l" rtl="0" eaLnBrk="1" hangingPunct="1">
                  <a:lnSpc>
                    <a:spcPct val="150000"/>
                  </a:lnSpc>
                  <a:buNone/>
                </a:pPr>
                <a:r>
                  <a:rPr lang="en-US" altLang="en-US" sz="2400" dirty="0" smtClean="0"/>
                  <a:t>– we also learned that </a:t>
                </a:r>
                <a:r>
                  <a:rPr lang="en-US" altLang="en-US" sz="2400" dirty="0" smtClean="0">
                    <a:solidFill>
                      <a:srgbClr val="9933FF"/>
                    </a:solidFill>
                  </a:rPr>
                  <a:t>there are </a:t>
                </a:r>
                <a:r>
                  <a:rPr lang="en-US" altLang="en-US" sz="2400" dirty="0" smtClean="0"/>
                  <a:t>ravens.</a:t>
                </a: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786408" y="1556792"/>
                <a:ext cx="7571184" cy="4277072"/>
              </a:xfrm>
              <a:blipFill>
                <a:blip r:embed="rId2"/>
                <a:stretch>
                  <a:fillRect l="-1208"/>
                </a:stretch>
              </a:blipFill>
            </p:spPr>
            <p:txBody>
              <a:bodyPr/>
              <a:lstStyle/>
              <a:p>
                <a:r>
                  <a:rPr lang="en-US">
                    <a:noFill/>
                  </a:rPr>
                  <a:t> </a:t>
                </a:r>
              </a:p>
            </p:txBody>
          </p:sp>
        </mc:Fallback>
      </mc:AlternateContent>
    </p:spTree>
    <p:extLst>
      <p:ext uri="{BB962C8B-B14F-4D97-AF65-F5344CB8AC3E}">
        <p14:creationId xmlns:p14="http://schemas.microsoft.com/office/powerpoint/2010/main" val="5192754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169</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states of the world</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31308117"/>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552061">
                    <a:tc>
                      <a:txBody>
                        <a:bodyP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𝑂𝑏𝑗</m:t>
                                </m:r>
                                <m:r>
                                  <a:rPr lang="en-US" b="0" i="1" smtClean="0">
                                    <a:latin typeface="Cambria Math" panose="02040503050406030204" pitchFamily="18" charset="0"/>
                                  </a:rPr>
                                  <m:t>2</m:t>
                                </m:r>
                              </m:oMath>
                            </m:oMathPara>
                          </a14:m>
                          <a:endParaRPr lang="en-US" b="0" dirty="0" smtClean="0"/>
                        </a:p>
                        <a:p>
                          <a:pPr algn="ct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𝑂𝑏𝑗</m:t>
                                </m:r>
                                <m:r>
                                  <a:rPr lang="en-US" b="0" i="1" dirty="0" smtClean="0">
                                    <a:latin typeface="Cambria Math" panose="02040503050406030204" pitchFamily="18" charset="0"/>
                                  </a:rPr>
                                  <m:t>1</m:t>
                                </m:r>
                              </m:oMath>
                            </m:oMathPara>
                          </a14:m>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42983"/>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03459"/>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56917"/>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0" smtClean="0">
                                    <a:solidFill>
                                      <a:srgbClr val="0070C0"/>
                                    </a:solidFill>
                                    <a:latin typeface="Cambria Math" panose="02040503050406030204" pitchFamily="18" charset="0"/>
                                  </a:rPr>
                                  <m:t>0</m:t>
                                </m:r>
                                <m:r>
                                  <a:rPr lang="en-US" b="0" i="0"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28342"/>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91879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31308117"/>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1" t="-86667" r="-4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100581" t="-86667" r="-3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199422" t="-86667" r="-204046"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301163" t="-86667" r="-105233"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401163" t="-86667" r="-5233" b="-354286"/>
                          </a:stretch>
                        </a:blipFill>
                      </a:tcPr>
                    </a:tc>
                    <a:extLst>
                      <a:ext uri="{0D108BD9-81ED-4DB2-BD59-A6C34878D82A}">
                        <a16:rowId xmlns:a16="http://schemas.microsoft.com/office/drawing/2014/main" val="2875742983"/>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1" t="-215385" r="-405814" b="-308791"/>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81" t="-215385" r="-305814"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9422" t="-215385" r="-204046"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163" t="-215385" r="-105233"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163" t="-215385" r="-5233" b="-308791"/>
                          </a:stretch>
                        </a:blipFill>
                      </a:tcPr>
                    </a:tc>
                    <a:extLst>
                      <a:ext uri="{0D108BD9-81ED-4DB2-BD59-A6C34878D82A}">
                        <a16:rowId xmlns:a16="http://schemas.microsoft.com/office/drawing/2014/main" val="3810403459"/>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1" t="-318889" r="-405814" b="-212222"/>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81" t="-318889" r="-305814"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9422" t="-318889" r="-204046"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163" t="-318889" r="-105233"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163" t="-318889" r="-5233" b="-212222"/>
                          </a:stretch>
                        </a:blipFill>
                      </a:tcPr>
                    </a:tc>
                    <a:extLst>
                      <a:ext uri="{0D108BD9-81ED-4DB2-BD59-A6C34878D82A}">
                        <a16:rowId xmlns:a16="http://schemas.microsoft.com/office/drawing/2014/main" val="303856917"/>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1" t="-414286" r="-405814" b="-10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81" t="-414286" r="-305814"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9422" t="-414286" r="-204046"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163" t="-414286" r="-105233"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163" t="-414286" r="-5233" b="-109890"/>
                          </a:stretch>
                        </a:blipFill>
                      </a:tcPr>
                    </a:tc>
                    <a:extLst>
                      <a:ext uri="{0D108BD9-81ED-4DB2-BD59-A6C34878D82A}">
                        <a16:rowId xmlns:a16="http://schemas.microsoft.com/office/drawing/2014/main" val="1280628342"/>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81" t="-514286" r="-405814" b="-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100581" t="-514286" r="-305814"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199422" t="-514286" r="-204046"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301163" t="-514286" r="-105233"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stretch>
                            <a:fillRect l="-401163" t="-514286" r="-5233" b="-9890"/>
                          </a:stretch>
                        </a:blipFill>
                      </a:tcPr>
                    </a:tc>
                    <a:extLst>
                      <a:ext uri="{0D108BD9-81ED-4DB2-BD59-A6C34878D82A}">
                        <a16:rowId xmlns:a16="http://schemas.microsoft.com/office/drawing/2014/main" val="1964918794"/>
                      </a:ext>
                    </a:extLst>
                  </a:tr>
                </a:tbl>
              </a:graphicData>
            </a:graphic>
          </p:graphicFrame>
        </mc:Fallback>
      </mc:AlternateContent>
    </p:spTree>
    <p:extLst>
      <p:ext uri="{BB962C8B-B14F-4D97-AF65-F5344CB8AC3E}">
        <p14:creationId xmlns:p14="http://schemas.microsoft.com/office/powerpoint/2010/main" val="2335544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Why “The Sure Thing Principle”?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12776"/>
                <a:ext cx="8064896" cy="496996"/>
              </a:xfrm>
              <a:prstGeom prst="rect">
                <a:avLst/>
              </a:prstGeom>
              <a:noFill/>
            </p:spPr>
            <p:txBody>
              <a:bodyPr wrap="square" rtlCol="0">
                <a:spAutoFit/>
              </a:bodyPr>
              <a:lstStyle/>
              <a:p>
                <a:pPr>
                  <a:lnSpc>
                    <a:spcPct val="150000"/>
                  </a:lnSpc>
                </a:pPr>
                <a:r>
                  <a:rPr lang="en-US" sz="2000" dirty="0" smtClean="0"/>
                  <a:t>Imagine that </a:t>
                </a:r>
                <a14:m>
                  <m:oMath xmlns:m="http://schemas.openxmlformats.org/officeDocument/2006/math">
                    <m:r>
                      <a:rPr lang="en-US" sz="2000" i="1">
                        <a:solidFill>
                          <a:srgbClr val="7030A0"/>
                        </a:solidFill>
                        <a:latin typeface="Cambria Math" panose="02040503050406030204" pitchFamily="18" charset="0"/>
                      </a:rPr>
                      <m:t>𝑓</m:t>
                    </m:r>
                  </m:oMath>
                </a14:m>
                <a:r>
                  <a:rPr lang="en-US" sz="2000" dirty="0" smtClean="0"/>
                  <a:t> is preferred </a:t>
                </a:r>
                <a:r>
                  <a:rPr lang="en-US" sz="2000" dirty="0"/>
                  <a:t>to </a:t>
                </a:r>
                <a14:m>
                  <m:oMath xmlns:m="http://schemas.openxmlformats.org/officeDocument/2006/math">
                    <m:r>
                      <a:rPr lang="en-US" sz="2000" i="1">
                        <a:solidFill>
                          <a:srgbClr val="7030A0"/>
                        </a:solidFill>
                        <a:latin typeface="Cambria Math" panose="02040503050406030204" pitchFamily="18" charset="0"/>
                      </a:rPr>
                      <m:t>𝑔</m:t>
                    </m:r>
                  </m:oMath>
                </a14:m>
                <a:r>
                  <a:rPr lang="en-US" sz="2000" dirty="0"/>
                  <a:t> given </a:t>
                </a:r>
                <a14:m>
                  <m:oMath xmlns:m="http://schemas.openxmlformats.org/officeDocument/2006/math">
                    <m:r>
                      <a:rPr lang="en-US" sz="2000" i="1">
                        <a:solidFill>
                          <a:srgbClr val="7030A0"/>
                        </a:solidFill>
                        <a:latin typeface="Cambria Math" panose="02040503050406030204" pitchFamily="18" charset="0"/>
                      </a:rPr>
                      <m:t>𝐴</m:t>
                    </m:r>
                  </m:oMath>
                </a14:m>
                <a:r>
                  <a:rPr lang="en-US" sz="2000" dirty="0" smtClean="0"/>
                  <a:t> </a:t>
                </a:r>
                <a:r>
                  <a:rPr lang="en-US" sz="2000" dirty="0" smtClean="0">
                    <a:solidFill>
                      <a:srgbClr val="FF0000"/>
                    </a:solidFill>
                  </a:rPr>
                  <a:t>and</a:t>
                </a:r>
                <a:r>
                  <a:rPr lang="en-US" sz="2000" dirty="0" smtClean="0"/>
                  <a:t> given</a:t>
                </a:r>
                <a:r>
                  <a:rPr lang="en-US" sz="2000" dirty="0" smtClean="0">
                    <a:solidFill>
                      <a:srgbClr val="FF0000"/>
                    </a:solidFill>
                  </a:rPr>
                  <a:t> </a:t>
                </a:r>
                <a14:m>
                  <m:oMath xmlns:m="http://schemas.openxmlformats.org/officeDocument/2006/math">
                    <m:sSup>
                      <m:sSupPr>
                        <m:ctrlPr>
                          <a:rPr lang="en-US" sz="2000" i="1">
                            <a:solidFill>
                              <a:srgbClr val="7030A0"/>
                            </a:solidFill>
                            <a:latin typeface="Cambria Math" panose="02040503050406030204" pitchFamily="18" charset="0"/>
                          </a:rPr>
                        </m:ctrlPr>
                      </m:sSupPr>
                      <m:e>
                        <m:r>
                          <a:rPr lang="en-US" sz="2000" i="1">
                            <a:solidFill>
                              <a:srgbClr val="7030A0"/>
                            </a:solidFill>
                            <a:latin typeface="Cambria Math"/>
                          </a:rPr>
                          <m:t>𝐴</m:t>
                        </m:r>
                      </m:e>
                      <m:sup>
                        <m:r>
                          <a:rPr lang="en-US" sz="2000" i="1">
                            <a:solidFill>
                              <a:srgbClr val="7030A0"/>
                            </a:solidFill>
                            <a:latin typeface="Cambria Math"/>
                          </a:rPr>
                          <m:t>𝑐</m:t>
                        </m:r>
                      </m:sup>
                    </m:sSup>
                  </m:oMath>
                </a14:m>
                <a:r>
                  <a:rPr lang="en-US" sz="2000" dirty="0" smtClean="0"/>
                  <a:t> </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12776"/>
                <a:ext cx="8064896" cy="496996"/>
              </a:xfrm>
              <a:prstGeom prst="rect">
                <a:avLst/>
              </a:prstGeom>
              <a:blipFill rotWithShape="1">
                <a:blip r:embed="rId2"/>
                <a:stretch>
                  <a:fillRect l="-756"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97781908"/>
                  </p:ext>
                </p:extLst>
              </p:nvPr>
            </p:nvGraphicFramePr>
            <p:xfrm>
              <a:off x="1475656" y="1988840"/>
              <a:ext cx="6096000" cy="212344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14:m>
                            <m:oMathPara xmlns:m="http://schemas.openxmlformats.org/officeDocument/2006/math">
                              <m:oMathParaPr>
                                <m:jc m:val="centerGroup"/>
                              </m:oMathParaPr>
                              <m:oMath xmlns:m="http://schemas.openxmlformats.org/officeDocument/2006/math">
                                <m:sSup>
                                  <m:sSupPr>
                                    <m:ctrlPr>
                                      <a:rPr lang="en-US" sz="1800" b="0" i="1" smtClean="0">
                                        <a:solidFill>
                                          <a:srgbClr val="7030A0"/>
                                        </a:solidFill>
                                        <a:latin typeface="Cambria Math" panose="02040503050406030204" pitchFamily="18" charset="0"/>
                                      </a:rPr>
                                    </m:ctrlPr>
                                  </m:sSupPr>
                                  <m:e>
                                    <m:r>
                                      <a:rPr lang="en-US" sz="1800" b="0" i="1" smtClean="0">
                                        <a:solidFill>
                                          <a:srgbClr val="7030A0"/>
                                        </a:solidFill>
                                        <a:latin typeface="Cambria Math"/>
                                      </a:rPr>
                                      <m:t>𝐴</m:t>
                                    </m:r>
                                  </m:e>
                                  <m:sup>
                                    <m:r>
                                      <a:rPr lang="en-US" sz="1800" b="0" i="1" smtClean="0">
                                        <a:solidFill>
                                          <a:srgbClr val="7030A0"/>
                                        </a:solidFill>
                                        <a:latin typeface="Cambria Math"/>
                                      </a:rPr>
                                      <m:t>𝑐</m:t>
                                    </m:r>
                                  </m:sup>
                                </m:sSup>
                              </m:oMath>
                            </m:oMathPara>
                          </a14:m>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14:m>
                            <m:oMathPara xmlns:m="http://schemas.openxmlformats.org/officeDocument/2006/math">
                              <m:oMathParaPr>
                                <m:jc m:val="centerGroup"/>
                              </m:oMathParaPr>
                              <m:oMath xmlns:m="http://schemas.openxmlformats.org/officeDocument/2006/math">
                                <m:r>
                                  <a:rPr lang="en-US" sz="1800" i="1" smtClean="0">
                                    <a:solidFill>
                                      <a:srgbClr val="7030A0"/>
                                    </a:solidFill>
                                    <a:latin typeface="Cambria Math" panose="02040503050406030204" pitchFamily="18" charset="0"/>
                                  </a:rPr>
                                  <m:t>𝐴</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t>States/</a:t>
                          </a:r>
                        </a:p>
                        <a:p>
                          <a:r>
                            <a:rPr lang="en-US" dirty="0" smtClean="0"/>
                            <a:t>acts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a:rPr>
                                  <m:t>𝑓</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10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7</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10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00B050"/>
                                    </a:solidFill>
                                    <a:latin typeface="Cambria Math"/>
                                  </a:rPr>
                                  <m:t>𝑔</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a:rPr>
                                  <m:t>5</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a:rPr>
                                  <m:t>12</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5</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5</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a:rPr>
                                  <m:t>h</m:t>
                                </m:r>
                              </m:oMath>
                            </m:oMathPara>
                          </a14:m>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10</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7</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5</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a:rPr>
                                  <m:t>5</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97781908"/>
                  </p:ext>
                </p:extLst>
              </p:nvPr>
            </p:nvGraphicFramePr>
            <p:xfrm>
              <a:off x="1475656" y="1988840"/>
              <a:ext cx="6096000" cy="2123440"/>
            </p:xfrm>
            <a:graphic>
              <a:graphicData uri="http://schemas.openxmlformats.org/drawingml/2006/table">
                <a:tbl>
                  <a:tblPr firstRow="1" bandRow="1">
                    <a:tableStyleId>{F5AB1C69-6EDB-4FF4-983F-18BD219EF322}</a:tableStyleId>
                  </a:tblPr>
                  <a:tblGrid>
                    <a:gridCol w="1219200"/>
                    <a:gridCol w="1219200"/>
                    <a:gridCol w="1219200"/>
                    <a:gridCol w="1219200"/>
                    <a:gridCol w="12192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0000" r="-100250" b="-472131"/>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50000" r="-250" b="-472131"/>
                          </a:stretch>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dirty="0" smtClean="0"/>
                            <a:t>States/</a:t>
                          </a:r>
                        </a:p>
                        <a:p>
                          <a:r>
                            <a:rPr lang="en-US" dirty="0" smtClean="0"/>
                            <a:t>acts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58095" r="-300500" b="-17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58095" r="-200500" b="-17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58095" r="-100500" b="-17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58095" r="-500" b="-174286"/>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272131" r="-400500"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272131" r="-300500"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272131" r="-200500"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272131" r="-100500"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272131" r="-500" b="-200000"/>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372131" r="-40050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372131" r="-30050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372131" r="-20050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372131" r="-10050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372131" r="-500" b="-100000"/>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472131" r="-400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000" t="-472131" r="-300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0000" t="-472131" r="-200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000" t="-472131" r="-100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00000" t="-472131" r="-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687665" y="4365104"/>
                <a:ext cx="8064896" cy="1477328"/>
              </a:xfrm>
              <a:prstGeom prst="rect">
                <a:avLst/>
              </a:prstGeom>
              <a:noFill/>
            </p:spPr>
            <p:txBody>
              <a:bodyPr wrap="square" rtlCol="0">
                <a:spAutoFit/>
              </a:bodyPr>
              <a:lstStyle/>
              <a:p>
                <a:pPr>
                  <a:lnSpc>
                    <a:spcPct val="150000"/>
                  </a:lnSpc>
                </a:pPr>
                <a:r>
                  <a:rPr lang="en-US" sz="2000" dirty="0" smtClean="0"/>
                  <a:t>Introduce </a:t>
                </a:r>
                <a14:m>
                  <m:oMath xmlns:m="http://schemas.openxmlformats.org/officeDocument/2006/math">
                    <m:r>
                      <a:rPr lang="en-US" sz="2000" i="1">
                        <a:solidFill>
                          <a:srgbClr val="FF0000"/>
                        </a:solidFill>
                        <a:latin typeface="Cambria Math"/>
                      </a:rPr>
                      <m:t>h</m:t>
                    </m:r>
                  </m:oMath>
                </a14:m>
                <a:r>
                  <a:rPr lang="en-US" sz="2000" dirty="0" smtClean="0"/>
                  <a:t> that equals </a:t>
                </a:r>
                <a14:m>
                  <m:oMath xmlns:m="http://schemas.openxmlformats.org/officeDocument/2006/math">
                    <m:r>
                      <a:rPr lang="en-US" sz="2000" i="1">
                        <a:solidFill>
                          <a:srgbClr val="0070C0"/>
                        </a:solidFill>
                        <a:latin typeface="Cambria Math"/>
                      </a:rPr>
                      <m:t>𝑓</m:t>
                    </m:r>
                  </m:oMath>
                </a14:m>
                <a:r>
                  <a:rPr lang="en-US" sz="2000" dirty="0" smtClean="0"/>
                  <a:t> on </a:t>
                </a:r>
                <a14:m>
                  <m:oMath xmlns:m="http://schemas.openxmlformats.org/officeDocument/2006/math">
                    <m:sSup>
                      <m:sSupPr>
                        <m:ctrlPr>
                          <a:rPr lang="en-US" sz="2000" i="1">
                            <a:solidFill>
                              <a:srgbClr val="7030A0"/>
                            </a:solidFill>
                            <a:latin typeface="Cambria Math" panose="02040503050406030204" pitchFamily="18" charset="0"/>
                          </a:rPr>
                        </m:ctrlPr>
                      </m:sSupPr>
                      <m:e>
                        <m:r>
                          <a:rPr lang="en-US" sz="2000" i="1">
                            <a:solidFill>
                              <a:srgbClr val="7030A0"/>
                            </a:solidFill>
                            <a:latin typeface="Cambria Math"/>
                          </a:rPr>
                          <m:t>𝐴</m:t>
                        </m:r>
                      </m:e>
                      <m:sup>
                        <m:r>
                          <a:rPr lang="en-US" sz="2000" i="1">
                            <a:solidFill>
                              <a:srgbClr val="7030A0"/>
                            </a:solidFill>
                            <a:latin typeface="Cambria Math"/>
                          </a:rPr>
                          <m:t>𝑐</m:t>
                        </m:r>
                      </m:sup>
                    </m:sSup>
                  </m:oMath>
                </a14:m>
                <a:r>
                  <a:rPr lang="en-US" sz="2000" dirty="0" smtClean="0"/>
                  <a:t> and equals </a:t>
                </a:r>
                <a14:m>
                  <m:oMath xmlns:m="http://schemas.openxmlformats.org/officeDocument/2006/math">
                    <m:r>
                      <a:rPr lang="en-US" sz="2000" i="1">
                        <a:solidFill>
                          <a:srgbClr val="00B050"/>
                        </a:solidFill>
                        <a:latin typeface="Cambria Math"/>
                      </a:rPr>
                      <m:t>𝑔</m:t>
                    </m:r>
                  </m:oMath>
                </a14:m>
                <a:r>
                  <a:rPr lang="en-US" sz="2000" dirty="0" smtClean="0"/>
                  <a:t> on </a:t>
                </a:r>
                <a14:m>
                  <m:oMath xmlns:m="http://schemas.openxmlformats.org/officeDocument/2006/math">
                    <m:r>
                      <a:rPr lang="en-US" sz="2000" i="1">
                        <a:solidFill>
                          <a:srgbClr val="7030A0"/>
                        </a:solidFill>
                        <a:latin typeface="Cambria Math" panose="02040503050406030204" pitchFamily="18" charset="0"/>
                      </a:rPr>
                      <m:t>𝐴</m:t>
                    </m:r>
                  </m:oMath>
                </a14:m>
                <a:endParaRPr lang="en-US" sz="2000" dirty="0" smtClean="0"/>
              </a:p>
              <a:p>
                <a:pPr>
                  <a:lnSpc>
                    <a:spcPct val="150000"/>
                  </a:lnSpc>
                </a:pPr>
                <a14:m>
                  <m:oMath xmlns:m="http://schemas.openxmlformats.org/officeDocument/2006/math">
                    <m:r>
                      <a:rPr lang="en-US" sz="2000" i="1">
                        <a:solidFill>
                          <a:srgbClr val="0070C0"/>
                        </a:solidFill>
                        <a:latin typeface="Cambria Math"/>
                      </a:rPr>
                      <m:t>𝑓</m:t>
                    </m:r>
                    <m:r>
                      <a:rPr lang="en-US" sz="2000" i="1" dirty="0" smtClean="0">
                        <a:solidFill>
                          <a:schemeClr val="tx1"/>
                        </a:solidFill>
                        <a:latin typeface="Cambria Math"/>
                        <a:ea typeface="Cambria Math"/>
                      </a:rPr>
                      <m:t>≽</m:t>
                    </m:r>
                    <m:r>
                      <a:rPr lang="en-US" sz="2000" i="1">
                        <a:solidFill>
                          <a:srgbClr val="FF0000"/>
                        </a:solidFill>
                        <a:latin typeface="Cambria Math"/>
                      </a:rPr>
                      <m:t>h</m:t>
                    </m:r>
                  </m:oMath>
                </a14:m>
                <a:r>
                  <a:rPr lang="en-US" sz="2000" dirty="0" smtClean="0"/>
                  <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smtClean="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smtClean="0"/>
                  <a:t>)</a:t>
                </a:r>
              </a:p>
              <a:p>
                <a:pPr>
                  <a:lnSpc>
                    <a:spcPct val="150000"/>
                  </a:lnSpc>
                </a:pPr>
                <a14:m>
                  <m:oMath xmlns:m="http://schemas.openxmlformats.org/officeDocument/2006/math">
                    <m:r>
                      <a:rPr lang="en-US" sz="2000" i="1">
                        <a:solidFill>
                          <a:srgbClr val="FF0000"/>
                        </a:solidFill>
                        <a:latin typeface="Cambria Math"/>
                      </a:rPr>
                      <m:t>h</m:t>
                    </m:r>
                    <m:r>
                      <a:rPr lang="en-US" sz="2000" i="1" dirty="0">
                        <a:latin typeface="Cambria Math"/>
                        <a:ea typeface="Cambria Math"/>
                      </a:rPr>
                      <m:t>≽</m:t>
                    </m:r>
                    <m:r>
                      <a:rPr lang="en-US" sz="2000" i="1">
                        <a:solidFill>
                          <a:srgbClr val="00B050"/>
                        </a:solidFill>
                        <a:latin typeface="Cambria Math"/>
                      </a:rPr>
                      <m:t>𝑔</m:t>
                    </m:r>
                  </m:oMath>
                </a14:m>
                <a:r>
                  <a:rPr lang="en-US" sz="2000" dirty="0" smtClean="0">
                    <a:solidFill>
                      <a:srgbClr val="00B050"/>
                    </a:solidFill>
                  </a:rPr>
                  <a:t> </a:t>
                </a:r>
                <a:r>
                  <a:rPr lang="en-US" sz="2000" dirty="0"/>
                  <a:t>(</a:t>
                </a:r>
                <a14:m>
                  <m:oMath xmlns:m="http://schemas.openxmlformats.org/officeDocument/2006/math">
                    <m:r>
                      <a:rPr lang="en-US" sz="2000" i="1">
                        <a:solidFill>
                          <a:srgbClr val="7030A0"/>
                        </a:solidFill>
                        <a:latin typeface="Cambria Math" panose="02040503050406030204" pitchFamily="18" charset="0"/>
                      </a:rPr>
                      <m:t>𝑓</m:t>
                    </m:r>
                  </m:oMath>
                </a14:m>
                <a:r>
                  <a:rPr lang="en-US" sz="2000" dirty="0">
                    <a:solidFill>
                      <a:srgbClr val="C00000"/>
                    </a:solidFill>
                  </a:rPr>
                  <a:t> </a:t>
                </a:r>
                <a14:m>
                  <m:oMath xmlns:m="http://schemas.openxmlformats.org/officeDocument/2006/math">
                    <m:sSub>
                      <m:sSubPr>
                        <m:ctrlPr>
                          <a:rPr lang="en-US" sz="2000" i="1">
                            <a:solidFill>
                              <a:srgbClr val="C00000"/>
                            </a:solidFill>
                            <a:latin typeface="Cambria Math" panose="02040503050406030204" pitchFamily="18" charset="0"/>
                          </a:rPr>
                        </m:ctrlPr>
                      </m:sSubPr>
                      <m:e>
                        <m:r>
                          <a:rPr lang="en-US" sz="2000" i="1" dirty="0">
                            <a:solidFill>
                              <a:srgbClr val="C00000"/>
                            </a:solidFill>
                            <a:latin typeface="Cambria Math"/>
                            <a:ea typeface="Cambria Math"/>
                          </a:rPr>
                          <m:t>≽</m:t>
                        </m:r>
                      </m:e>
                      <m:sub>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a:rPr>
                              <m:t>𝐴</m:t>
                            </m:r>
                          </m:e>
                          <m:sup>
                            <m:r>
                              <a:rPr lang="en-US" sz="2000" i="1">
                                <a:solidFill>
                                  <a:srgbClr val="C00000"/>
                                </a:solidFill>
                                <a:latin typeface="Cambria Math"/>
                              </a:rPr>
                              <m:t>𝑐</m:t>
                            </m:r>
                          </m:sup>
                        </m:sSup>
                      </m:sub>
                    </m:sSub>
                    <m:r>
                      <a:rPr lang="en-US" sz="2000" i="1" smtClean="0">
                        <a:solidFill>
                          <a:srgbClr val="7030A0"/>
                        </a:solidFill>
                        <a:latin typeface="Cambria Math" panose="02040503050406030204" pitchFamily="18" charset="0"/>
                      </a:rPr>
                      <m:t>𝑔</m:t>
                    </m:r>
                  </m:oMath>
                </a14:m>
                <a:r>
                  <a:rPr lang="en-US" sz="2000" dirty="0" smtClean="0"/>
                  <a:t>)			… hence </a:t>
                </a:r>
                <a14:m>
                  <m:oMath xmlns:m="http://schemas.openxmlformats.org/officeDocument/2006/math">
                    <m:r>
                      <a:rPr lang="en-US" sz="2000" i="1">
                        <a:solidFill>
                          <a:srgbClr val="0070C0"/>
                        </a:solidFill>
                        <a:latin typeface="Cambria Math"/>
                      </a:rPr>
                      <m:t>𝑓</m:t>
                    </m:r>
                    <m:r>
                      <a:rPr lang="en-US" sz="2000" i="1" dirty="0">
                        <a:latin typeface="Cambria Math"/>
                        <a:ea typeface="Cambria Math"/>
                      </a:rPr>
                      <m:t>≽</m:t>
                    </m:r>
                    <m:r>
                      <a:rPr lang="en-US" sz="2000" i="1">
                        <a:solidFill>
                          <a:srgbClr val="00B050"/>
                        </a:solidFill>
                        <a:latin typeface="Cambria Math"/>
                      </a:rPr>
                      <m:t>𝑔</m:t>
                    </m:r>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87665" y="4365104"/>
                <a:ext cx="8064896" cy="1477328"/>
              </a:xfrm>
              <a:prstGeom prst="rect">
                <a:avLst/>
              </a:prstGeom>
              <a:blipFill rotWithShape="1">
                <a:blip r:embed="rId4"/>
                <a:stretch>
                  <a:fillRect l="-831" b="-2893"/>
                </a:stretch>
              </a:blipFill>
            </p:spPr>
            <p:txBody>
              <a:bodyPr/>
              <a:lstStyle/>
              <a:p>
                <a:r>
                  <a:rPr lang="en-US">
                    <a:noFill/>
                  </a:rPr>
                  <a:t> </a:t>
                </a:r>
              </a:p>
            </p:txBody>
          </p:sp>
        </mc:Fallback>
      </mc:AlternateContent>
    </p:spTree>
    <p:extLst>
      <p:ext uri="{BB962C8B-B14F-4D97-AF65-F5344CB8AC3E}">
        <p14:creationId xmlns:p14="http://schemas.microsoft.com/office/powerpoint/2010/main" val="17694999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170</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All ravens are black</a:t>
            </a:r>
          </a:p>
        </p:txBody>
      </p:sp>
      <mc:AlternateContent xmlns:mc="http://schemas.openxmlformats.org/markup-compatibility/2006" xmlns:a14="http://schemas.microsoft.com/office/drawing/2010/main">
        <mc:Choice Requires="a14">
          <p:sp>
            <p:nvSpPr>
              <p:cNvPr id="3" name="TextBox 2"/>
              <p:cNvSpPr txBox="1"/>
              <p:nvPr/>
            </p:nvSpPr>
            <p:spPr>
              <a:xfrm>
                <a:off x="2483768" y="5374343"/>
                <a:ext cx="4824536" cy="369332"/>
              </a:xfrm>
              <a:prstGeom prst="rect">
                <a:avLst/>
              </a:prstGeom>
              <a:noFill/>
            </p:spPr>
            <p:txBody>
              <a:bodyPr wrap="square" rtlCol="0">
                <a:spAutoFit/>
              </a:bodyPr>
              <a:lstStyle/>
              <a:p>
                <a:r>
                  <a:rPr lang="en-US" dirty="0" smtClean="0"/>
                  <a:t>The prior of “All ravens are black” is </a:t>
                </a:r>
                <a14:m>
                  <m:oMath xmlns:m="http://schemas.openxmlformats.org/officeDocument/2006/math">
                    <m:r>
                      <a:rPr lang="en-US" b="0" i="1" smtClean="0">
                        <a:solidFill>
                          <a:srgbClr val="00B050"/>
                        </a:solidFill>
                        <a:latin typeface="Cambria Math" panose="02040503050406030204" pitchFamily="18" charset="0"/>
                      </a:rPr>
                      <m:t>50</m:t>
                    </m:r>
                    <m:r>
                      <a:rPr lang="en-US" b="0" i="1" smtClean="0">
                        <a:solidFill>
                          <a:srgbClr val="00B050"/>
                        </a:solidFill>
                        <a:latin typeface="Cambria Math" panose="02040503050406030204" pitchFamily="18" charset="0"/>
                      </a:rPr>
                      <m:t>%</m:t>
                    </m:r>
                  </m:oMath>
                </a14:m>
                <a:endParaRPr lang="en-US" dirty="0">
                  <a:solidFill>
                    <a:srgbClr val="00B05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83768" y="5374343"/>
                <a:ext cx="4824536" cy="369332"/>
              </a:xfrm>
              <a:prstGeom prst="rect">
                <a:avLst/>
              </a:prstGeom>
              <a:blipFill>
                <a:blip r:embed="rId2"/>
                <a:stretch>
                  <a:fillRect l="-101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93464614"/>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552061">
                    <a:tc>
                      <a:txBody>
                        <a:bodyP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𝑂𝑏𝑗</m:t>
                                </m:r>
                                <m:r>
                                  <a:rPr lang="en-US" b="0" i="1" smtClean="0">
                                    <a:latin typeface="Cambria Math" panose="02040503050406030204" pitchFamily="18" charset="0"/>
                                  </a:rPr>
                                  <m:t>2</m:t>
                                </m:r>
                              </m:oMath>
                            </m:oMathPara>
                          </a14:m>
                          <a:endParaRPr lang="en-US" b="0" dirty="0" smtClean="0"/>
                        </a:p>
                        <a:p>
                          <a:pPr algn="ct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𝑂𝑏𝑗</m:t>
                                </m:r>
                                <m:r>
                                  <a:rPr lang="en-US" b="0" i="1" dirty="0" smtClean="0">
                                    <a:latin typeface="Cambria Math" panose="02040503050406030204" pitchFamily="18" charset="0"/>
                                  </a:rPr>
                                  <m:t>1</m:t>
                                </m:r>
                              </m:oMath>
                            </m:oMathPara>
                          </a14:m>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42983"/>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03459"/>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56917"/>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0" smtClean="0">
                                    <a:solidFill>
                                      <a:srgbClr val="0070C0"/>
                                    </a:solidFill>
                                    <a:latin typeface="Cambria Math" panose="02040503050406030204" pitchFamily="18" charset="0"/>
                                  </a:rPr>
                                  <m:t>0</m:t>
                                </m:r>
                                <m:r>
                                  <a:rPr lang="en-US" b="0" i="0"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280628342"/>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91879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93464614"/>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86667" r="-4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86667" r="-3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86667" r="-204046"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86667" r="-105233"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86667" r="-5233" b="-354286"/>
                          </a:stretch>
                        </a:blipFill>
                      </a:tcPr>
                    </a:tc>
                    <a:extLst>
                      <a:ext uri="{0D108BD9-81ED-4DB2-BD59-A6C34878D82A}">
                        <a16:rowId xmlns:a16="http://schemas.microsoft.com/office/drawing/2014/main" val="2875742983"/>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215385" r="-405814" b="-308791"/>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215385" r="-305814"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215385" r="-204046"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215385" r="-105233"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215385" r="-5233" b="-308791"/>
                          </a:stretch>
                        </a:blipFill>
                      </a:tcPr>
                    </a:tc>
                    <a:extLst>
                      <a:ext uri="{0D108BD9-81ED-4DB2-BD59-A6C34878D82A}">
                        <a16:rowId xmlns:a16="http://schemas.microsoft.com/office/drawing/2014/main" val="3810403459"/>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318889" r="-405814" b="-212222"/>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318889" r="-305814"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318889" r="-204046"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318889" r="-105233"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318889" r="-5233" b="-212222"/>
                          </a:stretch>
                        </a:blipFill>
                      </a:tcPr>
                    </a:tc>
                    <a:extLst>
                      <a:ext uri="{0D108BD9-81ED-4DB2-BD59-A6C34878D82A}">
                        <a16:rowId xmlns:a16="http://schemas.microsoft.com/office/drawing/2014/main" val="303856917"/>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414286" r="-405814" b="-10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414286" r="-305814"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414286" r="-204046"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414286" r="-105233"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414286" r="-5233" b="-109890"/>
                          </a:stretch>
                        </a:blipFill>
                      </a:tcPr>
                    </a:tc>
                    <a:extLst>
                      <a:ext uri="{0D108BD9-81ED-4DB2-BD59-A6C34878D82A}">
                        <a16:rowId xmlns:a16="http://schemas.microsoft.com/office/drawing/2014/main" val="1280628342"/>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514286" r="-405814" b="-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514286" r="-305814"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514286" r="-204046"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514286" r="-105233"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514286" r="-5233" b="-9890"/>
                          </a:stretch>
                        </a:blipFill>
                      </a:tcPr>
                    </a:tc>
                    <a:extLst>
                      <a:ext uri="{0D108BD9-81ED-4DB2-BD59-A6C34878D82A}">
                        <a16:rowId xmlns:a16="http://schemas.microsoft.com/office/drawing/2014/main" val="1964918794"/>
                      </a:ext>
                    </a:extLst>
                  </a:tr>
                </a:tbl>
              </a:graphicData>
            </a:graphic>
          </p:graphicFrame>
        </mc:Fallback>
      </mc:AlternateContent>
    </p:spTree>
    <p:extLst>
      <p:ext uri="{BB962C8B-B14F-4D97-AF65-F5344CB8AC3E}">
        <p14:creationId xmlns:p14="http://schemas.microsoft.com/office/powerpoint/2010/main" val="286164289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171</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Given rows 1,2,4</a:t>
            </a:r>
          </a:p>
        </p:txBody>
      </p:sp>
      <mc:AlternateContent xmlns:mc="http://schemas.openxmlformats.org/markup-compatibility/2006" xmlns:a14="http://schemas.microsoft.com/office/drawing/2010/main">
        <mc:Choice Requires="a14">
          <p:sp>
            <p:nvSpPr>
              <p:cNvPr id="3" name="TextBox 2"/>
              <p:cNvSpPr txBox="1"/>
              <p:nvPr/>
            </p:nvSpPr>
            <p:spPr>
              <a:xfrm>
                <a:off x="3131840" y="5324031"/>
                <a:ext cx="3384376" cy="485454"/>
              </a:xfrm>
              <a:prstGeom prst="rect">
                <a:avLst/>
              </a:prstGeom>
              <a:noFill/>
            </p:spPr>
            <p:txBody>
              <a:bodyPr wrap="square" rtlCol="0">
                <a:spAutoFit/>
              </a:bodyPr>
              <a:lstStyle/>
              <a:p>
                <a:r>
                  <a:rPr lang="en-US" dirty="0" smtClean="0"/>
                  <a:t>The prior </a:t>
                </a:r>
                <a14:m>
                  <m:oMath xmlns:m="http://schemas.openxmlformats.org/officeDocument/2006/math">
                    <m:r>
                      <a:rPr lang="en-US" b="0" i="1" smtClean="0">
                        <a:solidFill>
                          <a:srgbClr val="00B050"/>
                        </a:solidFill>
                        <a:latin typeface="Cambria Math" panose="02040503050406030204" pitchFamily="18" charset="0"/>
                      </a:rPr>
                      <m:t>50</m:t>
                    </m:r>
                    <m:r>
                      <a:rPr lang="en-US" b="0" i="1" smtClean="0">
                        <a:solidFill>
                          <a:srgbClr val="00B050"/>
                        </a:solidFill>
                        <a:latin typeface="Cambria Math" panose="02040503050406030204" pitchFamily="18" charset="0"/>
                      </a:rPr>
                      <m:t>% </m:t>
                    </m:r>
                  </m:oMath>
                </a14:m>
                <a:r>
                  <a:rPr lang="en-US" b="0" i="0" dirty="0" smtClean="0">
                    <a:solidFill>
                      <a:srgbClr val="FF0000"/>
                    </a:solidFill>
                    <a:latin typeface="+mj-lt"/>
                  </a:rPr>
                  <a:t>goes up </a:t>
                </a:r>
                <a:r>
                  <a:rPr lang="en-US" b="0" i="0" dirty="0" smtClean="0">
                    <a:latin typeface="+mj-lt"/>
                  </a:rPr>
                  <a:t>to</a:t>
                </a:r>
                <a:r>
                  <a:rPr lang="en-US" b="0" i="0" dirty="0" smtClean="0">
                    <a:solidFill>
                      <a:srgbClr val="FF0000"/>
                    </a:solidFill>
                    <a:latin typeface="+mj-lt"/>
                  </a:rPr>
                  <a:t> </a:t>
                </a:r>
                <a14:m>
                  <m:oMath xmlns:m="http://schemas.openxmlformats.org/officeDocument/2006/math">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2</m:t>
                        </m:r>
                      </m:num>
                      <m:den>
                        <m:r>
                          <a:rPr lang="en-US" b="0" i="1" smtClean="0">
                            <a:solidFill>
                              <a:srgbClr val="FF0000"/>
                            </a:solidFill>
                            <a:latin typeface="Cambria Math" panose="02040503050406030204" pitchFamily="18" charset="0"/>
                          </a:rPr>
                          <m:t>3</m:t>
                        </m:r>
                      </m:den>
                    </m:f>
                  </m:oMath>
                </a14:m>
                <a:r>
                  <a:rPr lang="en-US" b="0" i="0" dirty="0" smtClean="0">
                    <a:solidFill>
                      <a:srgbClr val="FF0000"/>
                    </a:solidFill>
                    <a:latin typeface="+mj-lt"/>
                  </a:rPr>
                  <a:t> </a:t>
                </a:r>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31840" y="5324031"/>
                <a:ext cx="3384376" cy="485454"/>
              </a:xfrm>
              <a:prstGeom prst="rect">
                <a:avLst/>
              </a:prstGeom>
              <a:blipFill>
                <a:blip r:embed="rId2"/>
                <a:stretch>
                  <a:fillRect l="-162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418155312"/>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552061">
                    <a:tc>
                      <a:txBody>
                        <a:bodyP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𝑂𝑏𝑗</m:t>
                                </m:r>
                                <m:r>
                                  <a:rPr lang="en-US" b="0" i="1" smtClean="0">
                                    <a:latin typeface="Cambria Math" panose="02040503050406030204" pitchFamily="18" charset="0"/>
                                  </a:rPr>
                                  <m:t>2</m:t>
                                </m:r>
                              </m:oMath>
                            </m:oMathPara>
                          </a14:m>
                          <a:endParaRPr lang="en-US" b="0" dirty="0" smtClean="0"/>
                        </a:p>
                        <a:p>
                          <a:pPr algn="ct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𝑂𝑏𝑗</m:t>
                                </m:r>
                                <m:r>
                                  <a:rPr lang="en-US" b="0" i="1" dirty="0" smtClean="0">
                                    <a:latin typeface="Cambria Math" panose="02040503050406030204" pitchFamily="18" charset="0"/>
                                  </a:rPr>
                                  <m:t>1</m:t>
                                </m:r>
                              </m:oMath>
                            </m:oMathPara>
                          </a14:m>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42983"/>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03459"/>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56917"/>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0" smtClean="0">
                                    <a:solidFill>
                                      <a:srgbClr val="0070C0"/>
                                    </a:solidFill>
                                    <a:latin typeface="Cambria Math" panose="02040503050406030204" pitchFamily="18" charset="0"/>
                                  </a:rPr>
                                  <m:t>0</m:t>
                                </m:r>
                                <m:r>
                                  <a:rPr lang="en-US" b="0" i="0"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280628342"/>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91879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418155312"/>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86667" r="-4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86667" r="-3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86667" r="-204046"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86667" r="-105233"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86667" r="-5233" b="-354286"/>
                          </a:stretch>
                        </a:blipFill>
                      </a:tcPr>
                    </a:tc>
                    <a:extLst>
                      <a:ext uri="{0D108BD9-81ED-4DB2-BD59-A6C34878D82A}">
                        <a16:rowId xmlns:a16="http://schemas.microsoft.com/office/drawing/2014/main" val="2875742983"/>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215385" r="-405814" b="-308791"/>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215385" r="-305814"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215385" r="-204046"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215385" r="-105233"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215385" r="-5233" b="-308791"/>
                          </a:stretch>
                        </a:blipFill>
                      </a:tcPr>
                    </a:tc>
                    <a:extLst>
                      <a:ext uri="{0D108BD9-81ED-4DB2-BD59-A6C34878D82A}">
                        <a16:rowId xmlns:a16="http://schemas.microsoft.com/office/drawing/2014/main" val="3810403459"/>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318889" r="-405814" b="-212222"/>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318889" r="-305814"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318889" r="-204046"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318889" r="-105233"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318889" r="-5233" b="-212222"/>
                          </a:stretch>
                        </a:blipFill>
                      </a:tcPr>
                    </a:tc>
                    <a:extLst>
                      <a:ext uri="{0D108BD9-81ED-4DB2-BD59-A6C34878D82A}">
                        <a16:rowId xmlns:a16="http://schemas.microsoft.com/office/drawing/2014/main" val="303856917"/>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414286" r="-405814" b="-10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414286" r="-305814"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414286" r="-204046"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414286" r="-105233"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414286" r="-5233" b="-109890"/>
                          </a:stretch>
                        </a:blipFill>
                      </a:tcPr>
                    </a:tc>
                    <a:extLst>
                      <a:ext uri="{0D108BD9-81ED-4DB2-BD59-A6C34878D82A}">
                        <a16:rowId xmlns:a16="http://schemas.microsoft.com/office/drawing/2014/main" val="1280628342"/>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514286" r="-405814" b="-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514286" r="-305814"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514286" r="-204046"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514286" r="-105233"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514286" r="-5233" b="-9890"/>
                          </a:stretch>
                        </a:blipFill>
                      </a:tcPr>
                    </a:tc>
                    <a:extLst>
                      <a:ext uri="{0D108BD9-81ED-4DB2-BD59-A6C34878D82A}">
                        <a16:rowId xmlns:a16="http://schemas.microsoft.com/office/drawing/2014/main" val="1964918794"/>
                      </a:ext>
                    </a:extLst>
                  </a:tr>
                </a:tbl>
              </a:graphicData>
            </a:graphic>
          </p:graphicFrame>
        </mc:Fallback>
      </mc:AlternateContent>
    </p:spTree>
    <p:extLst>
      <p:ext uri="{BB962C8B-B14F-4D97-AF65-F5344CB8AC3E}">
        <p14:creationId xmlns:p14="http://schemas.microsoft.com/office/powerpoint/2010/main" val="268993400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172</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Given the </a:t>
            </a:r>
            <a:r>
              <a:rPr lang="en-US" altLang="en-US" sz="3600" dirty="0" smtClean="0">
                <a:solidFill>
                  <a:srgbClr val="FF0000"/>
                </a:solidFill>
              </a:rPr>
              <a:t>fourth</a:t>
            </a:r>
            <a:r>
              <a:rPr lang="en-US" altLang="en-US" sz="3600" dirty="0" smtClean="0">
                <a:solidFill>
                  <a:schemeClr val="accent2"/>
                </a:solidFill>
              </a:rPr>
              <a:t> row</a:t>
            </a:r>
          </a:p>
        </p:txBody>
      </p:sp>
      <mc:AlternateContent xmlns:mc="http://schemas.openxmlformats.org/markup-compatibility/2006" xmlns:a14="http://schemas.microsoft.com/office/drawing/2010/main">
        <mc:Choice Requires="a14">
          <p:sp>
            <p:nvSpPr>
              <p:cNvPr id="3" name="TextBox 2"/>
              <p:cNvSpPr txBox="1"/>
              <p:nvPr/>
            </p:nvSpPr>
            <p:spPr>
              <a:xfrm>
                <a:off x="2987824" y="5346729"/>
                <a:ext cx="3384376" cy="369332"/>
              </a:xfrm>
              <a:prstGeom prst="rect">
                <a:avLst/>
              </a:prstGeom>
              <a:noFill/>
            </p:spPr>
            <p:txBody>
              <a:bodyPr wrap="square" rtlCol="0">
                <a:spAutoFit/>
              </a:bodyPr>
              <a:lstStyle/>
              <a:p>
                <a:r>
                  <a:rPr lang="en-US" dirty="0" smtClean="0"/>
                  <a:t>The prior </a:t>
                </a:r>
                <a14:m>
                  <m:oMath xmlns:m="http://schemas.openxmlformats.org/officeDocument/2006/math">
                    <m:r>
                      <a:rPr lang="en-US" i="1">
                        <a:solidFill>
                          <a:srgbClr val="00B050"/>
                        </a:solidFill>
                        <a:latin typeface="Cambria Math" panose="02040503050406030204" pitchFamily="18" charset="0"/>
                      </a:rPr>
                      <m:t>50</m:t>
                    </m:r>
                    <m:r>
                      <a:rPr lang="en-US" i="1">
                        <a:solidFill>
                          <a:srgbClr val="00B050"/>
                        </a:solidFill>
                        <a:latin typeface="Cambria Math" panose="02040503050406030204" pitchFamily="18" charset="0"/>
                      </a:rPr>
                      <m:t>%</m:t>
                    </m:r>
                  </m:oMath>
                </a14:m>
                <a:r>
                  <a:rPr lang="en-US" dirty="0" smtClean="0"/>
                  <a:t> </a:t>
                </a:r>
                <a:r>
                  <a:rPr lang="en-US" b="0" i="0" dirty="0" smtClean="0">
                    <a:solidFill>
                      <a:srgbClr val="FF0000"/>
                    </a:solidFill>
                    <a:latin typeface="+mj-lt"/>
                  </a:rPr>
                  <a:t>goes down </a:t>
                </a:r>
                <a:r>
                  <a:rPr lang="en-US" b="0" i="0" dirty="0" smtClean="0">
                    <a:latin typeface="+mj-lt"/>
                  </a:rPr>
                  <a:t>to</a:t>
                </a:r>
                <a:r>
                  <a:rPr lang="en-US" b="0" i="0" dirty="0" smtClean="0">
                    <a:solidFill>
                      <a:srgbClr val="FF0000"/>
                    </a:solidFill>
                    <a:latin typeface="+mj-lt"/>
                  </a:rPr>
                  <a:t> </a:t>
                </a:r>
                <a14:m>
                  <m:oMath xmlns:m="http://schemas.openxmlformats.org/officeDocument/2006/math">
                    <m:r>
                      <a:rPr lang="en-US" b="0" i="1" smtClean="0">
                        <a:solidFill>
                          <a:srgbClr val="FF0000"/>
                        </a:solidFill>
                        <a:latin typeface="Cambria Math" panose="02040503050406030204" pitchFamily="18" charset="0"/>
                      </a:rPr>
                      <m:t>0</m:t>
                    </m:r>
                  </m:oMath>
                </a14:m>
                <a:r>
                  <a:rPr lang="en-US" b="0" i="0" dirty="0" smtClean="0">
                    <a:solidFill>
                      <a:srgbClr val="FF0000"/>
                    </a:solidFill>
                    <a:latin typeface="+mj-lt"/>
                  </a:rPr>
                  <a:t> </a:t>
                </a:r>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987824" y="5346729"/>
                <a:ext cx="3384376" cy="369332"/>
              </a:xfrm>
              <a:prstGeom prst="rect">
                <a:avLst/>
              </a:prstGeom>
              <a:blipFill>
                <a:blip r:embed="rId2"/>
                <a:stretch>
                  <a:fillRect l="-144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418155312"/>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552061">
                    <a:tc>
                      <a:txBody>
                        <a:bodyP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𝑂𝑏𝑗</m:t>
                                </m:r>
                                <m:r>
                                  <a:rPr lang="en-US" b="0" i="1" smtClean="0">
                                    <a:latin typeface="Cambria Math" panose="02040503050406030204" pitchFamily="18" charset="0"/>
                                  </a:rPr>
                                  <m:t>2</m:t>
                                </m:r>
                              </m:oMath>
                            </m:oMathPara>
                          </a14:m>
                          <a:endParaRPr lang="en-US" b="0" dirty="0" smtClean="0"/>
                        </a:p>
                        <a:p>
                          <a:pPr algn="ct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𝑂𝑏𝑗</m:t>
                                </m:r>
                                <m:r>
                                  <a:rPr lang="en-US" b="0" i="1" dirty="0" smtClean="0">
                                    <a:latin typeface="Cambria Math" panose="02040503050406030204" pitchFamily="18" charset="0"/>
                                  </a:rPr>
                                  <m:t>1</m:t>
                                </m:r>
                              </m:oMath>
                            </m:oMathPara>
                          </a14:m>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42983"/>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03459"/>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𝐵𝑆</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56917"/>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0" smtClean="0">
                                    <a:solidFill>
                                      <a:srgbClr val="0070C0"/>
                                    </a:solidFill>
                                    <a:latin typeface="Cambria Math" panose="02040503050406030204" pitchFamily="18" charset="0"/>
                                  </a:rPr>
                                  <m:t>0</m:t>
                                </m:r>
                                <m:r>
                                  <a:rPr lang="en-US" b="0" i="0"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280628342"/>
                      </a:ext>
                    </a:extLst>
                  </a:tr>
                  <a:tr h="552061">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𝐵𝑅</m:t>
                                </m:r>
                              </m:oMath>
                            </m:oMathPara>
                          </a14:m>
                          <a:endParaRPr lang="en-US"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25</m:t>
                                </m:r>
                              </m:oMath>
                            </m:oMathPara>
                          </a14:m>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rPr>
                                  <m:t>0</m:t>
                                </m:r>
                              </m:oMath>
                            </m:oMathPara>
                          </a14:m>
                          <a:endParaRPr lang="en-US" dirty="0">
                            <a:solidFill>
                              <a:schemeClr val="bg2"/>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91879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418155312"/>
                  </p:ext>
                </p:extLst>
              </p:nvPr>
            </p:nvGraphicFramePr>
            <p:xfrm>
              <a:off x="1907704" y="1417181"/>
              <a:ext cx="5240300" cy="3400385"/>
            </p:xfrm>
            <a:graphic>
              <a:graphicData uri="http://schemas.openxmlformats.org/drawingml/2006/table">
                <a:tbl>
                  <a:tblPr firstRow="1" bandRow="1">
                    <a:tableStyleId>{F5AB1C69-6EDB-4FF4-983F-18BD219EF322}</a:tableStyleId>
                  </a:tblPr>
                  <a:tblGrid>
                    <a:gridCol w="1048060">
                      <a:extLst>
                        <a:ext uri="{9D8B030D-6E8A-4147-A177-3AD203B41FA5}">
                          <a16:colId xmlns:a16="http://schemas.microsoft.com/office/drawing/2014/main" val="3894370230"/>
                        </a:ext>
                      </a:extLst>
                    </a:gridCol>
                    <a:gridCol w="1044539">
                      <a:extLst>
                        <a:ext uri="{9D8B030D-6E8A-4147-A177-3AD203B41FA5}">
                          <a16:colId xmlns:a16="http://schemas.microsoft.com/office/drawing/2014/main" val="1248925476"/>
                        </a:ext>
                      </a:extLst>
                    </a:gridCol>
                    <a:gridCol w="1051581">
                      <a:extLst>
                        <a:ext uri="{9D8B030D-6E8A-4147-A177-3AD203B41FA5}">
                          <a16:colId xmlns:a16="http://schemas.microsoft.com/office/drawing/2014/main" val="717406540"/>
                        </a:ext>
                      </a:extLst>
                    </a:gridCol>
                    <a:gridCol w="1048060">
                      <a:extLst>
                        <a:ext uri="{9D8B030D-6E8A-4147-A177-3AD203B41FA5}">
                          <a16:colId xmlns:a16="http://schemas.microsoft.com/office/drawing/2014/main" val="2790699330"/>
                        </a:ext>
                      </a:extLst>
                    </a:gridCol>
                    <a:gridCol w="1048060">
                      <a:extLst>
                        <a:ext uri="{9D8B030D-6E8A-4147-A177-3AD203B41FA5}">
                          <a16:colId xmlns:a16="http://schemas.microsoft.com/office/drawing/2014/main" val="3064425801"/>
                        </a:ext>
                      </a:extLst>
                    </a:gridCol>
                  </a:tblGrid>
                  <a:tr h="55206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659056"/>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86667" r="-4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86667" r="-305814"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86667" r="-204046"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86667" r="-105233" b="-35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86667" r="-5233" b="-354286"/>
                          </a:stretch>
                        </a:blipFill>
                      </a:tcPr>
                    </a:tc>
                    <a:extLst>
                      <a:ext uri="{0D108BD9-81ED-4DB2-BD59-A6C34878D82A}">
                        <a16:rowId xmlns:a16="http://schemas.microsoft.com/office/drawing/2014/main" val="2875742983"/>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215385" r="-405814" b="-308791"/>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215385" r="-305814"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215385" r="-204046"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215385" r="-105233" b="-308791"/>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215385" r="-5233" b="-308791"/>
                          </a:stretch>
                        </a:blipFill>
                      </a:tcPr>
                    </a:tc>
                    <a:extLst>
                      <a:ext uri="{0D108BD9-81ED-4DB2-BD59-A6C34878D82A}">
                        <a16:rowId xmlns:a16="http://schemas.microsoft.com/office/drawing/2014/main" val="3810403459"/>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318889" r="-405814" b="-212222"/>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318889" r="-305814"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318889" r="-204046"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318889" r="-105233" b="-212222"/>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318889" r="-5233" b="-212222"/>
                          </a:stretch>
                        </a:blipFill>
                      </a:tcPr>
                    </a:tc>
                    <a:extLst>
                      <a:ext uri="{0D108BD9-81ED-4DB2-BD59-A6C34878D82A}">
                        <a16:rowId xmlns:a16="http://schemas.microsoft.com/office/drawing/2014/main" val="303856917"/>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414286" r="-405814" b="-10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81" t="-414286" r="-305814"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22" t="-414286" r="-204046"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163" t="-414286" r="-105233" b="-10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163" t="-414286" r="-5233" b="-109890"/>
                          </a:stretch>
                        </a:blipFill>
                      </a:tcPr>
                    </a:tc>
                    <a:extLst>
                      <a:ext uri="{0D108BD9-81ED-4DB2-BD59-A6C34878D82A}">
                        <a16:rowId xmlns:a16="http://schemas.microsoft.com/office/drawing/2014/main" val="1280628342"/>
                      </a:ext>
                    </a:extLst>
                  </a:tr>
                  <a:tr h="552061">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1" t="-514286" r="-405814" b="-9890"/>
                          </a:stretch>
                        </a:blipFill>
                      </a:tcPr>
                    </a:tc>
                    <a:tc>
                      <a:txBody>
                        <a:bodyPr/>
                        <a:lstStyle/>
                        <a:p>
                          <a:endParaRPr lang="en-US"/>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00581" t="-514286" r="-305814"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199422" t="-514286" r="-204046"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301163" t="-514286" r="-105233" b="-9890"/>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3"/>
                          <a:stretch>
                            <a:fillRect l="-401163" t="-514286" r="-5233" b="-9890"/>
                          </a:stretch>
                        </a:blipFill>
                      </a:tcPr>
                    </a:tc>
                    <a:extLst>
                      <a:ext uri="{0D108BD9-81ED-4DB2-BD59-A6C34878D82A}">
                        <a16:rowId xmlns:a16="http://schemas.microsoft.com/office/drawing/2014/main" val="1964918794"/>
                      </a:ext>
                    </a:extLst>
                  </a:tr>
                </a:tbl>
              </a:graphicData>
            </a:graphic>
          </p:graphicFrame>
        </mc:Fallback>
      </mc:AlternateContent>
    </p:spTree>
    <p:extLst>
      <p:ext uri="{BB962C8B-B14F-4D97-AF65-F5344CB8AC3E}">
        <p14:creationId xmlns:p14="http://schemas.microsoft.com/office/powerpoint/2010/main" val="212008372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173</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Problem of Induction</a:t>
            </a:r>
          </a:p>
        </p:txBody>
      </p:sp>
      <p:sp>
        <p:nvSpPr>
          <p:cNvPr id="141316" name="Rectangle 3"/>
          <p:cNvSpPr>
            <a:spLocks noGrp="1" noChangeArrowheads="1"/>
          </p:cNvSpPr>
          <p:nvPr>
            <p:ph type="body" idx="1"/>
          </p:nvPr>
        </p:nvSpPr>
        <p:spPr>
          <a:xfrm>
            <a:off x="3847112" y="3991833"/>
            <a:ext cx="4402833" cy="2533512"/>
          </a:xfrm>
        </p:spPr>
        <p:txBody>
          <a:bodyPr/>
          <a:lstStyle/>
          <a:p>
            <a:pPr marL="0" indent="0" algn="l" rtl="0" eaLnBrk="1" hangingPunct="1">
              <a:lnSpc>
                <a:spcPct val="150000"/>
              </a:lnSpc>
              <a:buNone/>
            </a:pPr>
            <a:r>
              <a:rPr lang="en-US" sz="2000" dirty="0" smtClean="0"/>
              <a:t>“That </a:t>
            </a:r>
            <a:r>
              <a:rPr lang="en-US" sz="2000" dirty="0"/>
              <a:t>the sun will not rise tomorrow is no less intelligible a proposition, and implies no more contradiction, than the affirmation, </a:t>
            </a:r>
            <a:r>
              <a:rPr lang="en-US" sz="2000" dirty="0" smtClean="0"/>
              <a:t>that it will </a:t>
            </a:r>
            <a:r>
              <a:rPr lang="en-US" sz="2000" dirty="0"/>
              <a:t>rise</a:t>
            </a:r>
            <a:r>
              <a:rPr lang="en-US" sz="2000" dirty="0" smtClean="0"/>
              <a:t>.” (Enquiry, 1748)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10" y="1572133"/>
            <a:ext cx="1901011" cy="2304256"/>
          </a:xfrm>
          <a:prstGeom prst="rect">
            <a:avLst/>
          </a:prstGeom>
        </p:spPr>
      </p:pic>
      <p:sp>
        <p:nvSpPr>
          <p:cNvPr id="3" name="TextBox 2"/>
          <p:cNvSpPr txBox="1"/>
          <p:nvPr/>
        </p:nvSpPr>
        <p:spPr>
          <a:xfrm>
            <a:off x="805999" y="4149080"/>
            <a:ext cx="2952328" cy="369332"/>
          </a:xfrm>
          <a:prstGeom prst="rect">
            <a:avLst/>
          </a:prstGeom>
          <a:noFill/>
        </p:spPr>
        <p:txBody>
          <a:bodyPr wrap="square" rtlCol="0">
            <a:spAutoFit/>
          </a:bodyPr>
          <a:lstStyle/>
          <a:p>
            <a:r>
              <a:rPr lang="en-US" dirty="0" smtClean="0"/>
              <a:t>David Hume (1711-1776)</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225" y="1452662"/>
            <a:ext cx="1449775" cy="2556408"/>
          </a:xfrm>
          <a:prstGeom prst="rect">
            <a:avLst/>
          </a:prstGeom>
        </p:spPr>
      </p:pic>
    </p:spTree>
    <p:extLst>
      <p:ext uri="{BB962C8B-B14F-4D97-AF65-F5344CB8AC3E}">
        <p14:creationId xmlns:p14="http://schemas.microsoft.com/office/powerpoint/2010/main" val="293039943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174</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Justifying induction</a:t>
            </a:r>
          </a:p>
        </p:txBody>
      </p:sp>
      <p:sp>
        <p:nvSpPr>
          <p:cNvPr id="141316" name="Rectangle 3"/>
          <p:cNvSpPr>
            <a:spLocks noGrp="1" noChangeArrowheads="1"/>
          </p:cNvSpPr>
          <p:nvPr>
            <p:ph type="body" idx="1"/>
          </p:nvPr>
        </p:nvSpPr>
        <p:spPr>
          <a:xfrm>
            <a:off x="457200" y="1600201"/>
            <a:ext cx="4258816" cy="4277072"/>
          </a:xfrm>
        </p:spPr>
        <p:txBody>
          <a:bodyPr/>
          <a:lstStyle/>
          <a:p>
            <a:pPr marL="0" indent="0" algn="l" rtl="0" eaLnBrk="1" hangingPunct="1">
              <a:lnSpc>
                <a:spcPct val="150000"/>
              </a:lnSpc>
              <a:buNone/>
            </a:pPr>
            <a:r>
              <a:rPr lang="en-US" altLang="en-US" sz="2400" dirty="0" smtClean="0"/>
              <a:t>Was a problem for Hume and remained so </a:t>
            </a:r>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t>W.V.O.</a:t>
            </a:r>
            <a:r>
              <a:rPr lang="en-US" altLang="en-US" sz="2400" dirty="0" smtClean="0">
                <a:solidFill>
                  <a:srgbClr val="0070C0"/>
                </a:solidFill>
              </a:rPr>
              <a:t> </a:t>
            </a:r>
            <a:r>
              <a:rPr lang="en-US" altLang="en-US" sz="2400" dirty="0">
                <a:solidFill>
                  <a:srgbClr val="FF0000"/>
                </a:solidFill>
              </a:rPr>
              <a:t>Quine</a:t>
            </a:r>
            <a:r>
              <a:rPr lang="en-US" altLang="en-US" sz="2400" dirty="0" smtClean="0"/>
              <a:t> : “The human condition is the </a:t>
            </a:r>
            <a:r>
              <a:rPr lang="en-US" altLang="en-US" sz="2400" dirty="0" err="1" smtClean="0"/>
              <a:t>Humean</a:t>
            </a:r>
            <a:r>
              <a:rPr lang="en-US" altLang="en-US" sz="2400" dirty="0" smtClean="0"/>
              <a:t> condition”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622070"/>
            <a:ext cx="1944216" cy="2439991"/>
          </a:xfrm>
          <a:prstGeom prst="rect">
            <a:avLst/>
          </a:prstGeom>
        </p:spPr>
      </p:pic>
      <p:sp>
        <p:nvSpPr>
          <p:cNvPr id="3" name="TextBox 2"/>
          <p:cNvSpPr txBox="1"/>
          <p:nvPr/>
        </p:nvSpPr>
        <p:spPr>
          <a:xfrm>
            <a:off x="5688124" y="4365104"/>
            <a:ext cx="2880320" cy="646331"/>
          </a:xfrm>
          <a:prstGeom prst="rect">
            <a:avLst/>
          </a:prstGeom>
          <a:noFill/>
        </p:spPr>
        <p:txBody>
          <a:bodyPr wrap="square" rtlCol="0">
            <a:spAutoFit/>
          </a:bodyPr>
          <a:lstStyle/>
          <a:p>
            <a:r>
              <a:rPr lang="en-US" dirty="0" smtClean="0"/>
              <a:t>Willard Van </a:t>
            </a:r>
            <a:r>
              <a:rPr lang="en-US" dirty="0" err="1" smtClean="0"/>
              <a:t>Orman</a:t>
            </a:r>
            <a:r>
              <a:rPr lang="en-US" dirty="0" smtClean="0"/>
              <a:t> Quine </a:t>
            </a:r>
          </a:p>
          <a:p>
            <a:r>
              <a:rPr lang="en-US" dirty="0" smtClean="0"/>
              <a:t>(1908-2000)</a:t>
            </a:r>
            <a:endParaRPr lang="en-US" dirty="0"/>
          </a:p>
        </p:txBody>
      </p:sp>
    </p:spTree>
    <p:extLst>
      <p:ext uri="{BB962C8B-B14F-4D97-AF65-F5344CB8AC3E}">
        <p14:creationId xmlns:p14="http://schemas.microsoft.com/office/powerpoint/2010/main" val="269799322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175</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A puzzle</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8229600" cy="4277072"/>
              </a:xfrm>
            </p:spPr>
            <p:txBody>
              <a:bodyPr/>
              <a:lstStyle/>
              <a:p>
                <a:pPr marL="0" indent="0" algn="l" rtl="0" eaLnBrk="1" hangingPunct="1">
                  <a:lnSpc>
                    <a:spcPct val="150000"/>
                  </a:lnSpc>
                  <a:buNone/>
                </a:pPr>
                <a:r>
                  <a:rPr lang="en-US" altLang="en-US" sz="2400" dirty="0" smtClean="0"/>
                  <a:t>Continue the sequence</a:t>
                </a:r>
              </a:p>
              <a:p>
                <a:pPr marL="0" indent="0" algn="l" rtl="0" eaLnBrk="1" hangingPunct="1">
                  <a:lnSpc>
                    <a:spcPct val="150000"/>
                  </a:lnSpc>
                  <a:buNone/>
                </a:pPr>
                <a:endParaRPr lang="en-US" altLang="en-US" sz="2400" dirty="0"/>
              </a:p>
              <a:p>
                <a:pPr marL="0" indent="0" algn="ctr" rtl="0" eaLnBrk="1" hangingPunct="1">
                  <a:lnSpc>
                    <a:spcPct val="150000"/>
                  </a:lnSpc>
                  <a:buNone/>
                </a:pPr>
                <a14:m>
                  <m:oMath xmlns:m="http://schemas.openxmlformats.org/officeDocument/2006/math">
                    <m:r>
                      <a:rPr lang="en-US" altLang="en-US" sz="2400" i="1" dirty="0" smtClean="0">
                        <a:solidFill>
                          <a:srgbClr val="0070C0"/>
                        </a:solidFill>
                        <a:latin typeface="Cambria Math" panose="02040503050406030204" pitchFamily="18" charset="0"/>
                      </a:rPr>
                      <m:t>1</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2</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4</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8</m:t>
                    </m:r>
                    <m:r>
                      <a:rPr lang="en-US" altLang="en-US" sz="2400" i="1" dirty="0" smtClean="0">
                        <a:solidFill>
                          <a:srgbClr val="0070C0"/>
                        </a:solidFill>
                        <a:latin typeface="Cambria Math" panose="02040503050406030204" pitchFamily="18" charset="0"/>
                      </a:rPr>
                      <m:t> ,   </m:t>
                    </m:r>
                    <m:r>
                      <a:rPr lang="en-US" altLang="en-US" sz="2400" i="1" u="sng" dirty="0">
                        <a:solidFill>
                          <a:srgbClr val="0070C0"/>
                        </a:solidFill>
                        <a:latin typeface="Cambria Math" panose="02040503050406030204" pitchFamily="18" charset="0"/>
                      </a:rPr>
                      <m:t>				</m:t>
                    </m:r>
                  </m:oMath>
                </a14:m>
                <a:r>
                  <a:rPr lang="en-US" altLang="en-US" sz="2400" u="sng" dirty="0" smtClean="0">
                    <a:solidFill>
                      <a:srgbClr val="0070C0"/>
                    </a:solidFill>
                  </a:rPr>
                  <a:t>  </a:t>
                </a:r>
                <a:endParaRPr lang="en-US" altLang="en-US" sz="2400" dirty="0" smtClean="0">
                  <a:solidFill>
                    <a:srgbClr val="0070C0"/>
                  </a:solidFill>
                </a:endParaRP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8229600" cy="4277072"/>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39815689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176</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A puzzle</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8229600" cy="4277072"/>
              </a:xfrm>
            </p:spPr>
            <p:txBody>
              <a:bodyPr/>
              <a:lstStyle/>
              <a:p>
                <a:pPr marL="0" indent="0" algn="l" rtl="0" eaLnBrk="1" hangingPunct="1">
                  <a:lnSpc>
                    <a:spcPct val="150000"/>
                  </a:lnSpc>
                  <a:buNone/>
                </a:pPr>
                <a:r>
                  <a:rPr lang="en-US" altLang="en-US" sz="2400" dirty="0" smtClean="0"/>
                  <a:t>Did you try</a:t>
                </a:r>
                <a:endParaRPr lang="en-US" altLang="en-US" sz="2400" dirty="0"/>
              </a:p>
              <a:p>
                <a:pPr marL="0" indent="0" algn="ctr" rtl="0" eaLnBrk="1" hangingPunct="1">
                  <a:lnSpc>
                    <a:spcPct val="150000"/>
                  </a:lnSpc>
                  <a:buNone/>
                </a:pPr>
                <a14:m>
                  <m:oMath xmlns:m="http://schemas.openxmlformats.org/officeDocument/2006/math">
                    <m:r>
                      <a:rPr lang="en-US" altLang="en-US" sz="2400" i="1" dirty="0" smtClean="0">
                        <a:solidFill>
                          <a:srgbClr val="0070C0"/>
                        </a:solidFill>
                        <a:latin typeface="Cambria Math" panose="02040503050406030204" pitchFamily="18" charset="0"/>
                      </a:rPr>
                      <m:t>1</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2</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4</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8</m:t>
                    </m:r>
                    <m:r>
                      <a:rPr lang="en-US" altLang="en-US" sz="2400" b="0" i="1" dirty="0" smtClean="0">
                        <a:solidFill>
                          <a:srgbClr val="0070C0"/>
                        </a:solidFill>
                        <a:latin typeface="Cambria Math" panose="02040503050406030204" pitchFamily="18" charset="0"/>
                      </a:rPr>
                      <m:t> , </m:t>
                    </m:r>
                    <m:r>
                      <a:rPr lang="en-US" altLang="en-US" sz="2400" b="0" i="1" dirty="0" smtClean="0">
                        <a:solidFill>
                          <a:srgbClr val="00B050"/>
                        </a:solidFill>
                        <a:latin typeface="Cambria Math" panose="02040503050406030204" pitchFamily="18" charset="0"/>
                      </a:rPr>
                      <m:t>16</m:t>
                    </m:r>
                  </m:oMath>
                </a14:m>
                <a:r>
                  <a:rPr lang="en-US" altLang="en-US" sz="2400" dirty="0" smtClean="0"/>
                  <a:t> ?</a:t>
                </a:r>
              </a:p>
              <a:p>
                <a:pPr marL="0" indent="0" algn="l" rtl="0" eaLnBrk="1" hangingPunct="1">
                  <a:lnSpc>
                    <a:spcPct val="150000"/>
                  </a:lnSpc>
                  <a:buNone/>
                </a:pPr>
                <a:r>
                  <a:rPr lang="en-US" altLang="en-US" sz="2400" dirty="0" smtClean="0"/>
                  <a:t>Why not</a:t>
                </a:r>
                <a:endParaRPr lang="en-US" altLang="en-US" sz="2400" dirty="0"/>
              </a:p>
              <a:p>
                <a:pPr marL="0" indent="0" algn="ctr" rtl="0" eaLnBrk="1" hangingPunct="1">
                  <a:lnSpc>
                    <a:spcPct val="150000"/>
                  </a:lnSpc>
                  <a:buNone/>
                </a:pPr>
                <a14:m>
                  <m:oMath xmlns:m="http://schemas.openxmlformats.org/officeDocument/2006/math">
                    <m:r>
                      <a:rPr lang="en-US" altLang="en-US" sz="2400" i="1" dirty="0">
                        <a:solidFill>
                          <a:srgbClr val="0070C0"/>
                        </a:solidFill>
                        <a:latin typeface="Cambria Math" panose="02040503050406030204" pitchFamily="18" charset="0"/>
                      </a:rPr>
                      <m:t>1</m:t>
                    </m:r>
                    <m:r>
                      <a:rPr lang="en-US" altLang="en-US" sz="2400" i="1" dirty="0">
                        <a:solidFill>
                          <a:srgbClr val="0070C0"/>
                        </a:solidFill>
                        <a:latin typeface="Cambria Math" panose="02040503050406030204" pitchFamily="18" charset="0"/>
                      </a:rPr>
                      <m:t> , </m:t>
                    </m:r>
                    <m:r>
                      <a:rPr lang="en-US" altLang="en-US" sz="2400" i="1" dirty="0">
                        <a:solidFill>
                          <a:srgbClr val="0070C0"/>
                        </a:solidFill>
                        <a:latin typeface="Cambria Math" panose="02040503050406030204" pitchFamily="18" charset="0"/>
                      </a:rPr>
                      <m:t>2</m:t>
                    </m:r>
                    <m:r>
                      <a:rPr lang="en-US" altLang="en-US" sz="2400" i="1" dirty="0">
                        <a:solidFill>
                          <a:srgbClr val="0070C0"/>
                        </a:solidFill>
                        <a:latin typeface="Cambria Math" panose="02040503050406030204" pitchFamily="18" charset="0"/>
                      </a:rPr>
                      <m:t> , </m:t>
                    </m:r>
                    <m:r>
                      <a:rPr lang="en-US" altLang="en-US" sz="2400" i="1" dirty="0">
                        <a:solidFill>
                          <a:srgbClr val="0070C0"/>
                        </a:solidFill>
                        <a:latin typeface="Cambria Math" panose="02040503050406030204" pitchFamily="18" charset="0"/>
                      </a:rPr>
                      <m:t>4</m:t>
                    </m:r>
                    <m:r>
                      <a:rPr lang="en-US" altLang="en-US" sz="2400" i="1" dirty="0">
                        <a:solidFill>
                          <a:srgbClr val="0070C0"/>
                        </a:solidFill>
                        <a:latin typeface="Cambria Math" panose="02040503050406030204" pitchFamily="18" charset="0"/>
                      </a:rPr>
                      <m:t> , </m:t>
                    </m:r>
                    <m:r>
                      <a:rPr lang="en-US" altLang="en-US" sz="2400" i="1" dirty="0">
                        <a:solidFill>
                          <a:srgbClr val="0070C0"/>
                        </a:solidFill>
                        <a:latin typeface="Cambria Math" panose="02040503050406030204" pitchFamily="18" charset="0"/>
                      </a:rPr>
                      <m:t>8</m:t>
                    </m:r>
                    <m:r>
                      <a:rPr lang="en-US" altLang="en-US" sz="2400" b="0" i="1" dirty="0" smtClean="0">
                        <a:solidFill>
                          <a:srgbClr val="0070C0"/>
                        </a:solidFill>
                        <a:latin typeface="Cambria Math" panose="02040503050406030204" pitchFamily="18" charset="0"/>
                      </a:rPr>
                      <m:t> , </m:t>
                    </m:r>
                    <m:r>
                      <a:rPr lang="en-US" altLang="en-US" sz="2400" b="0" i="1" dirty="0" smtClean="0">
                        <a:solidFill>
                          <a:srgbClr val="FF0000"/>
                        </a:solidFill>
                        <a:latin typeface="Cambria Math" panose="02040503050406030204" pitchFamily="18" charset="0"/>
                      </a:rPr>
                      <m:t>7</m:t>
                    </m:r>
                    <m:r>
                      <a:rPr lang="en-US" altLang="en-US" sz="2400" b="0" i="1" dirty="0" smtClean="0">
                        <a:solidFill>
                          <a:srgbClr val="0070C0"/>
                        </a:solidFill>
                        <a:latin typeface="Cambria Math" panose="02040503050406030204" pitchFamily="18" charset="0"/>
                      </a:rPr>
                      <m:t>  </m:t>
                    </m:r>
                  </m:oMath>
                </a14:m>
                <a:r>
                  <a:rPr lang="en-US" altLang="en-US" sz="2400" b="0" i="0" dirty="0" smtClean="0">
                    <a:latin typeface="+mj-lt"/>
                  </a:rPr>
                  <a:t>?</a:t>
                </a: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8229600" cy="4277072"/>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382356568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177</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Both follow patterns</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8229600" cy="4645024"/>
              </a:xfrm>
            </p:spPr>
            <p:txBody>
              <a:bodyPr/>
              <a:lstStyle/>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0070C0"/>
                          </a:solidFill>
                          <a:latin typeface="Cambria Math" panose="02040503050406030204" pitchFamily="18" charset="0"/>
                        </a:rPr>
                        <m:t>1</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2</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4</m:t>
                      </m:r>
                      <m:r>
                        <a:rPr lang="en-US" altLang="en-US" sz="2400" i="1" dirty="0" smtClean="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8</m:t>
                      </m:r>
                      <m:r>
                        <a:rPr lang="en-US" altLang="en-US" sz="2400" b="0" i="1" dirty="0" smtClean="0">
                          <a:solidFill>
                            <a:srgbClr val="0070C0"/>
                          </a:solidFill>
                          <a:latin typeface="Cambria Math" panose="02040503050406030204" pitchFamily="18" charset="0"/>
                        </a:rPr>
                        <m:t> , </m:t>
                      </m:r>
                      <m:r>
                        <a:rPr lang="en-US" altLang="en-US" sz="2400" b="0" i="1" dirty="0" smtClean="0">
                          <a:solidFill>
                            <a:srgbClr val="00B050"/>
                          </a:solidFill>
                          <a:latin typeface="Cambria Math" panose="02040503050406030204" pitchFamily="18" charset="0"/>
                        </a:rPr>
                        <m:t>16</m:t>
                      </m:r>
                    </m:oMath>
                  </m:oMathPara>
                </a14:m>
                <a:endParaRPr lang="en-US" altLang="en-US" sz="2400" dirty="0" smtClean="0"/>
              </a:p>
              <a:p>
                <a:pPr marL="0" indent="0" algn="l" rtl="0" eaLnBrk="1" hangingPunct="1">
                  <a:lnSpc>
                    <a:spcPct val="150000"/>
                  </a:lnSpc>
                  <a:buNone/>
                </a:pPr>
                <a:r>
                  <a:rPr lang="en-US" altLang="en-US" sz="2400" dirty="0" smtClean="0"/>
                  <a:t>is predicted by</a:t>
                </a:r>
              </a:p>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b="0" i="1" smtClean="0">
                          <a:solidFill>
                            <a:srgbClr val="00B050"/>
                          </a:solidFill>
                          <a:latin typeface="Cambria Math" panose="02040503050406030204" pitchFamily="18" charset="0"/>
                        </a:rPr>
                        <m:t>𝑓</m:t>
                      </m:r>
                      <m:d>
                        <m:dPr>
                          <m:ctrlPr>
                            <a:rPr lang="en-US" altLang="en-US" sz="2000" b="0" i="1" smtClean="0">
                              <a:solidFill>
                                <a:srgbClr val="00B050"/>
                              </a:solidFill>
                              <a:latin typeface="Cambria Math" panose="02040503050406030204" pitchFamily="18" charset="0"/>
                            </a:rPr>
                          </m:ctrlPr>
                        </m:dPr>
                        <m:e>
                          <m:r>
                            <a:rPr lang="en-US" altLang="en-US" sz="2000" b="0" i="1" smtClean="0">
                              <a:solidFill>
                                <a:srgbClr val="00B050"/>
                              </a:solidFill>
                              <a:latin typeface="Cambria Math" panose="02040503050406030204" pitchFamily="18" charset="0"/>
                            </a:rPr>
                            <m:t>𝑛</m:t>
                          </m:r>
                        </m:e>
                      </m:d>
                      <m:r>
                        <a:rPr lang="en-US" altLang="en-US" sz="2000" b="0" i="1" smtClean="0">
                          <a:solidFill>
                            <a:srgbClr val="00B050"/>
                          </a:solidFill>
                          <a:latin typeface="Cambria Math" panose="02040503050406030204" pitchFamily="18" charset="0"/>
                        </a:rPr>
                        <m:t>=</m:t>
                      </m:r>
                      <m:sSup>
                        <m:sSupPr>
                          <m:ctrlPr>
                            <a:rPr lang="en-US" altLang="en-US" sz="2000" b="0" i="1" smtClean="0">
                              <a:solidFill>
                                <a:srgbClr val="00B050"/>
                              </a:solidFill>
                              <a:latin typeface="Cambria Math" panose="02040503050406030204" pitchFamily="18" charset="0"/>
                            </a:rPr>
                          </m:ctrlPr>
                        </m:sSupPr>
                        <m:e>
                          <m:r>
                            <a:rPr lang="en-US" altLang="en-US" sz="2000" b="0" i="1" smtClean="0">
                              <a:solidFill>
                                <a:srgbClr val="00B050"/>
                              </a:solidFill>
                              <a:latin typeface="Cambria Math" panose="02040503050406030204" pitchFamily="18" charset="0"/>
                            </a:rPr>
                            <m:t>2</m:t>
                          </m:r>
                        </m:e>
                        <m:sup>
                          <m:r>
                            <a:rPr lang="en-US" altLang="en-US" sz="2000" b="0" i="1" smtClean="0">
                              <a:solidFill>
                                <a:srgbClr val="00B050"/>
                              </a:solidFill>
                              <a:latin typeface="Cambria Math" panose="02040503050406030204" pitchFamily="18" charset="0"/>
                            </a:rPr>
                            <m:t>𝑛</m:t>
                          </m:r>
                          <m:r>
                            <a:rPr lang="en-US" altLang="en-US" sz="2000" b="0" i="1" smtClean="0">
                              <a:solidFill>
                                <a:srgbClr val="00B050"/>
                              </a:solidFill>
                              <a:latin typeface="Cambria Math" panose="02040503050406030204" pitchFamily="18" charset="0"/>
                            </a:rPr>
                            <m:t>−</m:t>
                          </m:r>
                          <m:r>
                            <a:rPr lang="en-US" altLang="en-US" sz="2000" b="0" i="1" smtClean="0">
                              <a:solidFill>
                                <a:srgbClr val="00B050"/>
                              </a:solidFill>
                              <a:latin typeface="Cambria Math" panose="02040503050406030204" pitchFamily="18" charset="0"/>
                            </a:rPr>
                            <m:t>1</m:t>
                          </m:r>
                        </m:sup>
                      </m:sSup>
                    </m:oMath>
                  </m:oMathPara>
                </a14:m>
                <a:endParaRPr lang="en-US" altLang="en-US" sz="2000" dirty="0" smtClean="0">
                  <a:solidFill>
                    <a:srgbClr val="00B050"/>
                  </a:solidFill>
                </a:endParaRPr>
              </a:p>
              <a:p>
                <a:pPr marL="0" indent="0" algn="l" rtl="0" eaLnBrk="1" hangingPunct="1">
                  <a:lnSpc>
                    <a:spcPct val="150000"/>
                  </a:lnSpc>
                  <a:buNone/>
                </a:pPr>
                <a:r>
                  <a:rPr lang="en-US" altLang="en-US" sz="2400" dirty="0" smtClean="0"/>
                  <a:t>and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a:solidFill>
                            <a:srgbClr val="0070C0"/>
                          </a:solidFill>
                          <a:latin typeface="Cambria Math" panose="02040503050406030204" pitchFamily="18" charset="0"/>
                        </a:rPr>
                        <m:t>1</m:t>
                      </m:r>
                      <m:r>
                        <a:rPr lang="en-US" altLang="en-US" sz="2400" i="1" dirty="0">
                          <a:solidFill>
                            <a:srgbClr val="0070C0"/>
                          </a:solidFill>
                          <a:latin typeface="Cambria Math" panose="02040503050406030204" pitchFamily="18" charset="0"/>
                        </a:rPr>
                        <m:t> , </m:t>
                      </m:r>
                      <m:r>
                        <a:rPr lang="en-US" altLang="en-US" sz="2400" i="1" dirty="0">
                          <a:solidFill>
                            <a:srgbClr val="0070C0"/>
                          </a:solidFill>
                          <a:latin typeface="Cambria Math" panose="02040503050406030204" pitchFamily="18" charset="0"/>
                        </a:rPr>
                        <m:t>2</m:t>
                      </m:r>
                      <m:r>
                        <a:rPr lang="en-US" altLang="en-US" sz="2400" i="1" dirty="0">
                          <a:solidFill>
                            <a:srgbClr val="0070C0"/>
                          </a:solidFill>
                          <a:latin typeface="Cambria Math" panose="02040503050406030204" pitchFamily="18" charset="0"/>
                        </a:rPr>
                        <m:t> , </m:t>
                      </m:r>
                      <m:r>
                        <a:rPr lang="en-US" altLang="en-US" sz="2400" i="1" dirty="0" smtClean="0">
                          <a:solidFill>
                            <a:srgbClr val="0070C0"/>
                          </a:solidFill>
                          <a:latin typeface="Cambria Math" panose="02040503050406030204" pitchFamily="18" charset="0"/>
                        </a:rPr>
                        <m:t>4</m:t>
                      </m:r>
                      <m:r>
                        <a:rPr lang="en-US" altLang="en-US" sz="2400" i="1" dirty="0">
                          <a:solidFill>
                            <a:srgbClr val="0070C0"/>
                          </a:solidFill>
                          <a:latin typeface="Cambria Math" panose="02040503050406030204" pitchFamily="18" charset="0"/>
                        </a:rPr>
                        <m:t> , </m:t>
                      </m:r>
                      <m:r>
                        <a:rPr lang="en-US" altLang="en-US" sz="2400" i="1" dirty="0">
                          <a:solidFill>
                            <a:srgbClr val="0070C0"/>
                          </a:solidFill>
                          <a:latin typeface="Cambria Math" panose="02040503050406030204" pitchFamily="18" charset="0"/>
                        </a:rPr>
                        <m:t>8</m:t>
                      </m:r>
                      <m:r>
                        <a:rPr lang="en-US" altLang="en-US" sz="2400" b="0" i="1" dirty="0" smtClean="0">
                          <a:solidFill>
                            <a:srgbClr val="0070C0"/>
                          </a:solidFill>
                          <a:latin typeface="Cambria Math" panose="02040503050406030204" pitchFamily="18" charset="0"/>
                        </a:rPr>
                        <m:t> , </m:t>
                      </m:r>
                      <m:r>
                        <a:rPr lang="en-US" altLang="en-US" sz="2400" b="0" i="1" dirty="0" smtClean="0">
                          <a:solidFill>
                            <a:srgbClr val="FF0000"/>
                          </a:solidFill>
                          <a:latin typeface="Cambria Math" panose="02040503050406030204" pitchFamily="18" charset="0"/>
                        </a:rPr>
                        <m:t>7</m:t>
                      </m:r>
                      <m:r>
                        <a:rPr lang="en-US" altLang="en-US" sz="2400" b="0" i="1" dirty="0" smtClean="0">
                          <a:solidFill>
                            <a:srgbClr val="0070C0"/>
                          </a:solidFill>
                          <a:latin typeface="Cambria Math" panose="02040503050406030204" pitchFamily="18" charset="0"/>
                        </a:rPr>
                        <m:t>  </m:t>
                      </m:r>
                    </m:oMath>
                  </m:oMathPara>
                </a14:m>
                <a:endParaRPr lang="en-US" altLang="en-US" sz="2400" b="0" dirty="0" smtClean="0">
                  <a:solidFill>
                    <a:srgbClr val="0070C0"/>
                  </a:solidFill>
                </a:endParaRPr>
              </a:p>
              <a:p>
                <a:pPr marL="0" indent="0" algn="l" rtl="0" eaLnBrk="1" hangingPunct="1">
                  <a:lnSpc>
                    <a:spcPct val="150000"/>
                  </a:lnSpc>
                  <a:buNone/>
                </a:pPr>
                <a:r>
                  <a:rPr lang="en-US" altLang="en-US" sz="2400" dirty="0" smtClean="0"/>
                  <a:t>by</a:t>
                </a:r>
                <a:endParaRPr lang="en-US" altLang="en-US" sz="2400" b="0" dirty="0" smtClean="0"/>
              </a:p>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b="0" i="1" smtClean="0">
                          <a:solidFill>
                            <a:srgbClr val="FF0000"/>
                          </a:solidFill>
                          <a:latin typeface="Cambria Math" panose="02040503050406030204" pitchFamily="18" charset="0"/>
                        </a:rPr>
                        <m:t>𝑔</m:t>
                      </m:r>
                      <m:d>
                        <m:dPr>
                          <m:ctrlPr>
                            <a:rPr lang="en-US" altLang="en-US" sz="2000" b="0" i="1" smtClean="0">
                              <a:solidFill>
                                <a:srgbClr val="FF0000"/>
                              </a:solidFill>
                              <a:latin typeface="Cambria Math" panose="02040503050406030204" pitchFamily="18" charset="0"/>
                            </a:rPr>
                          </m:ctrlPr>
                        </m:dPr>
                        <m:e>
                          <m:r>
                            <a:rPr lang="en-US" altLang="en-US" sz="2000" b="0" i="1" smtClean="0">
                              <a:solidFill>
                                <a:srgbClr val="FF0000"/>
                              </a:solidFill>
                              <a:latin typeface="Cambria Math" panose="02040503050406030204" pitchFamily="18" charset="0"/>
                            </a:rPr>
                            <m:t>𝑛</m:t>
                          </m:r>
                        </m:e>
                      </m:d>
                      <m:r>
                        <a:rPr lang="en-US" altLang="en-US" sz="2000" b="0" i="1" smtClean="0">
                          <a:solidFill>
                            <a:srgbClr val="FF0000"/>
                          </a:solidFill>
                          <a:latin typeface="Cambria Math" panose="02040503050406030204" pitchFamily="18" charset="0"/>
                        </a:rPr>
                        <m:t>=−</m:t>
                      </m:r>
                      <m:f>
                        <m:fPr>
                          <m:ctrlPr>
                            <a:rPr lang="en-US" altLang="en-US" sz="2000" b="0" i="1" smtClean="0">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1</m:t>
                          </m:r>
                        </m:num>
                        <m:den>
                          <m:r>
                            <a:rPr lang="en-US" altLang="en-US" sz="2000" b="0" i="1" smtClean="0">
                              <a:solidFill>
                                <a:srgbClr val="FF0000"/>
                              </a:solidFill>
                              <a:latin typeface="Cambria Math" panose="02040503050406030204" pitchFamily="18" charset="0"/>
                            </a:rPr>
                            <m:t>3</m:t>
                          </m:r>
                        </m:den>
                      </m:f>
                      <m:sSup>
                        <m:sSupPr>
                          <m:ctrlPr>
                            <a:rPr lang="en-US" altLang="en-US" sz="2000" b="0" i="1" smtClean="0">
                              <a:solidFill>
                                <a:srgbClr val="FF0000"/>
                              </a:solidFill>
                              <a:latin typeface="Cambria Math" panose="02040503050406030204" pitchFamily="18" charset="0"/>
                            </a:rPr>
                          </m:ctrlPr>
                        </m:sSupPr>
                        <m:e>
                          <m:r>
                            <a:rPr lang="en-US" altLang="en-US" sz="2000" b="0" i="1" smtClean="0">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4</m:t>
                          </m:r>
                        </m:sup>
                      </m:sSup>
                      <m:r>
                        <a:rPr lang="en-US" altLang="en-US" sz="2000" b="0" i="1" smtClean="0">
                          <a:solidFill>
                            <a:srgbClr val="FF0000"/>
                          </a:solidFill>
                          <a:latin typeface="Cambria Math" panose="02040503050406030204" pitchFamily="18" charset="0"/>
                        </a:rPr>
                        <m:t>+</m:t>
                      </m:r>
                      <m:f>
                        <m:fPr>
                          <m:ctrlPr>
                            <a:rPr lang="en-US" altLang="en-US" sz="2000" i="1">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7</m:t>
                          </m:r>
                        </m:num>
                        <m:den>
                          <m:r>
                            <a:rPr lang="en-US" altLang="en-US" sz="2000" b="0" i="1" smtClean="0">
                              <a:solidFill>
                                <a:srgbClr val="FF0000"/>
                              </a:solidFill>
                              <a:latin typeface="Cambria Math" panose="02040503050406030204" pitchFamily="18" charset="0"/>
                            </a:rPr>
                            <m:t>2</m:t>
                          </m:r>
                        </m:den>
                      </m:f>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3</m:t>
                          </m:r>
                        </m:sup>
                      </m:sSup>
                      <m:r>
                        <a:rPr lang="en-US" altLang="en-US" sz="2000" i="1">
                          <a:solidFill>
                            <a:srgbClr val="FF0000"/>
                          </a:solidFill>
                          <a:latin typeface="Cambria Math" panose="02040503050406030204" pitchFamily="18" charset="0"/>
                        </a:rPr>
                        <m:t>−</m:t>
                      </m:r>
                      <m:f>
                        <m:fPr>
                          <m:ctrlPr>
                            <a:rPr lang="en-US" altLang="en-US" sz="2000" i="1">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73</m:t>
                          </m:r>
                        </m:num>
                        <m:den>
                          <m:r>
                            <a:rPr lang="en-US" altLang="en-US" sz="2000" b="0" i="1" smtClean="0">
                              <a:solidFill>
                                <a:srgbClr val="FF0000"/>
                              </a:solidFill>
                              <a:latin typeface="Cambria Math" panose="02040503050406030204" pitchFamily="18" charset="0"/>
                            </a:rPr>
                            <m:t>6</m:t>
                          </m:r>
                        </m:den>
                      </m:f>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2</m:t>
                          </m:r>
                        </m:sup>
                      </m:sSup>
                      <m:r>
                        <a:rPr lang="en-US" altLang="en-US" sz="2000" b="0" i="1" smtClean="0">
                          <a:solidFill>
                            <a:srgbClr val="FF0000"/>
                          </a:solidFill>
                          <a:latin typeface="Cambria Math" panose="02040503050406030204" pitchFamily="18" charset="0"/>
                        </a:rPr>
                        <m:t>+</m:t>
                      </m:r>
                      <m:r>
                        <a:rPr lang="en-US" altLang="en-US" sz="2000" b="0" i="1" smtClean="0">
                          <a:solidFill>
                            <a:srgbClr val="FF0000"/>
                          </a:solidFill>
                          <a:latin typeface="Cambria Math" panose="02040503050406030204" pitchFamily="18" charset="0"/>
                        </a:rPr>
                        <m:t>18</m:t>
                      </m:r>
                      <m:r>
                        <a:rPr lang="en-US" altLang="en-US" sz="2000" b="0" i="1" smtClean="0">
                          <a:solidFill>
                            <a:srgbClr val="FF0000"/>
                          </a:solidFill>
                          <a:latin typeface="Cambria Math" panose="02040503050406030204" pitchFamily="18" charset="0"/>
                        </a:rPr>
                        <m:t>𝑛</m:t>
                      </m:r>
                      <m:r>
                        <a:rPr lang="en-US" altLang="en-US" sz="2000" b="0" i="0" smtClean="0">
                          <a:solidFill>
                            <a:srgbClr val="FF0000"/>
                          </a:solidFill>
                          <a:latin typeface="Cambria Math" panose="02040503050406030204" pitchFamily="18" charset="0"/>
                        </a:rPr>
                        <m:t>−</m:t>
                      </m:r>
                      <m:r>
                        <a:rPr lang="en-US" altLang="en-US" sz="2000" b="0" i="0" smtClean="0">
                          <a:solidFill>
                            <a:srgbClr val="FF0000"/>
                          </a:solidFill>
                          <a:latin typeface="Cambria Math" panose="02040503050406030204" pitchFamily="18" charset="0"/>
                        </a:rPr>
                        <m:t>8</m:t>
                      </m:r>
                    </m:oMath>
                  </m:oMathPara>
                </a14:m>
                <a:endParaRPr lang="en-US" altLang="en-US" sz="2000" dirty="0">
                  <a:solidFill>
                    <a:srgbClr val="FF0000"/>
                  </a:solidFill>
                </a:endParaRP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8229600" cy="4645024"/>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384086562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178</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Do you think that</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600201"/>
                <a:ext cx="8229600" cy="4645024"/>
              </a:xfrm>
            </p:spPr>
            <p:txBody>
              <a:bodyPr/>
              <a:lstStyle/>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b="0" i="1" smtClean="0">
                          <a:solidFill>
                            <a:srgbClr val="00B050"/>
                          </a:solidFill>
                          <a:latin typeface="Cambria Math" panose="02040503050406030204" pitchFamily="18" charset="0"/>
                        </a:rPr>
                        <m:t>𝑓</m:t>
                      </m:r>
                      <m:d>
                        <m:dPr>
                          <m:ctrlPr>
                            <a:rPr lang="en-US" altLang="en-US" sz="2000" b="0" i="1" smtClean="0">
                              <a:solidFill>
                                <a:srgbClr val="00B050"/>
                              </a:solidFill>
                              <a:latin typeface="Cambria Math" panose="02040503050406030204" pitchFamily="18" charset="0"/>
                            </a:rPr>
                          </m:ctrlPr>
                        </m:dPr>
                        <m:e>
                          <m:r>
                            <a:rPr lang="en-US" altLang="en-US" sz="2000" b="0" i="1" smtClean="0">
                              <a:solidFill>
                                <a:srgbClr val="00B050"/>
                              </a:solidFill>
                              <a:latin typeface="Cambria Math" panose="02040503050406030204" pitchFamily="18" charset="0"/>
                            </a:rPr>
                            <m:t>𝑛</m:t>
                          </m:r>
                        </m:e>
                      </m:d>
                      <m:r>
                        <a:rPr lang="en-US" altLang="en-US" sz="2000" b="0" i="1" smtClean="0">
                          <a:solidFill>
                            <a:srgbClr val="00B050"/>
                          </a:solidFill>
                          <a:latin typeface="Cambria Math" panose="02040503050406030204" pitchFamily="18" charset="0"/>
                        </a:rPr>
                        <m:t>=</m:t>
                      </m:r>
                      <m:sSup>
                        <m:sSupPr>
                          <m:ctrlPr>
                            <a:rPr lang="en-US" altLang="en-US" sz="2000" b="0" i="1" smtClean="0">
                              <a:solidFill>
                                <a:srgbClr val="00B050"/>
                              </a:solidFill>
                              <a:latin typeface="Cambria Math" panose="02040503050406030204" pitchFamily="18" charset="0"/>
                            </a:rPr>
                          </m:ctrlPr>
                        </m:sSupPr>
                        <m:e>
                          <m:r>
                            <a:rPr lang="en-US" altLang="en-US" sz="2000" b="0" i="1" smtClean="0">
                              <a:solidFill>
                                <a:srgbClr val="00B050"/>
                              </a:solidFill>
                              <a:latin typeface="Cambria Math" panose="02040503050406030204" pitchFamily="18" charset="0"/>
                            </a:rPr>
                            <m:t>2</m:t>
                          </m:r>
                        </m:e>
                        <m:sup>
                          <m:r>
                            <a:rPr lang="en-US" altLang="en-US" sz="2000" b="0" i="1" smtClean="0">
                              <a:solidFill>
                                <a:srgbClr val="00B050"/>
                              </a:solidFill>
                              <a:latin typeface="Cambria Math" panose="02040503050406030204" pitchFamily="18" charset="0"/>
                            </a:rPr>
                            <m:t>𝑛</m:t>
                          </m:r>
                          <m:r>
                            <a:rPr lang="en-US" altLang="en-US" sz="2000" b="0" i="1" smtClean="0">
                              <a:solidFill>
                                <a:srgbClr val="00B050"/>
                              </a:solidFill>
                              <a:latin typeface="Cambria Math" panose="02040503050406030204" pitchFamily="18" charset="0"/>
                            </a:rPr>
                            <m:t>−</m:t>
                          </m:r>
                          <m:r>
                            <a:rPr lang="en-US" altLang="en-US" sz="2000" b="0" i="1" smtClean="0">
                              <a:solidFill>
                                <a:srgbClr val="00B050"/>
                              </a:solidFill>
                              <a:latin typeface="Cambria Math" panose="02040503050406030204" pitchFamily="18" charset="0"/>
                            </a:rPr>
                            <m:t>1</m:t>
                          </m:r>
                        </m:sup>
                      </m:sSup>
                    </m:oMath>
                  </m:oMathPara>
                </a14:m>
                <a:endParaRPr lang="en-US" altLang="en-US" sz="2000" dirty="0" smtClean="0">
                  <a:solidFill>
                    <a:srgbClr val="00B050"/>
                  </a:solidFill>
                </a:endParaRPr>
              </a:p>
              <a:p>
                <a:pPr marL="0" indent="0" algn="l" rtl="0" eaLnBrk="1" hangingPunct="1">
                  <a:lnSpc>
                    <a:spcPct val="150000"/>
                  </a:lnSpc>
                  <a:buNone/>
                </a:pPr>
                <a:r>
                  <a:rPr lang="en-US" altLang="en-US" sz="2400" dirty="0" smtClean="0"/>
                  <a:t>is </a:t>
                </a:r>
                <a:r>
                  <a:rPr lang="en-US" altLang="en-US" sz="2400" dirty="0" smtClean="0">
                    <a:solidFill>
                      <a:srgbClr val="0070C0"/>
                    </a:solidFill>
                  </a:rPr>
                  <a:t>simpler</a:t>
                </a:r>
                <a:r>
                  <a:rPr lang="en-US" altLang="en-US" sz="2400" dirty="0" smtClean="0"/>
                  <a:t> than</a:t>
                </a:r>
                <a:endParaRPr lang="en-US" altLang="en-US" sz="2400" b="0" dirty="0" smtClean="0"/>
              </a:p>
              <a:p>
                <a:pPr marL="0" indent="0" algn="ctr" rtl="0" eaLnBrk="1" hangingPunct="1">
                  <a:lnSpc>
                    <a:spcPct val="150000"/>
                  </a:lnSpc>
                  <a:buNone/>
                </a:pPr>
                <a14:m>
                  <m:oMath xmlns:m="http://schemas.openxmlformats.org/officeDocument/2006/math">
                    <m:r>
                      <a:rPr lang="en-US" altLang="en-US" sz="2000" b="0" i="1" smtClean="0">
                        <a:solidFill>
                          <a:srgbClr val="FF0000"/>
                        </a:solidFill>
                        <a:latin typeface="Cambria Math" panose="02040503050406030204" pitchFamily="18" charset="0"/>
                      </a:rPr>
                      <m:t>𝑔</m:t>
                    </m:r>
                    <m:d>
                      <m:dPr>
                        <m:ctrlPr>
                          <a:rPr lang="en-US" altLang="en-US" sz="2000" b="0" i="1" smtClean="0">
                            <a:solidFill>
                              <a:srgbClr val="FF0000"/>
                            </a:solidFill>
                            <a:latin typeface="Cambria Math" panose="02040503050406030204" pitchFamily="18" charset="0"/>
                          </a:rPr>
                        </m:ctrlPr>
                      </m:dPr>
                      <m:e>
                        <m:r>
                          <a:rPr lang="en-US" altLang="en-US" sz="2000" b="0" i="1" smtClean="0">
                            <a:solidFill>
                              <a:srgbClr val="FF0000"/>
                            </a:solidFill>
                            <a:latin typeface="Cambria Math" panose="02040503050406030204" pitchFamily="18" charset="0"/>
                          </a:rPr>
                          <m:t>𝑛</m:t>
                        </m:r>
                      </m:e>
                    </m:d>
                    <m:r>
                      <a:rPr lang="en-US" altLang="en-US" sz="2000" b="0" i="1" smtClean="0">
                        <a:solidFill>
                          <a:srgbClr val="FF0000"/>
                        </a:solidFill>
                        <a:latin typeface="Cambria Math" panose="02040503050406030204" pitchFamily="18" charset="0"/>
                      </a:rPr>
                      <m:t>=−</m:t>
                    </m:r>
                    <m:f>
                      <m:fPr>
                        <m:ctrlPr>
                          <a:rPr lang="en-US" altLang="en-US" sz="2000" b="0" i="1" smtClean="0">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1</m:t>
                        </m:r>
                      </m:num>
                      <m:den>
                        <m:r>
                          <a:rPr lang="en-US" altLang="en-US" sz="2000" b="0" i="1" smtClean="0">
                            <a:solidFill>
                              <a:srgbClr val="FF0000"/>
                            </a:solidFill>
                            <a:latin typeface="Cambria Math" panose="02040503050406030204" pitchFamily="18" charset="0"/>
                          </a:rPr>
                          <m:t>3</m:t>
                        </m:r>
                      </m:den>
                    </m:f>
                    <m:sSup>
                      <m:sSupPr>
                        <m:ctrlPr>
                          <a:rPr lang="en-US" altLang="en-US" sz="2000" b="0" i="1" smtClean="0">
                            <a:solidFill>
                              <a:srgbClr val="FF0000"/>
                            </a:solidFill>
                            <a:latin typeface="Cambria Math" panose="02040503050406030204" pitchFamily="18" charset="0"/>
                          </a:rPr>
                        </m:ctrlPr>
                      </m:sSupPr>
                      <m:e>
                        <m:r>
                          <a:rPr lang="en-US" altLang="en-US" sz="2000" b="0" i="1" smtClean="0">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4</m:t>
                        </m:r>
                      </m:sup>
                    </m:sSup>
                    <m:r>
                      <a:rPr lang="en-US" altLang="en-US" sz="2000" b="0" i="1" smtClean="0">
                        <a:solidFill>
                          <a:srgbClr val="FF0000"/>
                        </a:solidFill>
                        <a:latin typeface="Cambria Math" panose="02040503050406030204" pitchFamily="18" charset="0"/>
                      </a:rPr>
                      <m:t>+</m:t>
                    </m:r>
                    <m:f>
                      <m:fPr>
                        <m:ctrlPr>
                          <a:rPr lang="en-US" altLang="en-US" sz="2000" i="1">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7</m:t>
                        </m:r>
                      </m:num>
                      <m:den>
                        <m:r>
                          <a:rPr lang="en-US" altLang="en-US" sz="2000" b="0" i="1" smtClean="0">
                            <a:solidFill>
                              <a:srgbClr val="FF0000"/>
                            </a:solidFill>
                            <a:latin typeface="Cambria Math" panose="02040503050406030204" pitchFamily="18" charset="0"/>
                          </a:rPr>
                          <m:t>2</m:t>
                        </m:r>
                      </m:den>
                    </m:f>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3</m:t>
                        </m:r>
                      </m:sup>
                    </m:sSup>
                    <m:r>
                      <a:rPr lang="en-US" altLang="en-US" sz="2000" i="1">
                        <a:solidFill>
                          <a:srgbClr val="FF0000"/>
                        </a:solidFill>
                        <a:latin typeface="Cambria Math" panose="02040503050406030204" pitchFamily="18" charset="0"/>
                      </a:rPr>
                      <m:t>−</m:t>
                    </m:r>
                    <m:f>
                      <m:fPr>
                        <m:ctrlPr>
                          <a:rPr lang="en-US" altLang="en-US" sz="2000" i="1">
                            <a:solidFill>
                              <a:srgbClr val="FF0000"/>
                            </a:solidFill>
                            <a:latin typeface="Cambria Math" panose="02040503050406030204" pitchFamily="18" charset="0"/>
                          </a:rPr>
                        </m:ctrlPr>
                      </m:fPr>
                      <m:num>
                        <m:r>
                          <a:rPr lang="en-US" altLang="en-US" sz="2000" b="0" i="1" smtClean="0">
                            <a:solidFill>
                              <a:srgbClr val="FF0000"/>
                            </a:solidFill>
                            <a:latin typeface="Cambria Math" panose="02040503050406030204" pitchFamily="18" charset="0"/>
                          </a:rPr>
                          <m:t>73</m:t>
                        </m:r>
                      </m:num>
                      <m:den>
                        <m:r>
                          <a:rPr lang="en-US" altLang="en-US" sz="2000" b="0" i="1" smtClean="0">
                            <a:solidFill>
                              <a:srgbClr val="FF0000"/>
                            </a:solidFill>
                            <a:latin typeface="Cambria Math" panose="02040503050406030204" pitchFamily="18" charset="0"/>
                          </a:rPr>
                          <m:t>6</m:t>
                        </m:r>
                      </m:den>
                    </m:f>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𝑛</m:t>
                        </m:r>
                      </m:e>
                      <m:sup>
                        <m:r>
                          <a:rPr lang="en-US" altLang="en-US" sz="2000" b="0" i="1" smtClean="0">
                            <a:solidFill>
                              <a:srgbClr val="FF0000"/>
                            </a:solidFill>
                            <a:latin typeface="Cambria Math" panose="02040503050406030204" pitchFamily="18" charset="0"/>
                          </a:rPr>
                          <m:t>2</m:t>
                        </m:r>
                      </m:sup>
                    </m:sSup>
                    <m:r>
                      <a:rPr lang="en-US" altLang="en-US" sz="2000" b="0" i="1" smtClean="0">
                        <a:solidFill>
                          <a:srgbClr val="FF0000"/>
                        </a:solidFill>
                        <a:latin typeface="Cambria Math" panose="02040503050406030204" pitchFamily="18" charset="0"/>
                      </a:rPr>
                      <m:t>+</m:t>
                    </m:r>
                    <m:r>
                      <a:rPr lang="en-US" altLang="en-US" sz="2000" b="0" i="1" smtClean="0">
                        <a:solidFill>
                          <a:srgbClr val="FF0000"/>
                        </a:solidFill>
                        <a:latin typeface="Cambria Math" panose="02040503050406030204" pitchFamily="18" charset="0"/>
                      </a:rPr>
                      <m:t>18</m:t>
                    </m:r>
                    <m:r>
                      <a:rPr lang="en-US" altLang="en-US" sz="2000" b="0" i="1" smtClean="0">
                        <a:solidFill>
                          <a:srgbClr val="FF0000"/>
                        </a:solidFill>
                        <a:latin typeface="Cambria Math" panose="02040503050406030204" pitchFamily="18" charset="0"/>
                      </a:rPr>
                      <m:t>𝑛</m:t>
                    </m:r>
                    <m:r>
                      <a:rPr lang="en-US" altLang="en-US" sz="2000" b="0" i="0" smtClean="0">
                        <a:solidFill>
                          <a:srgbClr val="FF0000"/>
                        </a:solidFill>
                        <a:latin typeface="Cambria Math" panose="02040503050406030204" pitchFamily="18" charset="0"/>
                      </a:rPr>
                      <m:t>−</m:t>
                    </m:r>
                    <m:r>
                      <a:rPr lang="en-US" altLang="en-US" sz="2000" b="0" i="0" smtClean="0">
                        <a:solidFill>
                          <a:srgbClr val="FF0000"/>
                        </a:solidFill>
                        <a:latin typeface="Cambria Math" panose="02040503050406030204" pitchFamily="18" charset="0"/>
                      </a:rPr>
                      <m:t>8</m:t>
                    </m:r>
                  </m:oMath>
                </a14:m>
                <a:r>
                  <a:rPr lang="en-US" altLang="en-US" sz="2000" dirty="0" smtClean="0">
                    <a:solidFill>
                      <a:srgbClr val="FF0000"/>
                    </a:solidFill>
                  </a:rPr>
                  <a:t>  </a:t>
                </a:r>
                <a:r>
                  <a:rPr lang="en-US" altLang="en-US" sz="2000" dirty="0"/>
                  <a:t>?</a:t>
                </a:r>
              </a:p>
              <a:p>
                <a:pPr marL="0" indent="0" algn="ctr" rtl="0" eaLnBrk="1" hangingPunct="1">
                  <a:lnSpc>
                    <a:spcPct val="150000"/>
                  </a:lnSpc>
                  <a:buNone/>
                </a:pPr>
                <a:endParaRPr lang="en-US" altLang="en-US" sz="2000" dirty="0" smtClean="0">
                  <a:solidFill>
                    <a:srgbClr val="FF0000"/>
                  </a:solidFill>
                </a:endParaRPr>
              </a:p>
              <a:p>
                <a:pPr marL="0" indent="0" algn="l" rtl="0" eaLnBrk="1" hangingPunct="1">
                  <a:lnSpc>
                    <a:spcPct val="150000"/>
                  </a:lnSpc>
                  <a:buNone/>
                </a:pPr>
                <a:r>
                  <a:rPr lang="en-US" altLang="en-US" sz="2400" dirty="0" smtClean="0"/>
                  <a:t>… So it’s a matter of bounded rationality?</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And </a:t>
                </a:r>
                <a:r>
                  <a:rPr lang="en-US" altLang="en-US" sz="2400" dirty="0" smtClean="0">
                    <a:solidFill>
                      <a:srgbClr val="9933FF"/>
                    </a:solidFill>
                  </a:rPr>
                  <a:t>that’s</a:t>
                </a:r>
                <a:r>
                  <a:rPr lang="en-US" altLang="en-US" sz="2400" dirty="0" smtClean="0"/>
                  <a:t> what we use on IQ tests?</a:t>
                </a: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600201"/>
                <a:ext cx="8229600" cy="4645024"/>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165100312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179</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The point</a:t>
            </a:r>
          </a:p>
        </p:txBody>
      </p:sp>
      <p:sp>
        <p:nvSpPr>
          <p:cNvPr id="141316" name="Rectangle 3"/>
          <p:cNvSpPr>
            <a:spLocks noGrp="1" noChangeArrowheads="1"/>
          </p:cNvSpPr>
          <p:nvPr>
            <p:ph type="body" idx="1"/>
          </p:nvPr>
        </p:nvSpPr>
        <p:spPr>
          <a:xfrm>
            <a:off x="457200" y="1450113"/>
            <a:ext cx="8229600" cy="4645024"/>
          </a:xfrm>
        </p:spPr>
        <p:txBody>
          <a:bodyPr/>
          <a:lstStyle/>
          <a:p>
            <a:pPr marL="0" indent="0" algn="l" rtl="0" eaLnBrk="1" hangingPunct="1">
              <a:lnSpc>
                <a:spcPct val="150000"/>
              </a:lnSpc>
              <a:buNone/>
            </a:pPr>
            <a:r>
              <a:rPr lang="en-US" altLang="en-US" sz="2400" dirty="0" smtClean="0"/>
              <a:t>Without any </a:t>
            </a:r>
            <a:r>
              <a:rPr lang="en-US" altLang="en-US" sz="2400" dirty="0" smtClean="0">
                <a:solidFill>
                  <a:srgbClr val="00B050"/>
                </a:solidFill>
              </a:rPr>
              <a:t>subjective</a:t>
            </a:r>
            <a:r>
              <a:rPr lang="en-US" altLang="en-US" sz="2400" dirty="0" smtClean="0"/>
              <a:t> input, such as preference for </a:t>
            </a:r>
            <a:r>
              <a:rPr lang="en-US" altLang="en-US" sz="2400" dirty="0" smtClean="0">
                <a:solidFill>
                  <a:srgbClr val="00B050"/>
                </a:solidFill>
              </a:rPr>
              <a:t>simplicity</a:t>
            </a:r>
            <a:r>
              <a:rPr lang="en-US" altLang="en-US" sz="2400" dirty="0" smtClean="0"/>
              <a:t>, we are doomed to </a:t>
            </a:r>
            <a:r>
              <a:rPr lang="en-US" altLang="en-US" sz="2400" dirty="0" err="1" smtClean="0"/>
              <a:t>overfit</a:t>
            </a: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And not be able to predict simple patterns even if they are right before our eyes</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solidFill>
                  <a:srgbClr val="9933FF"/>
                </a:solidFill>
              </a:rPr>
              <a:t>If cognitive limitations did not exist, someone would have needed to invent them</a:t>
            </a:r>
            <a:endParaRPr lang="en-US" altLang="en-US" sz="2400" dirty="0">
              <a:solidFill>
                <a:srgbClr val="9933FF"/>
              </a:solidFill>
            </a:endParaRPr>
          </a:p>
        </p:txBody>
      </p:sp>
    </p:spTree>
    <p:extLst>
      <p:ext uri="{BB962C8B-B14F-4D97-AF65-F5344CB8AC3E}">
        <p14:creationId xmlns:p14="http://schemas.microsoft.com/office/powerpoint/2010/main" val="363409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P3</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18</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708981"/>
              </a:xfrm>
              <a:prstGeom prst="rect">
                <a:avLst/>
              </a:prstGeom>
              <a:noFill/>
            </p:spPr>
            <p:txBody>
              <a:bodyPr wrap="square" rtlCol="0">
                <a:spAutoFit/>
              </a:bodyPr>
              <a:lstStyle/>
              <a:p>
                <a:pPr>
                  <a:lnSpc>
                    <a:spcPct val="150000"/>
                  </a:lnSpc>
                </a:pPr>
                <a:r>
                  <a:rPr lang="en-US" sz="2000" dirty="0"/>
                  <a:t>P3. </a:t>
                </a:r>
                <a14:m>
                  <m:oMath xmlns:m="http://schemas.openxmlformats.org/officeDocument/2006/math">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𝐴𝑥</m:t>
                    </m:r>
                    <m:r>
                      <a:rPr lang="en-US" sz="2000" i="1" dirty="0">
                        <a:latin typeface="Cambria Math"/>
                        <a:ea typeface="Cambria Math"/>
                      </a:rPr>
                      <m:t>≽</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𝐴𝑦</m:t>
                    </m:r>
                    <m:r>
                      <a:rPr lang="en-US" sz="2000" i="1" dirty="0">
                        <a:solidFill>
                          <a:srgbClr val="FF0000"/>
                        </a:solidFill>
                        <a:latin typeface="Cambria Math"/>
                        <a:ea typeface="Cambria Math"/>
                      </a:rPr>
                      <m:t>⇔</m:t>
                    </m:r>
                    <m:r>
                      <a:rPr lang="en-US" sz="2000" i="1">
                        <a:solidFill>
                          <a:srgbClr val="0099FF"/>
                        </a:solidFill>
                        <a:latin typeface="Cambria Math" panose="02040503050406030204" pitchFamily="18" charset="0"/>
                      </a:rPr>
                      <m:t>𝑥</m:t>
                    </m:r>
                    <m:r>
                      <a:rPr lang="en-US" sz="2000" i="1" dirty="0">
                        <a:latin typeface="Cambria Math"/>
                        <a:ea typeface="Cambria Math"/>
                      </a:rPr>
                      <m:t>≽</m:t>
                    </m:r>
                    <m:r>
                      <a:rPr lang="en-US" sz="2000" i="1">
                        <a:solidFill>
                          <a:srgbClr val="0099FF"/>
                        </a:solidFill>
                        <a:latin typeface="Cambria Math" panose="02040503050406030204" pitchFamily="18" charset="0"/>
                      </a:rPr>
                      <m:t>𝑦</m:t>
                    </m:r>
                  </m:oMath>
                </a14:m>
                <a:r>
                  <a:rPr lang="en-US" sz="2000" dirty="0"/>
                  <a:t> 	  </a:t>
                </a:r>
                <a:r>
                  <a:rPr lang="en-US" sz="2000" dirty="0" smtClean="0"/>
                  <a:t>provided </a:t>
                </a:r>
                <a:r>
                  <a:rPr lang="en-US" sz="2000" dirty="0"/>
                  <a:t>that </a:t>
                </a:r>
                <a14:m>
                  <m:oMath xmlns:m="http://schemas.openxmlformats.org/officeDocument/2006/math">
                    <m:r>
                      <a:rPr lang="en-US" sz="2000" i="1" smtClean="0">
                        <a:solidFill>
                          <a:srgbClr val="7030A0"/>
                        </a:solidFill>
                        <a:latin typeface="Cambria Math" panose="02040503050406030204" pitchFamily="18" charset="0"/>
                      </a:rPr>
                      <m:t>𝐴</m:t>
                    </m:r>
                  </m:oMath>
                </a14:m>
                <a:r>
                  <a:rPr lang="en-US" sz="2000" dirty="0"/>
                  <a:t> is </a:t>
                </a:r>
                <a:r>
                  <a:rPr lang="en-US" sz="2000" dirty="0">
                    <a:solidFill>
                      <a:srgbClr val="A50021"/>
                    </a:solidFill>
                  </a:rPr>
                  <a:t>non-null (</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r>
                  <a:rPr lang="en-US" sz="2000" dirty="0">
                    <a:solidFill>
                      <a:srgbClr val="A50021"/>
                    </a:solidFill>
                  </a:rPr>
                  <a:t>)</a:t>
                </a:r>
              </a:p>
              <a:p>
                <a:pPr>
                  <a:lnSpc>
                    <a:spcPct val="150000"/>
                  </a:lnSpc>
                </a:pPr>
                <a:endParaRPr lang="en-US" sz="2000" dirty="0" smtClean="0">
                  <a:solidFill>
                    <a:srgbClr val="A50021"/>
                  </a:solidFill>
                </a:endParaRPr>
              </a:p>
              <a:p>
                <a:pPr>
                  <a:lnSpc>
                    <a:spcPct val="150000"/>
                  </a:lnSpc>
                </a:pPr>
                <a:r>
                  <a:rPr lang="en-US" sz="2000" dirty="0" smtClean="0"/>
                  <a:t>The most natural way to state monotonicity</a:t>
                </a:r>
              </a:p>
              <a:p>
                <a:pPr>
                  <a:lnSpc>
                    <a:spcPct val="150000"/>
                  </a:lnSpc>
                </a:pPr>
                <a:endParaRPr lang="en-US" sz="2000" dirty="0" smtClean="0"/>
              </a:p>
              <a:p>
                <a:pPr>
                  <a:lnSpc>
                    <a:spcPct val="150000"/>
                  </a:lnSpc>
                </a:pPr>
                <a:r>
                  <a:rPr lang="en-US" sz="2000" dirty="0" smtClean="0"/>
                  <a:t>As we shall see, a bit more is assumed</a:t>
                </a:r>
              </a:p>
              <a:p>
                <a:pPr>
                  <a:lnSpc>
                    <a:spcPct val="150000"/>
                  </a:lnSpc>
                </a:pPr>
                <a:endParaRPr lang="en-US" sz="2000" dirty="0"/>
              </a:p>
              <a:p>
                <a:pPr>
                  <a:lnSpc>
                    <a:spcPct val="150000"/>
                  </a:lnSpc>
                </a:pPr>
                <a:r>
                  <a:rPr lang="en-US" sz="2000" dirty="0" smtClean="0"/>
                  <a:t>But – can you state monotonicity otherwise (without any structure on outcomes)?</a:t>
                </a:r>
              </a:p>
              <a:p>
                <a:pPr>
                  <a:lnSpc>
                    <a:spcPct val="150000"/>
                  </a:lnSpc>
                </a:pPr>
                <a:endParaRPr lang="en-US" sz="2000" dirty="0"/>
              </a:p>
              <a:p>
                <a:pPr>
                  <a:lnSpc>
                    <a:spcPct val="150000"/>
                  </a:lnSpc>
                </a:pPr>
                <a:r>
                  <a:rPr lang="en-US" sz="2000" dirty="0" smtClean="0"/>
                  <a:t>Notice that we want </a:t>
                </a:r>
                <a14:m>
                  <m:oMath xmlns:m="http://schemas.openxmlformats.org/officeDocument/2006/math">
                    <m:r>
                      <a:rPr lang="en-US" sz="2000" i="1">
                        <a:solidFill>
                          <a:srgbClr val="7030A0"/>
                        </a:solidFill>
                        <a:latin typeface="Cambria Math" panose="02040503050406030204" pitchFamily="18" charset="0"/>
                      </a:rPr>
                      <m:t>𝐴</m:t>
                    </m:r>
                  </m:oMath>
                </a14:m>
                <a:r>
                  <a:rPr lang="en-US" sz="2000" dirty="0" smtClean="0"/>
                  <a:t> to be non-null for </a:t>
                </a:r>
                <a14:m>
                  <m:oMath xmlns:m="http://schemas.openxmlformats.org/officeDocument/2006/math">
                    <m:r>
                      <a:rPr lang="en-US" sz="2000" i="1">
                        <a:solidFill>
                          <a:srgbClr val="0099FF"/>
                        </a:solidFill>
                        <a:latin typeface="Cambria Math" panose="02040503050406030204" pitchFamily="18" charset="0"/>
                      </a:rPr>
                      <m:t>𝑥</m:t>
                    </m:r>
                    <m:r>
                      <a:rPr lang="en-US" sz="2000" i="1">
                        <a:solidFill>
                          <a:srgbClr val="C00000"/>
                        </a:solidFill>
                        <a:latin typeface="Cambria Math"/>
                        <a:ea typeface="Cambria Math"/>
                      </a:rPr>
                      <m:t>≻</m:t>
                    </m:r>
                    <m:r>
                      <a:rPr lang="en-US" sz="2000" i="1">
                        <a:solidFill>
                          <a:srgbClr val="0099FF"/>
                        </a:solidFill>
                        <a:latin typeface="Cambria Math" panose="02040503050406030204" pitchFamily="18" charset="0"/>
                      </a:rPr>
                      <m:t>𝑦</m:t>
                    </m:r>
                    <m:r>
                      <a:rPr lang="en-US" sz="2000" i="1" dirty="0" smtClean="0">
                        <a:solidFill>
                          <a:srgbClr val="FF0000"/>
                        </a:solidFill>
                        <a:latin typeface="Cambria Math"/>
                        <a:ea typeface="Cambria Math"/>
                      </a:rPr>
                      <m:t>⇒</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𝐴𝑥</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h</m:t>
                    </m:r>
                    <m:r>
                      <a:rPr lang="en-US" sz="2000" i="1" smtClean="0">
                        <a:solidFill>
                          <a:srgbClr val="7030A0"/>
                        </a:solidFill>
                        <a:latin typeface="Cambria Math" panose="02040503050406030204" pitchFamily="18" charset="0"/>
                      </a:rPr>
                      <m:t>𝐴</m:t>
                    </m:r>
                    <m:r>
                      <a:rPr lang="en-US" sz="2000" i="1" smtClean="0">
                        <a:solidFill>
                          <a:srgbClr val="00B0F0"/>
                        </a:solidFill>
                        <a:latin typeface="Cambria Math" panose="02040503050406030204" pitchFamily="18" charset="0"/>
                      </a:rPr>
                      <m:t>𝑦</m:t>
                    </m:r>
                  </m:oMath>
                </a14:m>
                <a:endParaRPr lang="en-US" sz="2000" dirty="0">
                  <a:solidFill>
                    <a:srgbClr val="00B0F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708981"/>
              </a:xfrm>
              <a:prstGeom prst="rect">
                <a:avLst/>
              </a:prstGeom>
              <a:blipFill>
                <a:blip r:embed="rId2"/>
                <a:stretch>
                  <a:fillRect l="-756" r="-680" b="-259"/>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See</a:t>
            </a:r>
            <a:endParaRPr lang="en-US" sz="3600" dirty="0"/>
          </a:p>
        </p:txBody>
      </p:sp>
      <p:sp>
        <p:nvSpPr>
          <p:cNvPr id="3" name="Content Placeholder 2"/>
          <p:cNvSpPr>
            <a:spLocks noGrp="1"/>
          </p:cNvSpPr>
          <p:nvPr>
            <p:ph idx="1"/>
          </p:nvPr>
        </p:nvSpPr>
        <p:spPr>
          <a:xfrm>
            <a:off x="539552" y="1268760"/>
            <a:ext cx="8229600" cy="4525963"/>
          </a:xfrm>
        </p:spPr>
        <p:txBody>
          <a:bodyPr/>
          <a:lstStyle/>
          <a:p>
            <a:pPr marL="0" indent="0" algn="l" rtl="0">
              <a:buNone/>
            </a:pPr>
            <a:r>
              <a:rPr lang="en-US" sz="2000" dirty="0" smtClean="0">
                <a:solidFill>
                  <a:srgbClr val="7030A0"/>
                </a:solidFill>
              </a:rPr>
              <a:t>Subjectivity in inductive inference</a:t>
            </a:r>
            <a:endParaRPr lang="en-US" sz="2000" dirty="0">
              <a:solidFill>
                <a:srgbClr val="7030A0"/>
              </a:solidFill>
            </a:endParaRPr>
          </a:p>
          <a:p>
            <a:pPr marL="0" indent="0" algn="l" rtl="0" eaLnBrk="1" hangingPunct="1">
              <a:buNone/>
            </a:pPr>
            <a:r>
              <a:rPr lang="en-US" altLang="en-US" sz="2000" dirty="0" smtClean="0">
                <a:solidFill>
                  <a:srgbClr val="FF0000"/>
                </a:solidFill>
              </a:rPr>
              <a:t>Itzhak Gilboa, Larry Samuelson</a:t>
            </a:r>
          </a:p>
          <a:p>
            <a:pPr marL="0" indent="0" algn="l" rtl="0" eaLnBrk="1" hangingPunct="1">
              <a:buNone/>
            </a:pPr>
            <a:r>
              <a:rPr lang="en-US" sz="1800" i="1" dirty="0" smtClean="0"/>
              <a:t>Theoretical Economics</a:t>
            </a:r>
            <a:r>
              <a:rPr lang="en-US" sz="1800" dirty="0" smtClean="0"/>
              <a:t>, Vol. 7 (2012), pp. 183-215</a:t>
            </a:r>
            <a:endParaRPr lang="en-US" sz="1800" dirty="0"/>
          </a:p>
          <a:p>
            <a:pPr marL="0" indent="0" algn="l" rtl="0">
              <a:buNone/>
            </a:pPr>
            <a:r>
              <a:rPr lang="en-US" sz="1800" dirty="0" smtClean="0">
                <a:solidFill>
                  <a:srgbClr val="009900"/>
                </a:solidFill>
              </a:rPr>
              <a:t>Abstract</a:t>
            </a:r>
          </a:p>
          <a:p>
            <a:pPr marL="0" indent="0" algn="l" rtl="0">
              <a:buNone/>
            </a:pPr>
            <a:r>
              <a:rPr lang="en-US" sz="1800" dirty="0"/>
              <a:t>This paper examines circumstances under which subjectivity enhances the </a:t>
            </a:r>
            <a:r>
              <a:rPr lang="en-US" sz="1800" dirty="0" smtClean="0"/>
              <a:t>effectiveness of </a:t>
            </a:r>
            <a:r>
              <a:rPr lang="en-US" sz="1800" dirty="0"/>
              <a:t>inductive reasoning. We consider agents facing a </a:t>
            </a:r>
            <a:r>
              <a:rPr lang="en-US" sz="1800" dirty="0" smtClean="0"/>
              <a:t>data-generating process </a:t>
            </a:r>
            <a:r>
              <a:rPr lang="en-US" sz="1800" dirty="0"/>
              <a:t>who are characterized by inference rules that may be purely objective (</a:t>
            </a:r>
            <a:r>
              <a:rPr lang="en-US" sz="1800" dirty="0" smtClean="0"/>
              <a:t>or data-based</a:t>
            </a:r>
            <a:r>
              <a:rPr lang="en-US" sz="1800" dirty="0"/>
              <a:t>) </a:t>
            </a:r>
            <a:r>
              <a:rPr lang="en-US" sz="1800" dirty="0" err="1"/>
              <a:t>ormay</a:t>
            </a:r>
            <a:r>
              <a:rPr lang="en-US" sz="1800" dirty="0"/>
              <a:t> incorporate subjective </a:t>
            </a:r>
            <a:r>
              <a:rPr lang="en-US" sz="1800" dirty="0" smtClean="0"/>
              <a:t>considerations. Agents </a:t>
            </a:r>
            <a:r>
              <a:rPr lang="en-US" sz="1800" dirty="0"/>
              <a:t>who invoke </a:t>
            </a:r>
            <a:r>
              <a:rPr lang="en-US" sz="1800" dirty="0" smtClean="0"/>
              <a:t>no subjective </a:t>
            </a:r>
            <a:r>
              <a:rPr lang="en-US" sz="1800" dirty="0"/>
              <a:t>considerations are doomed to ineffective learning. The analysis </a:t>
            </a:r>
            <a:r>
              <a:rPr lang="en-US" sz="1800" dirty="0" smtClean="0"/>
              <a:t>places no </a:t>
            </a:r>
            <a:r>
              <a:rPr lang="en-US" sz="1800" dirty="0"/>
              <a:t>computational or memory limitations on the agents: the role for </a:t>
            </a:r>
            <a:r>
              <a:rPr lang="en-US" sz="1800" dirty="0" smtClean="0"/>
              <a:t>subjectivity emerges </a:t>
            </a:r>
            <a:r>
              <a:rPr lang="en-US" sz="1800" dirty="0"/>
              <a:t>in the presence of unlimited reasoning powers.</a:t>
            </a: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180</a:t>
            </a:fld>
            <a:endParaRPr lang="en-US" altLang="en-US"/>
          </a:p>
        </p:txBody>
      </p:sp>
    </p:spTree>
    <p:extLst>
      <p:ext uri="{BB962C8B-B14F-4D97-AF65-F5344CB8AC3E}">
        <p14:creationId xmlns:p14="http://schemas.microsoft.com/office/powerpoint/2010/main" val="30961036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181</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But it doesn’t end there</a:t>
            </a:r>
          </a:p>
        </p:txBody>
      </p:sp>
      <p:sp>
        <p:nvSpPr>
          <p:cNvPr id="141316" name="Rectangle 3"/>
          <p:cNvSpPr>
            <a:spLocks noGrp="1" noChangeArrowheads="1"/>
          </p:cNvSpPr>
          <p:nvPr>
            <p:ph type="body" idx="1"/>
          </p:nvPr>
        </p:nvSpPr>
        <p:spPr>
          <a:xfrm>
            <a:off x="457200" y="1450113"/>
            <a:ext cx="4690864" cy="4645024"/>
          </a:xfrm>
        </p:spPr>
        <p:txBody>
          <a:bodyPr/>
          <a:lstStyle/>
          <a:p>
            <a:pPr marL="0" indent="0" algn="l" rtl="0" eaLnBrk="1" hangingPunct="1">
              <a:lnSpc>
                <a:spcPct val="150000"/>
              </a:lnSpc>
              <a:buNone/>
            </a:pPr>
            <a:r>
              <a:rPr lang="en-US" altLang="en-US" sz="2400" dirty="0" smtClean="0">
                <a:solidFill>
                  <a:srgbClr val="FF0000"/>
                </a:solidFill>
              </a:rPr>
              <a:t>Goodman</a:t>
            </a:r>
            <a:r>
              <a:rPr lang="en-US" altLang="en-US" sz="2400" dirty="0" smtClean="0"/>
              <a:t> posed the following question: if we want to tell whether emeralds are </a:t>
            </a:r>
            <a:r>
              <a:rPr lang="en-US" altLang="en-US" sz="2400" dirty="0" smtClean="0">
                <a:solidFill>
                  <a:srgbClr val="00B050"/>
                </a:solidFill>
              </a:rPr>
              <a:t>green</a:t>
            </a:r>
            <a:r>
              <a:rPr lang="en-US" altLang="en-US" sz="2400" dirty="0" smtClean="0"/>
              <a:t> or (say) </a:t>
            </a:r>
            <a:r>
              <a:rPr lang="en-US" altLang="en-US" sz="2400" dirty="0" smtClean="0">
                <a:solidFill>
                  <a:srgbClr val="0070C0"/>
                </a:solidFill>
              </a:rPr>
              <a:t>blue</a:t>
            </a:r>
            <a:r>
              <a:rPr lang="en-US" altLang="en-US" sz="2400" dirty="0" smtClean="0"/>
              <a:t>, we test a sample and expect future observations to be in line with past ones.</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So far so good.</a:t>
            </a:r>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772816"/>
            <a:ext cx="2548457" cy="2664296"/>
          </a:xfrm>
          <a:prstGeom prst="rect">
            <a:avLst/>
          </a:prstGeom>
        </p:spPr>
      </p:pic>
      <p:sp>
        <p:nvSpPr>
          <p:cNvPr id="3" name="TextBox 2"/>
          <p:cNvSpPr txBox="1"/>
          <p:nvPr/>
        </p:nvSpPr>
        <p:spPr>
          <a:xfrm>
            <a:off x="5436096" y="4941168"/>
            <a:ext cx="3384376" cy="369332"/>
          </a:xfrm>
          <a:prstGeom prst="rect">
            <a:avLst/>
          </a:prstGeom>
          <a:noFill/>
        </p:spPr>
        <p:txBody>
          <a:bodyPr wrap="square" rtlCol="0">
            <a:spAutoFit/>
          </a:bodyPr>
          <a:lstStyle/>
          <a:p>
            <a:r>
              <a:rPr lang="en-US" dirty="0" smtClean="0"/>
              <a:t>Nelson Goodman (1906-1998)</a:t>
            </a:r>
            <a:endParaRPr lang="en-US" dirty="0"/>
          </a:p>
        </p:txBody>
      </p:sp>
    </p:spTree>
    <p:extLst>
      <p:ext uri="{BB962C8B-B14F-4D97-AF65-F5344CB8AC3E}">
        <p14:creationId xmlns:p14="http://schemas.microsoft.com/office/powerpoint/2010/main" val="3895514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182</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Goodman’s “New Riddle of Induction”</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340768"/>
                <a:ext cx="8229600" cy="4645024"/>
              </a:xfrm>
            </p:spPr>
            <p:txBody>
              <a:bodyPr/>
              <a:lstStyle/>
              <a:p>
                <a:pPr marL="0" indent="0" algn="l" rtl="0" eaLnBrk="1" hangingPunct="1">
                  <a:lnSpc>
                    <a:spcPct val="150000"/>
                  </a:lnSpc>
                  <a:buNone/>
                </a:pPr>
                <a:r>
                  <a:rPr lang="en-US" altLang="en-US" sz="2400" dirty="0" smtClean="0"/>
                  <a:t>Next suppose that there are two types of emeralds:</a:t>
                </a:r>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𝑔𝑟𝑢𝑒</m:t>
                      </m:r>
                      <m:r>
                        <a:rPr lang="en-US" altLang="en-US" sz="2400" b="0" i="0" dirty="0" smtClean="0">
                          <a:latin typeface="Cambria Math" panose="02040503050406030204" pitchFamily="18" charset="0"/>
                        </a:rPr>
                        <m:t>=</m:t>
                      </m:r>
                      <m:d>
                        <m:dPr>
                          <m:begChr m:val="{"/>
                          <m:endChr m:val=""/>
                          <m:ctrlPr>
                            <a:rPr lang="en-US" altLang="en-US" sz="2400" b="0" i="1" dirty="0" smtClean="0">
                              <a:latin typeface="Cambria Math" panose="02040503050406030204" pitchFamily="18" charset="0"/>
                            </a:rPr>
                          </m:ctrlPr>
                        </m:dPr>
                        <m:e>
                          <m:m>
                            <m:mPr>
                              <m:mcs>
                                <m:mc>
                                  <m:mcPr>
                                    <m:count m:val="2"/>
                                    <m:mcJc m:val="center"/>
                                  </m:mcPr>
                                </m:mc>
                              </m:mcs>
                              <m:ctrlPr>
                                <a:rPr lang="en-US" altLang="en-US" sz="2400" b="0" i="1" dirty="0" smtClean="0">
                                  <a:latin typeface="Cambria Math" panose="02040503050406030204" pitchFamily="18" charset="0"/>
                                </a:rPr>
                              </m:ctrlPr>
                            </m:mPr>
                            <m:mr>
                              <m:e>
                                <m:r>
                                  <m:rPr>
                                    <m:brk m:alnAt="7"/>
                                  </m:rPr>
                                  <a:rPr lang="en-US" altLang="en-US" sz="2400" b="0" i="1" dirty="0" smtClean="0">
                                    <a:solidFill>
                                      <a:srgbClr val="00B050"/>
                                    </a:solidFill>
                                    <a:latin typeface="Cambria Math" panose="02040503050406030204" pitchFamily="18" charset="0"/>
                                  </a:rPr>
                                  <m:t>𝑔</m:t>
                                </m:r>
                                <m:r>
                                  <a:rPr lang="en-US" altLang="en-US" sz="2400" b="0" i="1" dirty="0" smtClean="0">
                                    <a:solidFill>
                                      <a:srgbClr val="00B050"/>
                                    </a:solidFill>
                                    <a:latin typeface="Cambria Math" panose="02040503050406030204" pitchFamily="18" charset="0"/>
                                  </a:rPr>
                                  <m:t>𝑟𝑒𝑒𝑛</m:t>
                                </m:r>
                              </m:e>
                              <m:e>
                                <m:r>
                                  <a:rPr lang="en-US" altLang="en-US" sz="2400" b="0" i="1" dirty="0" smtClean="0">
                                    <a:latin typeface="Cambria Math" panose="02040503050406030204" pitchFamily="18" charset="0"/>
                                  </a:rPr>
                                  <m:t>𝑡</m:t>
                                </m:r>
                                <m:r>
                                  <a:rPr lang="en-US" altLang="en-US" sz="2400" b="0" i="1" dirty="0" smtClean="0">
                                    <a:solidFill>
                                      <a:srgbClr val="FF0000"/>
                                    </a:solidFill>
                                    <a:latin typeface="Cambria Math" panose="02040503050406030204" pitchFamily="18" charset="0"/>
                                    <a:ea typeface="Cambria Math" panose="02040503050406030204" pitchFamily="18" charset="0"/>
                                  </a:rPr>
                                  <m:t>≤</m:t>
                                </m:r>
                                <m:sSub>
                                  <m:sSubPr>
                                    <m:ctrlPr>
                                      <a:rPr lang="en-US" altLang="en-US" sz="2400" b="0" i="1" dirty="0" smtClean="0">
                                        <a:solidFill>
                                          <a:srgbClr val="FF0000"/>
                                        </a:solidFill>
                                        <a:latin typeface="Cambria Math" panose="02040503050406030204" pitchFamily="18" charset="0"/>
                                        <a:ea typeface="Cambria Math" panose="02040503050406030204" pitchFamily="18" charset="0"/>
                                      </a:rPr>
                                    </m:ctrlPr>
                                  </m:sSubPr>
                                  <m:e>
                                    <m:r>
                                      <a:rPr lang="en-US" altLang="en-US" sz="2400" b="0" i="1" dirty="0" smtClean="0">
                                        <a:solidFill>
                                          <a:srgbClr val="FF0000"/>
                                        </a:solidFill>
                                        <a:latin typeface="Cambria Math" panose="02040503050406030204" pitchFamily="18" charset="0"/>
                                        <a:ea typeface="Cambria Math" panose="02040503050406030204" pitchFamily="18" charset="0"/>
                                      </a:rPr>
                                      <m:t>𝑇</m:t>
                                    </m:r>
                                  </m:e>
                                  <m:sub>
                                    <m:r>
                                      <a:rPr lang="en-US" altLang="en-US" sz="2400" b="0" i="1" dirty="0" smtClean="0">
                                        <a:solidFill>
                                          <a:srgbClr val="FF0000"/>
                                        </a:solidFill>
                                        <a:latin typeface="Cambria Math" panose="02040503050406030204" pitchFamily="18" charset="0"/>
                                        <a:ea typeface="Cambria Math" panose="02040503050406030204" pitchFamily="18" charset="0"/>
                                      </a:rPr>
                                      <m:t>0</m:t>
                                    </m:r>
                                  </m:sub>
                                </m:sSub>
                              </m:e>
                            </m:mr>
                            <m:mr>
                              <m:e>
                                <m:r>
                                  <a:rPr lang="en-US" altLang="en-US" sz="2400" b="0" i="1" dirty="0" smtClean="0">
                                    <a:solidFill>
                                      <a:srgbClr val="0070C0"/>
                                    </a:solidFill>
                                    <a:latin typeface="Cambria Math" panose="02040503050406030204" pitchFamily="18" charset="0"/>
                                  </a:rPr>
                                  <m:t>𝑏𝑙𝑢𝑒</m:t>
                                </m:r>
                              </m:e>
                              <m:e>
                                <m:r>
                                  <a:rPr lang="en-US" altLang="en-US" sz="2400" i="1" dirty="0">
                                    <a:latin typeface="Cambria Math" panose="02040503050406030204" pitchFamily="18" charset="0"/>
                                  </a:rPr>
                                  <m:t>𝑡</m:t>
                                </m:r>
                                <m:r>
                                  <a:rPr lang="en-US" altLang="en-US" sz="2400" b="0" i="1" dirty="0" smtClean="0">
                                    <a:solidFill>
                                      <a:srgbClr val="FF0000"/>
                                    </a:solidFill>
                                    <a:latin typeface="Cambria Math" panose="02040503050406030204" pitchFamily="18" charset="0"/>
                                  </a:rPr>
                                  <m:t>&gt;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
                        </m:e>
                      </m:d>
                    </m:oMath>
                  </m:oMathPara>
                </a14:m>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rPr>
                        <m:t>𝑏𝑙𝑒𝑒𝑛</m:t>
                      </m:r>
                      <m:r>
                        <a:rPr lang="en-US" altLang="en-US" sz="2400" dirty="0">
                          <a:latin typeface="Cambria Math" panose="02040503050406030204" pitchFamily="18" charset="0"/>
                        </a:rPr>
                        <m:t>=</m:t>
                      </m:r>
                      <m:d>
                        <m:dPr>
                          <m:begChr m:val="{"/>
                          <m:endChr m:val=""/>
                          <m:ctrlPr>
                            <a:rPr lang="en-US" altLang="en-US" sz="2400" i="1" dirty="0">
                              <a:latin typeface="Cambria Math" panose="02040503050406030204" pitchFamily="18" charset="0"/>
                            </a:rPr>
                          </m:ctrlPr>
                        </m:dPr>
                        <m:e>
                          <m:m>
                            <m:mPr>
                              <m:mcs>
                                <m:mc>
                                  <m:mcPr>
                                    <m:count m:val="2"/>
                                    <m:mcJc m:val="center"/>
                                  </m:mcPr>
                                </m:mc>
                              </m:mcs>
                              <m:ctrlPr>
                                <a:rPr lang="en-US" altLang="en-US" sz="2400" i="1" dirty="0">
                                  <a:latin typeface="Cambria Math" panose="02040503050406030204" pitchFamily="18" charset="0"/>
                                </a:rPr>
                              </m:ctrlPr>
                            </m:mPr>
                            <m:mr>
                              <m:e>
                                <m:r>
                                  <a:rPr lang="en-US" altLang="en-US" sz="2400" i="1" dirty="0">
                                    <a:solidFill>
                                      <a:srgbClr val="0070C0"/>
                                    </a:solidFill>
                                    <a:latin typeface="Cambria Math" panose="02040503050406030204" pitchFamily="18" charset="0"/>
                                  </a:rPr>
                                  <m:t>𝑏𝑙𝑢𝑒</m:t>
                                </m:r>
                              </m:e>
                              <m:e>
                                <m:r>
                                  <a:rPr lang="en-US" altLang="en-US" sz="2400" i="1" dirty="0">
                                    <a:latin typeface="Cambria Math" panose="02040503050406030204" pitchFamily="18" charset="0"/>
                                  </a:rPr>
                                  <m:t>𝑡</m:t>
                                </m:r>
                                <m:r>
                                  <a:rPr lang="en-US" altLang="en-US" sz="2400" i="1" dirty="0" smtClean="0">
                                    <a:solidFill>
                                      <a:srgbClr val="FF0000"/>
                                    </a:solidFill>
                                    <a:latin typeface="Cambria Math" panose="02040503050406030204" pitchFamily="18" charset="0"/>
                                    <a:ea typeface="Cambria Math" panose="02040503050406030204" pitchFamily="18" charset="0"/>
                                  </a:rPr>
                                  <m: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r>
                              <m:e>
                                <m:r>
                                  <m:rPr>
                                    <m:brk m:alnAt="7"/>
                                  </m:rPr>
                                  <a:rPr lang="en-US" altLang="en-US" sz="2400" i="1" dirty="0">
                                    <a:solidFill>
                                      <a:srgbClr val="00B050"/>
                                    </a:solidFill>
                                    <a:latin typeface="Cambria Math" panose="02040503050406030204" pitchFamily="18" charset="0"/>
                                  </a:rPr>
                                  <m:t>𝑔</m:t>
                                </m:r>
                                <m:r>
                                  <a:rPr lang="en-US" altLang="en-US" sz="2400" i="1" dirty="0">
                                    <a:solidFill>
                                      <a:srgbClr val="00B050"/>
                                    </a:solidFill>
                                    <a:latin typeface="Cambria Math" panose="02040503050406030204" pitchFamily="18" charset="0"/>
                                  </a:rPr>
                                  <m:t>𝑟𝑒𝑒𝑛</m:t>
                                </m:r>
                              </m:e>
                              <m:e>
                                <m:r>
                                  <a:rPr lang="en-US" altLang="en-US" sz="2400" i="1" dirty="0">
                                    <a:latin typeface="Cambria Math" panose="02040503050406030204" pitchFamily="18" charset="0"/>
                                  </a:rPr>
                                  <m:t>𝑡</m:t>
                                </m:r>
                                <m:r>
                                  <a:rPr lang="en-US" altLang="en-US" sz="2400" i="1" dirty="0" smtClean="0">
                                    <a:solidFill>
                                      <a:srgbClr val="FF0000"/>
                                    </a:solidFill>
                                    <a:latin typeface="Cambria Math" panose="02040503050406030204" pitchFamily="18" charset="0"/>
                                  </a:rPr>
                                  <m:t>&gt;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
                        </m:e>
                      </m:d>
                    </m:oMath>
                  </m:oMathPara>
                </a14:m>
                <a:endParaRPr lang="en-US" altLang="en-US" sz="2400" dirty="0" smtClean="0"/>
              </a:p>
              <a:p>
                <a:pPr marL="0" indent="0" algn="l" rtl="0" eaLnBrk="1" hangingPunct="1">
                  <a:lnSpc>
                    <a:spcPct val="150000"/>
                  </a:lnSpc>
                  <a:buNone/>
                </a:pPr>
                <a:r>
                  <a:rPr lang="en-US" altLang="en-US" sz="1800" dirty="0" smtClean="0"/>
                  <a:t>(Put </a:t>
                </a:r>
                <a14:m>
                  <m:oMath xmlns:m="http://schemas.openxmlformats.org/officeDocument/2006/math">
                    <m:sSub>
                      <m:sSubPr>
                        <m:ctrlPr>
                          <a:rPr lang="en-US" altLang="en-US" sz="1800" i="1" dirty="0">
                            <a:solidFill>
                              <a:srgbClr val="FF0000"/>
                            </a:solidFill>
                            <a:latin typeface="Cambria Math" panose="02040503050406030204" pitchFamily="18" charset="0"/>
                            <a:ea typeface="Cambria Math" panose="02040503050406030204" pitchFamily="18" charset="0"/>
                          </a:rPr>
                        </m:ctrlPr>
                      </m:sSubPr>
                      <m:e>
                        <m:r>
                          <a:rPr lang="en-US" altLang="en-US" sz="1800" i="1" dirty="0">
                            <a:solidFill>
                              <a:srgbClr val="FF0000"/>
                            </a:solidFill>
                            <a:latin typeface="Cambria Math" panose="02040503050406030204" pitchFamily="18" charset="0"/>
                            <a:ea typeface="Cambria Math" panose="02040503050406030204" pitchFamily="18" charset="0"/>
                          </a:rPr>
                          <m:t>𝑇</m:t>
                        </m:r>
                      </m:e>
                      <m:sub>
                        <m:r>
                          <a:rPr lang="en-US" altLang="en-US" sz="1800" i="1" dirty="0">
                            <a:solidFill>
                              <a:srgbClr val="FF0000"/>
                            </a:solidFill>
                            <a:latin typeface="Cambria Math" panose="02040503050406030204" pitchFamily="18" charset="0"/>
                            <a:ea typeface="Cambria Math" panose="02040503050406030204" pitchFamily="18" charset="0"/>
                          </a:rPr>
                          <m:t>0</m:t>
                        </m:r>
                      </m:sub>
                    </m:sSub>
                    <m:r>
                      <a:rPr lang="en-US" altLang="en-US" sz="1800" b="0" i="1" dirty="0" smtClean="0">
                        <a:solidFill>
                          <a:srgbClr val="FF0000"/>
                        </a:solidFill>
                        <a:latin typeface="Cambria Math" panose="02040503050406030204" pitchFamily="18" charset="0"/>
                        <a:ea typeface="Cambria Math" panose="02040503050406030204" pitchFamily="18" charset="0"/>
                      </a:rPr>
                      <m:t> </m:t>
                    </m:r>
                  </m:oMath>
                </a14:m>
                <a:r>
                  <a:rPr lang="en-US" altLang="en-US" sz="1800" dirty="0" smtClean="0"/>
                  <a:t>in the future)</a:t>
                </a:r>
              </a:p>
              <a:p>
                <a:pPr marL="0" indent="0" algn="l" rtl="0" eaLnBrk="1" hangingPunct="1">
                  <a:lnSpc>
                    <a:spcPct val="150000"/>
                  </a:lnSpc>
                  <a:buNone/>
                </a:pPr>
                <a:r>
                  <a:rPr lang="en-US" altLang="en-US" sz="2400" dirty="0" smtClean="0"/>
                  <a:t>If we now test a sample, we’ll conclude they are all </a:t>
                </a:r>
                <a:r>
                  <a:rPr lang="en-US" altLang="en-US" sz="2400" dirty="0" err="1" smtClean="0"/>
                  <a:t>grue</a:t>
                </a:r>
                <a:r>
                  <a:rPr lang="en-US" altLang="en-US" sz="2400" dirty="0" smtClean="0"/>
                  <a:t>, and will all look blue to our eyes after </a:t>
                </a:r>
                <a14:m>
                  <m:oMath xmlns:m="http://schemas.openxmlformats.org/officeDocument/2006/math">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oMath>
                </a14:m>
                <a:endParaRPr lang="en-US" altLang="en-US" sz="2400" dirty="0"/>
              </a:p>
              <a:p>
                <a:pPr marL="0" indent="0" algn="l" rtl="0" eaLnBrk="1" hangingPunct="1">
                  <a:lnSpc>
                    <a:spcPct val="150000"/>
                  </a:lnSpc>
                  <a:buNone/>
                </a:pP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340768"/>
                <a:ext cx="8229600" cy="4645024"/>
              </a:xfrm>
              <a:blipFill>
                <a:blip r:embed="rId2"/>
                <a:stretch>
                  <a:fillRect l="-1111" b="-3412"/>
                </a:stretch>
              </a:blipFill>
            </p:spPr>
            <p:txBody>
              <a:bodyPr/>
              <a:lstStyle/>
              <a:p>
                <a:r>
                  <a:rPr lang="en-US">
                    <a:noFill/>
                  </a:rPr>
                  <a:t> </a:t>
                </a:r>
              </a:p>
            </p:txBody>
          </p:sp>
        </mc:Fallback>
      </mc:AlternateContent>
    </p:spTree>
    <p:extLst>
      <p:ext uri="{BB962C8B-B14F-4D97-AF65-F5344CB8AC3E}">
        <p14:creationId xmlns:p14="http://schemas.microsoft.com/office/powerpoint/2010/main" val="199759904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183</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Why would they change?</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450113"/>
                <a:ext cx="8229600" cy="4645024"/>
              </a:xfrm>
            </p:spPr>
            <p:txBody>
              <a:bodyPr/>
              <a:lstStyle/>
              <a:p>
                <a:pPr marL="0" indent="0" algn="l" rtl="0" eaLnBrk="1" hangingPunct="1">
                  <a:lnSpc>
                    <a:spcPct val="150000"/>
                  </a:lnSpc>
                  <a:buNone/>
                </a:pPr>
                <a:r>
                  <a:rPr lang="en-US" altLang="en-US" sz="2400" dirty="0" smtClean="0"/>
                  <a:t>Why on earth would the </a:t>
                </a:r>
                <a:r>
                  <a:rPr lang="en-US" altLang="en-US" sz="2400" dirty="0" smtClean="0">
                    <a:solidFill>
                      <a:srgbClr val="00B050"/>
                    </a:solidFill>
                  </a:rPr>
                  <a:t>green</a:t>
                </a:r>
                <a:r>
                  <a:rPr lang="en-US" altLang="en-US" sz="2400" dirty="0" smtClean="0"/>
                  <a:t> turn to </a:t>
                </a:r>
                <a:r>
                  <a:rPr lang="en-US" altLang="en-US" sz="2400" dirty="0" smtClean="0">
                    <a:solidFill>
                      <a:srgbClr val="0070C0"/>
                    </a:solidFill>
                  </a:rPr>
                  <a:t>blue</a:t>
                </a:r>
                <a:r>
                  <a:rPr lang="en-US" altLang="en-US" sz="2400" dirty="0" smtClean="0"/>
                  <a:t> at </a:t>
                </a:r>
                <a14:m>
                  <m:oMath xmlns:m="http://schemas.openxmlformats.org/officeDocument/2006/math">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oMath>
                </a14:m>
                <a:r>
                  <a:rPr lang="en-US" altLang="en-US" sz="2400" dirty="0" smtClean="0"/>
                  <a:t> ?</a:t>
                </a:r>
                <a:endParaRPr lang="en-US" altLang="en-US" sz="2400" dirty="0"/>
              </a:p>
              <a:p>
                <a:pPr marL="0" indent="0" algn="l" rtl="0" eaLnBrk="1" hangingPunct="1">
                  <a:lnSpc>
                    <a:spcPct val="150000"/>
                  </a:lnSpc>
                  <a:buNone/>
                </a:pPr>
                <a:r>
                  <a:rPr lang="en-US" altLang="en-US" sz="2400" dirty="0" smtClean="0"/>
                  <a:t>Oh, they won’t, says Goodman.  </a:t>
                </a:r>
                <a:r>
                  <a:rPr lang="en-US" altLang="en-US" sz="2400" dirty="0" err="1" smtClean="0"/>
                  <a:t>Grue</a:t>
                </a:r>
                <a:r>
                  <a:rPr lang="en-US" altLang="en-US" sz="2400" dirty="0" smtClean="0"/>
                  <a:t> they are and </a:t>
                </a:r>
                <a:r>
                  <a:rPr lang="en-US" altLang="en-US" sz="2400" dirty="0" err="1" smtClean="0"/>
                  <a:t>grue</a:t>
                </a:r>
                <a:r>
                  <a:rPr lang="en-US" altLang="en-US" sz="2400" dirty="0" smtClean="0"/>
                  <a:t> they will remain.</a:t>
                </a:r>
              </a:p>
              <a:p>
                <a:pPr marL="0" indent="0" algn="l" rtl="0" eaLnBrk="1" hangingPunct="1">
                  <a:lnSpc>
                    <a:spcPct val="150000"/>
                  </a:lnSpc>
                  <a:buNone/>
                </a:pPr>
                <a:r>
                  <a:rPr lang="en-US" altLang="en-US" sz="2400" dirty="0" smtClean="0"/>
                  <a:t>On the contrary: Goodman asks, </a:t>
                </a:r>
                <a:r>
                  <a:rPr lang="en-US" altLang="en-US" sz="2400" dirty="0" smtClean="0">
                    <a:solidFill>
                      <a:srgbClr val="9933FF"/>
                    </a:solidFill>
                  </a:rPr>
                  <a:t>if they were </a:t>
                </a:r>
                <a:r>
                  <a:rPr lang="en-US" altLang="en-US" sz="2400" dirty="0" err="1" smtClean="0">
                    <a:solidFill>
                      <a:srgbClr val="9933FF"/>
                    </a:solidFill>
                  </a:rPr>
                  <a:t>grue</a:t>
                </a:r>
                <a:r>
                  <a:rPr lang="en-US" altLang="en-US" sz="2400" dirty="0" smtClean="0">
                    <a:solidFill>
                      <a:srgbClr val="9933FF"/>
                    </a:solidFill>
                  </a:rPr>
                  <a:t> all this time, why on earth would they change to </a:t>
                </a:r>
                <a:r>
                  <a:rPr lang="en-US" altLang="en-US" sz="2400" dirty="0" err="1" smtClean="0">
                    <a:solidFill>
                      <a:srgbClr val="9933FF"/>
                    </a:solidFill>
                  </a:rPr>
                  <a:t>bleen</a:t>
                </a:r>
                <a:r>
                  <a:rPr lang="en-US" altLang="en-US" sz="2400" dirty="0"/>
                  <a:t>?</a:t>
                </a:r>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450113"/>
                <a:ext cx="8229600" cy="4645024"/>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105912718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184</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That is,</a:t>
            </a:r>
          </a:p>
        </p:txBody>
      </p:sp>
      <mc:AlternateContent xmlns:mc="http://schemas.openxmlformats.org/markup-compatibility/2006" xmlns:a14="http://schemas.microsoft.com/office/drawing/2010/main">
        <mc:Choice Requires="a14">
          <p:sp>
            <p:nvSpPr>
              <p:cNvPr id="141316" name="Rectangle 3"/>
              <p:cNvSpPr>
                <a:spLocks noGrp="1" noChangeArrowheads="1"/>
              </p:cNvSpPr>
              <p:nvPr>
                <p:ph type="body" idx="1"/>
              </p:nvPr>
            </p:nvSpPr>
            <p:spPr>
              <a:xfrm>
                <a:off x="457200" y="1450113"/>
                <a:ext cx="8229600" cy="4645024"/>
              </a:xfrm>
            </p:spPr>
            <p:txBody>
              <a:bodyPr/>
              <a:lstStyle/>
              <a:p>
                <a:pPr marL="0" indent="0" algn="l" rtl="0" eaLnBrk="1" hangingPunct="1">
                  <a:lnSpc>
                    <a:spcPct val="150000"/>
                  </a:lnSpc>
                  <a:buNone/>
                </a:pPr>
                <a:r>
                  <a:rPr lang="en-US" altLang="en-US" sz="2400" dirty="0" smtClean="0"/>
                  <a:t>Goodmand suggests</a:t>
                </a:r>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m:rPr>
                          <m:brk m:alnAt="7"/>
                        </m:rPr>
                        <a:rPr lang="en-US" altLang="en-US" sz="2400" i="1" dirty="0">
                          <a:solidFill>
                            <a:srgbClr val="00B050"/>
                          </a:solidFill>
                          <a:latin typeface="Cambria Math" panose="02040503050406030204" pitchFamily="18" charset="0"/>
                        </a:rPr>
                        <m:t>𝑔</m:t>
                      </m:r>
                      <m:r>
                        <a:rPr lang="en-US" altLang="en-US" sz="2400" i="1" dirty="0">
                          <a:solidFill>
                            <a:srgbClr val="00B050"/>
                          </a:solidFill>
                          <a:latin typeface="Cambria Math" panose="02040503050406030204" pitchFamily="18" charset="0"/>
                        </a:rPr>
                        <m:t>𝑟𝑒𝑒𝑛</m:t>
                      </m:r>
                      <m:r>
                        <a:rPr lang="en-US" altLang="en-US" sz="2400" dirty="0">
                          <a:latin typeface="Cambria Math" panose="02040503050406030204" pitchFamily="18" charset="0"/>
                        </a:rPr>
                        <m:t>=</m:t>
                      </m:r>
                      <m:d>
                        <m:dPr>
                          <m:begChr m:val="{"/>
                          <m:endChr m:val=""/>
                          <m:ctrlPr>
                            <a:rPr lang="en-US" altLang="en-US" sz="2400" i="1" dirty="0">
                              <a:latin typeface="Cambria Math" panose="02040503050406030204" pitchFamily="18" charset="0"/>
                            </a:rPr>
                          </m:ctrlPr>
                        </m:dPr>
                        <m:e>
                          <m:m>
                            <m:mPr>
                              <m:mcs>
                                <m:mc>
                                  <m:mcPr>
                                    <m:count m:val="2"/>
                                    <m:mcJc m:val="center"/>
                                  </m:mcPr>
                                </m:mc>
                              </m:mcs>
                              <m:ctrlPr>
                                <a:rPr lang="en-US" altLang="en-US" sz="2400" i="1" dirty="0">
                                  <a:latin typeface="Cambria Math" panose="02040503050406030204" pitchFamily="18" charset="0"/>
                                </a:rPr>
                              </m:ctrlPr>
                            </m:mPr>
                            <m:mr>
                              <m:e>
                                <m:r>
                                  <a:rPr lang="en-US" altLang="en-US" sz="2400" i="1" dirty="0">
                                    <a:latin typeface="Cambria Math" panose="02040503050406030204" pitchFamily="18" charset="0"/>
                                  </a:rPr>
                                  <m:t>𝑔𝑟𝑢𝑒</m:t>
                                </m:r>
                              </m:e>
                              <m:e>
                                <m:r>
                                  <a:rPr lang="en-US" altLang="en-US" sz="2400" i="1" dirty="0">
                                    <a:latin typeface="Cambria Math" panose="02040503050406030204" pitchFamily="18" charset="0"/>
                                  </a:rPr>
                                  <m:t>𝑡</m:t>
                                </m:r>
                                <m:r>
                                  <a:rPr lang="en-US" altLang="en-US" sz="2400" i="1" dirty="0">
                                    <a:solidFill>
                                      <a:srgbClr val="FF0000"/>
                                    </a:solidFill>
                                    <a:latin typeface="Cambria Math" panose="02040503050406030204" pitchFamily="18" charset="0"/>
                                    <a:ea typeface="Cambria Math" panose="02040503050406030204" pitchFamily="18" charset="0"/>
                                  </a:rPr>
                                  <m: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r>
                              <m:e>
                                <m:r>
                                  <a:rPr lang="en-US" altLang="en-US" sz="2400" i="1" dirty="0">
                                    <a:latin typeface="Cambria Math" panose="02040503050406030204" pitchFamily="18" charset="0"/>
                                  </a:rPr>
                                  <m:t>𝑏𝑙𝑒𝑒𝑛</m:t>
                                </m:r>
                              </m:e>
                              <m:e>
                                <m:r>
                                  <a:rPr lang="en-US" altLang="en-US" sz="2400" i="1" dirty="0">
                                    <a:latin typeface="Cambria Math" panose="02040503050406030204" pitchFamily="18" charset="0"/>
                                  </a:rPr>
                                  <m:t>𝑡</m:t>
                                </m:r>
                                <m:r>
                                  <a:rPr lang="en-US" altLang="en-US" sz="2400" i="1" dirty="0">
                                    <a:solidFill>
                                      <a:srgbClr val="FF0000"/>
                                    </a:solidFill>
                                    <a:latin typeface="Cambria Math" panose="02040503050406030204" pitchFamily="18" charset="0"/>
                                  </a:rPr>
                                  <m:t>&gt;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
                        </m:e>
                      </m:d>
                    </m:oMath>
                  </m:oMathPara>
                </a14:m>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a:solidFill>
                            <a:srgbClr val="0070C0"/>
                          </a:solidFill>
                          <a:latin typeface="Cambria Math" panose="02040503050406030204" pitchFamily="18" charset="0"/>
                        </a:rPr>
                        <m:t>𝑏𝑙𝑢𝑒</m:t>
                      </m:r>
                      <m:r>
                        <a:rPr lang="en-US" altLang="en-US" sz="2400" dirty="0">
                          <a:latin typeface="Cambria Math" panose="02040503050406030204" pitchFamily="18" charset="0"/>
                        </a:rPr>
                        <m:t>=</m:t>
                      </m:r>
                      <m:d>
                        <m:dPr>
                          <m:begChr m:val="{"/>
                          <m:endChr m:val=""/>
                          <m:ctrlPr>
                            <a:rPr lang="en-US" altLang="en-US" sz="2400" i="1" dirty="0">
                              <a:latin typeface="Cambria Math" panose="02040503050406030204" pitchFamily="18" charset="0"/>
                            </a:rPr>
                          </m:ctrlPr>
                        </m:dPr>
                        <m:e>
                          <m:m>
                            <m:mPr>
                              <m:mcs>
                                <m:mc>
                                  <m:mcPr>
                                    <m:count m:val="2"/>
                                    <m:mcJc m:val="center"/>
                                  </m:mcPr>
                                </m:mc>
                              </m:mcs>
                              <m:ctrlPr>
                                <a:rPr lang="en-US" altLang="en-US" sz="2400" i="1" dirty="0">
                                  <a:latin typeface="Cambria Math" panose="02040503050406030204" pitchFamily="18" charset="0"/>
                                </a:rPr>
                              </m:ctrlPr>
                            </m:mPr>
                            <m:mr>
                              <m:e>
                                <m:r>
                                  <a:rPr lang="en-US" altLang="en-US" sz="2400" i="1" dirty="0">
                                    <a:latin typeface="Cambria Math" panose="02040503050406030204" pitchFamily="18" charset="0"/>
                                  </a:rPr>
                                  <m:t>𝑏𝑙𝑒𝑒𝑛</m:t>
                                </m:r>
                              </m:e>
                              <m:e>
                                <m:r>
                                  <a:rPr lang="en-US" altLang="en-US" sz="2400" i="1" dirty="0">
                                    <a:latin typeface="Cambria Math" panose="02040503050406030204" pitchFamily="18" charset="0"/>
                                  </a:rPr>
                                  <m:t>𝑡</m:t>
                                </m:r>
                                <m:r>
                                  <a:rPr lang="en-US" altLang="en-US" sz="2400" i="1" dirty="0">
                                    <a:solidFill>
                                      <a:srgbClr val="FF0000"/>
                                    </a:solidFill>
                                    <a:latin typeface="Cambria Math" panose="02040503050406030204" pitchFamily="18" charset="0"/>
                                    <a:ea typeface="Cambria Math" panose="02040503050406030204" pitchFamily="18" charset="0"/>
                                  </a:rPr>
                                  <m: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r>
                              <m:e>
                                <m:r>
                                  <a:rPr lang="en-US" altLang="en-US" sz="2400" i="1" dirty="0">
                                    <a:latin typeface="Cambria Math" panose="02040503050406030204" pitchFamily="18" charset="0"/>
                                  </a:rPr>
                                  <m:t>𝑔𝑟𝑢𝑒</m:t>
                                </m:r>
                              </m:e>
                              <m:e>
                                <m:r>
                                  <a:rPr lang="en-US" altLang="en-US" sz="2400" i="1" dirty="0">
                                    <a:latin typeface="Cambria Math" panose="02040503050406030204" pitchFamily="18" charset="0"/>
                                  </a:rPr>
                                  <m:t>𝑡</m:t>
                                </m:r>
                                <m:r>
                                  <a:rPr lang="en-US" altLang="en-US" sz="2400" i="1" dirty="0">
                                    <a:solidFill>
                                      <a:srgbClr val="FF0000"/>
                                    </a:solidFill>
                                    <a:latin typeface="Cambria Math" panose="02040503050406030204" pitchFamily="18" charset="0"/>
                                  </a:rPr>
                                  <m:t>&gt;</m:t>
                                </m:r>
                                <m:sSub>
                                  <m:sSubPr>
                                    <m:ctrlPr>
                                      <a:rPr lang="en-US" altLang="en-US" sz="2400" i="1" dirty="0">
                                        <a:solidFill>
                                          <a:srgbClr val="FF0000"/>
                                        </a:solidFill>
                                        <a:latin typeface="Cambria Math" panose="02040503050406030204" pitchFamily="18" charset="0"/>
                                        <a:ea typeface="Cambria Math" panose="02040503050406030204" pitchFamily="18" charset="0"/>
                                      </a:rPr>
                                    </m:ctrlPr>
                                  </m:sSubPr>
                                  <m:e>
                                    <m:r>
                                      <a:rPr lang="en-US" altLang="en-US" sz="2400" i="1" dirty="0">
                                        <a:solidFill>
                                          <a:srgbClr val="FF0000"/>
                                        </a:solidFill>
                                        <a:latin typeface="Cambria Math" panose="02040503050406030204" pitchFamily="18" charset="0"/>
                                        <a:ea typeface="Cambria Math" panose="02040503050406030204" pitchFamily="18" charset="0"/>
                                      </a:rPr>
                                      <m:t>𝑇</m:t>
                                    </m:r>
                                  </m:e>
                                  <m:sub>
                                    <m:r>
                                      <a:rPr lang="en-US" altLang="en-US" sz="2400" i="1" dirty="0">
                                        <a:solidFill>
                                          <a:srgbClr val="FF0000"/>
                                        </a:solidFill>
                                        <a:latin typeface="Cambria Math" panose="02040503050406030204" pitchFamily="18" charset="0"/>
                                        <a:ea typeface="Cambria Math" panose="02040503050406030204" pitchFamily="18" charset="0"/>
                                      </a:rPr>
                                      <m:t>0</m:t>
                                    </m:r>
                                  </m:sub>
                                </m:sSub>
                              </m:e>
                            </m:mr>
                          </m:m>
                        </m:e>
                      </m:d>
                    </m:oMath>
                  </m:oMathPara>
                </a14:m>
                <a:endParaRPr lang="en-US" altLang="en-US" sz="2400" dirty="0"/>
              </a:p>
              <a:p>
                <a:pPr marL="0" indent="0" algn="l" rtl="0" eaLnBrk="1" hangingPunct="1">
                  <a:lnSpc>
                    <a:spcPct val="150000"/>
                  </a:lnSpc>
                  <a:buNone/>
                </a:pPr>
                <a:r>
                  <a:rPr lang="en-US" altLang="en-US" sz="2400" dirty="0" smtClean="0"/>
                  <a:t>and argues for a complete symmetry between the green/blue and the </a:t>
                </a:r>
                <a:r>
                  <a:rPr lang="en-US" altLang="en-US" sz="2400" dirty="0" err="1" smtClean="0"/>
                  <a:t>grue</a:t>
                </a:r>
                <a:r>
                  <a:rPr lang="en-US" altLang="en-US" sz="2400" dirty="0" smtClean="0"/>
                  <a:t>/</a:t>
                </a:r>
                <a:r>
                  <a:rPr lang="en-US" altLang="en-US" sz="2400" dirty="0" err="1" smtClean="0"/>
                  <a:t>bleen</a:t>
                </a:r>
                <a:r>
                  <a:rPr lang="en-US" altLang="en-US" sz="2400" dirty="0" smtClean="0"/>
                  <a:t> categorizations</a:t>
                </a:r>
                <a:endParaRPr lang="en-US" altLang="en-US" sz="2400" dirty="0"/>
              </a:p>
            </p:txBody>
          </p:sp>
        </mc:Choice>
        <mc:Fallback xmlns="">
          <p:sp>
            <p:nvSpPr>
              <p:cNvPr id="141316" name="Rectangle 3"/>
              <p:cNvSpPr>
                <a:spLocks noGrp="1" noRot="1" noChangeAspect="1" noMove="1" noResize="1" noEditPoints="1" noAdjustHandles="1" noChangeArrowheads="1" noChangeShapeType="1" noTextEdit="1"/>
              </p:cNvSpPr>
              <p:nvPr>
                <p:ph type="body" idx="1"/>
              </p:nvPr>
            </p:nvSpPr>
            <p:spPr>
              <a:xfrm>
                <a:off x="457200" y="1450113"/>
                <a:ext cx="8229600" cy="4645024"/>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38330111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8DD79-2E39-4361-9C13-3E7C8F26574D}" type="slidenum">
              <a:rPr lang="ar-SA" altLang="en-US"/>
              <a:pPr eaLnBrk="1" hangingPunct="1"/>
              <a:t>185</a:t>
            </a:fld>
            <a:endParaRPr lang="en-US" altLang="en-US"/>
          </a:p>
        </p:txBody>
      </p:sp>
      <p:sp>
        <p:nvSpPr>
          <p:cNvPr id="141315" name="Rectangle 2"/>
          <p:cNvSpPr>
            <a:spLocks noGrp="1" noChangeArrowheads="1"/>
          </p:cNvSpPr>
          <p:nvPr>
            <p:ph type="title"/>
          </p:nvPr>
        </p:nvSpPr>
        <p:spPr/>
        <p:txBody>
          <a:bodyPr/>
          <a:lstStyle/>
          <a:p>
            <a:pPr eaLnBrk="1" hangingPunct="1"/>
            <a:r>
              <a:rPr lang="en-US" altLang="en-US" sz="3600" dirty="0" smtClean="0">
                <a:solidFill>
                  <a:schemeClr val="accent2"/>
                </a:solidFill>
              </a:rPr>
              <a:t>Indeed</a:t>
            </a:r>
          </a:p>
        </p:txBody>
      </p:sp>
      <p:sp>
        <p:nvSpPr>
          <p:cNvPr id="141316" name="Rectangle 3"/>
          <p:cNvSpPr>
            <a:spLocks noGrp="1" noChangeArrowheads="1"/>
          </p:cNvSpPr>
          <p:nvPr>
            <p:ph type="body" idx="1"/>
          </p:nvPr>
        </p:nvSpPr>
        <p:spPr>
          <a:xfrm>
            <a:off x="457200" y="1450113"/>
            <a:ext cx="8229600" cy="4645024"/>
          </a:xfrm>
        </p:spPr>
        <p:txBody>
          <a:bodyPr/>
          <a:lstStyle/>
          <a:p>
            <a:pPr marL="0" indent="0" algn="l" rtl="0" eaLnBrk="1" hangingPunct="1">
              <a:lnSpc>
                <a:spcPct val="150000"/>
              </a:lnSpc>
              <a:buNone/>
            </a:pPr>
            <a:r>
              <a:rPr lang="en-US" altLang="en-US" sz="2400" dirty="0" smtClean="0"/>
              <a:t>The symmetry works if we can only refer to general terms and not to specific observations</a:t>
            </a:r>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t>That is, when an observation is an instantiation of a general concept</a:t>
            </a:r>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366322736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5536" y="1340768"/>
            <a:ext cx="8229600" cy="3651002"/>
          </a:xfrm>
        </p:spPr>
        <p:txBody>
          <a:bodyPr/>
          <a:lstStyle/>
          <a:p>
            <a:pPr rtl="0" eaLnBrk="1" hangingPunct="1">
              <a:lnSpc>
                <a:spcPct val="200000"/>
              </a:lnSpc>
            </a:pPr>
            <a:r>
              <a:rPr lang="en-US" altLang="en-US" dirty="0" smtClean="0">
                <a:solidFill>
                  <a:srgbClr val="00B050"/>
                </a:solidFill>
              </a:rPr>
              <a:t>EMOTIONS and </a:t>
            </a:r>
            <a:br>
              <a:rPr lang="en-US" altLang="en-US" dirty="0" smtClean="0">
                <a:solidFill>
                  <a:srgbClr val="00B050"/>
                </a:solidFill>
              </a:rPr>
            </a:br>
            <a:r>
              <a:rPr lang="en-US" altLang="en-US" dirty="0" smtClean="0">
                <a:solidFill>
                  <a:srgbClr val="00B050"/>
                </a:solidFill>
              </a:rPr>
              <a:t>STRATEGIC REASONING</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E0658A-444C-4D92-9895-7F6C0922B0E4}" type="slidenum">
              <a:rPr lang="ar-SA" altLang="en-US" sz="1400"/>
              <a:pPr algn="l">
                <a:spcBef>
                  <a:spcPct val="0"/>
                </a:spcBef>
                <a:buFontTx/>
                <a:buNone/>
              </a:pPr>
              <a:t>186</a:t>
            </a:fld>
            <a:endParaRPr lang="en-US" altLang="en-US" sz="1400"/>
          </a:p>
        </p:txBody>
      </p:sp>
    </p:spTree>
    <p:extLst>
      <p:ext uri="{BB962C8B-B14F-4D97-AF65-F5344CB8AC3E}">
        <p14:creationId xmlns:p14="http://schemas.microsoft.com/office/powerpoint/2010/main" val="42854534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57200" y="1556792"/>
            <a:ext cx="8229600" cy="2800896"/>
          </a:xfrm>
        </p:spPr>
        <p:txBody>
          <a:bodyPr/>
          <a:lstStyle/>
          <a:p>
            <a:pPr rtl="0" eaLnBrk="1" hangingPunct="1"/>
            <a:r>
              <a:rPr lang="en-US" altLang="en-US" dirty="0" smtClean="0">
                <a:solidFill>
                  <a:srgbClr val="FF0000"/>
                </a:solidFill>
              </a:rPr>
              <a:t>Emotions and Rationality</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ADD90FE-70CB-46F8-AEB7-DE3D8760AF4B}" type="slidenum">
              <a:rPr lang="ar-SA" altLang="en-US" sz="1400"/>
              <a:pPr algn="l">
                <a:spcBef>
                  <a:spcPct val="0"/>
                </a:spcBef>
                <a:buFontTx/>
                <a:buNone/>
              </a:pPr>
              <a:t>187</a:t>
            </a:fld>
            <a:endParaRPr lang="en-US" altLang="en-US" sz="1400"/>
          </a:p>
        </p:txBody>
      </p:sp>
    </p:spTree>
    <p:extLst>
      <p:ext uri="{BB962C8B-B14F-4D97-AF65-F5344CB8AC3E}">
        <p14:creationId xmlns:p14="http://schemas.microsoft.com/office/powerpoint/2010/main" val="21310513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188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Ultimatum Game</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There is a sum of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100</m:t>
                    </m:r>
                    <m:r>
                      <a:rPr lang="en-US" altLang="en-US" sz="2400" i="1" dirty="0" smtClean="0">
                        <a:solidFill>
                          <a:srgbClr val="7030A0"/>
                        </a:solidFill>
                        <a:latin typeface="Cambria Math" panose="02040503050406030204" pitchFamily="18" charset="0"/>
                      </a:rPr>
                      <m:t> </m:t>
                    </m:r>
                  </m:oMath>
                </a14:m>
                <a:r>
                  <a:rPr lang="en-US" altLang="en-US" sz="2400" dirty="0" smtClean="0"/>
                  <a:t>to share between </a:t>
                </a:r>
                <a:r>
                  <a:rPr lang="en-US" altLang="en-US" sz="2400" dirty="0" smtClean="0">
                    <a:solidFill>
                      <a:srgbClr val="00B050"/>
                    </a:solidFill>
                  </a:rPr>
                  <a:t>Players I and II</a:t>
                </a:r>
              </a:p>
              <a:p>
                <a:pPr marL="0" indent="0" algn="l" rtl="0" eaLnBrk="1" hangingPunct="1">
                  <a:lnSpc>
                    <a:spcPct val="150000"/>
                  </a:lnSpc>
                  <a:buNone/>
                </a:pPr>
                <a:r>
                  <a:rPr lang="en-US" altLang="en-US" sz="2400" dirty="0" smtClean="0">
                    <a:solidFill>
                      <a:srgbClr val="00B050"/>
                    </a:solidFill>
                  </a:rPr>
                  <a:t>Player I</a:t>
                </a:r>
                <a:r>
                  <a:rPr lang="en-US" altLang="en-US" sz="2400" dirty="0" smtClean="0"/>
                  <a:t> offers a way to divide the sum (say, integer values)</a:t>
                </a:r>
              </a:p>
              <a:p>
                <a:pPr marL="0" indent="0" algn="l" rtl="0" eaLnBrk="1" hangingPunct="1">
                  <a:lnSpc>
                    <a:spcPct val="150000"/>
                  </a:lnSpc>
                  <a:buNone/>
                </a:pPr>
                <a:r>
                  <a:rPr lang="en-US" altLang="en-US" sz="2400" dirty="0" smtClean="0">
                    <a:solidFill>
                      <a:srgbClr val="00B050"/>
                    </a:solidFill>
                  </a:rPr>
                  <a:t>Player II </a:t>
                </a:r>
                <a:r>
                  <a:rPr lang="en-US" altLang="en-US" sz="2400" dirty="0" smtClean="0"/>
                  <a:t>can say </a:t>
                </a:r>
                <a:r>
                  <a:rPr lang="en-US" altLang="en-US" sz="2400" dirty="0" smtClean="0">
                    <a:solidFill>
                      <a:srgbClr val="FF0000"/>
                    </a:solidFill>
                  </a:rPr>
                  <a:t>Yes</a:t>
                </a:r>
                <a:r>
                  <a:rPr lang="en-US" altLang="en-US" sz="2400" dirty="0" smtClean="0"/>
                  <a:t> or </a:t>
                </a:r>
                <a:r>
                  <a:rPr lang="en-US" altLang="en-US" sz="2400" dirty="0" smtClean="0">
                    <a:solidFill>
                      <a:srgbClr val="FF0000"/>
                    </a:solidFill>
                  </a:rPr>
                  <a:t>No</a:t>
                </a:r>
              </a:p>
              <a:p>
                <a:pPr marL="0" indent="0" algn="l" rtl="0" eaLnBrk="1" hangingPunct="1">
                  <a:lnSpc>
                    <a:spcPct val="150000"/>
                  </a:lnSpc>
                  <a:buNone/>
                </a:pPr>
                <a:r>
                  <a:rPr lang="en-US" altLang="en-US" sz="2400" dirty="0">
                    <a:solidFill>
                      <a:srgbClr val="FF0000"/>
                    </a:solidFill>
                  </a:rPr>
                  <a:t>	</a:t>
                </a:r>
                <a:r>
                  <a:rPr lang="en-US" altLang="en-US" sz="2400" dirty="0" smtClean="0">
                    <a:solidFill>
                      <a:srgbClr val="FF0000"/>
                    </a:solidFill>
                  </a:rPr>
                  <a:t>Yes </a:t>
                </a:r>
                <a:r>
                  <a:rPr lang="en-US" altLang="en-US" sz="2400" dirty="0" smtClean="0">
                    <a:solidFill>
                      <a:schemeClr val="accent4"/>
                    </a:solidFill>
                  </a:rPr>
                  <a:t>– they get the amounts offered</a:t>
                </a:r>
                <a:endParaRPr lang="en-US" altLang="en-US" sz="2400" dirty="0">
                  <a:solidFill>
                    <a:schemeClr val="accent4"/>
                  </a:solidFill>
                </a:endParaRPr>
              </a:p>
              <a:p>
                <a:pPr marL="0" indent="0" algn="l" rtl="0" eaLnBrk="1" hangingPunct="1">
                  <a:lnSpc>
                    <a:spcPct val="150000"/>
                  </a:lnSpc>
                  <a:buNone/>
                </a:pPr>
                <a:r>
                  <a:rPr lang="en-US" altLang="en-US" sz="2400" dirty="0" smtClean="0">
                    <a:solidFill>
                      <a:srgbClr val="FF0000"/>
                    </a:solidFill>
                  </a:rPr>
                  <a:t>	No </a:t>
                </a:r>
                <a:r>
                  <a:rPr lang="en-US" altLang="en-US" sz="2400" dirty="0" smtClean="0">
                    <a:solidFill>
                      <a:schemeClr val="accent4"/>
                    </a:solidFill>
                  </a:rPr>
                  <a:t>– they both get nothing</a:t>
                </a:r>
              </a:p>
              <a:p>
                <a:pPr marL="0" indent="0" algn="l" rtl="0" eaLnBrk="1" hangingPunct="1">
                  <a:lnSpc>
                    <a:spcPct val="150000"/>
                  </a:lnSpc>
                  <a:buNone/>
                </a:pPr>
                <a:r>
                  <a:rPr lang="en-US" altLang="en-US" sz="2400" dirty="0" smtClean="0">
                    <a:solidFill>
                      <a:schemeClr val="accent4"/>
                    </a:solidFill>
                  </a:rPr>
                  <a:t>What will happen?</a:t>
                </a:r>
              </a:p>
              <a:p>
                <a:pPr marL="0" indent="0" algn="l" rtl="0" eaLnBrk="1" hangingPunct="1">
                  <a:lnSpc>
                    <a:spcPct val="150000"/>
                  </a:lnSpc>
                  <a:buNone/>
                </a:pPr>
                <a:r>
                  <a:rPr lang="en-US" altLang="en-US" sz="2400" dirty="0" smtClean="0">
                    <a:solidFill>
                      <a:schemeClr val="accent4"/>
                    </a:solidFill>
                  </a:rPr>
                  <a:t>What does the theory say?</a:t>
                </a:r>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blipFill>
                <a:blip r:embed="rId2"/>
                <a:stretch>
                  <a:fillRect l="-1111" r="-44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189</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Ultimatum Game</a:t>
            </a:r>
          </a:p>
        </p:txBody>
      </p:sp>
      <p:sp>
        <p:nvSpPr>
          <p:cNvPr id="146436" name="Rectangle 3"/>
          <p:cNvSpPr>
            <a:spLocks noGrp="1" noChangeArrowheads="1"/>
          </p:cNvSpPr>
          <p:nvPr>
            <p:ph type="body" idx="1"/>
          </p:nvPr>
        </p:nvSpPr>
        <p:spPr>
          <a:xfrm>
            <a:off x="2117691" y="4704931"/>
            <a:ext cx="5725616" cy="896321"/>
          </a:xfrm>
        </p:spPr>
        <p:txBody>
          <a:bodyPr/>
          <a:lstStyle/>
          <a:p>
            <a:pPr marL="0" indent="0" algn="l" rtl="0" eaLnBrk="1" hangingPunct="1">
              <a:lnSpc>
                <a:spcPct val="150000"/>
              </a:lnSpc>
              <a:buNone/>
            </a:pPr>
            <a:r>
              <a:rPr lang="en-US" altLang="en-US" sz="2400" dirty="0" err="1" smtClean="0"/>
              <a:t>G</a:t>
            </a:r>
            <a:r>
              <a:rPr lang="en-US" sz="2400" dirty="0" err="1"/>
              <a:t>ü</a:t>
            </a:r>
            <a:r>
              <a:rPr lang="en-US" altLang="en-US" sz="2400" dirty="0" err="1" smtClean="0"/>
              <a:t>th</a:t>
            </a:r>
            <a:r>
              <a:rPr lang="en-US" altLang="en-US" sz="2400" dirty="0" smtClean="0"/>
              <a:t>, </a:t>
            </a:r>
            <a:r>
              <a:rPr lang="en-US" altLang="en-US" sz="2400" dirty="0" err="1" smtClean="0"/>
              <a:t>Schmittberger</a:t>
            </a:r>
            <a:r>
              <a:rPr lang="en-US" altLang="en-US" sz="2400" dirty="0" smtClean="0"/>
              <a:t>, </a:t>
            </a:r>
            <a:r>
              <a:rPr lang="en-US" altLang="en-US" sz="2400" dirty="0" err="1" smtClean="0"/>
              <a:t>Schwarze</a:t>
            </a:r>
            <a:r>
              <a:rPr lang="en-US" altLang="en-US" sz="2400" dirty="0" smtClean="0"/>
              <a:t> (1982)</a:t>
            </a:r>
          </a:p>
          <a:p>
            <a:pPr marL="0" indent="0" algn="l" rtl="0" eaLnBrk="1" hangingPunct="1">
              <a:lnSpc>
                <a:spcPct val="150000"/>
              </a:lnSpc>
              <a:buNone/>
            </a:pPr>
            <a:endParaRPr lang="en-US" altLang="en-US" sz="2400" dirty="0">
              <a:solidFill>
                <a:schemeClr val="accent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84784"/>
            <a:ext cx="1674767" cy="2520281"/>
          </a:xfrm>
          <a:prstGeom prst="rect">
            <a:avLst/>
          </a:prstGeom>
        </p:spPr>
      </p:pic>
      <p:sp>
        <p:nvSpPr>
          <p:cNvPr id="3" name="TextBox 2"/>
          <p:cNvSpPr txBox="1"/>
          <p:nvPr/>
        </p:nvSpPr>
        <p:spPr>
          <a:xfrm>
            <a:off x="1043608" y="4170332"/>
            <a:ext cx="2808312" cy="369332"/>
          </a:xfrm>
          <a:prstGeom prst="rect">
            <a:avLst/>
          </a:prstGeom>
          <a:noFill/>
        </p:spPr>
        <p:txBody>
          <a:bodyPr wrap="square" rtlCol="0">
            <a:spAutoFit/>
          </a:bodyPr>
          <a:lstStyle/>
          <a:p>
            <a:r>
              <a:rPr lang="en-US" dirty="0" smtClean="0"/>
              <a:t>Werner </a:t>
            </a:r>
            <a:r>
              <a:rPr lang="en-US" dirty="0" err="1" smtClean="0"/>
              <a:t>Güth</a:t>
            </a:r>
            <a:r>
              <a:rPr lang="en-US" dirty="0" smtClean="0"/>
              <a:t> (b. 1944)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85" y="1588509"/>
            <a:ext cx="1840492" cy="1840492"/>
          </a:xfrm>
          <a:prstGeom prst="rect">
            <a:avLst/>
          </a:prstGeom>
        </p:spPr>
      </p:pic>
      <p:sp>
        <p:nvSpPr>
          <p:cNvPr id="8" name="TextBox 7"/>
          <p:cNvSpPr txBox="1"/>
          <p:nvPr/>
        </p:nvSpPr>
        <p:spPr>
          <a:xfrm>
            <a:off x="5796136" y="3684944"/>
            <a:ext cx="3024336" cy="369332"/>
          </a:xfrm>
          <a:prstGeom prst="rect">
            <a:avLst/>
          </a:prstGeom>
          <a:noFill/>
        </p:spPr>
        <p:txBody>
          <a:bodyPr wrap="square" rtlCol="0">
            <a:spAutoFit/>
          </a:bodyPr>
          <a:lstStyle/>
          <a:p>
            <a:r>
              <a:rPr lang="en-US" dirty="0" smtClean="0"/>
              <a:t>Bernd </a:t>
            </a:r>
            <a:r>
              <a:rPr lang="en-US" dirty="0" err="1" smtClean="0"/>
              <a:t>Schwarze</a:t>
            </a:r>
            <a:r>
              <a:rPr lang="en-US" dirty="0" smtClean="0"/>
              <a:t> (b. 1944)</a:t>
            </a:r>
            <a:endParaRPr lang="en-US" dirty="0"/>
          </a:p>
        </p:txBody>
      </p:sp>
    </p:spTree>
    <p:extLst>
      <p:ext uri="{BB962C8B-B14F-4D97-AF65-F5344CB8AC3E}">
        <p14:creationId xmlns:p14="http://schemas.microsoft.com/office/powerpoint/2010/main" val="4149042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P4</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a:lnSpc>
                    <a:spcPct val="150000"/>
                  </a:lnSpc>
                </a:pPr>
                <a:r>
                  <a:rPr lang="en-US" sz="2000" dirty="0"/>
                  <a:t>P4. </a:t>
                </a:r>
                <a14:m>
                  <m:oMath xmlns:m="http://schemas.openxmlformats.org/officeDocument/2006/math">
                    <m:r>
                      <a:rPr lang="en-US" sz="2000" i="1">
                        <a:solidFill>
                          <a:srgbClr val="7030A0"/>
                        </a:solidFill>
                        <a:latin typeface="Cambria Math" panose="02040503050406030204" pitchFamily="18" charset="0"/>
                      </a:rPr>
                      <m:t>𝑥</m:t>
                    </m:r>
                    <m:r>
                      <a:rPr lang="en-US" sz="2000" i="1">
                        <a:solidFill>
                          <a:srgbClr val="00B0F0"/>
                        </a:solidFill>
                        <a:latin typeface="Cambria Math" panose="02040503050406030204" pitchFamily="18" charset="0"/>
                      </a:rPr>
                      <m:t>𝐴</m:t>
                    </m:r>
                    <m:r>
                      <a:rPr lang="en-US" sz="2000" i="1">
                        <a:solidFill>
                          <a:srgbClr val="7030A0"/>
                        </a:solidFill>
                        <a:latin typeface="Cambria Math" panose="02040503050406030204" pitchFamily="18" charset="0"/>
                      </a:rPr>
                      <m:t>𝑦</m:t>
                    </m:r>
                    <m:r>
                      <a:rPr lang="en-US" sz="2000" i="1" dirty="0">
                        <a:latin typeface="Cambria Math"/>
                        <a:ea typeface="Cambria Math"/>
                      </a:rPr>
                      <m:t>≽</m:t>
                    </m:r>
                    <m:r>
                      <a:rPr lang="en-US" sz="2000" i="1">
                        <a:solidFill>
                          <a:srgbClr val="7030A0"/>
                        </a:solidFill>
                        <a:latin typeface="Cambria Math" panose="02040503050406030204" pitchFamily="18" charset="0"/>
                      </a:rPr>
                      <m:t>𝑥</m:t>
                    </m:r>
                    <m:r>
                      <a:rPr lang="en-US" sz="2000" i="1">
                        <a:solidFill>
                          <a:srgbClr val="00B0F0"/>
                        </a:solidFill>
                        <a:latin typeface="Cambria Math" panose="02040503050406030204" pitchFamily="18" charset="0"/>
                      </a:rPr>
                      <m:t>𝐵</m:t>
                    </m:r>
                    <m:r>
                      <a:rPr lang="en-US" sz="2000" i="1">
                        <a:solidFill>
                          <a:srgbClr val="7030A0"/>
                        </a:solidFill>
                        <a:latin typeface="Cambria Math" panose="02040503050406030204" pitchFamily="18" charset="0"/>
                      </a:rPr>
                      <m:t>𝑦</m:t>
                    </m:r>
                    <m:r>
                      <a:rPr lang="en-US" sz="2000" i="1" dirty="0">
                        <a:solidFill>
                          <a:srgbClr val="FF0000"/>
                        </a:solidFill>
                        <a:latin typeface="Cambria Math"/>
                        <a:ea typeface="Cambria Math"/>
                      </a:rPr>
                      <m:t>⇔</m:t>
                    </m:r>
                    <m:r>
                      <a:rPr lang="en-US" sz="2000" i="1">
                        <a:solidFill>
                          <a:srgbClr val="7030A0"/>
                        </a:solidFill>
                        <a:latin typeface="Cambria Math" panose="02040503050406030204" pitchFamily="18" charset="0"/>
                      </a:rPr>
                      <m:t>𝑧</m:t>
                    </m:r>
                    <m:r>
                      <a:rPr lang="en-US" sz="2000" i="1">
                        <a:solidFill>
                          <a:srgbClr val="00B0F0"/>
                        </a:solidFill>
                        <a:latin typeface="Cambria Math" panose="02040503050406030204" pitchFamily="18" charset="0"/>
                      </a:rPr>
                      <m:t>𝐴</m:t>
                    </m:r>
                    <m:r>
                      <a:rPr lang="en-US" sz="2000" i="1">
                        <a:solidFill>
                          <a:srgbClr val="7030A0"/>
                        </a:solidFill>
                        <a:latin typeface="Cambria Math" panose="02040503050406030204" pitchFamily="18" charset="0"/>
                      </a:rPr>
                      <m:t>𝑤</m:t>
                    </m:r>
                    <m:r>
                      <a:rPr lang="en-US" sz="2000" i="1" dirty="0">
                        <a:latin typeface="Cambria Math"/>
                        <a:ea typeface="Cambria Math"/>
                      </a:rPr>
                      <m:t>≽</m:t>
                    </m:r>
                    <m:r>
                      <a:rPr lang="en-US" sz="2000" i="1">
                        <a:solidFill>
                          <a:srgbClr val="7030A0"/>
                        </a:solidFill>
                        <a:latin typeface="Cambria Math" panose="02040503050406030204" pitchFamily="18" charset="0"/>
                      </a:rPr>
                      <m:t>𝑧</m:t>
                    </m:r>
                    <m:r>
                      <a:rPr lang="en-US" sz="2000" i="1">
                        <a:solidFill>
                          <a:srgbClr val="00B0F0"/>
                        </a:solidFill>
                        <a:latin typeface="Cambria Math" panose="02040503050406030204" pitchFamily="18" charset="0"/>
                      </a:rPr>
                      <m:t>𝐵</m:t>
                    </m:r>
                    <m:r>
                      <m:rPr>
                        <m:sty m:val="p"/>
                      </m:rPr>
                      <a:rPr lang="en-US" sz="2000">
                        <a:solidFill>
                          <a:srgbClr val="7030A0"/>
                        </a:solidFill>
                        <a:latin typeface="Cambria Math" panose="02040503050406030204" pitchFamily="18" charset="0"/>
                      </a:rPr>
                      <m:t>w</m:t>
                    </m:r>
                  </m:oMath>
                </a14:m>
                <a:r>
                  <a:rPr lang="en-US" sz="2000" dirty="0"/>
                  <a:t>	provided that </a:t>
                </a:r>
                <a14:m>
                  <m:oMath xmlns:m="http://schemas.openxmlformats.org/officeDocument/2006/math">
                    <m:r>
                      <a:rPr lang="en-US" sz="2000" i="1">
                        <a:solidFill>
                          <a:srgbClr val="7030A0"/>
                        </a:solidFill>
                        <a:latin typeface="Cambria Math" panose="02040503050406030204" pitchFamily="18" charset="0"/>
                      </a:rPr>
                      <m:t>𝑥</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𝑦</m:t>
                    </m:r>
                    <m:r>
                      <a:rPr lang="en-US" sz="2000" i="1">
                        <a:latin typeface="Cambria Math" panose="02040503050406030204" pitchFamily="18" charset="0"/>
                      </a:rPr>
                      <m:t>,</m:t>
                    </m:r>
                    <m:r>
                      <a:rPr lang="en-US" sz="2000" i="1">
                        <a:solidFill>
                          <a:srgbClr val="7030A0"/>
                        </a:solidFill>
                        <a:latin typeface="Cambria Math" panose="02040503050406030204" pitchFamily="18" charset="0"/>
                      </a:rPr>
                      <m:t>𝑧</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𝑤</m:t>
                    </m:r>
                  </m:oMath>
                </a14:m>
                <a:endParaRPr lang="en-US" sz="2000" dirty="0">
                  <a:solidFill>
                    <a:srgbClr val="7030A0"/>
                  </a:solidFill>
                </a:endParaRPr>
              </a:p>
              <a:p>
                <a:pPr>
                  <a:lnSpc>
                    <a:spcPct val="150000"/>
                  </a:lnSpc>
                </a:pPr>
                <a:endParaRPr lang="en-US" sz="2000" dirty="0">
                  <a:solidFill>
                    <a:srgbClr val="7030A0"/>
                  </a:solidFill>
                </a:endParaRPr>
              </a:p>
              <a:p>
                <a:pPr>
                  <a:lnSpc>
                    <a:spcPct val="150000"/>
                  </a:lnSpc>
                </a:pPr>
                <a:r>
                  <a:rPr lang="en-US" sz="2000" dirty="0" smtClean="0"/>
                  <a:t>The basic idea of </a:t>
                </a:r>
                <a:r>
                  <a:rPr lang="en-US" sz="2000" dirty="0" err="1" smtClean="0"/>
                  <a:t>Borel</a:t>
                </a:r>
                <a:r>
                  <a:rPr lang="en-US" sz="2000" dirty="0" smtClean="0"/>
                  <a:t>, Ramsey, de Finetti: measure subjective likelihood by the willingness to bet</a:t>
                </a:r>
              </a:p>
              <a:p>
                <a:pPr>
                  <a:lnSpc>
                    <a:spcPct val="150000"/>
                  </a:lnSpc>
                </a:pPr>
                <a:endParaRPr lang="en-US" sz="2000" dirty="0"/>
              </a:p>
              <a:p>
                <a:pPr>
                  <a:lnSpc>
                    <a:spcPct val="150000"/>
                  </a:lnSpc>
                </a:pPr>
                <a:r>
                  <a:rPr lang="en-US" sz="2000" dirty="0" smtClean="0"/>
                  <a:t>But what if the willingness to bet on </a:t>
                </a:r>
                <a14:m>
                  <m:oMath xmlns:m="http://schemas.openxmlformats.org/officeDocument/2006/math">
                    <m:r>
                      <a:rPr lang="en-US" sz="2000" i="1" dirty="0" smtClean="0">
                        <a:solidFill>
                          <a:srgbClr val="7030A0"/>
                        </a:solidFill>
                        <a:latin typeface="Cambria Math"/>
                      </a:rPr>
                      <m:t>$</m:t>
                    </m:r>
                    <m:r>
                      <a:rPr lang="en-US" sz="2000" i="1" dirty="0" smtClean="0">
                        <a:solidFill>
                          <a:srgbClr val="7030A0"/>
                        </a:solidFill>
                        <a:latin typeface="Cambria Math"/>
                      </a:rPr>
                      <m:t>100</m:t>
                    </m:r>
                    <m:r>
                      <a:rPr lang="en-US" sz="2000" i="1" dirty="0" smtClean="0">
                        <a:solidFill>
                          <a:srgbClr val="7030A0"/>
                        </a:solidFill>
                        <a:latin typeface="Cambria Math"/>
                      </a:rPr>
                      <m:t> </m:t>
                    </m:r>
                  </m:oMath>
                </a14:m>
                <a:r>
                  <a:rPr lang="en-US" sz="2000" dirty="0" smtClean="0"/>
                  <a:t>gives different results than on </a:t>
                </a:r>
                <a14:m>
                  <m:oMath xmlns:m="http://schemas.openxmlformats.org/officeDocument/2006/math">
                    <m:r>
                      <a:rPr lang="en-US" sz="2000" i="1" dirty="0" smtClean="0">
                        <a:solidFill>
                          <a:srgbClr val="7030A0"/>
                        </a:solidFill>
                        <a:latin typeface="Cambria Math"/>
                      </a:rPr>
                      <m:t>$</m:t>
                    </m:r>
                    <m:r>
                      <a:rPr lang="en-US" sz="2000" i="1" dirty="0" smtClean="0">
                        <a:solidFill>
                          <a:srgbClr val="7030A0"/>
                        </a:solidFill>
                        <a:latin typeface="Cambria Math"/>
                      </a:rPr>
                      <m:t>200</m:t>
                    </m:r>
                    <m:r>
                      <a:rPr lang="en-US" sz="2000" i="1" dirty="0" smtClean="0">
                        <a:solidFill>
                          <a:srgbClr val="7030A0"/>
                        </a:solidFill>
                        <a:latin typeface="Cambria Math"/>
                      </a:rPr>
                      <m:t> </m:t>
                    </m:r>
                  </m:oMath>
                </a14:m>
                <a:r>
                  <a:rPr lang="en-US" sz="2000" dirty="0" smtClean="0"/>
                  <a:t>?</a:t>
                </a:r>
              </a:p>
              <a:p>
                <a:pPr>
                  <a:lnSpc>
                    <a:spcPct val="150000"/>
                  </a:lnSpc>
                </a:pPr>
                <a:endParaRPr lang="en-US" sz="2000" dirty="0"/>
              </a:p>
              <a:p>
                <a:pPr>
                  <a:lnSpc>
                    <a:spcPct val="150000"/>
                  </a:lnSpc>
                </a:pPr>
                <a:r>
                  <a:rPr lang="en-US" sz="2000" dirty="0" smtClean="0"/>
                  <a:t>P4 demands that this not be the case</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rotWithShape="1">
                <a:blip r:embed="rId2"/>
                <a:stretch>
                  <a:fillRect l="-756" b="-287"/>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539552" y="1268760"/>
            <a:ext cx="8229600" cy="4525963"/>
          </a:xfrm>
        </p:spPr>
        <p:txBody>
          <a:bodyPr/>
          <a:lstStyle/>
          <a:p>
            <a:pPr marL="0" indent="0" algn="l" rtl="0">
              <a:buNone/>
            </a:pPr>
            <a:r>
              <a:rPr lang="en-US" sz="2000" dirty="0" smtClean="0">
                <a:solidFill>
                  <a:srgbClr val="7030A0"/>
                </a:solidFill>
              </a:rPr>
              <a:t>An experimental analysis of ultimatum bargaining</a:t>
            </a:r>
            <a:endParaRPr lang="en-US" sz="2000" dirty="0">
              <a:solidFill>
                <a:srgbClr val="7030A0"/>
              </a:solidFill>
            </a:endParaRPr>
          </a:p>
          <a:p>
            <a:pPr marL="0" indent="0" algn="l" rtl="0" eaLnBrk="1" hangingPunct="1">
              <a:buNone/>
            </a:pPr>
            <a:r>
              <a:rPr lang="en-US" altLang="en-US" sz="2000" dirty="0" smtClean="0">
                <a:solidFill>
                  <a:srgbClr val="FF0000"/>
                </a:solidFill>
              </a:rPr>
              <a:t>Werner </a:t>
            </a:r>
            <a:r>
              <a:rPr lang="en-US" altLang="en-US" sz="2000" dirty="0" err="1" smtClean="0">
                <a:solidFill>
                  <a:srgbClr val="FF0000"/>
                </a:solidFill>
              </a:rPr>
              <a:t>G</a:t>
            </a:r>
            <a:r>
              <a:rPr lang="en-US" sz="2000" dirty="0" err="1" smtClean="0">
                <a:solidFill>
                  <a:srgbClr val="FF0000"/>
                </a:solidFill>
              </a:rPr>
              <a:t>ü</a:t>
            </a:r>
            <a:r>
              <a:rPr lang="en-US" altLang="en-US" sz="2000" dirty="0" err="1" smtClean="0">
                <a:solidFill>
                  <a:srgbClr val="FF0000"/>
                </a:solidFill>
              </a:rPr>
              <a:t>th</a:t>
            </a:r>
            <a:r>
              <a:rPr lang="en-US" altLang="en-US" sz="2000" dirty="0">
                <a:solidFill>
                  <a:srgbClr val="FF0000"/>
                </a:solidFill>
              </a:rPr>
              <a:t>, </a:t>
            </a:r>
            <a:r>
              <a:rPr lang="en-US" altLang="en-US" sz="2000" dirty="0" smtClean="0">
                <a:solidFill>
                  <a:srgbClr val="FF0000"/>
                </a:solidFill>
              </a:rPr>
              <a:t>Rolf </a:t>
            </a:r>
            <a:r>
              <a:rPr lang="en-US" altLang="en-US" sz="2000" dirty="0" err="1" smtClean="0">
                <a:solidFill>
                  <a:srgbClr val="FF0000"/>
                </a:solidFill>
              </a:rPr>
              <a:t>Schmittberger</a:t>
            </a:r>
            <a:r>
              <a:rPr lang="en-US" altLang="en-US" sz="2000" dirty="0">
                <a:solidFill>
                  <a:srgbClr val="FF0000"/>
                </a:solidFill>
              </a:rPr>
              <a:t>, </a:t>
            </a:r>
            <a:r>
              <a:rPr lang="en-US" altLang="en-US" sz="2000" dirty="0" smtClean="0">
                <a:solidFill>
                  <a:srgbClr val="FF0000"/>
                </a:solidFill>
              </a:rPr>
              <a:t>Bernd </a:t>
            </a:r>
            <a:r>
              <a:rPr lang="en-US" altLang="en-US" sz="2000" dirty="0" err="1" smtClean="0">
                <a:solidFill>
                  <a:srgbClr val="FF0000"/>
                </a:solidFill>
              </a:rPr>
              <a:t>Schwarze</a:t>
            </a:r>
            <a:r>
              <a:rPr lang="en-US" altLang="en-US" sz="2000" dirty="0" smtClean="0">
                <a:solidFill>
                  <a:srgbClr val="FF0000"/>
                </a:solidFill>
              </a:rPr>
              <a:t> </a:t>
            </a:r>
          </a:p>
          <a:p>
            <a:pPr marL="0" indent="0" algn="l" rtl="0" eaLnBrk="1" hangingPunct="1">
              <a:buNone/>
            </a:pPr>
            <a:r>
              <a:rPr lang="en-US" sz="1800" i="1" dirty="0" smtClean="0"/>
              <a:t>Journal of Economic Behavior and Organization</a:t>
            </a:r>
            <a:r>
              <a:rPr lang="en-US" sz="1800" dirty="0" smtClean="0"/>
              <a:t>, Vol. 3, No. 4 (Dec., 1982), pp. 367-388</a:t>
            </a:r>
            <a:endParaRPr lang="en-US" sz="1800" dirty="0"/>
          </a:p>
          <a:p>
            <a:pPr marL="0" indent="0" algn="l" rtl="0">
              <a:buNone/>
            </a:pPr>
            <a:r>
              <a:rPr lang="en-US" sz="1800" dirty="0" smtClean="0">
                <a:solidFill>
                  <a:srgbClr val="009900"/>
                </a:solidFill>
              </a:rPr>
              <a:t>Abstract</a:t>
            </a:r>
          </a:p>
          <a:p>
            <a:pPr marL="0" indent="0" algn="l" rtl="0">
              <a:buNone/>
            </a:pPr>
            <a:r>
              <a:rPr lang="en-US" sz="1600" dirty="0"/>
              <a:t>There are many experimental studies of bargaining behavior, but </a:t>
            </a:r>
            <a:r>
              <a:rPr lang="en-US" sz="1600" dirty="0" err="1"/>
              <a:t>suprisingly</a:t>
            </a:r>
            <a:r>
              <a:rPr lang="en-US" sz="1600" dirty="0"/>
              <a:t> enough nearly no attempt has been made to investigate the so-called ultimatum bargaining behavior experimentally. The special property of ultimatum bargaining games is that on every stage of the bargaining process only one player has to decide and that before the last stage the set of outcomes is already restricted to only two results. To make the ultimatum aspect obvious we concentrated on situations with two players and two stages. In the ‘easy games’ a given amount </a:t>
            </a:r>
            <a:r>
              <a:rPr lang="en-US" sz="1600" i="1" dirty="0"/>
              <a:t>c</a:t>
            </a:r>
            <a:r>
              <a:rPr lang="en-US" sz="1600" dirty="0"/>
              <a:t> has to be distributed among the two players, whereas in the ‘complicated games’ the players have to allocate a bundle of black and white chips with different values for both players. We performed two main experiments for easy games as well as for complicated games. By a special experiment it was investigated how the demands of subjects as player 1 are related to their acceptance decisions as player 2.</a:t>
            </a:r>
            <a:endParaRPr lang="en-US" sz="16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190</a:t>
            </a:fld>
            <a:endParaRPr lang="en-US" altLang="en-US"/>
          </a:p>
        </p:txBody>
      </p:sp>
    </p:spTree>
    <p:extLst>
      <p:ext uri="{BB962C8B-B14F-4D97-AF65-F5344CB8AC3E}">
        <p14:creationId xmlns:p14="http://schemas.microsoft.com/office/powerpoint/2010/main" val="406279513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What does the theory say?</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2"/>
            <a:endCxn id="27" idx="7"/>
          </p:cNvCxnSpPr>
          <p:nvPr/>
        </p:nvCxnSpPr>
        <p:spPr bwMode="auto">
          <a:xfrm flipH="1">
            <a:off x="1732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2804627" y="2245236"/>
            <a:ext cx="1654993"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4535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4612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4644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1547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2555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4427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5764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6984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2" name="Straight Arrow Connector 31"/>
          <p:cNvCxnSpPr>
            <a:stCxn id="2" idx="3"/>
          </p:cNvCxnSpPr>
          <p:nvPr/>
        </p:nvCxnSpPr>
        <p:spPr bwMode="auto">
          <a:xfrm flipH="1">
            <a:off x="3676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3563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1" name="Straight Arrow Connector 40"/>
          <p:cNvCxnSpPr>
            <a:stCxn id="27" idx="3"/>
          </p:cNvCxnSpPr>
          <p:nvPr/>
        </p:nvCxnSpPr>
        <p:spPr bwMode="auto">
          <a:xfrm flipH="1">
            <a:off x="1259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2339206" y="354339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3302237"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4205325"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5492463" y="3568137"/>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6779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1723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2740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3751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4647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5958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7197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3129299" y="268944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129299" y="2689447"/>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494281" y="262442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494281" y="2624427"/>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715036" y="2680616"/>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715036" y="2680616"/>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49666" y="2704364"/>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249666" y="2704364"/>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31238" y="2709930"/>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931238" y="2709930"/>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071740" y="2680616"/>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071740" y="2680616"/>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3460014" y="2842863"/>
            <a:ext cx="463914"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4087900" y="2852936"/>
            <a:ext cx="463914" cy="369332"/>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5038558" y="3640218"/>
            <a:ext cx="463914"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5856640" y="2829524"/>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0" name="TextBox 69"/>
              <p:cNvSpPr txBox="1"/>
              <p:nvPr/>
            </p:nvSpPr>
            <p:spPr>
              <a:xfrm>
                <a:off x="987940" y="3489712"/>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987940" y="3489712"/>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2182466" y="350769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182466" y="3507690"/>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34348"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034348" y="3498478"/>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706484" y="350725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06484" y="3507259"/>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724045" y="35008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724045" y="3500813"/>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690375" y="349847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690375" y="3498477"/>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5023652" y="3005336"/>
            <a:ext cx="463914" cy="369332"/>
          </a:xfrm>
          <a:prstGeom prst="rect">
            <a:avLst/>
          </a:prstGeom>
          <a:noFill/>
        </p:spPr>
        <p:txBody>
          <a:bodyPr wrap="square" rtlCol="0">
            <a:spAutoFit/>
          </a:bodyPr>
          <a:lstStyle/>
          <a:p>
            <a:r>
              <a:rPr lang="en-US" dirty="0" smtClean="0"/>
              <a:t>…</a:t>
            </a:r>
            <a:endParaRPr lang="en-US" dirty="0"/>
          </a:p>
        </p:txBody>
      </p:sp>
      <p:sp>
        <p:nvSpPr>
          <p:cNvPr id="77" name="TextBox 76"/>
          <p:cNvSpPr txBox="1"/>
          <p:nvPr/>
        </p:nvSpPr>
        <p:spPr>
          <a:xfrm>
            <a:off x="3043221" y="3640218"/>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8" name="TextBox 77"/>
              <p:cNvSpPr txBox="1"/>
              <p:nvPr/>
            </p:nvSpPr>
            <p:spPr>
              <a:xfrm>
                <a:off x="827584"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100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827584" y="4400316"/>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1480546" y="439348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480546" y="4393487"/>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052911"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99</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052911" y="4400316"/>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2664946" y="4410879"/>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664946" y="4410879"/>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892292" y="4447501"/>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50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3892292" y="4447501"/>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623293" y="4448145"/>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623293" y="4448145"/>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3397966" y="4355168"/>
            <a:ext cx="463914" cy="369332"/>
          </a:xfrm>
          <a:prstGeom prst="rect">
            <a:avLst/>
          </a:prstGeom>
          <a:noFill/>
        </p:spPr>
        <p:txBody>
          <a:bodyPr wrap="square" rtlCol="0">
            <a:spAutoFit/>
          </a:bodyPr>
          <a:lstStyle/>
          <a:p>
            <a:r>
              <a:rPr lang="en-US" dirty="0" smtClean="0"/>
              <a:t>…</a:t>
            </a:r>
            <a:endParaRPr lang="en-US" dirty="0"/>
          </a:p>
        </p:txBody>
      </p:sp>
      <p:sp>
        <p:nvSpPr>
          <p:cNvPr id="85" name="TextBox 84"/>
          <p:cNvSpPr txBox="1"/>
          <p:nvPr/>
        </p:nvSpPr>
        <p:spPr>
          <a:xfrm>
            <a:off x="6061534" y="4395944"/>
            <a:ext cx="463914"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86752774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Well,</a:t>
            </a:r>
          </a:p>
        </p:txBody>
      </p:sp>
      <p:sp>
        <p:nvSpPr>
          <p:cNvPr id="14643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solidFill>
                  <a:schemeClr val="accent4"/>
                </a:solidFill>
              </a:rPr>
              <a:t>We are tempted to predict:</a:t>
            </a:r>
          </a:p>
          <a:p>
            <a:pPr marL="0" indent="0" algn="l" rtl="0" eaLnBrk="1" hangingPunct="1">
              <a:lnSpc>
                <a:spcPct val="150000"/>
              </a:lnSpc>
              <a:buNone/>
            </a:pPr>
            <a:endParaRPr lang="en-US" altLang="en-US" sz="2400" dirty="0">
              <a:solidFill>
                <a:schemeClr val="accent4"/>
              </a:solidFill>
            </a:endParaRPr>
          </a:p>
          <a:p>
            <a:pPr marL="0" indent="0" algn="l" rtl="0" eaLnBrk="1" hangingPunct="1">
              <a:lnSpc>
                <a:spcPct val="150000"/>
              </a:lnSpc>
              <a:buNone/>
            </a:pPr>
            <a:endParaRPr lang="en-US" altLang="en-US" sz="2400" dirty="0" smtClean="0">
              <a:solidFill>
                <a:schemeClr val="accent4"/>
              </a:solidFill>
            </a:endParaRPr>
          </a:p>
          <a:p>
            <a:pPr marL="0" indent="0" algn="l" rtl="0" eaLnBrk="1" hangingPunct="1">
              <a:lnSpc>
                <a:spcPct val="150000"/>
              </a:lnSpc>
              <a:buNone/>
            </a:pPr>
            <a:endParaRPr lang="en-US" altLang="en-US" sz="2400" dirty="0">
              <a:solidFill>
                <a:schemeClr val="accent4"/>
              </a:solidFill>
            </a:endParaRPr>
          </a:p>
          <a:p>
            <a:pPr marL="0" indent="0" algn="l" rtl="0" eaLnBrk="1" hangingPunct="1">
              <a:lnSpc>
                <a:spcPct val="150000"/>
              </a:lnSpc>
              <a:buNone/>
            </a:pPr>
            <a:endParaRPr lang="en-US" altLang="en-US" sz="2400" dirty="0" smtClean="0">
              <a:solidFill>
                <a:schemeClr val="accent4"/>
              </a:solidFill>
            </a:endParaRPr>
          </a:p>
          <a:p>
            <a:pPr marL="0" indent="0" algn="l" rtl="0" eaLnBrk="1" hangingPunct="1">
              <a:lnSpc>
                <a:spcPct val="150000"/>
              </a:lnSpc>
              <a:buNone/>
            </a:pPr>
            <a:r>
              <a:rPr lang="en-US" altLang="en-US" sz="2400" dirty="0" smtClean="0">
                <a:solidFill>
                  <a:schemeClr val="accent4"/>
                </a:solidFill>
              </a:rPr>
              <a:t>The “Backward Induction” solution</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2"/>
            <a:endCxn id="27" idx="7"/>
          </p:cNvCxnSpPr>
          <p:nvPr/>
        </p:nvCxnSpPr>
        <p:spPr bwMode="auto">
          <a:xfrm flipH="1">
            <a:off x="1732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2804627" y="2245236"/>
            <a:ext cx="1654993" cy="1143392"/>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4535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4612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4644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1547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2555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4427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5764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6984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2" name="Straight Arrow Connector 31"/>
          <p:cNvCxnSpPr>
            <a:stCxn id="2" idx="3"/>
          </p:cNvCxnSpPr>
          <p:nvPr/>
        </p:nvCxnSpPr>
        <p:spPr bwMode="auto">
          <a:xfrm flipH="1">
            <a:off x="3676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3563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1" name="Straight Arrow Connector 40"/>
          <p:cNvCxnSpPr>
            <a:stCxn id="27" idx="3"/>
          </p:cNvCxnSpPr>
          <p:nvPr/>
        </p:nvCxnSpPr>
        <p:spPr bwMode="auto">
          <a:xfrm flipH="1">
            <a:off x="1259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2339206" y="3543393"/>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3302237" y="3551664"/>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4205325" y="3541380"/>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5492463" y="3568137"/>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6779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1723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2740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3751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4647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5958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7197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3129299" y="268944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129299" y="2689447"/>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494281" y="262442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494281" y="2624427"/>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715036" y="2680616"/>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715036" y="2680616"/>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49666" y="2704364"/>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249666" y="2704364"/>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31238" y="2709930"/>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931238" y="2709930"/>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071740" y="2680616"/>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071740" y="2680616"/>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3460014" y="2842863"/>
            <a:ext cx="463914"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4087900" y="2852936"/>
            <a:ext cx="463914" cy="369332"/>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5038558" y="3640218"/>
            <a:ext cx="463914"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5856640" y="2829524"/>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0" name="TextBox 69"/>
              <p:cNvSpPr txBox="1"/>
              <p:nvPr/>
            </p:nvSpPr>
            <p:spPr>
              <a:xfrm>
                <a:off x="987940" y="3489712"/>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987940" y="3489712"/>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2182466" y="350769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182466" y="3507690"/>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34348"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034348" y="3498478"/>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706484" y="350725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06484" y="3507259"/>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724045" y="35008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724045" y="3500813"/>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690375" y="349847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690375" y="3498477"/>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5023652" y="3005336"/>
            <a:ext cx="463914" cy="369332"/>
          </a:xfrm>
          <a:prstGeom prst="rect">
            <a:avLst/>
          </a:prstGeom>
          <a:noFill/>
        </p:spPr>
        <p:txBody>
          <a:bodyPr wrap="square" rtlCol="0">
            <a:spAutoFit/>
          </a:bodyPr>
          <a:lstStyle/>
          <a:p>
            <a:r>
              <a:rPr lang="en-US" dirty="0" smtClean="0"/>
              <a:t>…</a:t>
            </a:r>
            <a:endParaRPr lang="en-US" dirty="0"/>
          </a:p>
        </p:txBody>
      </p:sp>
      <p:sp>
        <p:nvSpPr>
          <p:cNvPr id="77" name="TextBox 76"/>
          <p:cNvSpPr txBox="1"/>
          <p:nvPr/>
        </p:nvSpPr>
        <p:spPr>
          <a:xfrm>
            <a:off x="3043221" y="3640218"/>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8" name="TextBox 77"/>
              <p:cNvSpPr txBox="1"/>
              <p:nvPr/>
            </p:nvSpPr>
            <p:spPr>
              <a:xfrm>
                <a:off x="827584"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100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827584" y="4400316"/>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1480546" y="439348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480546" y="4393487"/>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052911"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99</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052911" y="4400316"/>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2664946" y="4410879"/>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664946" y="4410879"/>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892292" y="4447501"/>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50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3892292" y="4447501"/>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623293" y="4448145"/>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623293" y="4448145"/>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3397966" y="4355168"/>
            <a:ext cx="463914" cy="369332"/>
          </a:xfrm>
          <a:prstGeom prst="rect">
            <a:avLst/>
          </a:prstGeom>
          <a:noFill/>
        </p:spPr>
        <p:txBody>
          <a:bodyPr wrap="square" rtlCol="0">
            <a:spAutoFit/>
          </a:bodyPr>
          <a:lstStyle/>
          <a:p>
            <a:r>
              <a:rPr lang="en-US" dirty="0" smtClean="0"/>
              <a:t>…</a:t>
            </a:r>
            <a:endParaRPr lang="en-US" dirty="0"/>
          </a:p>
        </p:txBody>
      </p:sp>
      <p:sp>
        <p:nvSpPr>
          <p:cNvPr id="85" name="TextBox 84"/>
          <p:cNvSpPr txBox="1"/>
          <p:nvPr/>
        </p:nvSpPr>
        <p:spPr>
          <a:xfrm>
            <a:off x="6061534" y="4395944"/>
            <a:ext cx="463914"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68706466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193</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Backward Induction</a:t>
            </a:r>
          </a:p>
        </p:txBody>
      </p:sp>
      <p:sp>
        <p:nvSpPr>
          <p:cNvPr id="146436" name="Rectangle 3"/>
          <p:cNvSpPr>
            <a:spLocks noGrp="1" noChangeArrowheads="1"/>
          </p:cNvSpPr>
          <p:nvPr>
            <p:ph type="body" idx="1"/>
          </p:nvPr>
        </p:nvSpPr>
        <p:spPr>
          <a:xfrm>
            <a:off x="457200" y="1600200"/>
            <a:ext cx="4762872" cy="4525963"/>
          </a:xfrm>
        </p:spPr>
        <p:txBody>
          <a:bodyPr/>
          <a:lstStyle/>
          <a:p>
            <a:pPr marL="0" indent="0" algn="l" rtl="0" eaLnBrk="1" hangingPunct="1">
              <a:lnSpc>
                <a:spcPct val="150000"/>
              </a:lnSpc>
              <a:buNone/>
            </a:pPr>
            <a:r>
              <a:rPr lang="en-US" altLang="en-US" sz="2400" dirty="0" smtClean="0"/>
              <a:t>In a finite game of perfect information we can go down to the leaves and work our way backwards to find the players’ choices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608697"/>
            <a:ext cx="1991227" cy="2756024"/>
          </a:xfrm>
          <a:prstGeom prst="rect">
            <a:avLst/>
          </a:prstGeom>
        </p:spPr>
      </p:pic>
      <p:sp>
        <p:nvSpPr>
          <p:cNvPr id="3" name="TextBox 2"/>
          <p:cNvSpPr txBox="1"/>
          <p:nvPr/>
        </p:nvSpPr>
        <p:spPr>
          <a:xfrm>
            <a:off x="5292080" y="4581128"/>
            <a:ext cx="3312368" cy="369332"/>
          </a:xfrm>
          <a:prstGeom prst="rect">
            <a:avLst/>
          </a:prstGeom>
          <a:noFill/>
        </p:spPr>
        <p:txBody>
          <a:bodyPr wrap="square" rtlCol="0">
            <a:spAutoFit/>
          </a:bodyPr>
          <a:lstStyle/>
          <a:p>
            <a:r>
              <a:rPr lang="en-US" dirty="0" smtClean="0"/>
              <a:t>Ernest </a:t>
            </a:r>
            <a:r>
              <a:rPr lang="en-US" dirty="0" err="1" smtClean="0"/>
              <a:t>Zermelo</a:t>
            </a:r>
            <a:r>
              <a:rPr lang="en-US" dirty="0" smtClean="0"/>
              <a:t> (1871-1953)</a:t>
            </a:r>
            <a:endParaRPr lang="en-US" dirty="0"/>
          </a:p>
        </p:txBody>
      </p:sp>
    </p:spTree>
    <p:extLst>
      <p:ext uri="{BB962C8B-B14F-4D97-AF65-F5344CB8AC3E}">
        <p14:creationId xmlns:p14="http://schemas.microsoft.com/office/powerpoint/2010/main" val="248413300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194</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Backward Induction assumptions</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solidFill>
                  <a:srgbClr val="FF0000"/>
                </a:solidFill>
              </a:rPr>
              <a:t>Rationality</a:t>
            </a:r>
          </a:p>
          <a:p>
            <a:pPr algn="l" rtl="0" eaLnBrk="1" hangingPunct="1">
              <a:lnSpc>
                <a:spcPct val="150000"/>
              </a:lnSpc>
            </a:pPr>
            <a:endParaRPr lang="en-US" altLang="en-US" sz="2400" dirty="0"/>
          </a:p>
          <a:p>
            <a:pPr algn="l" rtl="0" eaLnBrk="1" hangingPunct="1">
              <a:lnSpc>
                <a:spcPct val="150000"/>
              </a:lnSpc>
            </a:pPr>
            <a:r>
              <a:rPr lang="en-US" altLang="en-US" sz="2400" dirty="0" smtClean="0">
                <a:solidFill>
                  <a:srgbClr val="9933FF"/>
                </a:solidFill>
              </a:rPr>
              <a:t>Common knowledge </a:t>
            </a:r>
            <a:r>
              <a:rPr lang="en-US" altLang="en-US" sz="2400" dirty="0" smtClean="0"/>
              <a:t>(or common belief) in </a:t>
            </a:r>
            <a:r>
              <a:rPr lang="en-US" altLang="en-US" sz="2400" dirty="0" smtClean="0">
                <a:solidFill>
                  <a:srgbClr val="FF0000"/>
                </a:solidFill>
              </a:rPr>
              <a:t>rationality</a:t>
            </a:r>
          </a:p>
          <a:p>
            <a:pPr algn="l" rtl="0" eaLnBrk="1" hangingPunct="1">
              <a:lnSpc>
                <a:spcPct val="150000"/>
              </a:lnSpc>
            </a:pPr>
            <a:endParaRPr lang="en-US" altLang="en-US" sz="2400" dirty="0"/>
          </a:p>
          <a:p>
            <a:pPr algn="l" rtl="0" eaLnBrk="1" hangingPunct="1">
              <a:lnSpc>
                <a:spcPct val="150000"/>
              </a:lnSpc>
            </a:pPr>
            <a:r>
              <a:rPr lang="en-US" altLang="en-US" sz="2400" dirty="0" smtClean="0"/>
              <a:t>To be precise, as many levels of belief as there are steps in the game</a:t>
            </a:r>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335031092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195</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So in this case</a:t>
            </a:r>
          </a:p>
        </p:txBody>
      </p:sp>
      <p:sp>
        <p:nvSpPr>
          <p:cNvPr id="146436" name="Rectangle 3"/>
          <p:cNvSpPr>
            <a:spLocks noGrp="1" noChangeArrowheads="1"/>
          </p:cNvSpPr>
          <p:nvPr>
            <p:ph type="body" idx="1"/>
          </p:nvPr>
        </p:nvSpPr>
        <p:spPr>
          <a:xfrm>
            <a:off x="508493" y="1417638"/>
            <a:ext cx="8229600" cy="4525963"/>
          </a:xfrm>
        </p:spPr>
        <p:txBody>
          <a:bodyPr/>
          <a:lstStyle/>
          <a:p>
            <a:pPr marL="0" indent="0" algn="l" rtl="0" eaLnBrk="1" hangingPunct="1">
              <a:lnSpc>
                <a:spcPct val="150000"/>
              </a:lnSpc>
              <a:buNone/>
            </a:pPr>
            <a:r>
              <a:rPr lang="en-US" altLang="en-US" sz="2400" dirty="0" smtClean="0">
                <a:solidFill>
                  <a:schemeClr val="accent4"/>
                </a:solidFill>
              </a:rPr>
              <a:t>The backward induction seems to be</a:t>
            </a:r>
          </a:p>
          <a:p>
            <a:pPr marL="0" indent="0" algn="l" rtl="0" eaLnBrk="1" hangingPunct="1">
              <a:lnSpc>
                <a:spcPct val="150000"/>
              </a:lnSpc>
              <a:buNone/>
            </a:pPr>
            <a:endParaRPr lang="en-US" altLang="en-US" sz="2400" dirty="0">
              <a:solidFill>
                <a:schemeClr val="accent4"/>
              </a:solidFill>
            </a:endParaRPr>
          </a:p>
          <a:p>
            <a:pPr marL="0" indent="0" algn="l" rtl="0" eaLnBrk="1" hangingPunct="1">
              <a:lnSpc>
                <a:spcPct val="150000"/>
              </a:lnSpc>
              <a:buNone/>
            </a:pPr>
            <a:endParaRPr lang="en-US" altLang="en-US" sz="2400" dirty="0" smtClean="0">
              <a:solidFill>
                <a:schemeClr val="accent4"/>
              </a:solidFill>
            </a:endParaRPr>
          </a:p>
          <a:p>
            <a:pPr marL="0" indent="0" algn="l" rtl="0" eaLnBrk="1" hangingPunct="1">
              <a:lnSpc>
                <a:spcPct val="150000"/>
              </a:lnSpc>
              <a:buNone/>
            </a:pPr>
            <a:endParaRPr lang="en-US" altLang="en-US" sz="2400" dirty="0">
              <a:solidFill>
                <a:schemeClr val="accent4"/>
              </a:solidFill>
            </a:endParaRPr>
          </a:p>
          <a:p>
            <a:pPr marL="0" indent="0" algn="l" rtl="0" eaLnBrk="1" hangingPunct="1">
              <a:lnSpc>
                <a:spcPct val="150000"/>
              </a:lnSpc>
              <a:buNone/>
            </a:pPr>
            <a:endParaRPr lang="en-US" altLang="en-US" sz="2400" dirty="0" smtClean="0">
              <a:solidFill>
                <a:schemeClr val="accent4"/>
              </a:solidFill>
            </a:endParaRPr>
          </a:p>
          <a:p>
            <a:pPr marL="0" indent="0" algn="l" rtl="0" eaLnBrk="1" hangingPunct="1">
              <a:lnSpc>
                <a:spcPct val="150000"/>
              </a:lnSpc>
              <a:buNone/>
            </a:pPr>
            <a:endParaRPr lang="en-US" altLang="en-US" sz="2400" dirty="0" smtClean="0">
              <a:solidFill>
                <a:schemeClr val="accent4"/>
              </a:solidFill>
            </a:endParaRPr>
          </a:p>
          <a:p>
            <a:pPr marL="0" indent="0" algn="l" rtl="0" eaLnBrk="1" hangingPunct="1">
              <a:lnSpc>
                <a:spcPct val="150000"/>
              </a:lnSpc>
              <a:buNone/>
            </a:pPr>
            <a:r>
              <a:rPr lang="en-US" altLang="en-US" sz="2000" dirty="0" smtClean="0">
                <a:solidFill>
                  <a:srgbClr val="009900"/>
                </a:solidFill>
              </a:rPr>
              <a:t>– But this assumes that the monetary sums are the “utilities”</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2"/>
            <a:endCxn id="27" idx="7"/>
          </p:cNvCxnSpPr>
          <p:nvPr/>
        </p:nvCxnSpPr>
        <p:spPr bwMode="auto">
          <a:xfrm flipH="1">
            <a:off x="1732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2804627" y="2245236"/>
            <a:ext cx="1654993" cy="1143392"/>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4535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4612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4644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1547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2555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4427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5764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6984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2" name="Straight Arrow Connector 31"/>
          <p:cNvCxnSpPr>
            <a:stCxn id="2" idx="3"/>
          </p:cNvCxnSpPr>
          <p:nvPr/>
        </p:nvCxnSpPr>
        <p:spPr bwMode="auto">
          <a:xfrm flipH="1">
            <a:off x="3676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3563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1" name="Straight Arrow Connector 40"/>
          <p:cNvCxnSpPr>
            <a:stCxn id="27" idx="3"/>
          </p:cNvCxnSpPr>
          <p:nvPr/>
        </p:nvCxnSpPr>
        <p:spPr bwMode="auto">
          <a:xfrm flipH="1">
            <a:off x="1259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2339206" y="3543393"/>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3302237" y="3551664"/>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4205325" y="3541380"/>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5492463" y="3568137"/>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6779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1723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2740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3751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4647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5958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7197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3129299" y="268944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129299" y="2689447"/>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494281" y="262442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494281" y="2624427"/>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715036" y="2680616"/>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715036" y="2680616"/>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49666" y="2704364"/>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249666" y="2704364"/>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31238" y="2709930"/>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931238" y="2709930"/>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071740" y="2680616"/>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071740" y="2680616"/>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3460014" y="2842863"/>
            <a:ext cx="463914"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4087900" y="2852936"/>
            <a:ext cx="463914" cy="369332"/>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5038558" y="3640218"/>
            <a:ext cx="463914"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5856640" y="2829524"/>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0" name="TextBox 69"/>
              <p:cNvSpPr txBox="1"/>
              <p:nvPr/>
            </p:nvSpPr>
            <p:spPr>
              <a:xfrm>
                <a:off x="987940" y="3489712"/>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987940" y="3489712"/>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2182466" y="350769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182466" y="3507690"/>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34348"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034348" y="3498478"/>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706484" y="350725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06484" y="3507259"/>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724045" y="35008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724045" y="3500813"/>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690375" y="3498477"/>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690375" y="3498477"/>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5023652" y="3005336"/>
            <a:ext cx="463914" cy="369332"/>
          </a:xfrm>
          <a:prstGeom prst="rect">
            <a:avLst/>
          </a:prstGeom>
          <a:noFill/>
        </p:spPr>
        <p:txBody>
          <a:bodyPr wrap="square" rtlCol="0">
            <a:spAutoFit/>
          </a:bodyPr>
          <a:lstStyle/>
          <a:p>
            <a:r>
              <a:rPr lang="en-US" dirty="0" smtClean="0"/>
              <a:t>…</a:t>
            </a:r>
            <a:endParaRPr lang="en-US" dirty="0"/>
          </a:p>
        </p:txBody>
      </p:sp>
      <p:sp>
        <p:nvSpPr>
          <p:cNvPr id="77" name="TextBox 76"/>
          <p:cNvSpPr txBox="1"/>
          <p:nvPr/>
        </p:nvSpPr>
        <p:spPr>
          <a:xfrm>
            <a:off x="3043221" y="3640218"/>
            <a:ext cx="463914"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78" name="TextBox 77"/>
              <p:cNvSpPr txBox="1"/>
              <p:nvPr/>
            </p:nvSpPr>
            <p:spPr>
              <a:xfrm>
                <a:off x="827584"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100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827584" y="4400316"/>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1480546" y="439348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480546" y="4393487"/>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052911" y="440031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99</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052911" y="4400316"/>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2664946" y="4410879"/>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664946" y="4410879"/>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892292" y="4447501"/>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50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3892292" y="4447501"/>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623293" y="4448145"/>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dirty="0" smtClean="0">
                              <a:solidFill>
                                <a:schemeClr val="tx1"/>
                              </a:solidFill>
                              <a:latin typeface="Cambria Math" panose="02040503050406030204" pitchFamily="18" charset="0"/>
                            </a:rPr>
                          </m:ctrlPr>
                        </m:dPr>
                        <m:e>
                          <m:r>
                            <a:rPr lang="en-US" sz="1200" b="0" i="1" dirty="0" smtClean="0">
                              <a:solidFill>
                                <a:schemeClr val="accent2"/>
                              </a:solidFill>
                              <a:latin typeface="Cambria Math" panose="02040503050406030204" pitchFamily="18" charset="0"/>
                            </a:rPr>
                            <m:t>0</m:t>
                          </m:r>
                          <m:r>
                            <a:rPr lang="en-US" sz="1200" b="0" i="1" dirty="0" smtClean="0">
                              <a:solidFill>
                                <a:schemeClr val="tx1"/>
                              </a:solidFill>
                              <a:latin typeface="Cambria Math" panose="02040503050406030204" pitchFamily="18" charset="0"/>
                            </a:rPr>
                            <m:t>,</m:t>
                          </m:r>
                          <m:r>
                            <a:rPr lang="en-US" sz="1200" b="0" i="1" dirty="0" smtClean="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623293" y="4448145"/>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3397966" y="4355168"/>
            <a:ext cx="463914" cy="369332"/>
          </a:xfrm>
          <a:prstGeom prst="rect">
            <a:avLst/>
          </a:prstGeom>
          <a:noFill/>
        </p:spPr>
        <p:txBody>
          <a:bodyPr wrap="square" rtlCol="0">
            <a:spAutoFit/>
          </a:bodyPr>
          <a:lstStyle/>
          <a:p>
            <a:r>
              <a:rPr lang="en-US" dirty="0" smtClean="0"/>
              <a:t>…</a:t>
            </a:r>
            <a:endParaRPr lang="en-US" dirty="0"/>
          </a:p>
        </p:txBody>
      </p:sp>
      <p:sp>
        <p:nvSpPr>
          <p:cNvPr id="85" name="TextBox 84"/>
          <p:cNvSpPr txBox="1"/>
          <p:nvPr/>
        </p:nvSpPr>
        <p:spPr>
          <a:xfrm>
            <a:off x="6061534" y="4395944"/>
            <a:ext cx="463914"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77131825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Important</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In a game as simple as the </a:t>
            </a:r>
            <a:r>
              <a:rPr lang="en-US" altLang="en-US" sz="2400" dirty="0" smtClean="0">
                <a:solidFill>
                  <a:srgbClr val="00B050"/>
                </a:solidFill>
              </a:rPr>
              <a:t>Ultimatum Game</a:t>
            </a:r>
            <a:r>
              <a:rPr lang="en-US" altLang="en-US" sz="2400" dirty="0" smtClean="0"/>
              <a:t>, it is impossible to test basic decision/game theoretic assumptions (such as transitivity</a:t>
            </a:r>
            <a:r>
              <a:rPr lang="en-US" altLang="en-US" sz="2400" dirty="0"/>
              <a:t>)</a:t>
            </a:r>
            <a:endParaRPr lang="en-US" altLang="en-US" sz="2400" dirty="0" smtClean="0"/>
          </a:p>
          <a:p>
            <a:pPr algn="l" rtl="0" eaLnBrk="1" hangingPunct="1">
              <a:lnSpc>
                <a:spcPct val="150000"/>
              </a:lnSpc>
            </a:pPr>
            <a:endParaRPr lang="en-US" altLang="en-US" sz="2400" dirty="0"/>
          </a:p>
          <a:p>
            <a:pPr algn="l" rtl="0" eaLnBrk="1" hangingPunct="1">
              <a:lnSpc>
                <a:spcPct val="150000"/>
              </a:lnSpc>
            </a:pPr>
            <a:r>
              <a:rPr lang="en-US" altLang="en-US" sz="2400" dirty="0" smtClean="0"/>
              <a:t>We can only test them </a:t>
            </a:r>
            <a:r>
              <a:rPr lang="en-US" altLang="en-US" sz="2400" dirty="0" smtClean="0">
                <a:solidFill>
                  <a:srgbClr val="00B050"/>
                </a:solidFill>
              </a:rPr>
              <a:t>coupled with </a:t>
            </a:r>
            <a:r>
              <a:rPr lang="en-US" altLang="en-US" sz="2400" dirty="0" smtClean="0"/>
              <a:t>the assumption that only </a:t>
            </a:r>
            <a:r>
              <a:rPr lang="en-US" altLang="en-US" sz="2400" dirty="0" smtClean="0">
                <a:solidFill>
                  <a:srgbClr val="FF0000"/>
                </a:solidFill>
              </a:rPr>
              <a:t>material payoffs </a:t>
            </a:r>
            <a:r>
              <a:rPr lang="en-US" altLang="en-US" sz="2400" dirty="0" smtClean="0"/>
              <a:t>matter</a:t>
            </a:r>
          </a:p>
          <a:p>
            <a:pPr algn="l" rtl="0" eaLnBrk="1" hangingPunct="1">
              <a:lnSpc>
                <a:spcPct val="150000"/>
              </a:lnSpc>
            </a:pPr>
            <a:endParaRPr lang="en-US" altLang="en-US" sz="2400" dirty="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197401359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Emotional payoffs</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solidFill>
                  <a:srgbClr val="00B050"/>
                </a:solidFill>
              </a:rPr>
              <a:t>Player II </a:t>
            </a:r>
            <a:r>
              <a:rPr lang="en-US" altLang="en-US" sz="2400" dirty="0" smtClean="0"/>
              <a:t>might be angry/insulted at a low offer</a:t>
            </a:r>
          </a:p>
          <a:p>
            <a:pPr algn="l" rtl="0" eaLnBrk="1" hangingPunct="1">
              <a:lnSpc>
                <a:spcPct val="150000"/>
              </a:lnSpc>
            </a:pPr>
            <a:r>
              <a:rPr lang="en-US" altLang="en-US" sz="2400" dirty="0" smtClean="0">
                <a:solidFill>
                  <a:srgbClr val="00B050"/>
                </a:solidFill>
              </a:rPr>
              <a:t>Player II </a:t>
            </a:r>
            <a:r>
              <a:rPr lang="en-US" altLang="en-US" sz="2400" dirty="0" smtClean="0"/>
              <a:t>as well as </a:t>
            </a:r>
            <a:r>
              <a:rPr lang="en-US" altLang="en-US" sz="2400" dirty="0" smtClean="0">
                <a:solidFill>
                  <a:srgbClr val="00B050"/>
                </a:solidFill>
              </a:rPr>
              <a:t>Player I </a:t>
            </a:r>
            <a:r>
              <a:rPr lang="en-US" altLang="en-US" sz="2400" dirty="0" smtClean="0"/>
              <a:t>might care for fairness</a:t>
            </a:r>
          </a:p>
          <a:p>
            <a:pPr algn="l" rtl="0" eaLnBrk="1" hangingPunct="1">
              <a:lnSpc>
                <a:spcPct val="150000"/>
              </a:lnSpc>
            </a:pPr>
            <a:r>
              <a:rPr lang="en-US" altLang="en-US" sz="2400" dirty="0" smtClean="0">
                <a:solidFill>
                  <a:srgbClr val="00B050"/>
                </a:solidFill>
              </a:rPr>
              <a:t>Player I </a:t>
            </a:r>
            <a:r>
              <a:rPr lang="en-US" altLang="en-US" sz="2400" dirty="0" smtClean="0"/>
              <a:t>might be altruistic</a:t>
            </a:r>
          </a:p>
          <a:p>
            <a:pPr algn="l" rtl="0" eaLnBrk="1" hangingPunct="1">
              <a:lnSpc>
                <a:spcPct val="150000"/>
              </a:lnSpc>
            </a:pPr>
            <a:r>
              <a:rPr lang="en-US" altLang="en-US" sz="2400" dirty="0" smtClean="0"/>
              <a:t>etc.</a:t>
            </a:r>
            <a:endParaRPr lang="en-US" altLang="en-US" sz="2400" dirty="0"/>
          </a:p>
          <a:p>
            <a:pPr algn="l" rtl="0" eaLnBrk="1" hangingPunct="1">
              <a:lnSpc>
                <a:spcPct val="150000"/>
              </a:lnSpc>
            </a:pPr>
            <a:endParaRPr lang="en-US" altLang="en-US" sz="2400" dirty="0" smtClean="0"/>
          </a:p>
          <a:p>
            <a:pPr algn="l" rtl="0" eaLnBrk="1" hangingPunct="1">
              <a:lnSpc>
                <a:spcPct val="150000"/>
              </a:lnSpc>
            </a:pPr>
            <a:r>
              <a:rPr lang="en-US" altLang="en-US" sz="2400" dirty="0" smtClean="0"/>
              <a:t>A way to tell some explanations apart: </a:t>
            </a:r>
            <a:r>
              <a:rPr lang="en-US" altLang="en-US" sz="2400" dirty="0"/>
              <a:t>the </a:t>
            </a:r>
            <a:r>
              <a:rPr lang="en-US" altLang="en-US" sz="2400" dirty="0">
                <a:solidFill>
                  <a:srgbClr val="9933FF"/>
                </a:solidFill>
              </a:rPr>
              <a:t>Dictator Game</a:t>
            </a:r>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123282676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Is it rational to respond to emotions?</a:t>
            </a:r>
          </a:p>
        </p:txBody>
      </p:sp>
      <p:sp>
        <p:nvSpPr>
          <p:cNvPr id="146436" name="Rectangle 3"/>
          <p:cNvSpPr>
            <a:spLocks noGrp="1" noChangeArrowheads="1"/>
          </p:cNvSpPr>
          <p:nvPr>
            <p:ph type="body" idx="1"/>
          </p:nvPr>
        </p:nvSpPr>
        <p:spPr>
          <a:xfrm>
            <a:off x="518191" y="4136103"/>
            <a:ext cx="4824536" cy="1943581"/>
          </a:xfrm>
        </p:spPr>
        <p:txBody>
          <a:bodyPr/>
          <a:lstStyle/>
          <a:p>
            <a:pPr marL="0" indent="0" algn="l" rtl="0" eaLnBrk="1" hangingPunct="1">
              <a:lnSpc>
                <a:spcPct val="150000"/>
              </a:lnSpc>
              <a:buNone/>
            </a:pPr>
            <a:r>
              <a:rPr lang="en-US" altLang="en-US" sz="2000" dirty="0" smtClean="0"/>
              <a:t>In “</a:t>
            </a:r>
            <a:r>
              <a:rPr lang="en-US" altLang="en-US" sz="2000" dirty="0" smtClean="0">
                <a:solidFill>
                  <a:srgbClr val="FF0000"/>
                </a:solidFill>
              </a:rPr>
              <a:t>Descartes’ Error</a:t>
            </a:r>
            <a:r>
              <a:rPr lang="en-US" altLang="en-US" sz="2000" dirty="0" smtClean="0"/>
              <a:t>” (1994) argued that it is wrong to think of emotions and rationality as divorced; rather, rationality relies on emotions</a:t>
            </a:r>
            <a:endParaRPr lang="en-US" altLang="en-US" sz="2000" dirty="0"/>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700808"/>
            <a:ext cx="1820690" cy="2685517"/>
          </a:xfrm>
          <a:prstGeom prst="rect">
            <a:avLst/>
          </a:prstGeom>
        </p:spPr>
      </p:pic>
      <p:sp>
        <p:nvSpPr>
          <p:cNvPr id="3" name="TextBox 2"/>
          <p:cNvSpPr txBox="1"/>
          <p:nvPr/>
        </p:nvSpPr>
        <p:spPr>
          <a:xfrm>
            <a:off x="5364088" y="4581128"/>
            <a:ext cx="3024336" cy="369332"/>
          </a:xfrm>
          <a:prstGeom prst="rect">
            <a:avLst/>
          </a:prstGeom>
          <a:noFill/>
        </p:spPr>
        <p:txBody>
          <a:bodyPr wrap="square" rtlCol="0">
            <a:spAutoFit/>
          </a:bodyPr>
          <a:lstStyle/>
          <a:p>
            <a:r>
              <a:rPr lang="en-US" dirty="0" smtClean="0"/>
              <a:t>Antonio </a:t>
            </a:r>
            <a:r>
              <a:rPr lang="en-US" dirty="0" err="1" smtClean="0"/>
              <a:t>Damasio</a:t>
            </a:r>
            <a:r>
              <a:rPr lang="en-US" dirty="0" smtClean="0"/>
              <a:t> (b. 1944)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772815"/>
            <a:ext cx="1584176" cy="2008111"/>
          </a:xfrm>
          <a:prstGeom prst="rect">
            <a:avLst/>
          </a:prstGeom>
        </p:spPr>
      </p:pic>
    </p:spTree>
    <p:extLst>
      <p:ext uri="{BB962C8B-B14F-4D97-AF65-F5344CB8AC3E}">
        <p14:creationId xmlns:p14="http://schemas.microsoft.com/office/powerpoint/2010/main" val="122614584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199</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How could we think otherwise?</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Surely, there are cases where emotional reactions are excessive, “take over”</a:t>
                </a:r>
              </a:p>
              <a:p>
                <a:pPr lvl="1" algn="l" rtl="0" eaLnBrk="1" hangingPunct="1">
                  <a:lnSpc>
                    <a:spcPct val="150000"/>
                  </a:lnSpc>
                </a:pPr>
                <a:r>
                  <a:rPr lang="en-US" altLang="en-US" sz="2000" dirty="0" smtClean="0"/>
                  <a:t>I may shoot someone and regret it for the rest of my life</a:t>
                </a:r>
              </a:p>
              <a:p>
                <a:pPr marL="400050" algn="l" rtl="0" eaLnBrk="1" hangingPunct="1">
                  <a:lnSpc>
                    <a:spcPct val="150000"/>
                  </a:lnSpc>
                </a:pPr>
                <a:r>
                  <a:rPr lang="en-US" altLang="en-US" sz="2400" dirty="0" smtClean="0"/>
                  <a:t>But pure reason cannot tell me what to do if I don’t have an affective/hedonic reaction to it</a:t>
                </a:r>
              </a:p>
              <a:p>
                <a:pPr marL="400050" algn="l" rtl="0" eaLnBrk="1" hangingPunct="1">
                  <a:lnSpc>
                    <a:spcPct val="150000"/>
                  </a:lnSpc>
                </a:pPr>
                <a:r>
                  <a:rPr lang="en-US" altLang="en-US" sz="2400" dirty="0" smtClean="0"/>
                  <a:t>How would I “</a:t>
                </a:r>
                <a:r>
                  <a:rPr lang="en-US" altLang="en-US" sz="2400" dirty="0" smtClean="0">
                    <a:solidFill>
                      <a:srgbClr val="00B050"/>
                    </a:solidFill>
                  </a:rPr>
                  <a:t>know</a:t>
                </a:r>
                <a:r>
                  <a:rPr lang="en-US" altLang="en-US" sz="2400" dirty="0" smtClean="0"/>
                  <a:t>” I should maximize </a:t>
                </a:r>
                <a14:m>
                  <m:oMath xmlns:m="http://schemas.openxmlformats.org/officeDocument/2006/math">
                    <m:r>
                      <a:rPr lang="en-US" altLang="en-US" sz="2400" b="0" i="1" smtClean="0">
                        <a:solidFill>
                          <a:srgbClr val="FF0000"/>
                        </a:solidFill>
                        <a:latin typeface="Cambria Math" panose="02040503050406030204" pitchFamily="18" charset="0"/>
                      </a:rPr>
                      <m:t>𝑢</m:t>
                    </m:r>
                  </m:oMath>
                </a14:m>
                <a:r>
                  <a:rPr lang="en-US" altLang="en-US" sz="2400" dirty="0" smtClean="0"/>
                  <a:t> ?</a:t>
                </a:r>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600200"/>
                <a:ext cx="8075240" cy="4525963"/>
              </a:xfrm>
              <a:blipFill>
                <a:blip r:embed="rId2"/>
                <a:stretch>
                  <a:fillRect l="-981"/>
                </a:stretch>
              </a:blipFill>
            </p:spPr>
            <p:txBody>
              <a:bodyPr/>
              <a:lstStyle/>
              <a:p>
                <a:r>
                  <a:rPr lang="en-GB">
                    <a:noFill/>
                  </a:rPr>
                  <a:t> </a:t>
                </a:r>
              </a:p>
            </p:txBody>
          </p:sp>
        </mc:Fallback>
      </mc:AlternateContent>
    </p:spTree>
    <p:extLst>
      <p:ext uri="{BB962C8B-B14F-4D97-AF65-F5344CB8AC3E}">
        <p14:creationId xmlns:p14="http://schemas.microsoft.com/office/powerpoint/2010/main" val="385155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5536" y="1340768"/>
            <a:ext cx="8229600" cy="3651002"/>
          </a:xfrm>
        </p:spPr>
        <p:txBody>
          <a:bodyPr/>
          <a:lstStyle/>
          <a:p>
            <a:pPr rtl="0" eaLnBrk="1" hangingPunct="1">
              <a:lnSpc>
                <a:spcPct val="200000"/>
              </a:lnSpc>
            </a:pPr>
            <a:r>
              <a:rPr lang="en-US" altLang="en-US" dirty="0" smtClean="0">
                <a:solidFill>
                  <a:srgbClr val="00B050"/>
                </a:solidFill>
              </a:rPr>
              <a:t>DECISION UNDER UNCERTAINTY</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E0658A-444C-4D92-9895-7F6C0922B0E4}" type="slidenum">
              <a:rPr lang="ar-SA" altLang="en-US" sz="1400"/>
              <a:pPr algn="l">
                <a:spcBef>
                  <a:spcPct val="0"/>
                </a:spcBef>
                <a:buFontTx/>
                <a:buNone/>
              </a:pPr>
              <a:t>2</a:t>
            </a:fld>
            <a:endParaRPr lang="en-US" altLang="en-US" sz="1400"/>
          </a:p>
        </p:txBody>
      </p:sp>
    </p:spTree>
    <p:extLst>
      <p:ext uri="{BB962C8B-B14F-4D97-AF65-F5344CB8AC3E}">
        <p14:creationId xmlns:p14="http://schemas.microsoft.com/office/powerpoint/2010/main" val="201590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P5</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20</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708981"/>
              </a:xfrm>
              <a:prstGeom prst="rect">
                <a:avLst/>
              </a:prstGeom>
              <a:noFill/>
            </p:spPr>
            <p:txBody>
              <a:bodyPr wrap="square" rtlCol="0">
                <a:spAutoFit/>
              </a:bodyPr>
              <a:lstStyle/>
              <a:p>
                <a:pPr>
                  <a:lnSpc>
                    <a:spcPct val="150000"/>
                  </a:lnSpc>
                </a:pPr>
                <a:r>
                  <a:rPr lang="en-US" sz="2000" dirty="0" smtClean="0"/>
                  <a:t>P5. There </a:t>
                </a:r>
                <a:r>
                  <a:rPr lang="en-US" sz="2000" dirty="0" smtClean="0">
                    <a:solidFill>
                      <a:srgbClr val="FF0000"/>
                    </a:solidFill>
                  </a:rPr>
                  <a:t>exist</a:t>
                </a:r>
                <a:r>
                  <a:rPr lang="en-US" sz="2000" dirty="0" smtClean="0"/>
                  <a:t> </a:t>
                </a:r>
                <a14:m>
                  <m:oMath xmlns:m="http://schemas.openxmlformats.org/officeDocument/2006/math">
                    <m:r>
                      <a:rPr lang="en-US" sz="2000" i="1">
                        <a:solidFill>
                          <a:srgbClr val="7030A0"/>
                        </a:solidFill>
                        <a:latin typeface="Cambria Math" panose="02040503050406030204" pitchFamily="18" charset="0"/>
                      </a:rPr>
                      <m:t>𝑓</m:t>
                    </m:r>
                    <m:r>
                      <a:rPr lang="en-US" sz="2000" b="0" i="1" dirty="0" smtClean="0">
                        <a:solidFill>
                          <a:srgbClr val="7030A0"/>
                        </a:solidFill>
                        <a:latin typeface="Cambria Math"/>
                        <a:ea typeface="Cambria Math"/>
                      </a:rPr>
                      <m:t>≻</m:t>
                    </m:r>
                    <m:r>
                      <a:rPr lang="en-US" sz="2000" i="1">
                        <a:solidFill>
                          <a:srgbClr val="7030A0"/>
                        </a:solidFill>
                        <a:latin typeface="Cambria Math" panose="02040503050406030204" pitchFamily="18" charset="0"/>
                      </a:rPr>
                      <m:t>𝑔</m:t>
                    </m:r>
                  </m:oMath>
                </a14:m>
                <a:endParaRPr lang="en-US" sz="2000" dirty="0" smtClean="0"/>
              </a:p>
              <a:p>
                <a:pPr marL="365760" indent="-457200">
                  <a:lnSpc>
                    <a:spcPct val="150000"/>
                  </a:lnSpc>
                </a:pPr>
                <a:endParaRPr lang="en-US" sz="2000" dirty="0"/>
              </a:p>
              <a:p>
                <a:pPr marL="365760" indent="-457200">
                  <a:lnSpc>
                    <a:spcPct val="150000"/>
                  </a:lnSpc>
                </a:pPr>
                <a:r>
                  <a:rPr lang="en-US" sz="2000" dirty="0" smtClean="0"/>
                  <a:t>Is this an axiom?  Is it worth mentioning?</a:t>
                </a:r>
              </a:p>
              <a:p>
                <a:pPr marL="365760" indent="-457200">
                  <a:lnSpc>
                    <a:spcPct val="150000"/>
                  </a:lnSpc>
                </a:pPr>
                <a:endParaRPr lang="en-US" sz="2000" dirty="0"/>
              </a:p>
              <a:p>
                <a:pPr>
                  <a:lnSpc>
                    <a:spcPct val="150000"/>
                  </a:lnSpc>
                </a:pPr>
                <a:r>
                  <a:rPr lang="en-US" sz="2000" dirty="0" smtClean="0"/>
                  <a:t>After all, if P5 </a:t>
                </a:r>
                <a:r>
                  <a:rPr lang="en-US" sz="2000" dirty="0" smtClean="0">
                    <a:solidFill>
                      <a:srgbClr val="7030A0"/>
                    </a:solidFill>
                  </a:rPr>
                  <a:t>doesn’t</a:t>
                </a:r>
                <a:r>
                  <a:rPr lang="en-US" sz="2000" dirty="0" smtClean="0"/>
                  <a:t> hold EU representation surely exists (for any </a:t>
                </a:r>
                <a:r>
                  <a:rPr lang="en-US" sz="2000" dirty="0" smtClean="0">
                    <a:solidFill>
                      <a:srgbClr val="7030A0"/>
                    </a:solidFill>
                  </a:rPr>
                  <a:t>constant</a:t>
                </a:r>
                <a:r>
                  <a:rPr lang="en-US" sz="2000" dirty="0" smtClean="0"/>
                  <a:t> </a:t>
                </a:r>
                <a14:m>
                  <m:oMath xmlns:m="http://schemas.openxmlformats.org/officeDocument/2006/math">
                    <m:r>
                      <a:rPr lang="en-US" sz="2000" b="0" i="1" smtClean="0">
                        <a:latin typeface="Cambria Math"/>
                      </a:rPr>
                      <m:t>𝑢</m:t>
                    </m:r>
                  </m:oMath>
                </a14:m>
                <a:r>
                  <a:rPr lang="en-US" sz="2000" dirty="0" smtClean="0"/>
                  <a:t>)</a:t>
                </a:r>
              </a:p>
              <a:p>
                <a:pPr marL="365760" indent="-457200">
                  <a:lnSpc>
                    <a:spcPct val="150000"/>
                  </a:lnSpc>
                </a:pPr>
                <a:endParaRPr lang="en-US" sz="2000" dirty="0"/>
              </a:p>
              <a:p>
                <a:pPr indent="-457200">
                  <a:lnSpc>
                    <a:spcPct val="150000"/>
                  </a:lnSpc>
                </a:pPr>
                <a:r>
                  <a:rPr lang="en-US" sz="2000" dirty="0" smtClean="0"/>
                  <a:t>But it is an important reminder of the nature of the exercise: gleaning beliefs from preferences.  It won’t work if someone doesn’t care about anything (and we won’t get uniqueness of the probability)</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708981"/>
              </a:xfrm>
              <a:prstGeom prst="rect">
                <a:avLst/>
              </a:prstGeom>
              <a:blipFill rotWithShape="1">
                <a:blip r:embed="rId2"/>
                <a:stretch>
                  <a:fillRect l="-756" r="-756" b="-259"/>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Evolutionary Psychology</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Love of our children</a:t>
            </a:r>
          </a:p>
          <a:p>
            <a:pPr algn="l" rtl="0" eaLnBrk="1" hangingPunct="1">
              <a:lnSpc>
                <a:spcPct val="150000"/>
              </a:lnSpc>
            </a:pPr>
            <a:r>
              <a:rPr lang="en-US" altLang="en-US" sz="2400" dirty="0" smtClean="0"/>
              <a:t>Caring for others (partners, siblings…)</a:t>
            </a:r>
          </a:p>
          <a:p>
            <a:pPr algn="l" rtl="0" eaLnBrk="1" hangingPunct="1">
              <a:lnSpc>
                <a:spcPct val="150000"/>
              </a:lnSpc>
            </a:pPr>
            <a:r>
              <a:rPr lang="en-US" altLang="en-US" sz="2400" dirty="0" smtClean="0"/>
              <a:t>What about negative emotions?</a:t>
            </a:r>
          </a:p>
          <a:p>
            <a:pPr algn="l" rtl="0" eaLnBrk="1" hangingPunct="1">
              <a:lnSpc>
                <a:spcPct val="150000"/>
              </a:lnSpc>
            </a:pPr>
            <a:r>
              <a:rPr lang="en-US" altLang="en-US" sz="2400" dirty="0" smtClean="0"/>
              <a:t>Who needs anger?  Vindictiveness? </a:t>
            </a:r>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234086529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A toy model of anger</a:t>
            </a:r>
          </a:p>
        </p:txBody>
      </p:sp>
      <p:sp>
        <p:nvSpPr>
          <p:cNvPr id="146436" name="Rectangle 3"/>
          <p:cNvSpPr>
            <a:spLocks noGrp="1" noChangeArrowheads="1"/>
          </p:cNvSpPr>
          <p:nvPr>
            <p:ph type="body" idx="1"/>
          </p:nvPr>
        </p:nvSpPr>
        <p:spPr>
          <a:xfrm>
            <a:off x="457200" y="1595717"/>
            <a:ext cx="8229600" cy="4525963"/>
          </a:xfrm>
        </p:spPr>
        <p:txBody>
          <a:bodyPr/>
          <a:lstStyle/>
          <a:p>
            <a:pPr marL="0" indent="0" algn="l" rtl="0" eaLnBrk="1" hangingPunct="1">
              <a:lnSpc>
                <a:spcPct val="150000"/>
              </a:lnSpc>
              <a:buNone/>
            </a:pPr>
            <a:r>
              <a:rPr lang="en-US" altLang="en-US" sz="2400" dirty="0" smtClean="0">
                <a:solidFill>
                  <a:srgbClr val="FF0000"/>
                </a:solidFill>
              </a:rPr>
              <a:t>Material* payoffs</a:t>
            </a: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r>
              <a:rPr lang="en-US" altLang="en-US" sz="2000" dirty="0" smtClean="0"/>
              <a:t>* Assuming maternal love but no vengeance</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50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912310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Nash equilibrium</a:t>
            </a:r>
          </a:p>
        </p:txBody>
      </p:sp>
      <p:sp>
        <p:nvSpPr>
          <p:cNvPr id="146436" name="Rectangle 3"/>
          <p:cNvSpPr>
            <a:spLocks noGrp="1" noChangeArrowheads="1"/>
          </p:cNvSpPr>
          <p:nvPr>
            <p:ph type="body" idx="1"/>
          </p:nvPr>
        </p:nvSpPr>
        <p:spPr>
          <a:xfrm>
            <a:off x="457200" y="1600201"/>
            <a:ext cx="4690864" cy="3124944"/>
          </a:xfrm>
        </p:spPr>
        <p:txBody>
          <a:bodyPr/>
          <a:lstStyle/>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336" y="1484784"/>
            <a:ext cx="2057143" cy="2592288"/>
          </a:xfrm>
          <a:prstGeom prst="rect">
            <a:avLst/>
          </a:prstGeom>
        </p:spPr>
      </p:pic>
      <p:sp>
        <p:nvSpPr>
          <p:cNvPr id="3" name="TextBox 2"/>
          <p:cNvSpPr txBox="1"/>
          <p:nvPr/>
        </p:nvSpPr>
        <p:spPr>
          <a:xfrm>
            <a:off x="5292080" y="4437112"/>
            <a:ext cx="3096344" cy="369332"/>
          </a:xfrm>
          <a:prstGeom prst="rect">
            <a:avLst/>
          </a:prstGeom>
          <a:noFill/>
        </p:spPr>
        <p:txBody>
          <a:bodyPr wrap="square" rtlCol="0">
            <a:spAutoFit/>
          </a:bodyPr>
          <a:lstStyle/>
          <a:p>
            <a:r>
              <a:rPr lang="en-US" dirty="0" smtClean="0"/>
              <a:t>John F. Nash (1928-2015)</a:t>
            </a:r>
            <a:endParaRPr lang="en-US" dirty="0"/>
          </a:p>
        </p:txBody>
      </p:sp>
      <p:sp>
        <p:nvSpPr>
          <p:cNvPr id="4" name="TextBox 3"/>
          <p:cNvSpPr txBox="1"/>
          <p:nvPr/>
        </p:nvSpPr>
        <p:spPr>
          <a:xfrm>
            <a:off x="755576" y="1492322"/>
            <a:ext cx="4320480" cy="3347840"/>
          </a:xfrm>
          <a:prstGeom prst="rect">
            <a:avLst/>
          </a:prstGeom>
          <a:noFill/>
        </p:spPr>
        <p:txBody>
          <a:bodyPr wrap="square" rtlCol="0">
            <a:spAutoFit/>
          </a:bodyPr>
          <a:lstStyle/>
          <a:p>
            <a:pPr>
              <a:lnSpc>
                <a:spcPct val="150000"/>
              </a:lnSpc>
            </a:pPr>
            <a:r>
              <a:rPr lang="en-US" sz="2400" dirty="0" smtClean="0"/>
              <a:t>A selection of a strategy for each player such that each is a </a:t>
            </a:r>
            <a:r>
              <a:rPr lang="en-US" sz="2400" dirty="0" smtClean="0">
                <a:solidFill>
                  <a:srgbClr val="FF0000"/>
                </a:solidFill>
              </a:rPr>
              <a:t>best response </a:t>
            </a:r>
            <a:r>
              <a:rPr lang="en-US" sz="2400" dirty="0" smtClean="0"/>
              <a:t>to the others</a:t>
            </a:r>
          </a:p>
          <a:p>
            <a:pPr>
              <a:lnSpc>
                <a:spcPct val="150000"/>
              </a:lnSpc>
            </a:pPr>
            <a:endParaRPr lang="en-US" sz="2400" dirty="0"/>
          </a:p>
          <a:p>
            <a:pPr>
              <a:lnSpc>
                <a:spcPct val="150000"/>
              </a:lnSpc>
            </a:pPr>
            <a:r>
              <a:rPr lang="en-US" sz="2400" dirty="0" smtClean="0"/>
              <a:t>A deep theorem about </a:t>
            </a:r>
            <a:r>
              <a:rPr lang="en-US" sz="2400" dirty="0" smtClean="0">
                <a:solidFill>
                  <a:srgbClr val="FF0000"/>
                </a:solidFill>
              </a:rPr>
              <a:t>existence</a:t>
            </a:r>
            <a:r>
              <a:rPr lang="en-US" sz="2400" dirty="0" smtClean="0"/>
              <a:t> in </a:t>
            </a:r>
            <a:r>
              <a:rPr lang="en-US" sz="2400" dirty="0" smtClean="0">
                <a:solidFill>
                  <a:srgbClr val="7030A0"/>
                </a:solidFill>
              </a:rPr>
              <a:t>mixed</a:t>
            </a:r>
            <a:r>
              <a:rPr lang="en-US" sz="2400" dirty="0" smtClean="0"/>
              <a:t> strategies</a:t>
            </a:r>
            <a:endParaRPr lang="en-US" sz="2400" dirty="0"/>
          </a:p>
        </p:txBody>
      </p:sp>
    </p:spTree>
    <p:extLst>
      <p:ext uri="{BB962C8B-B14F-4D97-AF65-F5344CB8AC3E}">
        <p14:creationId xmlns:p14="http://schemas.microsoft.com/office/powerpoint/2010/main" val="300510615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203</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Nash equilibrium I</a:t>
            </a:r>
          </a:p>
        </p:txBody>
      </p:sp>
      <p:sp>
        <p:nvSpPr>
          <p:cNvPr id="146436" name="Rectangle 3"/>
          <p:cNvSpPr>
            <a:spLocks noGrp="1" noChangeArrowheads="1"/>
          </p:cNvSpPr>
          <p:nvPr>
            <p:ph type="body" idx="1"/>
          </p:nvPr>
        </p:nvSpPr>
        <p:spPr>
          <a:xfrm>
            <a:off x="529208" y="1152402"/>
            <a:ext cx="8229600" cy="4525963"/>
          </a:xfrm>
        </p:spPr>
        <p:txBody>
          <a:bodyPr/>
          <a:lstStyle/>
          <a:p>
            <a:pPr marL="0" indent="0" algn="l" rtl="0" eaLnBrk="1" hangingPunct="1">
              <a:lnSpc>
                <a:spcPct val="150000"/>
              </a:lnSpc>
              <a:buNone/>
            </a:pPr>
            <a:r>
              <a:rPr lang="en-US" altLang="en-US" sz="2400" dirty="0" smtClean="0">
                <a:solidFill>
                  <a:srgbClr val="FF0000"/>
                </a:solidFill>
              </a:rPr>
              <a:t>(in this game with material payoffs)</a:t>
            </a: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50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857885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204</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Nash equilibrium II</a:t>
            </a:r>
          </a:p>
        </p:txBody>
      </p:sp>
      <p:sp>
        <p:nvSpPr>
          <p:cNvPr id="146436" name="Rectangle 3"/>
          <p:cNvSpPr>
            <a:spLocks noGrp="1" noChangeArrowheads="1"/>
          </p:cNvSpPr>
          <p:nvPr>
            <p:ph type="body" idx="1"/>
          </p:nvPr>
        </p:nvSpPr>
        <p:spPr>
          <a:xfrm>
            <a:off x="529208" y="1124744"/>
            <a:ext cx="8229600" cy="4525963"/>
          </a:xfrm>
        </p:spPr>
        <p:txBody>
          <a:bodyPr/>
          <a:lstStyle/>
          <a:p>
            <a:pPr marL="0" indent="0" algn="l" rtl="0" eaLnBrk="1" hangingPunct="1">
              <a:lnSpc>
                <a:spcPct val="150000"/>
              </a:lnSpc>
              <a:buNone/>
            </a:pPr>
            <a:r>
              <a:rPr lang="en-US" altLang="en-US" sz="2400" dirty="0" smtClean="0">
                <a:solidFill>
                  <a:srgbClr val="FF0000"/>
                </a:solidFill>
              </a:rPr>
              <a:t>(in this game with material payoffs)</a:t>
            </a: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a:rPr>
                        <m:t>𝐸𝑎𝑡</m:t>
                      </m:r>
                      <m:r>
                        <a:rPr lang="en-US" b="0" i="1" dirty="0" smtClean="0">
                          <a:solidFill>
                            <a:srgbClr val="002060"/>
                          </a:solidFill>
                          <a:latin typeface="Cambria Math"/>
                        </a:rPr>
                        <m:t> </m:t>
                      </m:r>
                      <m:r>
                        <a:rPr lang="en-US" b="0" i="1" dirty="0" smtClean="0">
                          <a:solidFill>
                            <a:srgbClr val="002060"/>
                          </a:solidFill>
                          <a:latin typeface="Cambria Math"/>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50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46224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205</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game in the strategic form</a:t>
            </a: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340396220"/>
              </p:ext>
            </p:extLst>
          </p:nvPr>
        </p:nvGraphicFramePr>
        <p:xfrm>
          <a:off x="1403648" y="1772816"/>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rotWithShape="1">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rotWithShape="1">
                <a:blip r:embed="rId4"/>
                <a:stretch>
                  <a:fillRect r="-32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a:rPr>
                        <m:t>𝐸𝑎𝑡</m:t>
                      </m:r>
                      <m:r>
                        <a:rPr lang="en-US" b="0" i="1" dirty="0" smtClean="0">
                          <a:solidFill>
                            <a:srgbClr val="002060"/>
                          </a:solidFill>
                          <a:latin typeface="Cambria Math"/>
                        </a:rPr>
                        <m:t> </m:t>
                      </m:r>
                      <m:r>
                        <a:rPr lang="en-US" b="0" i="1" dirty="0" smtClean="0">
                          <a:solidFill>
                            <a:srgbClr val="002060"/>
                          </a:solidFill>
                          <a:latin typeface="Cambria Math"/>
                        </a:rPr>
                        <m:t>𝑐𝑢𝑏𝑠</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latin typeface="Cambria Math"/>
                        </a:rPr>
                        <m:t> </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41584" y="3933331"/>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41584" y="3933331"/>
                <a:ext cx="100235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m:t>
                      </m:r>
                      <m:r>
                        <a:rPr lang="en-US" i="1" dirty="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latin typeface="Cambria Math"/>
                        </a:rPr>
                        <m:t> </m:t>
                      </m:r>
                      <m:r>
                        <a:rPr lang="en-US" b="0" i="1" dirty="0" smtClean="0">
                          <a:solidFill>
                            <a:srgbClr val="C00000"/>
                          </a:solidFill>
                          <a:latin typeface="Cambria Math"/>
                        </a:rPr>
                        <m:t>5</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rotWithShape="1">
                <a:blip r:embed="rId11"/>
                <a:stretch>
                  <a:fillRect/>
                </a:stretch>
              </a:blipFill>
            </p:spPr>
            <p:txBody>
              <a:bodyPr/>
              <a:lstStyle/>
              <a:p>
                <a:r>
                  <a:rPr lang="en-US">
                    <a:noFill/>
                  </a:rPr>
                  <a:t> </a:t>
                </a:r>
              </a:p>
            </p:txBody>
          </p:sp>
        </mc:Fallback>
      </mc:AlternateContent>
      <p:sp>
        <p:nvSpPr>
          <p:cNvPr id="3" name="TextBox 2"/>
          <p:cNvSpPr txBox="1"/>
          <p:nvPr/>
        </p:nvSpPr>
        <p:spPr>
          <a:xfrm>
            <a:off x="2051720" y="5157192"/>
            <a:ext cx="5697255" cy="461665"/>
          </a:xfrm>
          <a:prstGeom prst="rect">
            <a:avLst/>
          </a:prstGeom>
          <a:noFill/>
        </p:spPr>
        <p:txBody>
          <a:bodyPr wrap="square" rtlCol="0">
            <a:spAutoFit/>
          </a:bodyPr>
          <a:lstStyle/>
          <a:p>
            <a:r>
              <a:rPr lang="en-US" sz="2400" dirty="0" smtClean="0"/>
              <a:t>Both shaded entries are Nash equilibria</a:t>
            </a:r>
            <a:endParaRPr lang="en-US" sz="2400" dirty="0"/>
          </a:p>
        </p:txBody>
      </p:sp>
    </p:spTree>
    <p:extLst>
      <p:ext uri="{BB962C8B-B14F-4D97-AF65-F5344CB8AC3E}">
        <p14:creationId xmlns:p14="http://schemas.microsoft.com/office/powerpoint/2010/main" val="40062154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Subgame Perfect equilibrium</a:t>
            </a:r>
          </a:p>
        </p:txBody>
      </p:sp>
      <p:sp>
        <p:nvSpPr>
          <p:cNvPr id="146436" name="Rectangle 3"/>
          <p:cNvSpPr>
            <a:spLocks noGrp="1" noChangeArrowheads="1"/>
          </p:cNvSpPr>
          <p:nvPr>
            <p:ph type="body" idx="1"/>
          </p:nvPr>
        </p:nvSpPr>
        <p:spPr>
          <a:xfrm>
            <a:off x="457200" y="1600201"/>
            <a:ext cx="4690864" cy="3124944"/>
          </a:xfrm>
        </p:spPr>
        <p:txBody>
          <a:bodyPr/>
          <a:lstStyle/>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
        <p:nvSpPr>
          <p:cNvPr id="3" name="TextBox 2"/>
          <p:cNvSpPr txBox="1"/>
          <p:nvPr/>
        </p:nvSpPr>
        <p:spPr>
          <a:xfrm>
            <a:off x="5292080" y="4437112"/>
            <a:ext cx="3312368" cy="369332"/>
          </a:xfrm>
          <a:prstGeom prst="rect">
            <a:avLst/>
          </a:prstGeom>
          <a:noFill/>
        </p:spPr>
        <p:txBody>
          <a:bodyPr wrap="square" rtlCol="0">
            <a:spAutoFit/>
          </a:bodyPr>
          <a:lstStyle/>
          <a:p>
            <a:r>
              <a:rPr lang="en-US" dirty="0" err="1" smtClean="0"/>
              <a:t>Reinhard</a:t>
            </a:r>
            <a:r>
              <a:rPr lang="en-US" dirty="0" smtClean="0"/>
              <a:t> Selten (1930-2016)</a:t>
            </a:r>
            <a:endParaRPr lang="en-US" dirty="0"/>
          </a:p>
        </p:txBody>
      </p:sp>
      <p:sp>
        <p:nvSpPr>
          <p:cNvPr id="4" name="TextBox 3"/>
          <p:cNvSpPr txBox="1"/>
          <p:nvPr/>
        </p:nvSpPr>
        <p:spPr>
          <a:xfrm>
            <a:off x="827584" y="1450086"/>
            <a:ext cx="4320480" cy="3970318"/>
          </a:xfrm>
          <a:prstGeom prst="rect">
            <a:avLst/>
          </a:prstGeom>
          <a:noFill/>
        </p:spPr>
        <p:txBody>
          <a:bodyPr wrap="square" rtlCol="0">
            <a:spAutoFit/>
          </a:bodyPr>
          <a:lstStyle/>
          <a:p>
            <a:pPr>
              <a:lnSpc>
                <a:spcPct val="150000"/>
              </a:lnSpc>
            </a:pPr>
            <a:r>
              <a:rPr lang="en-US" sz="2400" dirty="0" smtClean="0"/>
              <a:t>A </a:t>
            </a:r>
            <a:r>
              <a:rPr lang="en-US" sz="2400" dirty="0" smtClean="0">
                <a:solidFill>
                  <a:srgbClr val="00B050"/>
                </a:solidFill>
              </a:rPr>
              <a:t>Nash equilibrium </a:t>
            </a:r>
            <a:r>
              <a:rPr lang="en-US" sz="2400" dirty="0" smtClean="0"/>
              <a:t>that is still an equilibrium when we look at its </a:t>
            </a:r>
            <a:r>
              <a:rPr lang="en-US" sz="2400" dirty="0" smtClean="0">
                <a:solidFill>
                  <a:srgbClr val="9933FF"/>
                </a:solidFill>
              </a:rPr>
              <a:t>restriction to any subgame</a:t>
            </a:r>
          </a:p>
          <a:p>
            <a:pPr>
              <a:lnSpc>
                <a:spcPct val="150000"/>
              </a:lnSpc>
            </a:pPr>
            <a:endParaRPr lang="en-US" sz="2400" dirty="0"/>
          </a:p>
          <a:p>
            <a:pPr>
              <a:lnSpc>
                <a:spcPct val="150000"/>
              </a:lnSpc>
            </a:pPr>
            <a:r>
              <a:rPr lang="en-US" sz="2400" dirty="0" smtClean="0"/>
              <a:t>The idea: cross out threats that are not </a:t>
            </a:r>
            <a:r>
              <a:rPr lang="en-US" sz="2400" dirty="0" smtClean="0">
                <a:solidFill>
                  <a:srgbClr val="FF0000"/>
                </a:solidFill>
              </a:rPr>
              <a:t>credible</a:t>
            </a:r>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600201"/>
            <a:ext cx="1868961" cy="2549408"/>
          </a:xfrm>
          <a:prstGeom prst="rect">
            <a:avLst/>
          </a:prstGeom>
        </p:spPr>
      </p:pic>
    </p:spTree>
    <p:extLst>
      <p:ext uri="{BB962C8B-B14F-4D97-AF65-F5344CB8AC3E}">
        <p14:creationId xmlns:p14="http://schemas.microsoft.com/office/powerpoint/2010/main" val="338278614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207</a:t>
            </a:fld>
            <a:endParaRPr lang="en-US" altLang="en-US" sz="1400"/>
          </a:p>
        </p:txBody>
      </p:sp>
      <p:sp>
        <p:nvSpPr>
          <p:cNvPr id="146435" name="Rectangle 2"/>
          <p:cNvSpPr>
            <a:spLocks noGrp="1" noChangeArrowheads="1"/>
          </p:cNvSpPr>
          <p:nvPr>
            <p:ph type="title"/>
          </p:nvPr>
        </p:nvSpPr>
        <p:spPr>
          <a:xfrm>
            <a:off x="457200" y="206038"/>
            <a:ext cx="8229600" cy="1143000"/>
          </a:xfrm>
        </p:spPr>
        <p:txBody>
          <a:bodyPr/>
          <a:lstStyle/>
          <a:p>
            <a:pPr eaLnBrk="1" hangingPunct="1"/>
            <a:r>
              <a:rPr lang="en-US" altLang="en-US" sz="3600" dirty="0">
                <a:solidFill>
                  <a:schemeClr val="accent2"/>
                </a:solidFill>
              </a:rPr>
              <a:t>E</a:t>
            </a:r>
            <a:r>
              <a:rPr lang="en-US" altLang="en-US" sz="3600" dirty="0" smtClean="0">
                <a:solidFill>
                  <a:schemeClr val="accent2"/>
                </a:solidFill>
              </a:rPr>
              <a:t>quilibrium I isn’t subgame perfect</a:t>
            </a:r>
          </a:p>
        </p:txBody>
      </p:sp>
      <p:sp>
        <p:nvSpPr>
          <p:cNvPr id="146436" name="Rectangle 3"/>
          <p:cNvSpPr>
            <a:spLocks noGrp="1" noChangeArrowheads="1"/>
          </p:cNvSpPr>
          <p:nvPr>
            <p:ph type="body" idx="1"/>
          </p:nvPr>
        </p:nvSpPr>
        <p:spPr>
          <a:xfrm>
            <a:off x="529208" y="1152402"/>
            <a:ext cx="8229600" cy="4796878"/>
          </a:xfrm>
        </p:spPr>
        <p:txBody>
          <a:bodyPr/>
          <a:lstStyle/>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50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
        <p:nvSpPr>
          <p:cNvPr id="3" name="TextBox 2"/>
          <p:cNvSpPr txBox="1"/>
          <p:nvPr/>
        </p:nvSpPr>
        <p:spPr>
          <a:xfrm>
            <a:off x="755576" y="5083849"/>
            <a:ext cx="7704856" cy="923330"/>
          </a:xfrm>
          <a:prstGeom prst="rect">
            <a:avLst/>
          </a:prstGeom>
          <a:noFill/>
        </p:spPr>
        <p:txBody>
          <a:bodyPr wrap="square" rtlCol="0">
            <a:spAutoFit/>
          </a:bodyPr>
          <a:lstStyle/>
          <a:p>
            <a:r>
              <a:rPr lang="en-US" dirty="0" smtClean="0"/>
              <a:t>Mother Bear’s choice isn’t optimal in the subgame</a:t>
            </a:r>
          </a:p>
          <a:p>
            <a:endParaRPr lang="en-US" dirty="0"/>
          </a:p>
          <a:p>
            <a:r>
              <a:rPr lang="en-US" dirty="0" smtClean="0"/>
              <a:t>It is a </a:t>
            </a:r>
            <a:r>
              <a:rPr lang="en-US" dirty="0" smtClean="0">
                <a:solidFill>
                  <a:srgbClr val="FF0000"/>
                </a:solidFill>
              </a:rPr>
              <a:t>non-credible threat</a:t>
            </a:r>
            <a:endParaRPr lang="en-US" dirty="0">
              <a:solidFill>
                <a:srgbClr val="FF0000"/>
              </a:solidFill>
            </a:endParaRPr>
          </a:p>
        </p:txBody>
      </p:sp>
    </p:spTree>
    <p:extLst>
      <p:ext uri="{BB962C8B-B14F-4D97-AF65-F5344CB8AC3E}">
        <p14:creationId xmlns:p14="http://schemas.microsoft.com/office/powerpoint/2010/main" val="39081786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a:solidFill>
                  <a:schemeClr val="accent2"/>
                </a:solidFill>
              </a:rPr>
              <a:t>E</a:t>
            </a:r>
            <a:r>
              <a:rPr lang="en-US" altLang="en-US" sz="3600" dirty="0" smtClean="0">
                <a:solidFill>
                  <a:schemeClr val="accent2"/>
                </a:solidFill>
              </a:rPr>
              <a:t>quilibrium II is subgame perfect</a:t>
            </a:r>
          </a:p>
        </p:txBody>
      </p:sp>
      <p:sp>
        <p:nvSpPr>
          <p:cNvPr id="146436" name="Rectangle 3"/>
          <p:cNvSpPr>
            <a:spLocks noGrp="1" noChangeArrowheads="1"/>
          </p:cNvSpPr>
          <p:nvPr>
            <p:ph type="body" idx="1"/>
          </p:nvPr>
        </p:nvSpPr>
        <p:spPr>
          <a:xfrm>
            <a:off x="529208" y="1268760"/>
            <a:ext cx="8229600" cy="4409605"/>
          </a:xfrm>
        </p:spPr>
        <p:txBody>
          <a:bodyPr/>
          <a:lstStyle/>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50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
        <p:nvSpPr>
          <p:cNvPr id="3" name="TextBox 2"/>
          <p:cNvSpPr txBox="1"/>
          <p:nvPr/>
        </p:nvSpPr>
        <p:spPr>
          <a:xfrm>
            <a:off x="791580" y="5181765"/>
            <a:ext cx="7488832" cy="923330"/>
          </a:xfrm>
          <a:prstGeom prst="rect">
            <a:avLst/>
          </a:prstGeom>
          <a:noFill/>
        </p:spPr>
        <p:txBody>
          <a:bodyPr wrap="square" rtlCol="0">
            <a:spAutoFit/>
          </a:bodyPr>
          <a:lstStyle/>
          <a:p>
            <a:r>
              <a:rPr lang="en-US" dirty="0" smtClean="0"/>
              <a:t>As would be the Backward Induction solution in general</a:t>
            </a:r>
          </a:p>
          <a:p>
            <a:endParaRPr lang="en-US" dirty="0"/>
          </a:p>
          <a:p>
            <a:r>
              <a:rPr lang="en-US" dirty="0" smtClean="0"/>
              <a:t>And we can expect </a:t>
            </a:r>
            <a:r>
              <a:rPr lang="en-US" dirty="0" smtClean="0">
                <a:solidFill>
                  <a:srgbClr val="0099FF"/>
                </a:solidFill>
              </a:rPr>
              <a:t>evolutionary processes </a:t>
            </a:r>
            <a:r>
              <a:rPr lang="en-US" dirty="0" smtClean="0"/>
              <a:t>to lead to this one</a:t>
            </a:r>
            <a:endParaRPr lang="en-US" dirty="0"/>
          </a:p>
        </p:txBody>
      </p:sp>
    </p:spTree>
    <p:extLst>
      <p:ext uri="{BB962C8B-B14F-4D97-AF65-F5344CB8AC3E}">
        <p14:creationId xmlns:p14="http://schemas.microsoft.com/office/powerpoint/2010/main" val="158029587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209</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Perfectness in the strategic form</a:t>
            </a: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836214974"/>
              </p:ext>
            </p:extLst>
          </p:nvPr>
        </p:nvGraphicFramePr>
        <p:xfrm>
          <a:off x="1403648" y="1772816"/>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rotWithShape="1">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rotWithShape="1">
                <a:blip r:embed="rId4"/>
                <a:stretch>
                  <a:fillRect r="-32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a:rPr>
                        <m:t>𝐸𝑎𝑡</m:t>
                      </m:r>
                      <m:r>
                        <a:rPr lang="en-US" b="0" i="1" dirty="0" smtClean="0">
                          <a:solidFill>
                            <a:srgbClr val="002060"/>
                          </a:solidFill>
                          <a:latin typeface="Cambria Math"/>
                        </a:rPr>
                        <m:t> </m:t>
                      </m:r>
                      <m:r>
                        <a:rPr lang="en-US" b="0" i="1" dirty="0" smtClean="0">
                          <a:solidFill>
                            <a:srgbClr val="002060"/>
                          </a:solidFill>
                          <a:latin typeface="Cambria Math"/>
                        </a:rPr>
                        <m:t>𝑐𝑢𝑏𝑠</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41584" y="3933331"/>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41584" y="3933331"/>
                <a:ext cx="100235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m:t>
                      </m:r>
                      <m:r>
                        <a:rPr lang="en-US" i="1" dirty="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latin typeface="Cambria Math"/>
                        </a:rPr>
                        <m:t> </m:t>
                      </m:r>
                      <m:r>
                        <a:rPr lang="en-US" b="0" i="1" dirty="0" smtClean="0">
                          <a:solidFill>
                            <a:srgbClr val="C00000"/>
                          </a:solidFill>
                          <a:latin typeface="Cambria Math"/>
                        </a:rPr>
                        <m:t>5</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rotWithShape="1">
                <a:blip r:embed="rId11"/>
                <a:stretch>
                  <a:fillRect/>
                </a:stretch>
              </a:blipFill>
            </p:spPr>
            <p:txBody>
              <a:bodyPr/>
              <a:lstStyle/>
              <a:p>
                <a:r>
                  <a:rPr lang="en-US">
                    <a:noFill/>
                  </a:rPr>
                  <a:t> </a:t>
                </a:r>
              </a:p>
            </p:txBody>
          </p:sp>
        </mc:Fallback>
      </mc:AlternateContent>
      <p:sp>
        <p:nvSpPr>
          <p:cNvPr id="3" name="TextBox 2"/>
          <p:cNvSpPr txBox="1"/>
          <p:nvPr/>
        </p:nvSpPr>
        <p:spPr>
          <a:xfrm>
            <a:off x="2051720" y="5157192"/>
            <a:ext cx="5697255" cy="461665"/>
          </a:xfrm>
          <a:prstGeom prst="rect">
            <a:avLst/>
          </a:prstGeom>
          <a:noFill/>
        </p:spPr>
        <p:txBody>
          <a:bodyPr wrap="square" rtlCol="0">
            <a:spAutoFit/>
          </a:bodyPr>
          <a:lstStyle/>
          <a:p>
            <a:r>
              <a:rPr lang="en-US" sz="2400" dirty="0" smtClean="0"/>
              <a:t>Only the first is </a:t>
            </a:r>
            <a:r>
              <a:rPr lang="en-US" sz="2400" dirty="0" smtClean="0">
                <a:solidFill>
                  <a:srgbClr val="FF0000"/>
                </a:solidFill>
              </a:rPr>
              <a:t>trembling-hand</a:t>
            </a:r>
            <a:r>
              <a:rPr lang="en-US" sz="2400" dirty="0" smtClean="0"/>
              <a:t> perfect</a:t>
            </a:r>
            <a:endParaRPr lang="en-US" sz="2400" dirty="0"/>
          </a:p>
        </p:txBody>
      </p:sp>
    </p:spTree>
    <p:extLst>
      <p:ext uri="{BB962C8B-B14F-4D97-AF65-F5344CB8AC3E}">
        <p14:creationId xmlns:p14="http://schemas.microsoft.com/office/powerpoint/2010/main" val="346641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Savage’s P6</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marL="365760" indent="-457200">
                  <a:lnSpc>
                    <a:spcPct val="150000"/>
                  </a:lnSpc>
                </a:pPr>
                <a:r>
                  <a:rPr lang="en-US" sz="2000" dirty="0"/>
                  <a:t>P6. </a:t>
                </a:r>
                <a:r>
                  <a:rPr lang="en-US" sz="2000" dirty="0" smtClean="0"/>
                  <a:t>If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a:t>
                </a:r>
                <a:r>
                  <a:rPr lang="en-US" sz="2000" dirty="0" smtClean="0"/>
                  <a:t>then for </a:t>
                </a:r>
                <a:r>
                  <a:rPr lang="en-US" sz="2000" dirty="0"/>
                  <a:t>any </a:t>
                </a:r>
                <a14:m>
                  <m:oMath xmlns:m="http://schemas.openxmlformats.org/officeDocument/2006/math">
                    <m:r>
                      <a:rPr lang="en-US" sz="2000" i="1">
                        <a:solidFill>
                          <a:srgbClr val="7030A0"/>
                        </a:solidFill>
                        <a:latin typeface="Cambria Math" panose="02040503050406030204" pitchFamily="18" charset="0"/>
                      </a:rPr>
                      <m:t>h</m:t>
                    </m:r>
                  </m:oMath>
                </a14:m>
                <a:r>
                  <a:rPr lang="en-US" sz="2000" dirty="0"/>
                  <a:t> there </a:t>
                </a:r>
                <a:r>
                  <a:rPr lang="en-US" sz="2000" dirty="0">
                    <a:solidFill>
                      <a:srgbClr val="FF0000"/>
                    </a:solidFill>
                  </a:rPr>
                  <a:t>exists</a:t>
                </a:r>
                <a:r>
                  <a:rPr lang="en-US" sz="2000" dirty="0"/>
                  <a:t> a partition </a:t>
                </a:r>
                <a14:m>
                  <m:oMath xmlns:m="http://schemas.openxmlformats.org/officeDocument/2006/math">
                    <m:d>
                      <m:dPr>
                        <m:begChr m:val="{"/>
                        <m:endChr m:val="}"/>
                        <m:ctrlPr>
                          <a:rPr lang="en-US" sz="2000" i="1">
                            <a:solidFill>
                              <a:srgbClr val="009900"/>
                            </a:solidFill>
                            <a:latin typeface="Cambria Math" panose="02040503050406030204" pitchFamily="18" charset="0"/>
                          </a:rPr>
                        </m:ctrlPr>
                      </m:dPr>
                      <m:e>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1</m:t>
                            </m:r>
                          </m:sub>
                        </m:sSub>
                        <m:r>
                          <a:rPr lang="en-US" sz="2000" i="1">
                            <a:solidFill>
                              <a:srgbClr val="009900"/>
                            </a:solidFill>
                            <a:latin typeface="Cambria Math" panose="02040503050406030204" pitchFamily="18" charset="0"/>
                          </a:rPr>
                          <m:t>,…,</m:t>
                        </m:r>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𝑛</m:t>
                            </m:r>
                          </m:sub>
                        </m:sSub>
                      </m:e>
                    </m:d>
                  </m:oMath>
                </a14:m>
                <a:r>
                  <a:rPr lang="en-US" sz="2000" dirty="0"/>
                  <a:t> of </a:t>
                </a:r>
                <a14:m>
                  <m:oMath xmlns:m="http://schemas.openxmlformats.org/officeDocument/2006/math">
                    <m:r>
                      <a:rPr lang="en-US" sz="2000" i="1">
                        <a:latin typeface="Cambria Math" panose="02040503050406030204" pitchFamily="18" charset="0"/>
                      </a:rPr>
                      <m:t>𝑆</m:t>
                    </m:r>
                  </m:oMath>
                </a14:m>
                <a:r>
                  <a:rPr lang="en-US" sz="2000" dirty="0"/>
                  <a:t> such that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and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oMath>
                </a14:m>
                <a:r>
                  <a:rPr lang="en-US" sz="2000" dirty="0"/>
                  <a:t>  for all </a:t>
                </a:r>
                <a14:m>
                  <m:oMath xmlns:m="http://schemas.openxmlformats.org/officeDocument/2006/math">
                    <m:r>
                      <a:rPr lang="en-US" sz="2000" i="1">
                        <a:solidFill>
                          <a:srgbClr val="C00000"/>
                        </a:solidFill>
                        <a:latin typeface="Cambria Math" panose="02040503050406030204" pitchFamily="18" charset="0"/>
                      </a:rPr>
                      <m:t>𝑖</m:t>
                    </m:r>
                  </m:oMath>
                </a14:m>
                <a:endParaRPr lang="en-US" sz="2000" dirty="0">
                  <a:solidFill>
                    <a:srgbClr val="C00000"/>
                  </a:solidFill>
                </a:endParaRPr>
              </a:p>
              <a:p>
                <a:pPr marL="365760" indent="-457200">
                  <a:lnSpc>
                    <a:spcPct val="150000"/>
                  </a:lnSpc>
                </a:pPr>
                <a:endParaRPr lang="en-US" sz="2000" dirty="0">
                  <a:solidFill>
                    <a:srgbClr val="C00000"/>
                  </a:solidFill>
                </a:endParaRPr>
              </a:p>
              <a:p>
                <a:pPr marL="365760" indent="-457200">
                  <a:lnSpc>
                    <a:spcPct val="150000"/>
                  </a:lnSpc>
                </a:pPr>
                <a:r>
                  <a:rPr lang="en-US" sz="2000" dirty="0" smtClean="0"/>
                  <a:t>OK, we knew that some “technical” axiom would be needed</a:t>
                </a:r>
              </a:p>
              <a:p>
                <a:pPr marL="365760" indent="-457200">
                  <a:lnSpc>
                    <a:spcPct val="150000"/>
                  </a:lnSpc>
                </a:pPr>
                <a:endParaRPr lang="en-US" sz="2000" dirty="0"/>
              </a:p>
              <a:p>
                <a:pPr marL="365760" indent="-457200">
                  <a:lnSpc>
                    <a:spcPct val="150000"/>
                  </a:lnSpc>
                </a:pPr>
                <a:r>
                  <a:rPr lang="en-US" sz="2000" dirty="0" smtClean="0"/>
                  <a:t>“technical” – about continuity/</a:t>
                </a:r>
                <a:r>
                  <a:rPr lang="en-US" sz="2000" dirty="0" err="1" smtClean="0"/>
                  <a:t>Archimedianity</a:t>
                </a:r>
                <a:r>
                  <a:rPr lang="en-US" sz="2000" dirty="0" smtClean="0"/>
                  <a:t>; also not really testable</a:t>
                </a:r>
              </a:p>
              <a:p>
                <a:pPr marL="365760" indent="-457200">
                  <a:lnSpc>
                    <a:spcPct val="150000"/>
                  </a:lnSpc>
                </a:pPr>
                <a:endParaRPr lang="en-US" sz="2000" dirty="0"/>
              </a:p>
              <a:p>
                <a:pPr indent="-457200">
                  <a:lnSpc>
                    <a:spcPct val="150000"/>
                  </a:lnSpc>
                </a:pPr>
                <a:r>
                  <a:rPr lang="en-US" sz="2000" dirty="0" smtClean="0"/>
                  <a:t>It has a strong flavor of continuity (changing one of the acts on </a:t>
                </a:r>
                <a:r>
                  <a:rPr lang="en-US" sz="2000" dirty="0" smtClean="0">
                    <a:solidFill>
                      <a:srgbClr val="FF0000"/>
                    </a:solidFill>
                  </a:rPr>
                  <a:t>one</a:t>
                </a:r>
                <a:r>
                  <a:rPr lang="en-US" sz="2000" dirty="0" smtClean="0"/>
                  <a:t> “small” event </a:t>
                </a:r>
                <a:r>
                  <a:rPr lang="en-US" sz="2000" dirty="0" smtClean="0">
                    <a:solidFill>
                      <a:srgbClr val="7030A0"/>
                    </a:solidFill>
                  </a:rPr>
                  <a:t>doesn’t change </a:t>
                </a:r>
                <a:r>
                  <a:rPr lang="en-US" sz="2000" dirty="0" smtClean="0"/>
                  <a:t>strict preference)</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a:blip r:embed="rId2"/>
                <a:stretch>
                  <a:fillRect l="-756" b="-287"/>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Let’s build vengeance into the payoffs</a:t>
            </a:r>
          </a:p>
        </p:txBody>
      </p:sp>
      <p:sp>
        <p:nvSpPr>
          <p:cNvPr id="146436" name="Rectangle 3"/>
          <p:cNvSpPr>
            <a:spLocks noGrp="1" noChangeArrowheads="1"/>
          </p:cNvSpPr>
          <p:nvPr>
            <p:ph type="body" idx="1"/>
          </p:nvPr>
        </p:nvSpPr>
        <p:spPr>
          <a:xfrm>
            <a:off x="457200" y="1595717"/>
            <a:ext cx="8229600" cy="4525963"/>
          </a:xfrm>
        </p:spPr>
        <p:txBody>
          <a:bodyPr/>
          <a:lstStyle/>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000" dirty="0" smtClean="0"/>
          </a:p>
          <a:p>
            <a:pPr marL="0" indent="0" algn="l" rtl="0" eaLnBrk="1" hangingPunct="1">
              <a:lnSpc>
                <a:spcPct val="150000"/>
              </a:lnSpc>
              <a:buNone/>
            </a:pPr>
            <a:endParaRPr lang="en-US" altLang="en-US" sz="2000" dirty="0"/>
          </a:p>
          <a:p>
            <a:pPr marL="0" indent="0" algn="l" rtl="0" eaLnBrk="1" hangingPunct="1">
              <a:lnSpc>
                <a:spcPct val="150000"/>
              </a:lnSpc>
              <a:buNone/>
            </a:pPr>
            <a:r>
              <a:rPr lang="en-US" altLang="en-US" sz="2000" dirty="0" smtClean="0"/>
              <a:t>Recall that the payoffs are supposed to describe behavior</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1" i="1" dirty="0" smtClean="0">
                              <a:solidFill>
                                <a:srgbClr val="C00000"/>
                              </a:solidFill>
                              <a:latin typeface="Cambria Math" panose="02040503050406030204" pitchFamily="18" charset="0"/>
                            </a:rPr>
                            <m:t>−</m:t>
                          </m:r>
                          <m:r>
                            <a:rPr lang="en-US" b="1" i="1" dirty="0" smtClean="0">
                              <a:solidFill>
                                <a:srgbClr val="C00000"/>
                              </a:solidFill>
                              <a:latin typeface="Cambria Math" panose="02040503050406030204" pitchFamily="18" charset="0"/>
                            </a:rPr>
                            <m:t>𝟓𝟎</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r="-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876307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Equilibria in the “emotional” game</a:t>
            </a:r>
          </a:p>
        </p:txBody>
      </p:sp>
      <p:sp>
        <p:nvSpPr>
          <p:cNvPr id="146436" name="Rectangle 3"/>
          <p:cNvSpPr>
            <a:spLocks noGrp="1" noChangeArrowheads="1"/>
          </p:cNvSpPr>
          <p:nvPr>
            <p:ph type="body" idx="1"/>
          </p:nvPr>
        </p:nvSpPr>
        <p:spPr>
          <a:xfrm>
            <a:off x="457200" y="1595717"/>
            <a:ext cx="8229600" cy="4525963"/>
          </a:xfrm>
        </p:spPr>
        <p:txBody>
          <a:bodyPr/>
          <a:lstStyle/>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000" dirty="0" smtClean="0"/>
          </a:p>
          <a:p>
            <a:pPr marL="0" indent="0" algn="l" rtl="0" eaLnBrk="1" hangingPunct="1">
              <a:lnSpc>
                <a:spcPct val="150000"/>
              </a:lnSpc>
              <a:buNone/>
            </a:pPr>
            <a:endParaRPr lang="en-US" altLang="en-US" sz="2000" dirty="0"/>
          </a:p>
          <a:p>
            <a:pPr marL="0" indent="0" algn="l" rtl="0" eaLnBrk="1" hangingPunct="1">
              <a:lnSpc>
                <a:spcPct val="150000"/>
              </a:lnSpc>
              <a:buNone/>
            </a:pPr>
            <a:r>
              <a:rPr lang="en-US" altLang="en-US" sz="2000" dirty="0" smtClean="0"/>
              <a:t>Only one equilibrium </a:t>
            </a:r>
            <a:r>
              <a:rPr lang="en-US" altLang="en-US" sz="1600" dirty="0" smtClean="0"/>
              <a:t>(in pure strategies)</a:t>
            </a:r>
            <a:r>
              <a:rPr lang="en-US" altLang="en-US" sz="2000" dirty="0" smtClean="0"/>
              <a:t>, which is also </a:t>
            </a:r>
            <a:r>
              <a:rPr lang="en-US" altLang="en-US" sz="2000" dirty="0" smtClean="0">
                <a:solidFill>
                  <a:srgbClr val="7030A0"/>
                </a:solidFill>
              </a:rPr>
              <a:t>Subgame Perfect</a:t>
            </a:r>
          </a:p>
        </p:txBody>
      </p:sp>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760195" cy="369332"/>
              </a:xfrm>
              <a:prstGeom prst="rect">
                <a:avLst/>
              </a:prstGeom>
              <a:blipFill>
                <a:blip r:embed="rId2"/>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𝐸𝑎𝑡</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𝑐𝑢𝑏𝑠</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804626" y="358774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50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100</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804626" y="3587744"/>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36758" y="471689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100</m:t>
                          </m:r>
                          <m:r>
                            <a:rPr lang="en-US" b="0" i="1" dirty="0" smtClean="0">
                              <a:solidFill>
                                <a:schemeClr val="tx1"/>
                              </a:solidFill>
                              <a:latin typeface="Cambria Math" panose="02040503050406030204" pitchFamily="18" charset="0"/>
                            </a:rPr>
                            <m:t>,</m:t>
                          </m:r>
                          <m:r>
                            <a:rPr lang="en-US" b="1" i="1" dirty="0" smtClean="0">
                              <a:solidFill>
                                <a:srgbClr val="C00000"/>
                              </a:solidFill>
                              <a:latin typeface="Cambria Math" panose="02040503050406030204" pitchFamily="18" charset="0"/>
                            </a:rPr>
                            <m:t>−</m:t>
                          </m:r>
                          <m:r>
                            <a:rPr lang="en-US" b="1" i="1" dirty="0" smtClean="0">
                              <a:solidFill>
                                <a:srgbClr val="C00000"/>
                              </a:solidFill>
                              <a:latin typeface="Cambria Math" panose="02040503050406030204" pitchFamily="18" charset="0"/>
                            </a:rPr>
                            <m:t>𝟓𝟎</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36758" y="4716894"/>
                <a:ext cx="1002350" cy="369332"/>
              </a:xfrm>
              <a:prstGeom prst="rect">
                <a:avLst/>
              </a:prstGeom>
              <a:blipFill>
                <a:blip r:embed="rId7"/>
                <a:stretch>
                  <a:fillRect r="-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306370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Similarly in the strategic form</a:t>
            </a: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255220024"/>
              </p:ext>
            </p:extLst>
          </p:nvPr>
        </p:nvGraphicFramePr>
        <p:xfrm>
          <a:off x="1403648" y="1772816"/>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𝑇𝑖𝑔𝑒𝑟</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rotWithShape="1">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𝑀𝑜𝑡</m:t>
                      </m:r>
                      <m:r>
                        <a:rPr lang="en-US" b="0" i="1" dirty="0" smtClean="0">
                          <a:solidFill>
                            <a:srgbClr val="C00000"/>
                          </a:solidFill>
                          <a:latin typeface="Cambria Math" panose="02040503050406030204" pitchFamily="18" charset="0"/>
                        </a:rPr>
                        <m:t>h</m:t>
                      </m:r>
                      <m:r>
                        <a:rPr lang="en-US" b="0" i="1" dirty="0" smtClean="0">
                          <a:solidFill>
                            <a:srgbClr val="C00000"/>
                          </a:solidFill>
                          <a:latin typeface="Cambria Math" panose="02040503050406030204" pitchFamily="18" charset="0"/>
                        </a:rPr>
                        <m:t>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𝐵𝑒𝑎𝑟</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𝑊𝑎𝑙𝑘</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𝑜𝑛</m:t>
                      </m:r>
                      <m:r>
                        <a:rPr lang="en-US" i="1" dirty="0" smtClean="0">
                          <a:solidFill>
                            <a:srgbClr val="002060"/>
                          </a:solidFill>
                          <a:latin typeface="Cambria Math" panose="02040503050406030204" pitchFamily="18" charset="0"/>
                        </a:rPr>
                        <m:t> </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rotWithShape="1">
                <a:blip r:embed="rId4"/>
                <a:stretch>
                  <a:fillRect r="-32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a:rPr>
                        <m:t>𝐸𝑎𝑡</m:t>
                      </m:r>
                      <m:r>
                        <a:rPr lang="en-US" b="0" i="1" dirty="0" smtClean="0">
                          <a:solidFill>
                            <a:srgbClr val="002060"/>
                          </a:solidFill>
                          <a:latin typeface="Cambria Math"/>
                        </a:rPr>
                        <m:t> </m:t>
                      </m:r>
                      <m:r>
                        <a:rPr lang="en-US" b="0" i="1" dirty="0" smtClean="0">
                          <a:solidFill>
                            <a:srgbClr val="002060"/>
                          </a:solidFill>
                          <a:latin typeface="Cambria Math"/>
                        </a:rPr>
                        <m:t>𝑐𝑢𝑏𝑠</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𝐴𝑡𝑡𝑎𝑐𝑘</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𝑃𝑎𝑠𝑠</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41584" y="3933331"/>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50</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100</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41584" y="3933331"/>
                <a:ext cx="100235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m:t>
                      </m:r>
                      <m:r>
                        <a:rPr lang="en-US" i="1" dirty="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1" i="1" dirty="0" smtClean="0">
                          <a:solidFill>
                            <a:srgbClr val="C00000"/>
                          </a:solidFill>
                          <a:latin typeface="Cambria Math"/>
                        </a:rPr>
                        <m:t>−</m:t>
                      </m:r>
                      <m:r>
                        <a:rPr lang="en-US" b="1" i="1" dirty="0" smtClean="0">
                          <a:solidFill>
                            <a:srgbClr val="C00000"/>
                          </a:solidFill>
                          <a:latin typeface="Cambria Math"/>
                        </a:rPr>
                        <m:t>𝟓𝟎</m:t>
                      </m:r>
                    </m:oMath>
                  </m:oMathPara>
                </a14:m>
                <a:endParaRPr lang="en-US" b="1"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rotWithShape="1">
                <a:blip r:embed="rId11"/>
                <a:stretch>
                  <a:fillRect r="-13939"/>
                </a:stretch>
              </a:blipFill>
            </p:spPr>
            <p:txBody>
              <a:bodyPr/>
              <a:lstStyle/>
              <a:p>
                <a:r>
                  <a:rPr lang="en-US">
                    <a:noFill/>
                  </a:rPr>
                  <a:t> </a:t>
                </a:r>
              </a:p>
            </p:txBody>
          </p:sp>
        </mc:Fallback>
      </mc:AlternateContent>
      <p:sp>
        <p:nvSpPr>
          <p:cNvPr id="3" name="TextBox 2"/>
          <p:cNvSpPr txBox="1"/>
          <p:nvPr/>
        </p:nvSpPr>
        <p:spPr>
          <a:xfrm>
            <a:off x="1547664" y="4941168"/>
            <a:ext cx="6201311" cy="1131848"/>
          </a:xfrm>
          <a:prstGeom prst="rect">
            <a:avLst/>
          </a:prstGeom>
          <a:noFill/>
        </p:spPr>
        <p:txBody>
          <a:bodyPr wrap="square" rtlCol="0">
            <a:spAutoFit/>
          </a:bodyPr>
          <a:lstStyle/>
          <a:p>
            <a:pPr>
              <a:lnSpc>
                <a:spcPct val="150000"/>
              </a:lnSpc>
            </a:pPr>
            <a:r>
              <a:rPr lang="en-US" sz="2400" dirty="0" smtClean="0"/>
              <a:t>The unique pure strategy equilibrium </a:t>
            </a:r>
            <a:r>
              <a:rPr lang="en-US" sz="2400" dirty="0" smtClean="0">
                <a:solidFill>
                  <a:srgbClr val="FF0000"/>
                </a:solidFill>
              </a:rPr>
              <a:t>is</a:t>
            </a:r>
            <a:r>
              <a:rPr lang="en-US" sz="2400" dirty="0" smtClean="0"/>
              <a:t> </a:t>
            </a:r>
            <a:r>
              <a:rPr lang="en-US" sz="2400" dirty="0" smtClean="0">
                <a:solidFill>
                  <a:srgbClr val="00B050"/>
                </a:solidFill>
              </a:rPr>
              <a:t>trembling-hand</a:t>
            </a:r>
            <a:r>
              <a:rPr lang="en-US" sz="2400" dirty="0" smtClean="0"/>
              <a:t> perfect</a:t>
            </a:r>
            <a:endParaRPr lang="en-US" sz="2400" dirty="0"/>
          </a:p>
        </p:txBody>
      </p:sp>
    </p:spTree>
    <p:extLst>
      <p:ext uri="{BB962C8B-B14F-4D97-AF65-F5344CB8AC3E}">
        <p14:creationId xmlns:p14="http://schemas.microsoft.com/office/powerpoint/2010/main" val="90848881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213</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Back to the Ultimatum Game</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Having said all that, emotional payoffs should not be overstated</a:t>
            </a:r>
          </a:p>
          <a:p>
            <a:pPr algn="l" rtl="0" eaLnBrk="1" hangingPunct="1">
              <a:lnSpc>
                <a:spcPct val="150000"/>
              </a:lnSpc>
            </a:pPr>
            <a:r>
              <a:rPr lang="en-US" altLang="en-US" sz="2400" dirty="0" smtClean="0"/>
              <a:t>In the Ultimatum Game, if the payoffs were in </a:t>
            </a:r>
            <a:r>
              <a:rPr lang="en-US" altLang="en-US" sz="2400" dirty="0" smtClean="0">
                <a:solidFill>
                  <a:srgbClr val="FF0000"/>
                </a:solidFill>
              </a:rPr>
              <a:t>millions of dollars </a:t>
            </a:r>
            <a:r>
              <a:rPr lang="en-US" altLang="en-US" sz="2400" dirty="0" smtClean="0"/>
              <a:t>rather than dollars, acceptance of low offers would likely to be higher</a:t>
            </a:r>
          </a:p>
          <a:p>
            <a:pPr algn="l" rtl="0" eaLnBrk="1" hangingPunct="1">
              <a:lnSpc>
                <a:spcPct val="150000"/>
              </a:lnSpc>
            </a:pPr>
            <a:r>
              <a:rPr lang="en-US" altLang="en-US" sz="2400" dirty="0" smtClean="0"/>
              <a:t>As well as when Player II has to </a:t>
            </a:r>
            <a:r>
              <a:rPr lang="en-US" altLang="en-US" sz="2400" dirty="0" smtClean="0">
                <a:solidFill>
                  <a:srgbClr val="FF0000"/>
                </a:solidFill>
              </a:rPr>
              <a:t>wait</a:t>
            </a:r>
            <a:r>
              <a:rPr lang="en-US" altLang="en-US" sz="2400" dirty="0" smtClean="0"/>
              <a:t> before responding </a:t>
            </a:r>
            <a:endParaRPr lang="en-US" altLang="en-US" sz="2400" dirty="0"/>
          </a:p>
          <a:p>
            <a:pPr algn="l" rtl="0" eaLnBrk="1" hangingPunct="1">
              <a:lnSpc>
                <a:spcPct val="150000"/>
              </a:lnSpc>
            </a:pPr>
            <a:endParaRPr lang="en-US" altLang="en-US" sz="24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413054036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214</a:t>
            </a:fld>
            <a:endParaRPr lang="en-US" altLang="en-US" sz="1400"/>
          </a:p>
        </p:txBody>
      </p:sp>
      <p:sp>
        <p:nvSpPr>
          <p:cNvPr id="146435" name="Rectangle 2"/>
          <p:cNvSpPr>
            <a:spLocks noGrp="1" noChangeArrowheads="1"/>
          </p:cNvSpPr>
          <p:nvPr>
            <p:ph type="title"/>
          </p:nvPr>
        </p:nvSpPr>
        <p:spPr/>
        <p:txBody>
          <a:bodyPr/>
          <a:lstStyle/>
          <a:p>
            <a:pPr rtl="0" eaLnBrk="1" hangingPunct="1"/>
            <a:r>
              <a:rPr lang="en-US" altLang="en-US" sz="3600" dirty="0" smtClean="0">
                <a:solidFill>
                  <a:schemeClr val="accent2"/>
                </a:solidFill>
              </a:rPr>
              <a:t>  The Ultimatum Game with delay</a:t>
            </a: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a:lnSpc>
                <a:spcPct val="150000"/>
              </a:lnSpc>
              <a:buNone/>
            </a:pPr>
            <a:r>
              <a:rPr lang="en-US" sz="2000" dirty="0" smtClean="0">
                <a:solidFill>
                  <a:srgbClr val="7030A0"/>
                </a:solidFill>
              </a:rPr>
              <a:t>Let </a:t>
            </a:r>
            <a:r>
              <a:rPr lang="en-US" sz="2000" dirty="0">
                <a:solidFill>
                  <a:srgbClr val="7030A0"/>
                </a:solidFill>
              </a:rPr>
              <a:t>me sleep on it: Delay reduces rejection rates in ultimatum </a:t>
            </a:r>
            <a:r>
              <a:rPr lang="en-US" sz="2000" dirty="0" smtClean="0">
                <a:solidFill>
                  <a:srgbClr val="7030A0"/>
                </a:solidFill>
              </a:rPr>
              <a:t>games</a:t>
            </a:r>
            <a:endParaRPr lang="en-US" sz="2000" dirty="0" smtClean="0"/>
          </a:p>
          <a:p>
            <a:pPr marL="0" indent="0" algn="l" rtl="0">
              <a:buNone/>
            </a:pPr>
            <a:r>
              <a:rPr lang="en-US" sz="2000" dirty="0" err="1" smtClean="0">
                <a:solidFill>
                  <a:srgbClr val="FF0000"/>
                </a:solidFill>
              </a:rPr>
              <a:t>Veronika</a:t>
            </a:r>
            <a:r>
              <a:rPr lang="en-US" sz="2000" dirty="0" smtClean="0">
                <a:solidFill>
                  <a:srgbClr val="FF0000"/>
                </a:solidFill>
              </a:rPr>
              <a:t> Grimm</a:t>
            </a:r>
            <a:r>
              <a:rPr lang="en-US" sz="2000" dirty="0">
                <a:solidFill>
                  <a:srgbClr val="FF0000"/>
                </a:solidFill>
              </a:rPr>
              <a:t>, </a:t>
            </a:r>
            <a:r>
              <a:rPr lang="en-US" sz="2000" dirty="0" err="1" smtClean="0">
                <a:solidFill>
                  <a:srgbClr val="FF0000"/>
                </a:solidFill>
              </a:rPr>
              <a:t>Friederike</a:t>
            </a:r>
            <a:r>
              <a:rPr lang="en-US" sz="2000" dirty="0">
                <a:solidFill>
                  <a:srgbClr val="FF0000"/>
                </a:solidFill>
              </a:rPr>
              <a:t> </a:t>
            </a:r>
            <a:r>
              <a:rPr lang="en-US" sz="2000" dirty="0" err="1" smtClean="0">
                <a:solidFill>
                  <a:srgbClr val="FF0000"/>
                </a:solidFill>
              </a:rPr>
              <a:t>Mengel</a:t>
            </a:r>
            <a:r>
              <a:rPr lang="en-US" sz="2000" dirty="0">
                <a:solidFill>
                  <a:srgbClr val="FF0000"/>
                </a:solidFill>
              </a:rPr>
              <a:t> </a:t>
            </a:r>
            <a:endParaRPr lang="en-US" sz="2000" dirty="0" smtClean="0">
              <a:solidFill>
                <a:srgbClr val="FF0000"/>
              </a:solidFill>
            </a:endParaRPr>
          </a:p>
          <a:p>
            <a:pPr marL="0" indent="0" algn="l" rtl="0">
              <a:buNone/>
            </a:pPr>
            <a:r>
              <a:rPr lang="en-US" sz="1800" i="1" dirty="0" smtClean="0"/>
              <a:t>Economics </a:t>
            </a:r>
            <a:r>
              <a:rPr lang="en-US" sz="1800" i="1" dirty="0"/>
              <a:t>Letters</a:t>
            </a:r>
            <a:r>
              <a:rPr lang="en-US" sz="1800" dirty="0"/>
              <a:t>, </a:t>
            </a:r>
            <a:r>
              <a:rPr lang="en-US" sz="1800" dirty="0" smtClean="0"/>
              <a:t>Vol. 111, No. 2 (2011) pp. 113-115</a:t>
            </a:r>
            <a:endParaRPr lang="en-US" sz="1800" dirty="0"/>
          </a:p>
          <a:p>
            <a:pPr marL="0" indent="0" algn="l" rtl="0">
              <a:buNone/>
            </a:pPr>
            <a:endParaRPr lang="en-US" sz="1800" dirty="0" smtClean="0"/>
          </a:p>
          <a:p>
            <a:pPr marL="0" indent="0" algn="l" rtl="0">
              <a:buNone/>
            </a:pPr>
            <a:r>
              <a:rPr lang="en-US" sz="1800" dirty="0" smtClean="0">
                <a:solidFill>
                  <a:srgbClr val="00B050"/>
                </a:solidFill>
              </a:rPr>
              <a:t>Abstract</a:t>
            </a:r>
          </a:p>
          <a:p>
            <a:pPr marL="0" indent="0" algn="l" rtl="0">
              <a:lnSpc>
                <a:spcPct val="150000"/>
              </a:lnSpc>
              <a:buNone/>
            </a:pPr>
            <a:r>
              <a:rPr lang="en-US" sz="1800" dirty="0" smtClean="0"/>
              <a:t>Delaying </a:t>
            </a:r>
            <a:r>
              <a:rPr lang="en-US" sz="1800" dirty="0"/>
              <a:t>acceptance decisions in the Ultimatum Game drastically increases acceptance of low offers. While in treatments without delay less than 20% of low offers are accepted, 60-80% are accepted as we delay the acceptance decision by around 10. min.</a:t>
            </a:r>
          </a:p>
          <a:p>
            <a:pPr algn="l" rtl="0" eaLnBrk="1" hangingPunct="1">
              <a:lnSpc>
                <a:spcPct val="150000"/>
              </a:lnSpc>
            </a:pPr>
            <a:endParaRPr lang="en-US" altLang="en-US" sz="20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340010069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215</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evolutionary role of emotions</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Not only love for children or partners</a:t>
            </a:r>
          </a:p>
          <a:p>
            <a:pPr algn="l" rtl="0" eaLnBrk="1" hangingPunct="1">
              <a:lnSpc>
                <a:spcPct val="150000"/>
              </a:lnSpc>
            </a:pPr>
            <a:r>
              <a:rPr lang="en-US" altLang="en-US" sz="2400" dirty="0" smtClean="0"/>
              <a:t>Anger, vengeance can be useful, too</a:t>
            </a:r>
          </a:p>
          <a:p>
            <a:pPr lvl="1" algn="l" rtl="0" eaLnBrk="1" hangingPunct="1">
              <a:lnSpc>
                <a:spcPct val="150000"/>
              </a:lnSpc>
            </a:pPr>
            <a:r>
              <a:rPr lang="en-US" altLang="en-US" sz="2000" dirty="0" smtClean="0"/>
              <a:t>Repeated game strategies often use a “punishment phase”</a:t>
            </a:r>
          </a:p>
          <a:p>
            <a:pPr algn="l" rtl="0" eaLnBrk="1" hangingPunct="1">
              <a:lnSpc>
                <a:spcPct val="150000"/>
              </a:lnSpc>
            </a:pPr>
            <a:r>
              <a:rPr lang="en-US" altLang="en-US" sz="2400" dirty="0" smtClean="0"/>
              <a:t>How about envy?</a:t>
            </a:r>
          </a:p>
          <a:p>
            <a:pPr lvl="1" algn="l" rtl="0" eaLnBrk="1" hangingPunct="1">
              <a:lnSpc>
                <a:spcPct val="150000"/>
              </a:lnSpc>
            </a:pPr>
            <a:r>
              <a:rPr lang="en-US" altLang="en-US" sz="2000" dirty="0" smtClean="0"/>
              <a:t>If someone else has more, maybe I missed something?</a:t>
            </a:r>
          </a:p>
          <a:p>
            <a:pPr lvl="1" algn="l" rtl="0" eaLnBrk="1" hangingPunct="1">
              <a:lnSpc>
                <a:spcPct val="150000"/>
              </a:lnSpc>
            </a:pPr>
            <a:r>
              <a:rPr lang="en-US" altLang="en-US" sz="2000" dirty="0" smtClean="0"/>
              <a:t>… and our reproduction technology has competition built into it</a:t>
            </a:r>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309325339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Can we explain falling in love?</a:t>
            </a:r>
          </a:p>
        </p:txBody>
      </p:sp>
      <p:sp>
        <p:nvSpPr>
          <p:cNvPr id="146436" name="Rectangle 3"/>
          <p:cNvSpPr>
            <a:spLocks noGrp="1" noChangeArrowheads="1"/>
          </p:cNvSpPr>
          <p:nvPr>
            <p:ph type="body" idx="1"/>
          </p:nvPr>
        </p:nvSpPr>
        <p:spPr>
          <a:xfrm>
            <a:off x="1835696" y="4437112"/>
            <a:ext cx="5266928" cy="1626282"/>
          </a:xfrm>
        </p:spPr>
        <p:txBody>
          <a:bodyPr/>
          <a:lstStyle/>
          <a:p>
            <a:pPr marL="0" indent="0" algn="l" rtl="0" eaLnBrk="1" hangingPunct="1">
              <a:lnSpc>
                <a:spcPct val="150000"/>
              </a:lnSpc>
              <a:buNone/>
            </a:pPr>
            <a:r>
              <a:rPr lang="en-US" altLang="en-US" sz="2000" dirty="0" smtClean="0"/>
              <a:t>One common explanation: signaling of future commitment</a:t>
            </a:r>
          </a:p>
          <a:p>
            <a:pPr marL="0" indent="0" algn="l" rtl="0" eaLnBrk="1" hangingPunct="1">
              <a:lnSpc>
                <a:spcPct val="150000"/>
              </a:lnSpc>
              <a:buNone/>
            </a:pPr>
            <a:r>
              <a:rPr lang="en-US" altLang="en-US" sz="2000" dirty="0" smtClean="0"/>
              <a:t>Which might be helpful to get a mate</a:t>
            </a:r>
            <a:endParaRPr lang="en-US" altLang="en-US" sz="2000" dirty="0"/>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748" y="1414239"/>
            <a:ext cx="1490984" cy="22307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025767"/>
            <a:ext cx="2315028" cy="2996952"/>
          </a:xfrm>
          <a:prstGeom prst="rect">
            <a:avLst/>
          </a:prstGeom>
        </p:spPr>
      </p:pic>
      <p:sp>
        <p:nvSpPr>
          <p:cNvPr id="4" name="TextBox 3"/>
          <p:cNvSpPr txBox="1"/>
          <p:nvPr/>
        </p:nvSpPr>
        <p:spPr>
          <a:xfrm>
            <a:off x="5436096" y="3885949"/>
            <a:ext cx="2592288" cy="369332"/>
          </a:xfrm>
          <a:prstGeom prst="rect">
            <a:avLst/>
          </a:prstGeom>
          <a:noFill/>
        </p:spPr>
        <p:txBody>
          <a:bodyPr wrap="square" rtlCol="0">
            <a:spAutoFit/>
          </a:bodyPr>
          <a:lstStyle/>
          <a:p>
            <a:r>
              <a:rPr lang="en-US" dirty="0" smtClean="0"/>
              <a:t>David Linden (b. 1961)</a:t>
            </a:r>
            <a:endParaRPr lang="en-US" dirty="0"/>
          </a:p>
        </p:txBody>
      </p:sp>
      <p:sp>
        <p:nvSpPr>
          <p:cNvPr id="5" name="TextBox 4"/>
          <p:cNvSpPr txBox="1"/>
          <p:nvPr/>
        </p:nvSpPr>
        <p:spPr>
          <a:xfrm>
            <a:off x="1331640" y="3861048"/>
            <a:ext cx="3240360" cy="369332"/>
          </a:xfrm>
          <a:prstGeom prst="rect">
            <a:avLst/>
          </a:prstGeom>
          <a:noFill/>
        </p:spPr>
        <p:txBody>
          <a:bodyPr wrap="square" rtlCol="0">
            <a:spAutoFit/>
          </a:bodyPr>
          <a:lstStyle/>
          <a:p>
            <a:r>
              <a:rPr lang="en-US" dirty="0" smtClean="0">
                <a:solidFill>
                  <a:srgbClr val="FF0000"/>
                </a:solidFill>
              </a:rPr>
              <a:t>The Accidental Mind </a:t>
            </a:r>
            <a:r>
              <a:rPr lang="en-US" dirty="0" smtClean="0"/>
              <a:t>(2007)</a:t>
            </a:r>
            <a:endParaRPr lang="en-US" dirty="0"/>
          </a:p>
        </p:txBody>
      </p:sp>
    </p:spTree>
    <p:extLst>
      <p:ext uri="{BB962C8B-B14F-4D97-AF65-F5344CB8AC3E}">
        <p14:creationId xmlns:p14="http://schemas.microsoft.com/office/powerpoint/2010/main" val="178680707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What </a:t>
            </a:r>
            <a:r>
              <a:rPr lang="en-US" altLang="en-US" sz="3600" dirty="0" smtClean="0">
                <a:solidFill>
                  <a:srgbClr val="FF0000"/>
                </a:solidFill>
              </a:rPr>
              <a:t>cannot</a:t>
            </a:r>
            <a:r>
              <a:rPr lang="en-US" altLang="en-US" sz="3600" dirty="0" smtClean="0">
                <a:solidFill>
                  <a:schemeClr val="accent2"/>
                </a:solidFill>
              </a:rPr>
              <a:t> be explained?</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You might think that anything can be explained this way</a:t>
            </a:r>
          </a:p>
          <a:p>
            <a:pPr algn="l" rtl="0" eaLnBrk="1" hangingPunct="1">
              <a:lnSpc>
                <a:spcPct val="150000"/>
              </a:lnSpc>
            </a:pPr>
            <a:r>
              <a:rPr lang="en-US" altLang="en-US" sz="2400" dirty="0" smtClean="0"/>
              <a:t>Indeed, it is not clear that evolution is a </a:t>
            </a:r>
            <a:r>
              <a:rPr lang="en-US" altLang="en-US" sz="2400" dirty="0" smtClean="0">
                <a:solidFill>
                  <a:srgbClr val="00B050"/>
                </a:solidFill>
              </a:rPr>
              <a:t>testable theory</a:t>
            </a:r>
          </a:p>
          <a:p>
            <a:pPr algn="l" rtl="0" eaLnBrk="1" hangingPunct="1">
              <a:lnSpc>
                <a:spcPct val="150000"/>
              </a:lnSpc>
            </a:pPr>
            <a:r>
              <a:rPr lang="en-US" altLang="en-US" sz="2400" dirty="0" smtClean="0"/>
              <a:t>But it certainly is a wonderful </a:t>
            </a:r>
            <a:r>
              <a:rPr lang="en-US" altLang="en-US" sz="2400" dirty="0" smtClean="0">
                <a:solidFill>
                  <a:srgbClr val="FF0000"/>
                </a:solidFill>
              </a:rPr>
              <a:t>conceptual framework</a:t>
            </a:r>
          </a:p>
          <a:p>
            <a:pPr algn="l" rtl="0" eaLnBrk="1" hangingPunct="1">
              <a:lnSpc>
                <a:spcPct val="150000"/>
              </a:lnSpc>
            </a:pPr>
            <a:r>
              <a:rPr lang="en-US" altLang="en-US" sz="2400" dirty="0" smtClean="0"/>
              <a:t>Allowing us to put arguments in order, test the logic of reasoning etc.</a:t>
            </a:r>
          </a:p>
          <a:p>
            <a:pPr algn="l" rtl="0" eaLnBrk="1" hangingPunct="1">
              <a:lnSpc>
                <a:spcPct val="150000"/>
              </a:lnSpc>
            </a:pPr>
            <a:r>
              <a:rPr lang="en-US" altLang="en-US" sz="2400" dirty="0" smtClean="0"/>
              <a:t>Often people say the same about game theory</a:t>
            </a:r>
          </a:p>
          <a:p>
            <a:pPr algn="l" rtl="0" eaLnBrk="1" hangingPunct="1">
              <a:lnSpc>
                <a:spcPct val="150000"/>
              </a:lnSpc>
            </a:pPr>
            <a:endParaRPr lang="en-US" altLang="en-US" sz="24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93857429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Utilitarianism</a:t>
            </a:r>
          </a:p>
        </p:txBody>
      </p:sp>
      <p:sp>
        <p:nvSpPr>
          <p:cNvPr id="146436" name="Rectangle 3"/>
          <p:cNvSpPr>
            <a:spLocks noGrp="1" noChangeArrowheads="1"/>
          </p:cNvSpPr>
          <p:nvPr>
            <p:ph type="body" idx="1"/>
          </p:nvPr>
        </p:nvSpPr>
        <p:spPr>
          <a:xfrm>
            <a:off x="597658" y="1269667"/>
            <a:ext cx="5558518" cy="4525963"/>
          </a:xfrm>
        </p:spPr>
        <p:txBody>
          <a:bodyPr/>
          <a:lstStyle/>
          <a:p>
            <a:pPr marL="0" indent="0" algn="l" rtl="0" eaLnBrk="1" hangingPunct="1">
              <a:lnSpc>
                <a:spcPct val="150000"/>
              </a:lnSpc>
              <a:buNone/>
            </a:pPr>
            <a:r>
              <a:rPr lang="en-GB" sz="2400" dirty="0" smtClean="0"/>
              <a:t>“It </a:t>
            </a:r>
            <a:r>
              <a:rPr lang="en-GB" sz="2400" dirty="0"/>
              <a:t>is the </a:t>
            </a:r>
            <a:r>
              <a:rPr lang="en-GB" sz="2400" dirty="0">
                <a:solidFill>
                  <a:srgbClr val="00B050"/>
                </a:solidFill>
              </a:rPr>
              <a:t>greatest happiness </a:t>
            </a:r>
            <a:r>
              <a:rPr lang="en-GB" sz="2400" dirty="0"/>
              <a:t>of the </a:t>
            </a:r>
            <a:r>
              <a:rPr lang="en-GB" sz="2400" dirty="0">
                <a:solidFill>
                  <a:srgbClr val="00B050"/>
                </a:solidFill>
              </a:rPr>
              <a:t>greatest number </a:t>
            </a:r>
            <a:r>
              <a:rPr lang="en-GB" sz="2400" dirty="0"/>
              <a:t>that is the measure of right and </a:t>
            </a:r>
            <a:r>
              <a:rPr lang="en-GB" sz="2400" dirty="0" smtClean="0"/>
              <a:t>wrong”</a:t>
            </a:r>
            <a:endParaRPr lang="en-US" altLang="en-US" sz="24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268760"/>
            <a:ext cx="1804568" cy="24509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212976"/>
            <a:ext cx="1829048" cy="2435959"/>
          </a:xfrm>
          <a:prstGeom prst="rect">
            <a:avLst/>
          </a:prstGeom>
        </p:spPr>
      </p:pic>
      <p:sp>
        <p:nvSpPr>
          <p:cNvPr id="4" name="TextBox 3"/>
          <p:cNvSpPr txBox="1"/>
          <p:nvPr/>
        </p:nvSpPr>
        <p:spPr>
          <a:xfrm>
            <a:off x="5148064" y="3902302"/>
            <a:ext cx="3384376" cy="369332"/>
          </a:xfrm>
          <a:prstGeom prst="rect">
            <a:avLst/>
          </a:prstGeom>
          <a:noFill/>
        </p:spPr>
        <p:txBody>
          <a:bodyPr wrap="square" rtlCol="0">
            <a:spAutoFit/>
          </a:bodyPr>
          <a:lstStyle/>
          <a:p>
            <a:r>
              <a:rPr lang="en-US" dirty="0" smtClean="0"/>
              <a:t>Jeremy Bentham (1748-1832)</a:t>
            </a:r>
            <a:endParaRPr lang="en-GB" dirty="0"/>
          </a:p>
        </p:txBody>
      </p:sp>
    </p:spTree>
    <p:extLst>
      <p:ext uri="{BB962C8B-B14F-4D97-AF65-F5344CB8AC3E}">
        <p14:creationId xmlns:p14="http://schemas.microsoft.com/office/powerpoint/2010/main" val="80219256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219</a:t>
            </a:fld>
            <a:endParaRPr lang="en-US" altLang="en-US" sz="1400"/>
          </a:p>
        </p:txBody>
      </p:sp>
      <p:sp>
        <p:nvSpPr>
          <p:cNvPr id="146435" name="Rectangle 2"/>
          <p:cNvSpPr>
            <a:spLocks noGrp="1" noChangeArrowheads="1"/>
          </p:cNvSpPr>
          <p:nvPr>
            <p:ph type="title"/>
          </p:nvPr>
        </p:nvSpPr>
        <p:spPr/>
        <p:txBody>
          <a:bodyPr/>
          <a:lstStyle/>
          <a:p>
            <a:pPr rtl="0" eaLnBrk="1" hangingPunct="1"/>
            <a:r>
              <a:rPr lang="en-US" altLang="en-US" sz="3600" dirty="0" smtClean="0">
                <a:solidFill>
                  <a:schemeClr val="accent2"/>
                </a:solidFill>
              </a:rPr>
              <a:t>Utilitarianism – in formal models</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600201"/>
                <a:ext cx="8075240" cy="3629000"/>
              </a:xfrm>
            </p:spPr>
            <p:txBody>
              <a:bodyPr/>
              <a:lstStyle/>
              <a:p>
                <a:pPr marL="0" indent="0" algn="l" rtl="0" eaLnBrk="1" hangingPunct="1">
                  <a:lnSpc>
                    <a:spcPct val="150000"/>
                  </a:lnSpc>
                  <a:buNone/>
                </a:pPr>
                <a:r>
                  <a:rPr lang="en-US" altLang="en-US" sz="2400" dirty="0" smtClean="0"/>
                  <a:t>An alternative </a:t>
                </a:r>
                <a14:m>
                  <m:oMath xmlns:m="http://schemas.openxmlformats.org/officeDocument/2006/math">
                    <m:r>
                      <a:rPr lang="en-US" altLang="en-US" sz="2400" b="0" i="1" smtClean="0">
                        <a:solidFill>
                          <a:srgbClr val="FF0000"/>
                        </a:solidFill>
                        <a:latin typeface="Cambria Math" panose="02040503050406030204" pitchFamily="18" charset="0"/>
                      </a:rPr>
                      <m:t>𝑥</m:t>
                    </m:r>
                  </m:oMath>
                </a14:m>
                <a:r>
                  <a:rPr lang="en-US" altLang="en-US" sz="2400" dirty="0" smtClean="0"/>
                  <a:t> is evaluated by</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FF0000"/>
                          </a:solidFill>
                          <a:latin typeface="Cambria Math" panose="02040503050406030204" pitchFamily="18" charset="0"/>
                        </a:rPr>
                        <m:t>𝑈</m:t>
                      </m:r>
                      <m:d>
                        <m:dPr>
                          <m:ctrlPr>
                            <a:rPr lang="en-US" altLang="en-US" sz="2400" b="0" i="1" smtClean="0">
                              <a:solidFill>
                                <a:srgbClr val="FF0000"/>
                              </a:solidFill>
                              <a:latin typeface="Cambria Math" panose="02040503050406030204" pitchFamily="18" charset="0"/>
                            </a:rPr>
                          </m:ctrlPr>
                        </m:dPr>
                        <m:e>
                          <m:r>
                            <a:rPr lang="en-US" altLang="en-US" sz="2400" b="0" i="1" smtClean="0">
                              <a:solidFill>
                                <a:srgbClr val="FF0000"/>
                              </a:solidFill>
                              <a:latin typeface="Cambria Math" panose="02040503050406030204" pitchFamily="18" charset="0"/>
                            </a:rPr>
                            <m:t>𝑥</m:t>
                          </m:r>
                        </m:e>
                      </m:d>
                      <m:r>
                        <a:rPr lang="en-US" altLang="en-US" sz="2400" b="0" i="1" smtClean="0">
                          <a:latin typeface="Cambria Math" panose="02040503050406030204" pitchFamily="18" charset="0"/>
                        </a:rPr>
                        <m:t>=</m:t>
                      </m:r>
                      <m:nary>
                        <m:naryPr>
                          <m:chr m:val="∑"/>
                          <m:ctrlPr>
                            <a:rPr lang="en-US" altLang="en-US" sz="240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1</m:t>
                          </m:r>
                        </m:sub>
                        <m:sup>
                          <m:r>
                            <a:rPr lang="en-US" altLang="en-US" sz="2400" b="0" i="1" smtClean="0">
                              <a:latin typeface="Cambria Math" panose="02040503050406030204" pitchFamily="18" charset="0"/>
                            </a:rPr>
                            <m:t>𝑛</m:t>
                          </m:r>
                        </m:sup>
                        <m:e>
                          <m:sSub>
                            <m:sSubPr>
                              <m:ctrlPr>
                                <a:rPr lang="en-US" altLang="en-US" sz="2400" i="1" smtClean="0">
                                  <a:solidFill>
                                    <a:srgbClr val="00B050"/>
                                  </a:solidFill>
                                  <a:latin typeface="Cambria Math" panose="02040503050406030204" pitchFamily="18" charset="0"/>
                                </a:rPr>
                              </m:ctrlPr>
                            </m:sSubPr>
                            <m:e>
                              <m:r>
                                <a:rPr lang="en-US" altLang="en-US" sz="2400" b="0" i="1" smtClean="0">
                                  <a:solidFill>
                                    <a:srgbClr val="00B050"/>
                                  </a:solidFill>
                                  <a:latin typeface="Cambria Math" panose="02040503050406030204" pitchFamily="18" charset="0"/>
                                </a:rPr>
                                <m:t>𝑢</m:t>
                              </m:r>
                            </m:e>
                            <m:sub>
                              <m:r>
                                <a:rPr lang="en-US" altLang="en-US" sz="2400" b="0" i="1" smtClean="0">
                                  <a:solidFill>
                                    <a:srgbClr val="00B050"/>
                                  </a:solidFill>
                                  <a:latin typeface="Cambria Math" panose="02040503050406030204" pitchFamily="18" charset="0"/>
                                </a:rPr>
                                <m:t>𝑖</m:t>
                              </m:r>
                            </m:sub>
                          </m:sSub>
                          <m:r>
                            <a:rPr lang="en-US" altLang="en-US" sz="2400" b="0" i="1" smtClean="0">
                              <a:latin typeface="Cambria Math" panose="02040503050406030204" pitchFamily="18" charset="0"/>
                            </a:rPr>
                            <m:t>(</m:t>
                          </m:r>
                          <m:r>
                            <a:rPr lang="en-US" altLang="en-US" sz="2400" b="0" i="1" smtClean="0">
                              <a:solidFill>
                                <a:srgbClr val="FF0000"/>
                              </a:solidFill>
                              <a:latin typeface="Cambria Math" panose="02040503050406030204" pitchFamily="18" charset="0"/>
                            </a:rPr>
                            <m:t>𝑥</m:t>
                          </m:r>
                          <m:r>
                            <a:rPr lang="en-US" altLang="en-US" sz="2400" b="0" i="1" smtClean="0">
                              <a:latin typeface="Cambria Math" panose="02040503050406030204" pitchFamily="18" charset="0"/>
                            </a:rPr>
                            <m:t>)</m:t>
                          </m:r>
                        </m:e>
                      </m:nary>
                    </m:oMath>
                  </m:oMathPara>
                </a14:m>
                <a:endParaRPr lang="en-US" altLang="en-US" sz="2400" dirty="0" smtClean="0"/>
              </a:p>
              <a:p>
                <a:pPr marL="0" indent="0" algn="l" rtl="0" eaLnBrk="1" hangingPunct="1">
                  <a:lnSpc>
                    <a:spcPct val="150000"/>
                  </a:lnSpc>
                  <a:buNone/>
                </a:pPr>
                <a:r>
                  <a:rPr lang="en-US" altLang="en-US" sz="2400" dirty="0" smtClean="0"/>
                  <a:t>where </a:t>
                </a:r>
                <a14:m>
                  <m:oMath xmlns:m="http://schemas.openxmlformats.org/officeDocument/2006/math">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𝑢</m:t>
                        </m:r>
                      </m:e>
                      <m:sub>
                        <m:r>
                          <a:rPr lang="en-US" altLang="en-US" sz="2400" i="1">
                            <a:solidFill>
                              <a:srgbClr val="00B050"/>
                            </a:solidFill>
                            <a:latin typeface="Cambria Math" panose="02040503050406030204" pitchFamily="18" charset="0"/>
                          </a:rPr>
                          <m:t>𝑖</m:t>
                        </m:r>
                      </m:sub>
                    </m:sSub>
                  </m:oMath>
                </a14:m>
                <a:r>
                  <a:rPr lang="en-US" altLang="en-US" sz="2400" dirty="0" smtClean="0"/>
                  <a:t> is the utility of individual </a:t>
                </a:r>
                <a14:m>
                  <m:oMath xmlns:m="http://schemas.openxmlformats.org/officeDocument/2006/math">
                    <m:r>
                      <a:rPr lang="en-US" altLang="en-US" sz="2400" b="0" i="1" smtClean="0">
                        <a:latin typeface="Cambria Math" panose="02040503050406030204" pitchFamily="18" charset="0"/>
                      </a:rPr>
                      <m:t>𝑖</m:t>
                    </m:r>
                  </m:oMath>
                </a14:m>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600201"/>
                <a:ext cx="8075240" cy="3629000"/>
              </a:xfrm>
              <a:blipFill>
                <a:blip r:embed="rId2"/>
                <a:stretch>
                  <a:fillRect l="-1132"/>
                </a:stretch>
              </a:blipFill>
            </p:spPr>
            <p:txBody>
              <a:bodyPr/>
              <a:lstStyle/>
              <a:p>
                <a:r>
                  <a:rPr lang="en-GB">
                    <a:noFill/>
                  </a:rPr>
                  <a:t> </a:t>
                </a:r>
              </a:p>
            </p:txBody>
          </p:sp>
        </mc:Fallback>
      </mc:AlternateContent>
    </p:spTree>
    <p:extLst>
      <p:ext uri="{BB962C8B-B14F-4D97-AF65-F5344CB8AC3E}">
        <p14:creationId xmlns:p14="http://schemas.microsoft.com/office/powerpoint/2010/main" val="228383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But P6 does more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708981"/>
              </a:xfrm>
              <a:prstGeom prst="rect">
                <a:avLst/>
              </a:prstGeom>
              <a:noFill/>
            </p:spPr>
            <p:txBody>
              <a:bodyPr wrap="square" rtlCol="0">
                <a:spAutoFit/>
              </a:bodyPr>
              <a:lstStyle/>
              <a:p>
                <a:pPr marL="365760" indent="-457200">
                  <a:lnSpc>
                    <a:spcPct val="150000"/>
                  </a:lnSpc>
                </a:pPr>
                <a:r>
                  <a:rPr lang="en-US" sz="2000" dirty="0"/>
                  <a:t>P6.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for any </a:t>
                </a:r>
                <a14:m>
                  <m:oMath xmlns:m="http://schemas.openxmlformats.org/officeDocument/2006/math">
                    <m:r>
                      <a:rPr lang="en-US" sz="2000" i="1">
                        <a:solidFill>
                          <a:srgbClr val="7030A0"/>
                        </a:solidFill>
                        <a:latin typeface="Cambria Math" panose="02040503050406030204" pitchFamily="18" charset="0"/>
                      </a:rPr>
                      <m:t>h</m:t>
                    </m:r>
                  </m:oMath>
                </a14:m>
                <a:r>
                  <a:rPr lang="en-US" sz="2000" dirty="0"/>
                  <a:t> there </a:t>
                </a:r>
                <a:r>
                  <a:rPr lang="en-US" sz="2000" dirty="0">
                    <a:solidFill>
                      <a:srgbClr val="FF0000"/>
                    </a:solidFill>
                  </a:rPr>
                  <a:t>exists</a:t>
                </a:r>
                <a:r>
                  <a:rPr lang="en-US" sz="2000" dirty="0"/>
                  <a:t> a partition </a:t>
                </a:r>
                <a14:m>
                  <m:oMath xmlns:m="http://schemas.openxmlformats.org/officeDocument/2006/math">
                    <m:d>
                      <m:dPr>
                        <m:begChr m:val="{"/>
                        <m:endChr m:val="}"/>
                        <m:ctrlPr>
                          <a:rPr lang="en-US" sz="2000" i="1">
                            <a:solidFill>
                              <a:srgbClr val="009900"/>
                            </a:solidFill>
                            <a:latin typeface="Cambria Math" panose="02040503050406030204" pitchFamily="18" charset="0"/>
                          </a:rPr>
                        </m:ctrlPr>
                      </m:dPr>
                      <m:e>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1</m:t>
                            </m:r>
                          </m:sub>
                        </m:sSub>
                        <m:r>
                          <a:rPr lang="en-US" sz="2000" i="1">
                            <a:solidFill>
                              <a:srgbClr val="009900"/>
                            </a:solidFill>
                            <a:latin typeface="Cambria Math" panose="02040503050406030204" pitchFamily="18" charset="0"/>
                          </a:rPr>
                          <m:t>,…,</m:t>
                        </m:r>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𝑛</m:t>
                            </m:r>
                          </m:sub>
                        </m:sSub>
                      </m:e>
                    </m:d>
                  </m:oMath>
                </a14:m>
                <a:r>
                  <a:rPr lang="en-US" sz="2000" dirty="0"/>
                  <a:t> of </a:t>
                </a:r>
                <a14:m>
                  <m:oMath xmlns:m="http://schemas.openxmlformats.org/officeDocument/2006/math">
                    <m:r>
                      <a:rPr lang="en-US" sz="2000" i="1">
                        <a:latin typeface="Cambria Math" panose="02040503050406030204" pitchFamily="18" charset="0"/>
                      </a:rPr>
                      <m:t>𝑆</m:t>
                    </m:r>
                  </m:oMath>
                </a14:m>
                <a:r>
                  <a:rPr lang="en-US" sz="2000" dirty="0"/>
                  <a:t> such that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and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oMath>
                </a14:m>
                <a:r>
                  <a:rPr lang="en-US" sz="2000" dirty="0"/>
                  <a:t>  for all </a:t>
                </a:r>
                <a14:m>
                  <m:oMath xmlns:m="http://schemas.openxmlformats.org/officeDocument/2006/math">
                    <m:r>
                      <a:rPr lang="en-US" sz="2000" i="1">
                        <a:solidFill>
                          <a:srgbClr val="C00000"/>
                        </a:solidFill>
                        <a:latin typeface="Cambria Math" panose="02040503050406030204" pitchFamily="18" charset="0"/>
                      </a:rPr>
                      <m:t>𝑖</m:t>
                    </m:r>
                  </m:oMath>
                </a14:m>
                <a:endParaRPr lang="en-US" sz="2000" dirty="0">
                  <a:solidFill>
                    <a:srgbClr val="C00000"/>
                  </a:solidFill>
                </a:endParaRPr>
              </a:p>
              <a:p>
                <a:pPr marL="365760" indent="-457200">
                  <a:lnSpc>
                    <a:spcPct val="150000"/>
                  </a:lnSpc>
                </a:pPr>
                <a:endParaRPr lang="en-US" sz="2000" dirty="0">
                  <a:solidFill>
                    <a:srgbClr val="C00000"/>
                  </a:solidFill>
                </a:endParaRPr>
              </a:p>
              <a:p>
                <a:pPr marL="365760" indent="-457200">
                  <a:lnSpc>
                    <a:spcPct val="150000"/>
                  </a:lnSpc>
                </a:pPr>
                <a:r>
                  <a:rPr lang="en-US" sz="2000" dirty="0" smtClean="0"/>
                  <a:t>It also guarantees “</a:t>
                </a:r>
                <a:r>
                  <a:rPr lang="en-US" sz="2000" dirty="0" smtClean="0">
                    <a:solidFill>
                      <a:srgbClr val="00B050"/>
                    </a:solidFill>
                  </a:rPr>
                  <a:t>non-atomicity</a:t>
                </a:r>
                <a:r>
                  <a:rPr lang="en-US" sz="2000" dirty="0" smtClean="0"/>
                  <a:t>” </a:t>
                </a:r>
              </a:p>
              <a:p>
                <a:pPr marL="365760" indent="-457200">
                  <a:lnSpc>
                    <a:spcPct val="150000"/>
                  </a:lnSpc>
                </a:pPr>
                <a:endParaRPr lang="en-US" sz="2000" dirty="0"/>
              </a:p>
              <a:p>
                <a:pPr indent="-457200">
                  <a:lnSpc>
                    <a:spcPct val="150000"/>
                  </a:lnSpc>
                </a:pPr>
                <a:r>
                  <a:rPr lang="en-US" sz="2000" dirty="0" smtClean="0"/>
                  <a:t>Every event with a positive weight can be further split into sub-events none of which is null</a:t>
                </a:r>
              </a:p>
              <a:p>
                <a:pPr indent="-457200">
                  <a:lnSpc>
                    <a:spcPct val="150000"/>
                  </a:lnSpc>
                </a:pPr>
                <a:endParaRPr lang="en-US" sz="2000" dirty="0"/>
              </a:p>
              <a:p>
                <a:pPr indent="-457200">
                  <a:lnSpc>
                    <a:spcPct val="150000"/>
                  </a:lnSpc>
                </a:pPr>
                <a:r>
                  <a:rPr lang="en-US" sz="2000" dirty="0" smtClean="0"/>
                  <a:t>There are several notions of “non-atomicity”, and P6 guarantees the strongest</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708981"/>
              </a:xfrm>
              <a:prstGeom prst="rect">
                <a:avLst/>
              </a:prstGeom>
              <a:blipFill>
                <a:blip r:embed="rId2"/>
                <a:stretch>
                  <a:fillRect l="-756" r="-151" b="-259"/>
                </a:stretch>
              </a:blipFill>
            </p:spPr>
            <p:txBody>
              <a:bodyPr/>
              <a:lstStyle/>
              <a:p>
                <a:r>
                  <a:rPr lang="en-US">
                    <a:noFill/>
                  </a:rPr>
                  <a:t> </a:t>
                </a:r>
              </a:p>
            </p:txBody>
          </p:sp>
        </mc:Fallback>
      </mc:AlternateContent>
    </p:spTree>
    <p:extLst>
      <p:ext uri="{BB962C8B-B14F-4D97-AF65-F5344CB8AC3E}">
        <p14:creationId xmlns:p14="http://schemas.microsoft.com/office/powerpoint/2010/main" val="47665585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Utilitarianism may favor equality</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600200"/>
                <a:ext cx="8075240" cy="4205063"/>
              </a:xfrm>
            </p:spPr>
            <p:txBody>
              <a:bodyPr/>
              <a:lstStyle/>
              <a:p>
                <a:pPr marL="0" indent="0" algn="l" rtl="0" eaLnBrk="1" hangingPunct="1">
                  <a:lnSpc>
                    <a:spcPct val="150000"/>
                  </a:lnSpc>
                  <a:buNone/>
                </a:pPr>
                <a:r>
                  <a:rPr lang="en-US" altLang="en-US" sz="2400" dirty="0" smtClean="0"/>
                  <a:t>Say, if </a:t>
                </a:r>
                <a14:m>
                  <m:oMath xmlns:m="http://schemas.openxmlformats.org/officeDocument/2006/math">
                    <m:r>
                      <a:rPr lang="en-US" altLang="en-US" sz="2400" i="1">
                        <a:solidFill>
                          <a:srgbClr val="FF0000"/>
                        </a:solidFill>
                        <a:latin typeface="Cambria Math" panose="02040503050406030204" pitchFamily="18" charset="0"/>
                      </a:rPr>
                      <m:t>𝑥</m:t>
                    </m:r>
                    <m:r>
                      <a:rPr lang="en-US" altLang="en-US" sz="2400" b="0" i="1" smtClean="0">
                        <a:solidFill>
                          <a:srgbClr val="FF0000"/>
                        </a:solidFill>
                        <a:latin typeface="Cambria Math" panose="02040503050406030204" pitchFamily="18" charset="0"/>
                      </a:rPr>
                      <m:t>=</m:t>
                    </m:r>
                    <m:d>
                      <m:dPr>
                        <m:ctrlPr>
                          <a:rPr lang="en-US" altLang="en-US" sz="2400" b="0" i="1" smtClean="0">
                            <a:solidFill>
                              <a:srgbClr val="FF0000"/>
                            </a:solidFill>
                            <a:latin typeface="Cambria Math" panose="02040503050406030204" pitchFamily="18" charset="0"/>
                          </a:rPr>
                        </m:ctrlPr>
                      </m:dPr>
                      <m:e>
                        <m:sSub>
                          <m:sSubPr>
                            <m:ctrlPr>
                              <a:rPr lang="en-US" altLang="en-US" sz="2400" b="0" i="1" smtClean="0">
                                <a:solidFill>
                                  <a:srgbClr val="FF0000"/>
                                </a:solidFill>
                                <a:latin typeface="Cambria Math" panose="02040503050406030204" pitchFamily="18" charset="0"/>
                              </a:rPr>
                            </m:ctrlPr>
                          </m:sSubPr>
                          <m:e>
                            <m:r>
                              <a:rPr lang="en-US" altLang="en-US" sz="2400" b="0" i="1" smtClean="0">
                                <a:solidFill>
                                  <a:srgbClr val="FF0000"/>
                                </a:solidFill>
                                <a:latin typeface="Cambria Math" panose="02040503050406030204" pitchFamily="18" charset="0"/>
                              </a:rPr>
                              <m:t>𝑥</m:t>
                            </m:r>
                          </m:e>
                          <m:sub>
                            <m:r>
                              <a:rPr lang="en-US" altLang="en-US" sz="2400" b="0" i="1" smtClean="0">
                                <a:solidFill>
                                  <a:srgbClr val="FF0000"/>
                                </a:solidFill>
                                <a:latin typeface="Cambria Math" panose="02040503050406030204" pitchFamily="18" charset="0"/>
                              </a:rPr>
                              <m:t>1</m:t>
                            </m:r>
                          </m:sub>
                        </m:sSub>
                        <m:r>
                          <a:rPr lang="en-US" altLang="en-US" sz="2400" b="0" i="1" smtClean="0">
                            <a:solidFill>
                              <a:srgbClr val="FF0000"/>
                            </a:solidFill>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b="0" i="1" smtClean="0">
                                <a:solidFill>
                                  <a:srgbClr val="FF0000"/>
                                </a:solidFill>
                                <a:latin typeface="Cambria Math" panose="02040503050406030204" pitchFamily="18" charset="0"/>
                              </a:rPr>
                              <m:t>𝑛</m:t>
                            </m:r>
                          </m:sub>
                        </m:sSub>
                      </m:e>
                    </m:d>
                  </m:oMath>
                </a14:m>
                <a:r>
                  <a:rPr lang="en-US" altLang="en-US" sz="2400" dirty="0" smtClean="0"/>
                  <a:t> is a division of an amount of money</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FF0000"/>
                          </a:solidFill>
                          <a:latin typeface="Cambria Math" panose="02040503050406030204" pitchFamily="18" charset="0"/>
                        </a:rPr>
                        <m:t>𝑈</m:t>
                      </m:r>
                      <m:d>
                        <m:dPr>
                          <m:ctrlPr>
                            <a:rPr lang="en-US" altLang="en-US" sz="2400" b="0" i="1" smtClean="0">
                              <a:solidFill>
                                <a:srgbClr val="FF0000"/>
                              </a:solidFill>
                              <a:latin typeface="Cambria Math" panose="02040503050406030204" pitchFamily="18" charset="0"/>
                            </a:rPr>
                          </m:ctrlPr>
                        </m:dPr>
                        <m:e>
                          <m:r>
                            <a:rPr lang="en-US" altLang="en-US" sz="2400" b="0" i="1" smtClean="0">
                              <a:solidFill>
                                <a:srgbClr val="FF0000"/>
                              </a:solidFill>
                              <a:latin typeface="Cambria Math" panose="02040503050406030204" pitchFamily="18" charset="0"/>
                            </a:rPr>
                            <m:t>𝑥</m:t>
                          </m:r>
                        </m:e>
                      </m:d>
                      <m:r>
                        <a:rPr lang="en-US" altLang="en-US" sz="2400" b="0" i="1" smtClean="0">
                          <a:latin typeface="Cambria Math" panose="02040503050406030204" pitchFamily="18" charset="0"/>
                        </a:rPr>
                        <m:t>=</m:t>
                      </m:r>
                      <m:nary>
                        <m:naryPr>
                          <m:chr m:val="∑"/>
                          <m:ctrlPr>
                            <a:rPr lang="en-US" altLang="en-US" sz="240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1</m:t>
                          </m:r>
                        </m:sub>
                        <m:sup>
                          <m:r>
                            <a:rPr lang="en-US" altLang="en-US" sz="2400" b="0" i="1" smtClean="0">
                              <a:latin typeface="Cambria Math" panose="02040503050406030204" pitchFamily="18" charset="0"/>
                            </a:rPr>
                            <m:t>𝑛</m:t>
                          </m:r>
                        </m:sup>
                        <m:e>
                          <m:sSub>
                            <m:sSubPr>
                              <m:ctrlPr>
                                <a:rPr lang="en-US" altLang="en-US" sz="2400" i="1" smtClean="0">
                                  <a:solidFill>
                                    <a:srgbClr val="00B050"/>
                                  </a:solidFill>
                                  <a:latin typeface="Cambria Math" panose="02040503050406030204" pitchFamily="18" charset="0"/>
                                </a:rPr>
                              </m:ctrlPr>
                            </m:sSubPr>
                            <m:e>
                              <m:r>
                                <a:rPr lang="en-US" altLang="en-US" sz="2400" b="0" i="1" smtClean="0">
                                  <a:solidFill>
                                    <a:srgbClr val="00B050"/>
                                  </a:solidFill>
                                  <a:latin typeface="Cambria Math" panose="02040503050406030204" pitchFamily="18" charset="0"/>
                                </a:rPr>
                                <m:t>𝑢</m:t>
                              </m:r>
                            </m:e>
                            <m:sub>
                              <m:r>
                                <a:rPr lang="en-US" altLang="en-US" sz="2400" b="0" i="1" smtClean="0">
                                  <a:solidFill>
                                    <a:srgbClr val="00B050"/>
                                  </a:solidFill>
                                  <a:latin typeface="Cambria Math" panose="02040503050406030204" pitchFamily="18" charset="0"/>
                                </a:rPr>
                                <m:t>𝑖</m:t>
                              </m:r>
                            </m:sub>
                          </m:sSub>
                          <m:r>
                            <a:rPr lang="en-US" altLang="en-US" sz="2400" b="0" i="1" smtClean="0">
                              <a:latin typeface="Cambria Math" panose="02040503050406030204" pitchFamily="18" charset="0"/>
                            </a:rPr>
                            <m:t>(</m:t>
                          </m:r>
                          <m:r>
                            <a:rPr lang="en-US" altLang="en-US" sz="2400" b="0" i="1" smtClean="0">
                              <a:solidFill>
                                <a:srgbClr val="FF0000"/>
                              </a:solidFill>
                              <a:latin typeface="Cambria Math" panose="02040503050406030204" pitchFamily="18" charset="0"/>
                            </a:rPr>
                            <m:t>𝑥</m:t>
                          </m:r>
                          <m:r>
                            <a:rPr lang="en-US" altLang="en-US" sz="2400" b="0" i="1" smtClean="0">
                              <a:latin typeface="Cambria Math" panose="02040503050406030204" pitchFamily="18" charset="0"/>
                            </a:rPr>
                            <m:t>)</m:t>
                          </m:r>
                        </m:e>
                      </m:nary>
                      <m:r>
                        <a:rPr lang="en-US" altLang="en-US" sz="2400" b="0" i="1" smtClean="0">
                          <a:latin typeface="Cambria Math" panose="02040503050406030204" pitchFamily="18" charset="0"/>
                        </a:rPr>
                        <m:t>=</m:t>
                      </m:r>
                      <m:nary>
                        <m:naryPr>
                          <m:chr m:val="∑"/>
                          <m:ctrlPr>
                            <a:rPr lang="en-US" altLang="en-US" sz="2400" i="1">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m:t>
                          </m:r>
                          <m:r>
                            <m:rPr>
                              <m:brk m:alnAt="23"/>
                            </m:rP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𝑢</m:t>
                              </m:r>
                            </m:e>
                            <m:sub>
                              <m:r>
                                <a:rPr lang="en-US" altLang="en-US" sz="2400" i="1">
                                  <a:solidFill>
                                    <a:srgbClr val="00B050"/>
                                  </a:solidFill>
                                  <a:latin typeface="Cambria Math" panose="02040503050406030204" pitchFamily="18" charset="0"/>
                                </a:rPr>
                                <m:t>𝑖</m:t>
                              </m:r>
                            </m:sub>
                          </m:sSub>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b="0" i="1" smtClean="0">
                                  <a:solidFill>
                                    <a:srgbClr val="FF0000"/>
                                  </a:solidFill>
                                  <a:latin typeface="Cambria Math" panose="02040503050406030204" pitchFamily="18" charset="0"/>
                                </a:rPr>
                                <m:t>𝑖</m:t>
                              </m:r>
                            </m:sub>
                          </m:sSub>
                          <m:r>
                            <a:rPr lang="en-US" altLang="en-US" sz="2400" i="1">
                              <a:latin typeface="Cambria Math" panose="02040503050406030204" pitchFamily="18" charset="0"/>
                            </a:rPr>
                            <m:t>)</m:t>
                          </m:r>
                        </m:e>
                      </m:nary>
                    </m:oMath>
                  </m:oMathPara>
                </a14:m>
                <a:endParaRPr lang="en-US" altLang="en-US" sz="2400" dirty="0" smtClean="0"/>
              </a:p>
              <a:p>
                <a:pPr marL="0" indent="0" algn="l" rtl="0" eaLnBrk="1" hangingPunct="1">
                  <a:lnSpc>
                    <a:spcPct val="150000"/>
                  </a:lnSpc>
                  <a:buNone/>
                </a:pPr>
                <a:r>
                  <a:rPr lang="en-US" altLang="en-US" sz="2400" dirty="0" smtClean="0"/>
                  <a:t>where </a:t>
                </a:r>
                <a14:m>
                  <m:oMath xmlns:m="http://schemas.openxmlformats.org/officeDocument/2006/math">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𝑢</m:t>
                        </m:r>
                      </m:e>
                      <m:sub>
                        <m:r>
                          <a:rPr lang="en-US" altLang="en-US" sz="2400" i="1">
                            <a:solidFill>
                              <a:srgbClr val="00B050"/>
                            </a:solidFill>
                            <a:latin typeface="Cambria Math" panose="02040503050406030204" pitchFamily="18" charset="0"/>
                          </a:rPr>
                          <m:t>𝑖</m:t>
                        </m:r>
                      </m:sub>
                    </m:sSub>
                  </m:oMath>
                </a14:m>
                <a:r>
                  <a:rPr lang="en-US" altLang="en-US" sz="2400" dirty="0" smtClean="0"/>
                  <a:t> is the utility of individual </a:t>
                </a:r>
                <a14:m>
                  <m:oMath xmlns:m="http://schemas.openxmlformats.org/officeDocument/2006/math">
                    <m:r>
                      <a:rPr lang="en-US" altLang="en-US" sz="2400" b="0" i="1" smtClean="0">
                        <a:latin typeface="Cambria Math" panose="02040503050406030204" pitchFamily="18" charset="0"/>
                      </a:rPr>
                      <m:t>𝑖</m:t>
                    </m:r>
                  </m:oMath>
                </a14:m>
                <a:endParaRPr lang="en-US" altLang="en-US" sz="2400" dirty="0" smtClean="0"/>
              </a:p>
              <a:p>
                <a:pPr marL="0" indent="0" algn="l" rtl="0" eaLnBrk="1" hangingPunct="1">
                  <a:lnSpc>
                    <a:spcPct val="150000"/>
                  </a:lnSpc>
                  <a:buNone/>
                </a:pPr>
                <a:r>
                  <a:rPr lang="en-US" altLang="en-US" sz="2400" dirty="0"/>
                  <a:t>a</a:t>
                </a:r>
                <a:r>
                  <a:rPr lang="en-US" altLang="en-US" sz="2400" dirty="0" smtClean="0"/>
                  <a:t>nd </a:t>
                </a:r>
                <a14:m>
                  <m:oMath xmlns:m="http://schemas.openxmlformats.org/officeDocument/2006/math">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i="1">
                            <a:solidFill>
                              <a:srgbClr val="FF0000"/>
                            </a:solidFill>
                            <a:latin typeface="Cambria Math" panose="02040503050406030204" pitchFamily="18" charset="0"/>
                          </a:rPr>
                          <m:t>𝑖</m:t>
                        </m:r>
                      </m:sub>
                    </m:sSub>
                  </m:oMath>
                </a14:m>
                <a:r>
                  <a:rPr lang="en-US" altLang="en-US" sz="2400" dirty="0" smtClean="0"/>
                  <a:t> is the amount of money she gets</a:t>
                </a:r>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600200"/>
                <a:ext cx="8075240" cy="4205063"/>
              </a:xfrm>
              <a:blipFill>
                <a:blip r:embed="rId2"/>
                <a:stretch>
                  <a:fillRect l="-1132"/>
                </a:stretch>
              </a:blipFill>
            </p:spPr>
            <p:txBody>
              <a:bodyPr/>
              <a:lstStyle/>
              <a:p>
                <a:r>
                  <a:rPr lang="en-US">
                    <a:noFill/>
                  </a:rPr>
                  <a:t> </a:t>
                </a:r>
              </a:p>
            </p:txBody>
          </p:sp>
        </mc:Fallback>
      </mc:AlternateContent>
    </p:spTree>
    <p:extLst>
      <p:ext uri="{BB962C8B-B14F-4D97-AF65-F5344CB8AC3E}">
        <p14:creationId xmlns:p14="http://schemas.microsoft.com/office/powerpoint/2010/main" val="33650917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221</a:t>
            </a:fld>
            <a:endParaRPr lang="en-US" altLang="en-US" sz="1400"/>
          </a:p>
        </p:txBody>
      </p:sp>
      <p:sp>
        <p:nvSpPr>
          <p:cNvPr id="146435" name="Rectangle 2"/>
          <p:cNvSpPr>
            <a:spLocks noGrp="1" noChangeArrowheads="1"/>
          </p:cNvSpPr>
          <p:nvPr>
            <p:ph type="title"/>
          </p:nvPr>
        </p:nvSpPr>
        <p:spPr>
          <a:xfrm>
            <a:off x="464745" y="332656"/>
            <a:ext cx="8229600" cy="1143000"/>
          </a:xfrm>
        </p:spPr>
        <p:txBody>
          <a:bodyPr/>
          <a:lstStyle/>
          <a:p>
            <a:pPr eaLnBrk="1" hangingPunct="1"/>
            <a:r>
              <a:rPr lang="en-US" altLang="en-US" sz="3600" dirty="0" smtClean="0">
                <a:solidFill>
                  <a:schemeClr val="accent2"/>
                </a:solidFill>
              </a:rPr>
              <a:t>Utilitarianism with a concave utility</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600200"/>
                <a:ext cx="8075240" cy="4205063"/>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𝑀𝑎𝑥</m:t>
                          </m:r>
                        </m:e>
                        <m:sub>
                          <m:r>
                            <a:rPr lang="en-US" altLang="en-US" sz="2400" i="1">
                              <a:solidFill>
                                <a:srgbClr val="9933FF"/>
                              </a:solidFill>
                              <a:latin typeface="Cambria Math" panose="02040503050406030204" pitchFamily="18" charset="0"/>
                            </a:rPr>
                            <m:t>𝑥</m:t>
                          </m:r>
                          <m:r>
                            <a:rPr lang="en-US" altLang="en-US" sz="2400" i="1">
                              <a:solidFill>
                                <a:srgbClr val="9933FF"/>
                              </a:solidFill>
                              <a:latin typeface="Cambria Math" panose="02040503050406030204" pitchFamily="18" charset="0"/>
                            </a:rPr>
                            <m:t>=</m:t>
                          </m:r>
                          <m:d>
                            <m:dPr>
                              <m:ctrlPr>
                                <a:rPr lang="en-US" altLang="en-US" sz="2400" i="1">
                                  <a:solidFill>
                                    <a:srgbClr val="9933FF"/>
                                  </a:solidFill>
                                  <a:latin typeface="Cambria Math" panose="02040503050406030204" pitchFamily="18" charset="0"/>
                                </a:rPr>
                              </m:ctrlPr>
                            </m:dPr>
                            <m:e>
                              <m:sSub>
                                <m:sSubPr>
                                  <m:ctrlPr>
                                    <a:rPr lang="en-US" altLang="en-US" sz="2400" i="1">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𝑥</m:t>
                                  </m:r>
                                </m:e>
                                <m:sub>
                                  <m:r>
                                    <a:rPr lang="en-US" altLang="en-US" sz="2400" i="1">
                                      <a:solidFill>
                                        <a:srgbClr val="9933FF"/>
                                      </a:solidFill>
                                      <a:latin typeface="Cambria Math" panose="02040503050406030204" pitchFamily="18" charset="0"/>
                                    </a:rPr>
                                    <m:t>1</m:t>
                                  </m:r>
                                </m:sub>
                              </m:sSub>
                              <m:r>
                                <a:rPr lang="en-US" altLang="en-US" sz="2400" i="1">
                                  <a:solidFill>
                                    <a:srgbClr val="9933FF"/>
                                  </a:solidFill>
                                  <a:latin typeface="Cambria Math" panose="02040503050406030204" pitchFamily="18" charset="0"/>
                                </a:rPr>
                                <m:t>,…,</m:t>
                              </m:r>
                              <m:sSub>
                                <m:sSubPr>
                                  <m:ctrlPr>
                                    <a:rPr lang="en-US" altLang="en-US" sz="2400" i="1">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𝑥</m:t>
                                  </m:r>
                                </m:e>
                                <m:sub>
                                  <m:r>
                                    <a:rPr lang="en-US" altLang="en-US" sz="2400" i="1">
                                      <a:solidFill>
                                        <a:srgbClr val="9933FF"/>
                                      </a:solidFill>
                                      <a:latin typeface="Cambria Math" panose="02040503050406030204" pitchFamily="18" charset="0"/>
                                    </a:rPr>
                                    <m:t>𝑛</m:t>
                                  </m:r>
                                </m:sub>
                              </m:sSub>
                            </m:e>
                          </m:d>
                        </m:sub>
                      </m:sSub>
                      <m:r>
                        <a:rPr lang="en-US" altLang="en-US" sz="2400" b="0" i="1" smtClean="0">
                          <a:solidFill>
                            <a:srgbClr val="FF0000"/>
                          </a:solidFill>
                          <a:latin typeface="Cambria Math" panose="02040503050406030204" pitchFamily="18" charset="0"/>
                        </a:rPr>
                        <m:t>𝑈</m:t>
                      </m:r>
                      <m:d>
                        <m:dPr>
                          <m:ctrlPr>
                            <a:rPr lang="en-US" altLang="en-US" sz="2400" b="0" i="1" smtClean="0">
                              <a:solidFill>
                                <a:srgbClr val="FF0000"/>
                              </a:solidFill>
                              <a:latin typeface="Cambria Math" panose="02040503050406030204" pitchFamily="18" charset="0"/>
                            </a:rPr>
                          </m:ctrlPr>
                        </m:dPr>
                        <m:e>
                          <m:r>
                            <a:rPr lang="en-US" altLang="en-US" sz="2400" b="0" i="1" smtClean="0">
                              <a:solidFill>
                                <a:srgbClr val="FF0000"/>
                              </a:solidFill>
                              <a:latin typeface="Cambria Math" panose="02040503050406030204" pitchFamily="18" charset="0"/>
                            </a:rPr>
                            <m:t>𝑥</m:t>
                          </m:r>
                        </m:e>
                      </m:d>
                      <m:r>
                        <a:rPr lang="en-US" altLang="en-US" sz="2400" b="0" i="1" smtClean="0">
                          <a:latin typeface="Cambria Math" panose="02040503050406030204" pitchFamily="18" charset="0"/>
                        </a:rPr>
                        <m:t>=</m:t>
                      </m:r>
                      <m:nary>
                        <m:naryPr>
                          <m:chr m:val="∑"/>
                          <m:ctrlPr>
                            <a:rPr lang="en-US" altLang="en-US" sz="2400" i="1">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m:t>
                          </m:r>
                          <m:r>
                            <m:rPr>
                              <m:brk m:alnAt="23"/>
                            </m:rP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𝑢</m:t>
                              </m:r>
                            </m:e>
                            <m:sub>
                              <m:r>
                                <a:rPr lang="en-US" altLang="en-US" sz="2400" i="1">
                                  <a:solidFill>
                                    <a:srgbClr val="00B050"/>
                                  </a:solidFill>
                                  <a:latin typeface="Cambria Math" panose="02040503050406030204" pitchFamily="18" charset="0"/>
                                </a:rPr>
                                <m:t>𝑖</m:t>
                              </m:r>
                            </m:sub>
                          </m:sSub>
                          <m:r>
                            <a:rPr lang="en-US" altLang="en-US" sz="2400" i="1">
                              <a:latin typeface="Cambria Math" panose="02040503050406030204" pitchFamily="18" charset="0"/>
                            </a:rPr>
                            <m:t>(</m:t>
                          </m:r>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b="0" i="1" smtClean="0">
                                  <a:solidFill>
                                    <a:srgbClr val="FF0000"/>
                                  </a:solidFill>
                                  <a:latin typeface="Cambria Math" panose="02040503050406030204" pitchFamily="18" charset="0"/>
                                </a:rPr>
                                <m:t>𝑖</m:t>
                              </m:r>
                            </m:sub>
                          </m:sSub>
                          <m:r>
                            <a:rPr lang="en-US" altLang="en-US" sz="2400" i="1">
                              <a:latin typeface="Cambria Math" panose="02040503050406030204" pitchFamily="18" charset="0"/>
                            </a:rPr>
                            <m:t>)</m:t>
                          </m:r>
                        </m:e>
                      </m:nary>
                    </m:oMath>
                  </m:oMathPara>
                </a14:m>
                <a:endParaRPr lang="en-US" altLang="en-US" sz="2400" dirty="0" smtClean="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9933FF"/>
                          </a:solidFill>
                          <a:latin typeface="Cambria Math" panose="02040503050406030204" pitchFamily="18" charset="0"/>
                        </a:rPr>
                        <m:t>𝑠</m:t>
                      </m:r>
                      <m:r>
                        <a:rPr lang="en-US" altLang="en-US" sz="2400" b="0" i="1" smtClean="0">
                          <a:solidFill>
                            <a:srgbClr val="9933FF"/>
                          </a:solidFill>
                          <a:latin typeface="Cambria Math" panose="02040503050406030204" pitchFamily="18" charset="0"/>
                        </a:rPr>
                        <m:t>.</m:t>
                      </m:r>
                      <m:r>
                        <a:rPr lang="en-US" altLang="en-US" sz="2400" b="0" i="1" smtClean="0">
                          <a:solidFill>
                            <a:srgbClr val="9933FF"/>
                          </a:solidFill>
                          <a:latin typeface="Cambria Math" panose="02040503050406030204" pitchFamily="18" charset="0"/>
                        </a:rPr>
                        <m:t>𝑡</m:t>
                      </m:r>
                      <m:r>
                        <a:rPr lang="en-US" altLang="en-US" sz="2400" b="0" i="1" smtClean="0">
                          <a:solidFill>
                            <a:srgbClr val="9933FF"/>
                          </a:solidFill>
                          <a:latin typeface="Cambria Math" panose="02040503050406030204" pitchFamily="18" charset="0"/>
                        </a:rPr>
                        <m:t>.      </m:t>
                      </m:r>
                      <m:nary>
                        <m:naryPr>
                          <m:chr m:val="∑"/>
                          <m:ctrlPr>
                            <a:rPr lang="en-US" altLang="en-US" sz="2400" i="1">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m:t>
                          </m:r>
                          <m:r>
                            <m:rPr>
                              <m:brk m:alnAt="23"/>
                            </m:rP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i="1">
                                  <a:solidFill>
                                    <a:srgbClr val="FF0000"/>
                                  </a:solidFill>
                                  <a:latin typeface="Cambria Math" panose="02040503050406030204" pitchFamily="18" charset="0"/>
                                </a:rPr>
                                <m:t>𝑖</m:t>
                              </m:r>
                            </m:sub>
                          </m:sSub>
                        </m:e>
                      </m:nary>
                      <m:r>
                        <a:rPr lang="en-US" altLang="en-US" sz="2400" b="0" i="0" smtClean="0">
                          <a:latin typeface="Cambria Math" panose="02040503050406030204" pitchFamily="18" charset="0"/>
                        </a:rPr>
                        <m:t>=</m:t>
                      </m:r>
                      <m:r>
                        <a:rPr lang="en-US" altLang="en-US" sz="2400" b="0" i="1" smtClean="0">
                          <a:solidFill>
                            <a:srgbClr val="7030A0"/>
                          </a:solidFill>
                          <a:latin typeface="Cambria Math" panose="02040503050406030204" pitchFamily="18" charset="0"/>
                        </a:rPr>
                        <m:t>𝑀</m:t>
                      </m:r>
                    </m:oMath>
                  </m:oMathPara>
                </a14:m>
                <a:endParaRPr lang="en-US" altLang="en-US" sz="2400" i="1" dirty="0" smtClean="0"/>
              </a:p>
              <a:p>
                <a:pPr marL="0" indent="0" algn="l" rtl="0" eaLnBrk="1" hangingPunct="1">
                  <a:lnSpc>
                    <a:spcPct val="150000"/>
                  </a:lnSpc>
                  <a:buNone/>
                </a:pPr>
                <a:r>
                  <a:rPr lang="en-US" altLang="en-US" sz="2400" dirty="0"/>
                  <a:t>i</a:t>
                </a:r>
                <a:r>
                  <a:rPr lang="en-US" altLang="en-US" sz="2400" dirty="0" smtClean="0"/>
                  <a:t>f </a:t>
                </a:r>
                <a14:m>
                  <m:oMath xmlns:m="http://schemas.openxmlformats.org/officeDocument/2006/math">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𝑢</m:t>
                        </m:r>
                      </m:e>
                      <m:sub>
                        <m:r>
                          <a:rPr lang="en-US" altLang="en-US" sz="2400" i="1">
                            <a:solidFill>
                              <a:srgbClr val="00B050"/>
                            </a:solidFill>
                            <a:latin typeface="Cambria Math" panose="02040503050406030204" pitchFamily="18" charset="0"/>
                          </a:rPr>
                          <m:t>𝑖</m:t>
                        </m:r>
                      </m:sub>
                    </m:sSub>
                    <m:r>
                      <a:rPr lang="en-US" altLang="en-US" sz="2400" b="0" i="0" smtClean="0">
                        <a:solidFill>
                          <a:srgbClr val="00B050"/>
                        </a:solidFill>
                        <a:latin typeface="Cambria Math" panose="02040503050406030204" pitchFamily="18" charset="0"/>
                      </a:rPr>
                      <m:t>=</m:t>
                    </m:r>
                    <m:r>
                      <a:rPr lang="en-US" altLang="en-US" sz="2400" b="0" i="1" smtClean="0">
                        <a:solidFill>
                          <a:srgbClr val="00B050"/>
                        </a:solidFill>
                        <a:latin typeface="Cambria Math" panose="02040503050406030204" pitchFamily="18" charset="0"/>
                      </a:rPr>
                      <m:t>𝑢</m:t>
                    </m:r>
                  </m:oMath>
                </a14:m>
                <a:r>
                  <a:rPr lang="en-US" altLang="en-US" sz="2400" b="0" i="1" dirty="0" smtClean="0">
                    <a:solidFill>
                      <a:srgbClr val="00B050"/>
                    </a:solidFill>
                    <a:latin typeface="Cambria Math" panose="02040503050406030204" pitchFamily="18" charset="0"/>
                  </a:rPr>
                  <a:t> </a:t>
                </a:r>
                <a:r>
                  <a:rPr lang="en-US" altLang="en-US" sz="2400" dirty="0" smtClean="0"/>
                  <a:t>and it is concave, the optimal </a:t>
                </a:r>
                <a14:m>
                  <m:oMath xmlns:m="http://schemas.openxmlformats.org/officeDocument/2006/math">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rPr>
                          <m:t>𝑥</m:t>
                        </m:r>
                      </m:e>
                      <m:sub>
                        <m:r>
                          <a:rPr lang="en-US" altLang="en-US" sz="2400" i="1">
                            <a:solidFill>
                              <a:srgbClr val="FF0000"/>
                            </a:solidFill>
                            <a:latin typeface="Cambria Math" panose="02040503050406030204" pitchFamily="18" charset="0"/>
                          </a:rPr>
                          <m:t>𝑖</m:t>
                        </m:r>
                      </m:sub>
                    </m:sSub>
                  </m:oMath>
                </a14:m>
                <a:r>
                  <a:rPr lang="en-US" altLang="en-US" sz="2400" dirty="0" smtClean="0"/>
                  <a:t>’s will be equal</a:t>
                </a:r>
                <a:endParaRPr lang="en-US" altLang="en-US" sz="2400" dirty="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600200"/>
                <a:ext cx="8075240" cy="4205063"/>
              </a:xfrm>
              <a:blipFill>
                <a:blip r:embed="rId2"/>
                <a:stretch>
                  <a:fillRect l="-1132"/>
                </a:stretch>
              </a:blipFill>
            </p:spPr>
            <p:txBody>
              <a:bodyPr/>
              <a:lstStyle/>
              <a:p>
                <a:r>
                  <a:rPr lang="en-GB">
                    <a:noFill/>
                  </a:rPr>
                  <a:t> </a:t>
                </a:r>
              </a:p>
            </p:txBody>
          </p:sp>
        </mc:Fallback>
      </mc:AlternateContent>
    </p:spTree>
    <p:extLst>
      <p:ext uri="{BB962C8B-B14F-4D97-AF65-F5344CB8AC3E}">
        <p14:creationId xmlns:p14="http://schemas.microsoft.com/office/powerpoint/2010/main" val="53675477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222</a:t>
            </a:fld>
            <a:endParaRPr lang="en-US" altLang="en-US" sz="1400"/>
          </a:p>
        </p:txBody>
      </p:sp>
      <p:sp>
        <p:nvSpPr>
          <p:cNvPr id="146435" name="Rectangle 2"/>
          <p:cNvSpPr>
            <a:spLocks noGrp="1" noChangeArrowheads="1"/>
          </p:cNvSpPr>
          <p:nvPr>
            <p:ph type="title"/>
          </p:nvPr>
        </p:nvSpPr>
        <p:spPr>
          <a:xfrm>
            <a:off x="464745" y="332656"/>
            <a:ext cx="8229600" cy="1143000"/>
          </a:xfrm>
        </p:spPr>
        <p:txBody>
          <a:bodyPr/>
          <a:lstStyle/>
          <a:p>
            <a:pPr eaLnBrk="1" hangingPunct="1"/>
            <a:r>
              <a:rPr lang="en-US" altLang="en-US" sz="3600" dirty="0" smtClean="0">
                <a:solidFill>
                  <a:schemeClr val="accent2"/>
                </a:solidFill>
              </a:rPr>
              <a:t>Maximizing the weighted sum of </a:t>
            </a:r>
            <a:br>
              <a:rPr lang="en-US" altLang="en-US" sz="3600" dirty="0" smtClean="0">
                <a:solidFill>
                  <a:schemeClr val="accent2"/>
                </a:solidFill>
              </a:rPr>
            </a:br>
            <a:r>
              <a:rPr lang="en-US" altLang="en-US" sz="3600" dirty="0" smtClean="0">
                <a:solidFill>
                  <a:schemeClr val="accent2"/>
                </a:solidFill>
              </a:rPr>
              <a:t>a concave utility</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493370"/>
                <a:ext cx="8075240" cy="4205063"/>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𝑀𝑎𝑥</m:t>
                          </m:r>
                        </m:e>
                        <m:sub>
                          <m:r>
                            <a:rPr lang="en-US" altLang="en-US" sz="2400" i="1">
                              <a:solidFill>
                                <a:srgbClr val="9933FF"/>
                              </a:solidFill>
                              <a:latin typeface="Cambria Math" panose="02040503050406030204" pitchFamily="18" charset="0"/>
                            </a:rPr>
                            <m:t>𝑥</m:t>
                          </m:r>
                          <m:r>
                            <a:rPr lang="en-US" altLang="en-US" sz="2400" i="1">
                              <a:solidFill>
                                <a:srgbClr val="9933FF"/>
                              </a:solidFill>
                              <a:latin typeface="Cambria Math" panose="02040503050406030204" pitchFamily="18" charset="0"/>
                            </a:rPr>
                            <m:t>=</m:t>
                          </m:r>
                          <m:d>
                            <m:dPr>
                              <m:ctrlPr>
                                <a:rPr lang="en-US" altLang="en-US" sz="2400" i="1">
                                  <a:solidFill>
                                    <a:srgbClr val="9933FF"/>
                                  </a:solidFill>
                                  <a:latin typeface="Cambria Math" panose="02040503050406030204" pitchFamily="18" charset="0"/>
                                </a:rPr>
                              </m:ctrlPr>
                            </m:dPr>
                            <m:e>
                              <m:sSub>
                                <m:sSubPr>
                                  <m:ctrlPr>
                                    <a:rPr lang="en-US" altLang="en-US" sz="2400" i="1">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𝑥</m:t>
                                  </m:r>
                                </m:e>
                                <m:sub>
                                  <m:r>
                                    <a:rPr lang="en-US" altLang="en-US" sz="2400" i="1">
                                      <a:solidFill>
                                        <a:srgbClr val="9933FF"/>
                                      </a:solidFill>
                                      <a:latin typeface="Cambria Math" panose="02040503050406030204" pitchFamily="18" charset="0"/>
                                    </a:rPr>
                                    <m:t>1</m:t>
                                  </m:r>
                                </m:sub>
                              </m:sSub>
                              <m:r>
                                <a:rPr lang="en-US" altLang="en-US" sz="2400" i="1">
                                  <a:solidFill>
                                    <a:srgbClr val="9933FF"/>
                                  </a:solidFill>
                                  <a:latin typeface="Cambria Math" panose="02040503050406030204" pitchFamily="18" charset="0"/>
                                </a:rPr>
                                <m:t>,…,</m:t>
                              </m:r>
                              <m:sSub>
                                <m:sSubPr>
                                  <m:ctrlPr>
                                    <a:rPr lang="en-US" altLang="en-US" sz="2400" i="1">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𝑥</m:t>
                                  </m:r>
                                </m:e>
                                <m:sub>
                                  <m:r>
                                    <a:rPr lang="en-US" altLang="en-US" sz="2400" i="1">
                                      <a:solidFill>
                                        <a:srgbClr val="9933FF"/>
                                      </a:solidFill>
                                      <a:latin typeface="Cambria Math" panose="02040503050406030204" pitchFamily="18" charset="0"/>
                                    </a:rPr>
                                    <m:t>𝑛</m:t>
                                  </m:r>
                                </m:sub>
                              </m:sSub>
                            </m:e>
                          </m:d>
                        </m:sub>
                      </m:sSub>
                      <m:nary>
                        <m:naryPr>
                          <m:chr m:val="∑"/>
                          <m:ctrlPr>
                            <a:rPr lang="en-US" altLang="en-US" sz="2400" i="1" smtClean="0">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m:t>
                          </m:r>
                          <m:r>
                            <m:rPr>
                              <m:brk m:alnAt="23"/>
                            </m:rP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sSub>
                            <m:sSubPr>
                              <m:ctrlPr>
                                <a:rPr lang="en-US" altLang="en-US" sz="2400" i="1" smtClean="0">
                                  <a:solidFill>
                                    <a:srgbClr val="00B050"/>
                                  </a:solidFill>
                                  <a:latin typeface="Cambria Math" panose="02040503050406030204" pitchFamily="18" charset="0"/>
                                </a:rPr>
                              </m:ctrlPr>
                            </m:sSubPr>
                            <m:e>
                              <m:r>
                                <a:rPr lang="en-US" altLang="en-US" sz="2400" i="1" smtClean="0">
                                  <a:solidFill>
                                    <a:srgbClr val="00B050"/>
                                  </a:solidFill>
                                  <a:latin typeface="Cambria Math" panose="02040503050406030204" pitchFamily="18" charset="0"/>
                                  <a:ea typeface="Cambria Math" panose="02040503050406030204" pitchFamily="18" charset="0"/>
                                </a:rPr>
                                <m:t>𝛼</m:t>
                              </m:r>
                            </m:e>
                            <m:sub>
                              <m:r>
                                <a:rPr lang="en-US" altLang="en-US" sz="2400" b="0" i="1" smtClean="0">
                                  <a:solidFill>
                                    <a:srgbClr val="00B050"/>
                                  </a:solidFill>
                                  <a:latin typeface="Cambria Math" panose="02040503050406030204" pitchFamily="18" charset="0"/>
                                </a:rPr>
                                <m:t>𝑖</m:t>
                              </m:r>
                            </m:sub>
                          </m:sSub>
                          <m:r>
                            <a:rPr lang="en-US" altLang="en-US" sz="2400" b="0" i="1" smtClean="0">
                              <a:solidFill>
                                <a:schemeClr val="tx1"/>
                              </a:solidFill>
                              <a:latin typeface="Cambria Math" panose="02040503050406030204" pitchFamily="18" charset="0"/>
                            </a:rPr>
                            <m:t>𝑢</m:t>
                          </m:r>
                          <m:r>
                            <a:rPr lang="en-US" altLang="en-US" sz="2400" i="1">
                              <a:solidFill>
                                <a:schemeClr val="tx1"/>
                              </a:solidFill>
                              <a:latin typeface="Cambria Math" panose="02040503050406030204" pitchFamily="18" charset="0"/>
                            </a:rPr>
                            <m:t>(</m:t>
                          </m:r>
                          <m:sSub>
                            <m:sSubPr>
                              <m:ctrlPr>
                                <a:rPr lang="en-US" altLang="en-US" sz="2400" i="1" smtClean="0">
                                  <a:solidFill>
                                    <a:srgbClr val="9933FF"/>
                                  </a:solidFill>
                                  <a:latin typeface="Cambria Math" panose="02040503050406030204" pitchFamily="18" charset="0"/>
                                </a:rPr>
                              </m:ctrlPr>
                            </m:sSubPr>
                            <m:e>
                              <m:r>
                                <a:rPr lang="en-US" altLang="en-US" sz="2400" i="1">
                                  <a:solidFill>
                                    <a:srgbClr val="9933FF"/>
                                  </a:solidFill>
                                  <a:latin typeface="Cambria Math" panose="02040503050406030204" pitchFamily="18" charset="0"/>
                                </a:rPr>
                                <m:t>𝑥</m:t>
                              </m:r>
                            </m:e>
                            <m:sub>
                              <m:r>
                                <a:rPr lang="en-US" altLang="en-US" sz="2400" b="0" i="1" smtClean="0">
                                  <a:solidFill>
                                    <a:srgbClr val="9933FF"/>
                                  </a:solidFill>
                                  <a:latin typeface="Cambria Math" panose="02040503050406030204" pitchFamily="18" charset="0"/>
                                </a:rPr>
                                <m:t>𝑖</m:t>
                              </m:r>
                            </m:sub>
                          </m:sSub>
                          <m:r>
                            <a:rPr lang="en-US" altLang="en-US" sz="2400" i="1">
                              <a:solidFill>
                                <a:schemeClr val="tx1"/>
                              </a:solidFill>
                              <a:latin typeface="Cambria Math" panose="02040503050406030204" pitchFamily="18" charset="0"/>
                            </a:rPr>
                            <m:t>)</m:t>
                          </m:r>
                        </m:e>
                      </m:nary>
                    </m:oMath>
                  </m:oMathPara>
                </a14:m>
                <a:endParaRPr lang="en-US" altLang="en-US" sz="2400" dirty="0" smtClean="0"/>
              </a:p>
              <a:p>
                <a:pPr marL="0" indent="0" algn="l" rtl="0" eaLnBrk="1" hangingPunct="1">
                  <a:lnSpc>
                    <a:spcPct val="150000"/>
                  </a:lnSpc>
                  <a:buNone/>
                </a:pPr>
                <a:r>
                  <a:rPr lang="en-US" altLang="en-US" sz="2400" dirty="0" smtClean="0"/>
                  <a:t>Leads to</a:t>
                </a:r>
              </a:p>
              <a:p>
                <a:pPr lvl="1" algn="l" rtl="0" eaLnBrk="1" hangingPunct="1">
                  <a:lnSpc>
                    <a:spcPct val="150000"/>
                  </a:lnSpc>
                </a:pPr>
                <a:r>
                  <a:rPr lang="en-US" altLang="en-US" sz="2000" dirty="0" smtClean="0">
                    <a:solidFill>
                      <a:srgbClr val="A50021"/>
                    </a:solidFill>
                  </a:rPr>
                  <a:t>Convex preferences </a:t>
                </a:r>
              </a:p>
              <a:p>
                <a:pPr lvl="1" algn="l" rtl="0" eaLnBrk="1" hangingPunct="1">
                  <a:lnSpc>
                    <a:spcPct val="150000"/>
                  </a:lnSpc>
                </a:pPr>
                <a:r>
                  <a:rPr lang="en-US" altLang="en-US" sz="2000" dirty="0" smtClean="0">
                    <a:solidFill>
                      <a:srgbClr val="A50021"/>
                    </a:solidFill>
                  </a:rPr>
                  <a:t>Smoothing consumption over time</a:t>
                </a:r>
              </a:p>
              <a:p>
                <a:pPr lvl="1" algn="l" rtl="0" eaLnBrk="1" hangingPunct="1">
                  <a:lnSpc>
                    <a:spcPct val="150000"/>
                  </a:lnSpc>
                </a:pPr>
                <a:r>
                  <a:rPr lang="en-US" altLang="en-US" sz="2000" dirty="0" smtClean="0">
                    <a:solidFill>
                      <a:srgbClr val="A50021"/>
                    </a:solidFill>
                  </a:rPr>
                  <a:t>Risk aversion</a:t>
                </a:r>
              </a:p>
              <a:p>
                <a:pPr lvl="1" algn="l" rtl="0" eaLnBrk="1" hangingPunct="1">
                  <a:lnSpc>
                    <a:spcPct val="150000"/>
                  </a:lnSpc>
                </a:pPr>
                <a:r>
                  <a:rPr lang="en-US" altLang="en-US" sz="2000" dirty="0" smtClean="0">
                    <a:solidFill>
                      <a:srgbClr val="A50021"/>
                    </a:solidFill>
                  </a:rPr>
                  <a:t>Egalitarianism</a:t>
                </a:r>
                <a:endParaRPr lang="en-US" altLang="en-US" sz="2000" dirty="0">
                  <a:solidFill>
                    <a:srgbClr val="A50021"/>
                  </a:solidFill>
                </a:endParaRPr>
              </a:p>
              <a:p>
                <a:pPr marL="0" indent="0" algn="l" rtl="0" eaLnBrk="1" hangingPunct="1">
                  <a:lnSpc>
                    <a:spcPct val="150000"/>
                  </a:lnSpc>
                  <a:buNone/>
                </a:pPr>
                <a:endParaRPr lang="en-US" altLang="en-US" sz="2400" dirty="0" smtClean="0"/>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493370"/>
                <a:ext cx="8075240" cy="4205063"/>
              </a:xfrm>
              <a:blipFill>
                <a:blip r:embed="rId2"/>
                <a:stretch>
                  <a:fillRect l="-1132" b="-3188"/>
                </a:stretch>
              </a:blipFill>
            </p:spPr>
            <p:txBody>
              <a:bodyPr/>
              <a:lstStyle/>
              <a:p>
                <a:r>
                  <a:rPr lang="en-US">
                    <a:noFill/>
                  </a:rPr>
                  <a:t> </a:t>
                </a:r>
              </a:p>
            </p:txBody>
          </p:sp>
        </mc:Fallback>
      </mc:AlternateContent>
    </p:spTree>
    <p:extLst>
      <p:ext uri="{BB962C8B-B14F-4D97-AF65-F5344CB8AC3E}">
        <p14:creationId xmlns:p14="http://schemas.microsoft.com/office/powerpoint/2010/main" val="232041479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223</a:t>
            </a:fld>
            <a:endParaRPr lang="en-US" altLang="en-US" sz="1400"/>
          </a:p>
        </p:txBody>
      </p:sp>
      <p:sp>
        <p:nvSpPr>
          <p:cNvPr id="146435" name="Rectangle 2"/>
          <p:cNvSpPr>
            <a:spLocks noGrp="1" noChangeArrowheads="1"/>
          </p:cNvSpPr>
          <p:nvPr>
            <p:ph type="title"/>
          </p:nvPr>
        </p:nvSpPr>
        <p:spPr>
          <a:xfrm>
            <a:off x="464745" y="332656"/>
            <a:ext cx="8229600" cy="1143000"/>
          </a:xfrm>
        </p:spPr>
        <p:txBody>
          <a:bodyPr/>
          <a:lstStyle/>
          <a:p>
            <a:pPr eaLnBrk="1" hangingPunct="1"/>
            <a:r>
              <a:rPr lang="en-US" altLang="en-US" sz="3600" dirty="0" smtClean="0">
                <a:solidFill>
                  <a:schemeClr val="accent2"/>
                </a:solidFill>
              </a:rPr>
              <a:t>Indeed</a:t>
            </a:r>
          </a:p>
        </p:txBody>
      </p:sp>
      <p:sp>
        <p:nvSpPr>
          <p:cNvPr id="146436" name="Rectangle 3"/>
          <p:cNvSpPr>
            <a:spLocks noGrp="1" noChangeArrowheads="1"/>
          </p:cNvSpPr>
          <p:nvPr>
            <p:ph type="body" idx="1"/>
          </p:nvPr>
        </p:nvSpPr>
        <p:spPr>
          <a:xfrm>
            <a:off x="457200" y="1493371"/>
            <a:ext cx="4546848" cy="3951854"/>
          </a:xfrm>
        </p:spPr>
        <p:txBody>
          <a:bodyPr/>
          <a:lstStyle/>
          <a:p>
            <a:pPr marL="0" indent="0" algn="l" rtl="0" eaLnBrk="1" hangingPunct="1">
              <a:lnSpc>
                <a:spcPct val="150000"/>
              </a:lnSpc>
              <a:buNone/>
            </a:pPr>
            <a:r>
              <a:rPr lang="en-US" altLang="en-US" sz="2400" dirty="0" err="1" smtClean="0">
                <a:solidFill>
                  <a:srgbClr val="FF0000"/>
                </a:solidFill>
              </a:rPr>
              <a:t>Harsanyi</a:t>
            </a:r>
            <a:r>
              <a:rPr lang="en-US" altLang="en-US" sz="2400" dirty="0" smtClean="0"/>
              <a:t> suggested to base utilitarianism on decision making under risk</a:t>
            </a:r>
          </a:p>
          <a:p>
            <a:pPr marL="0" indent="0" algn="l" rtl="0" eaLnBrk="1" hangingPunct="1">
              <a:lnSpc>
                <a:spcPct val="150000"/>
              </a:lnSpc>
              <a:buNone/>
            </a:pPr>
            <a:r>
              <a:rPr lang="en-US" altLang="en-US" sz="2400" dirty="0" smtClean="0"/>
              <a:t>The </a:t>
            </a:r>
            <a:r>
              <a:rPr lang="en-US" altLang="en-US" sz="2400" dirty="0" smtClean="0">
                <a:solidFill>
                  <a:srgbClr val="9933FF"/>
                </a:solidFill>
              </a:rPr>
              <a:t>Impartial Observer </a:t>
            </a:r>
            <a:r>
              <a:rPr lang="en-US" altLang="en-US" sz="2400" dirty="0" smtClean="0"/>
              <a:t>– someone who seems to be taken out of society, not knowing who she will be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594" y="1466203"/>
            <a:ext cx="1898814" cy="2610869"/>
          </a:xfrm>
          <a:prstGeom prst="rect">
            <a:avLst/>
          </a:prstGeom>
        </p:spPr>
      </p:pic>
      <p:sp>
        <p:nvSpPr>
          <p:cNvPr id="3" name="TextBox 2"/>
          <p:cNvSpPr txBox="1"/>
          <p:nvPr/>
        </p:nvSpPr>
        <p:spPr>
          <a:xfrm>
            <a:off x="5436096" y="4653136"/>
            <a:ext cx="3168352" cy="369332"/>
          </a:xfrm>
          <a:prstGeom prst="rect">
            <a:avLst/>
          </a:prstGeom>
          <a:noFill/>
        </p:spPr>
        <p:txBody>
          <a:bodyPr wrap="square" rtlCol="0">
            <a:spAutoFit/>
          </a:bodyPr>
          <a:lstStyle/>
          <a:p>
            <a:r>
              <a:rPr lang="en-US" dirty="0" smtClean="0"/>
              <a:t>John </a:t>
            </a:r>
            <a:r>
              <a:rPr lang="en-US" dirty="0" err="1" smtClean="0"/>
              <a:t>Harsanyi</a:t>
            </a:r>
            <a:r>
              <a:rPr lang="en-US" dirty="0" smtClean="0"/>
              <a:t> (1920-2000)</a:t>
            </a:r>
            <a:endParaRPr lang="en-GB" dirty="0"/>
          </a:p>
        </p:txBody>
      </p:sp>
    </p:spTree>
    <p:extLst>
      <p:ext uri="{BB962C8B-B14F-4D97-AF65-F5344CB8AC3E}">
        <p14:creationId xmlns:p14="http://schemas.microsoft.com/office/powerpoint/2010/main" val="93855329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224</a:t>
            </a:fld>
            <a:endParaRPr lang="en-US" altLang="en-US" sz="1400"/>
          </a:p>
        </p:txBody>
      </p:sp>
      <p:sp>
        <p:nvSpPr>
          <p:cNvPr id="146435" name="Rectangle 2"/>
          <p:cNvSpPr>
            <a:spLocks noGrp="1" noChangeArrowheads="1"/>
          </p:cNvSpPr>
          <p:nvPr>
            <p:ph type="title"/>
          </p:nvPr>
        </p:nvSpPr>
        <p:spPr>
          <a:xfrm>
            <a:off x="464745" y="332656"/>
            <a:ext cx="8229600" cy="1143000"/>
          </a:xfrm>
        </p:spPr>
        <p:txBody>
          <a:bodyPr/>
          <a:lstStyle/>
          <a:p>
            <a:pPr eaLnBrk="1" hangingPunct="1"/>
            <a:r>
              <a:rPr lang="en-US" altLang="en-US" sz="3600" dirty="0" err="1" smtClean="0">
                <a:solidFill>
                  <a:schemeClr val="accent2"/>
                </a:solidFill>
              </a:rPr>
              <a:t>Harsanyi’s</a:t>
            </a:r>
            <a:r>
              <a:rPr lang="en-US" altLang="en-US" sz="3600" dirty="0" smtClean="0">
                <a:solidFill>
                  <a:schemeClr val="accent2"/>
                </a:solidFill>
              </a:rPr>
              <a:t> mental exercise</a:t>
            </a:r>
          </a:p>
        </p:txBody>
      </p:sp>
      <p:sp>
        <p:nvSpPr>
          <p:cNvPr id="146436" name="Rectangle 3"/>
          <p:cNvSpPr>
            <a:spLocks noGrp="1" noChangeArrowheads="1"/>
          </p:cNvSpPr>
          <p:nvPr>
            <p:ph type="body" idx="1"/>
          </p:nvPr>
        </p:nvSpPr>
        <p:spPr>
          <a:xfrm>
            <a:off x="757949" y="1475656"/>
            <a:ext cx="7643192" cy="4205063"/>
          </a:xfrm>
        </p:spPr>
        <p:txBody>
          <a:bodyPr/>
          <a:lstStyle/>
          <a:p>
            <a:pPr marL="0" indent="0" algn="l" rtl="0" eaLnBrk="1" hangingPunct="1">
              <a:lnSpc>
                <a:spcPct val="150000"/>
              </a:lnSpc>
              <a:buNone/>
            </a:pPr>
            <a:r>
              <a:rPr lang="en-US" altLang="en-US" sz="2400" dirty="0" smtClean="0"/>
              <a:t>Both in </a:t>
            </a:r>
          </a:p>
          <a:p>
            <a:pPr lvl="1" algn="l" rtl="0" eaLnBrk="1" hangingPunct="1">
              <a:lnSpc>
                <a:spcPct val="150000"/>
              </a:lnSpc>
            </a:pPr>
            <a:r>
              <a:rPr lang="en-US" altLang="en-US" sz="2000" dirty="0" smtClean="0"/>
              <a:t>(one of) his derivation(s) of </a:t>
            </a:r>
            <a:r>
              <a:rPr lang="en-US" altLang="en-US" sz="2000" dirty="0" smtClean="0">
                <a:solidFill>
                  <a:srgbClr val="9933FF"/>
                </a:solidFill>
              </a:rPr>
              <a:t>utilitarianism</a:t>
            </a:r>
            <a:r>
              <a:rPr lang="en-US" altLang="en-US" sz="2000" dirty="0" smtClean="0"/>
              <a:t> from </a:t>
            </a:r>
            <a:r>
              <a:rPr lang="en-US" altLang="en-US" sz="2000" dirty="0" smtClean="0">
                <a:solidFill>
                  <a:srgbClr val="9933FF"/>
                </a:solidFill>
              </a:rPr>
              <a:t>expected utility</a:t>
            </a:r>
          </a:p>
          <a:p>
            <a:pPr lvl="1" algn="l" rtl="0" eaLnBrk="1" hangingPunct="1">
              <a:lnSpc>
                <a:spcPct val="150000"/>
              </a:lnSpc>
            </a:pPr>
            <a:r>
              <a:rPr lang="en-US" altLang="en-US" sz="2000" dirty="0" smtClean="0"/>
              <a:t>his </a:t>
            </a:r>
            <a:r>
              <a:rPr lang="en-US" altLang="en-US" sz="2000" dirty="0"/>
              <a:t>contribution to </a:t>
            </a:r>
            <a:r>
              <a:rPr lang="en-US" altLang="en-US" sz="2000" dirty="0">
                <a:solidFill>
                  <a:srgbClr val="9933FF"/>
                </a:solidFill>
              </a:rPr>
              <a:t>incomplete information games</a:t>
            </a:r>
          </a:p>
          <a:p>
            <a:pPr marL="0" indent="0" algn="l" rtl="0" eaLnBrk="1" hangingPunct="1">
              <a:lnSpc>
                <a:spcPct val="150000"/>
              </a:lnSpc>
              <a:buNone/>
            </a:pPr>
            <a:r>
              <a:rPr lang="en-US" altLang="en-US" sz="2400" dirty="0" smtClean="0"/>
              <a:t>he performed the </a:t>
            </a:r>
            <a:r>
              <a:rPr lang="en-US" altLang="en-US" sz="2400" dirty="0" smtClean="0">
                <a:solidFill>
                  <a:srgbClr val="00B050"/>
                </a:solidFill>
              </a:rPr>
              <a:t>same mental exercise</a:t>
            </a:r>
            <a:r>
              <a:rPr lang="en-US" altLang="en-US" sz="2400" dirty="0" smtClean="0"/>
              <a:t>: going back before we were born, and thinking (in a very Bayesian way) into which world we are going to be born</a:t>
            </a:r>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120509335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225</a:t>
            </a:fld>
            <a:endParaRPr lang="en-US" altLang="en-US" sz="1400"/>
          </a:p>
        </p:txBody>
      </p:sp>
      <p:sp>
        <p:nvSpPr>
          <p:cNvPr id="146435" name="Rectangle 2"/>
          <p:cNvSpPr>
            <a:spLocks noGrp="1" noChangeArrowheads="1"/>
          </p:cNvSpPr>
          <p:nvPr>
            <p:ph type="title"/>
          </p:nvPr>
        </p:nvSpPr>
        <p:spPr>
          <a:xfrm>
            <a:off x="464745" y="332656"/>
            <a:ext cx="8229600" cy="1143000"/>
          </a:xfrm>
        </p:spPr>
        <p:txBody>
          <a:bodyPr/>
          <a:lstStyle/>
          <a:p>
            <a:pPr eaLnBrk="1" hangingPunct="1"/>
            <a:r>
              <a:rPr lang="en-US" altLang="en-US" sz="3600" dirty="0" smtClean="0">
                <a:solidFill>
                  <a:schemeClr val="accent2"/>
                </a:solidFill>
              </a:rPr>
              <a:t>The same idea as in </a:t>
            </a:r>
          </a:p>
        </p:txBody>
      </p:sp>
      <p:sp>
        <p:nvSpPr>
          <p:cNvPr id="146436" name="Rectangle 3"/>
          <p:cNvSpPr>
            <a:spLocks noGrp="1" noChangeArrowheads="1"/>
          </p:cNvSpPr>
          <p:nvPr>
            <p:ph type="body" idx="1"/>
          </p:nvPr>
        </p:nvSpPr>
        <p:spPr>
          <a:xfrm>
            <a:off x="2348483" y="4709825"/>
            <a:ext cx="4462123" cy="1583568"/>
          </a:xfrm>
        </p:spPr>
        <p:txBody>
          <a:bodyPr/>
          <a:lstStyle/>
          <a:p>
            <a:pPr marL="0" indent="0" algn="l" rtl="0" eaLnBrk="1" hangingPunct="1">
              <a:lnSpc>
                <a:spcPct val="150000"/>
              </a:lnSpc>
              <a:buNone/>
            </a:pPr>
            <a:r>
              <a:rPr lang="en-US" altLang="en-US" sz="2400" dirty="0" smtClean="0">
                <a:solidFill>
                  <a:srgbClr val="FF0000"/>
                </a:solidFill>
              </a:rPr>
              <a:t>Behind the Veil of Ignorance</a:t>
            </a:r>
          </a:p>
          <a:p>
            <a:pPr marL="0" indent="0" algn="l" rtl="0" eaLnBrk="1" hangingPunct="1">
              <a:lnSpc>
                <a:spcPct val="150000"/>
              </a:lnSpc>
              <a:buNone/>
            </a:pPr>
            <a:r>
              <a:rPr lang="en-US" altLang="en-US" sz="2400" dirty="0" smtClean="0"/>
              <a:t>In A Theory of Justice (1971)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606985"/>
            <a:ext cx="2208565" cy="2253455"/>
          </a:xfrm>
          <a:prstGeom prst="rect">
            <a:avLst/>
          </a:prstGeom>
        </p:spPr>
      </p:pic>
      <p:sp>
        <p:nvSpPr>
          <p:cNvPr id="3" name="TextBox 2"/>
          <p:cNvSpPr txBox="1"/>
          <p:nvPr/>
        </p:nvSpPr>
        <p:spPr>
          <a:xfrm>
            <a:off x="5580112" y="4094145"/>
            <a:ext cx="2856637" cy="369332"/>
          </a:xfrm>
          <a:prstGeom prst="rect">
            <a:avLst/>
          </a:prstGeom>
          <a:noFill/>
        </p:spPr>
        <p:txBody>
          <a:bodyPr wrap="square" rtlCol="0">
            <a:spAutoFit/>
          </a:bodyPr>
          <a:lstStyle/>
          <a:p>
            <a:r>
              <a:rPr lang="en-US" dirty="0" smtClean="0"/>
              <a:t>John Rawls (1921-2002)</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73" y="1602359"/>
            <a:ext cx="1550095" cy="2339766"/>
          </a:xfrm>
          <a:prstGeom prst="rect">
            <a:avLst/>
          </a:prstGeom>
        </p:spPr>
      </p:pic>
    </p:spTree>
    <p:extLst>
      <p:ext uri="{BB962C8B-B14F-4D97-AF65-F5344CB8AC3E}">
        <p14:creationId xmlns:p14="http://schemas.microsoft.com/office/powerpoint/2010/main" val="96599197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Kant never liked utilitarianism</a:t>
            </a:r>
          </a:p>
        </p:txBody>
      </p:sp>
      <p:sp>
        <p:nvSpPr>
          <p:cNvPr id="146436" name="Rectangle 3"/>
          <p:cNvSpPr>
            <a:spLocks noGrp="1" noChangeArrowheads="1"/>
          </p:cNvSpPr>
          <p:nvPr>
            <p:ph type="body" idx="1"/>
          </p:nvPr>
        </p:nvSpPr>
        <p:spPr>
          <a:xfrm>
            <a:off x="457200" y="1600201"/>
            <a:ext cx="4618856" cy="3629000"/>
          </a:xfrm>
        </p:spPr>
        <p:txBody>
          <a:bodyPr/>
          <a:lstStyle/>
          <a:p>
            <a:pPr marL="0" indent="0" algn="l" rtl="0" eaLnBrk="1" hangingPunct="1">
              <a:lnSpc>
                <a:spcPct val="150000"/>
              </a:lnSpc>
              <a:buNone/>
            </a:pPr>
            <a:r>
              <a:rPr lang="en-GB" sz="2400" dirty="0" smtClean="0"/>
              <a:t>The </a:t>
            </a:r>
            <a:r>
              <a:rPr lang="en-GB" sz="2400" dirty="0" smtClean="0">
                <a:solidFill>
                  <a:srgbClr val="FF0000"/>
                </a:solidFill>
              </a:rPr>
              <a:t>Categorical Imperative</a:t>
            </a:r>
            <a:r>
              <a:rPr lang="en-GB" sz="2400" dirty="0" smtClean="0"/>
              <a:t>:</a:t>
            </a:r>
          </a:p>
          <a:p>
            <a:pPr marL="0" indent="0" algn="l" rtl="0" eaLnBrk="1" hangingPunct="1">
              <a:lnSpc>
                <a:spcPct val="150000"/>
              </a:lnSpc>
              <a:buNone/>
            </a:pPr>
            <a:r>
              <a:rPr lang="en-GB" sz="2400" dirty="0" smtClean="0"/>
              <a:t>“</a:t>
            </a:r>
            <a:r>
              <a:rPr lang="en-GB" sz="2400" dirty="0" smtClean="0">
                <a:solidFill>
                  <a:srgbClr val="0070C0"/>
                </a:solidFill>
              </a:rPr>
              <a:t>Act </a:t>
            </a:r>
            <a:r>
              <a:rPr lang="en-GB" sz="2400" dirty="0">
                <a:solidFill>
                  <a:srgbClr val="0070C0"/>
                </a:solidFill>
              </a:rPr>
              <a:t>only according to </a:t>
            </a:r>
            <a:r>
              <a:rPr lang="en-GB" sz="2400" dirty="0" smtClean="0">
                <a:solidFill>
                  <a:srgbClr val="0070C0"/>
                </a:solidFill>
              </a:rPr>
              <a:t>that</a:t>
            </a:r>
            <a:r>
              <a:rPr lang="en-GB" sz="2400" dirty="0">
                <a:solidFill>
                  <a:srgbClr val="0070C0"/>
                </a:solidFill>
              </a:rPr>
              <a:t> </a:t>
            </a:r>
            <a:r>
              <a:rPr lang="en-GB" sz="2400" dirty="0" smtClean="0">
                <a:solidFill>
                  <a:srgbClr val="0070C0"/>
                </a:solidFill>
              </a:rPr>
              <a:t>maxim whereby </a:t>
            </a:r>
            <a:r>
              <a:rPr lang="en-GB" sz="2400" dirty="0">
                <a:solidFill>
                  <a:srgbClr val="0070C0"/>
                </a:solidFill>
              </a:rPr>
              <a:t>you can, at the same time, will that it should become a universal </a:t>
            </a:r>
            <a:r>
              <a:rPr lang="en-GB" sz="2400" dirty="0" smtClean="0">
                <a:solidFill>
                  <a:srgbClr val="0070C0"/>
                </a:solidFill>
              </a:rPr>
              <a:t>law</a:t>
            </a:r>
            <a:r>
              <a:rPr lang="en-GB" sz="2400" dirty="0" smtClean="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340768"/>
            <a:ext cx="2246026" cy="2931065"/>
          </a:xfrm>
          <a:prstGeom prst="rect">
            <a:avLst/>
          </a:prstGeom>
        </p:spPr>
      </p:pic>
      <p:sp>
        <p:nvSpPr>
          <p:cNvPr id="3" name="TextBox 2"/>
          <p:cNvSpPr txBox="1"/>
          <p:nvPr/>
        </p:nvSpPr>
        <p:spPr>
          <a:xfrm>
            <a:off x="5343153" y="4437112"/>
            <a:ext cx="3226582" cy="369332"/>
          </a:xfrm>
          <a:prstGeom prst="rect">
            <a:avLst/>
          </a:prstGeom>
          <a:noFill/>
        </p:spPr>
        <p:txBody>
          <a:bodyPr wrap="square" rtlCol="0">
            <a:spAutoFit/>
          </a:bodyPr>
          <a:lstStyle/>
          <a:p>
            <a:r>
              <a:rPr lang="en-US" dirty="0" smtClean="0"/>
              <a:t>Immanuel Kant (1724-1804)</a:t>
            </a:r>
            <a:endParaRPr lang="en-GB" dirty="0"/>
          </a:p>
        </p:txBody>
      </p:sp>
    </p:spTree>
    <p:extLst>
      <p:ext uri="{BB962C8B-B14F-4D97-AF65-F5344CB8AC3E}">
        <p14:creationId xmlns:p14="http://schemas.microsoft.com/office/powerpoint/2010/main" val="274491187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Common critiques of utilitarianism</a:t>
            </a:r>
          </a:p>
        </p:txBody>
      </p:sp>
      <p:sp>
        <p:nvSpPr>
          <p:cNvPr id="146436" name="Rectangle 3"/>
          <p:cNvSpPr>
            <a:spLocks noGrp="1" noChangeArrowheads="1"/>
          </p:cNvSpPr>
          <p:nvPr>
            <p:ph type="body" idx="1"/>
          </p:nvPr>
        </p:nvSpPr>
        <p:spPr>
          <a:xfrm>
            <a:off x="457200" y="1600201"/>
            <a:ext cx="5554960" cy="3629000"/>
          </a:xfrm>
        </p:spPr>
        <p:txBody>
          <a:bodyPr/>
          <a:lstStyle/>
          <a:p>
            <a:pPr marL="0" indent="0" algn="l" rtl="0" eaLnBrk="1" hangingPunct="1">
              <a:lnSpc>
                <a:spcPct val="150000"/>
              </a:lnSpc>
              <a:buNone/>
            </a:pPr>
            <a:r>
              <a:rPr lang="en-US" sz="2400" dirty="0" smtClean="0"/>
              <a:t>It can justify the </a:t>
            </a:r>
            <a:r>
              <a:rPr lang="en-US" sz="2400" dirty="0" smtClean="0">
                <a:solidFill>
                  <a:srgbClr val="0070C0"/>
                </a:solidFill>
              </a:rPr>
              <a:t>killing of innocents</a:t>
            </a:r>
          </a:p>
          <a:p>
            <a:pPr marL="0" indent="0" algn="l" rtl="0" eaLnBrk="1" hangingPunct="1">
              <a:lnSpc>
                <a:spcPct val="150000"/>
              </a:lnSpc>
              <a:buNone/>
            </a:pPr>
            <a:endParaRPr lang="en-US" sz="2400" dirty="0"/>
          </a:p>
          <a:p>
            <a:pPr marL="0" indent="0" algn="l" rtl="0" eaLnBrk="1" hangingPunct="1">
              <a:lnSpc>
                <a:spcPct val="150000"/>
              </a:lnSpc>
              <a:buNone/>
            </a:pPr>
            <a:endParaRPr lang="en-US" sz="2400" dirty="0" smtClean="0"/>
          </a:p>
          <a:p>
            <a:pPr marL="0" indent="0" algn="l" rtl="0" eaLnBrk="1" hangingPunct="1">
              <a:lnSpc>
                <a:spcPct val="150000"/>
              </a:lnSpc>
              <a:buNone/>
            </a:pPr>
            <a:endParaRPr lang="en-US" sz="2400" dirty="0"/>
          </a:p>
          <a:p>
            <a:pPr marL="0" indent="0" algn="l" rtl="0" eaLnBrk="1" hangingPunct="1">
              <a:lnSpc>
                <a:spcPct val="150000"/>
              </a:lnSpc>
              <a:buNone/>
            </a:pPr>
            <a:endParaRPr lang="en-US" sz="2400" dirty="0" smtClean="0"/>
          </a:p>
          <a:p>
            <a:pPr marL="0" indent="0" algn="l" rtl="0" eaLnBrk="1" hangingPunct="1">
              <a:lnSpc>
                <a:spcPct val="150000"/>
              </a:lnSpc>
              <a:buNone/>
            </a:pPr>
            <a:r>
              <a:rPr lang="en-US" sz="2400" dirty="0" smtClean="0"/>
              <a:t>Would you divert the trolley? </a:t>
            </a:r>
            <a:endParaRPr lang="en-GB"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804" y="1772816"/>
            <a:ext cx="1957089" cy="2520280"/>
          </a:xfrm>
          <a:prstGeom prst="rect">
            <a:avLst/>
          </a:prstGeom>
        </p:spPr>
      </p:pic>
      <p:sp>
        <p:nvSpPr>
          <p:cNvPr id="5" name="TextBox 4"/>
          <p:cNvSpPr txBox="1"/>
          <p:nvPr/>
        </p:nvSpPr>
        <p:spPr>
          <a:xfrm>
            <a:off x="5894188" y="4502544"/>
            <a:ext cx="2880320" cy="369332"/>
          </a:xfrm>
          <a:prstGeom prst="rect">
            <a:avLst/>
          </a:prstGeom>
          <a:noFill/>
        </p:spPr>
        <p:txBody>
          <a:bodyPr wrap="square" rtlCol="0">
            <a:spAutoFit/>
          </a:bodyPr>
          <a:lstStyle/>
          <a:p>
            <a:r>
              <a:rPr lang="en-US" dirty="0" smtClean="0"/>
              <a:t>Philippa Foot (1920-2010)</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924944"/>
            <a:ext cx="4572001" cy="1560259"/>
          </a:xfrm>
          <a:prstGeom prst="rect">
            <a:avLst/>
          </a:prstGeom>
        </p:spPr>
      </p:pic>
    </p:spTree>
    <p:extLst>
      <p:ext uri="{BB962C8B-B14F-4D97-AF65-F5344CB8AC3E}">
        <p14:creationId xmlns:p14="http://schemas.microsoft.com/office/powerpoint/2010/main" val="277105662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a:solidFill>
                  <a:schemeClr val="accent2"/>
                </a:solidFill>
              </a:rPr>
              <a:t>C</a:t>
            </a:r>
            <a:r>
              <a:rPr lang="en-US" altLang="en-US" sz="3600" dirty="0" smtClean="0">
                <a:solidFill>
                  <a:schemeClr val="accent2"/>
                </a:solidFill>
              </a:rPr>
              <a:t>ritiques of utilitarianism</a:t>
            </a:r>
          </a:p>
        </p:txBody>
      </p:sp>
      <p:sp>
        <p:nvSpPr>
          <p:cNvPr id="146436" name="Rectangle 3"/>
          <p:cNvSpPr>
            <a:spLocks noGrp="1" noChangeArrowheads="1"/>
          </p:cNvSpPr>
          <p:nvPr>
            <p:ph type="body" idx="1"/>
          </p:nvPr>
        </p:nvSpPr>
        <p:spPr>
          <a:xfrm>
            <a:off x="457200" y="1600201"/>
            <a:ext cx="7715200" cy="4061048"/>
          </a:xfrm>
        </p:spPr>
        <p:txBody>
          <a:bodyPr/>
          <a:lstStyle/>
          <a:p>
            <a:pPr algn="l" rtl="0" eaLnBrk="1" hangingPunct="1">
              <a:lnSpc>
                <a:spcPct val="150000"/>
              </a:lnSpc>
            </a:pPr>
            <a:r>
              <a:rPr lang="en-US" sz="2400" dirty="0" smtClean="0"/>
              <a:t>Killing innocents seems wrong</a:t>
            </a:r>
          </a:p>
          <a:p>
            <a:pPr marL="731520" indent="0" algn="l" rtl="0" eaLnBrk="1" hangingPunct="1">
              <a:lnSpc>
                <a:spcPct val="150000"/>
              </a:lnSpc>
              <a:buNone/>
            </a:pPr>
            <a:r>
              <a:rPr lang="en-US" sz="2400" dirty="0" smtClean="0">
                <a:solidFill>
                  <a:srgbClr val="A50021"/>
                </a:solidFill>
              </a:rPr>
              <a:t>But </a:t>
            </a:r>
            <a:r>
              <a:rPr lang="en-US" sz="2400" dirty="0">
                <a:solidFill>
                  <a:srgbClr val="A50021"/>
                </a:solidFill>
              </a:rPr>
              <a:t>don’t we often make such calculations?</a:t>
            </a:r>
          </a:p>
          <a:p>
            <a:pPr algn="l" rtl="0" eaLnBrk="1" hangingPunct="1">
              <a:lnSpc>
                <a:spcPct val="150000"/>
              </a:lnSpc>
            </a:pPr>
            <a:r>
              <a:rPr lang="en-US" sz="2400" dirty="0" smtClean="0"/>
              <a:t>It turns out that the trolley problems invokes different reactions if an “</a:t>
            </a:r>
            <a:r>
              <a:rPr lang="en-US" sz="2400" dirty="0" smtClean="0">
                <a:solidFill>
                  <a:srgbClr val="0070C0"/>
                </a:solidFill>
              </a:rPr>
              <a:t>unrelated person</a:t>
            </a:r>
            <a:r>
              <a:rPr lang="en-US" sz="2400" dirty="0" smtClean="0"/>
              <a:t>”</a:t>
            </a:r>
            <a:r>
              <a:rPr lang="en-US" sz="2400" dirty="0" smtClean="0">
                <a:solidFill>
                  <a:srgbClr val="0070C0"/>
                </a:solidFill>
              </a:rPr>
              <a:t> </a:t>
            </a:r>
            <a:r>
              <a:rPr lang="en-US" sz="2400" dirty="0" smtClean="0"/>
              <a:t>has to be sacrificed (than in the original version) </a:t>
            </a:r>
          </a:p>
          <a:p>
            <a:pPr marL="731520" indent="0" algn="l" rtl="0" eaLnBrk="1" hangingPunct="1">
              <a:lnSpc>
                <a:spcPct val="150000"/>
              </a:lnSpc>
              <a:buNone/>
            </a:pPr>
            <a:r>
              <a:rPr lang="en-US" sz="2400" dirty="0" smtClean="0">
                <a:solidFill>
                  <a:srgbClr val="A50021"/>
                </a:solidFill>
              </a:rPr>
              <a:t>Don’t these examples involve many issues of incomplete information and incentives?</a:t>
            </a:r>
          </a:p>
        </p:txBody>
      </p:sp>
    </p:spTree>
    <p:extLst>
      <p:ext uri="{BB962C8B-B14F-4D97-AF65-F5344CB8AC3E}">
        <p14:creationId xmlns:p14="http://schemas.microsoft.com/office/powerpoint/2010/main" val="190195555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229</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In any event</a:t>
            </a:r>
          </a:p>
        </p:txBody>
      </p:sp>
      <p:sp>
        <p:nvSpPr>
          <p:cNvPr id="146436" name="Rectangle 3"/>
          <p:cNvSpPr>
            <a:spLocks noGrp="1" noChangeArrowheads="1"/>
          </p:cNvSpPr>
          <p:nvPr>
            <p:ph type="body" idx="1"/>
          </p:nvPr>
        </p:nvSpPr>
        <p:spPr>
          <a:xfrm>
            <a:off x="457200" y="1600201"/>
            <a:ext cx="7715200" cy="4061048"/>
          </a:xfrm>
        </p:spPr>
        <p:txBody>
          <a:bodyPr/>
          <a:lstStyle/>
          <a:p>
            <a:pPr marL="0" indent="0" algn="l" rtl="0" eaLnBrk="1" hangingPunct="1">
              <a:lnSpc>
                <a:spcPct val="150000"/>
              </a:lnSpc>
              <a:buNone/>
            </a:pPr>
            <a:r>
              <a:rPr lang="en-US" sz="2400" dirty="0" smtClean="0"/>
              <a:t>Economists find utilitarianism easy to relate to</a:t>
            </a:r>
          </a:p>
          <a:p>
            <a:pPr algn="l" rtl="0" eaLnBrk="1" hangingPunct="1">
              <a:lnSpc>
                <a:spcPct val="150000"/>
              </a:lnSpc>
            </a:pPr>
            <a:r>
              <a:rPr lang="en-US" sz="2400" dirty="0" smtClean="0"/>
              <a:t>It is </a:t>
            </a:r>
            <a:r>
              <a:rPr lang="en-US" sz="2400" dirty="0" smtClean="0">
                <a:solidFill>
                  <a:srgbClr val="00B050"/>
                </a:solidFill>
              </a:rPr>
              <a:t>consequentialist</a:t>
            </a:r>
          </a:p>
          <a:p>
            <a:pPr algn="l" rtl="0" eaLnBrk="1" hangingPunct="1">
              <a:lnSpc>
                <a:spcPct val="150000"/>
              </a:lnSpc>
            </a:pPr>
            <a:r>
              <a:rPr lang="en-US" sz="2400" dirty="0" smtClean="0"/>
              <a:t>It uses the concept of </a:t>
            </a:r>
            <a:r>
              <a:rPr lang="en-US" sz="2400" dirty="0" smtClean="0">
                <a:solidFill>
                  <a:srgbClr val="00B050"/>
                </a:solidFill>
              </a:rPr>
              <a:t>utility</a:t>
            </a:r>
          </a:p>
          <a:p>
            <a:pPr algn="l" rtl="0" eaLnBrk="1" hangingPunct="1">
              <a:lnSpc>
                <a:spcPct val="150000"/>
              </a:lnSpc>
            </a:pPr>
            <a:r>
              <a:rPr lang="en-US" sz="2400" dirty="0" smtClean="0"/>
              <a:t>And it avoids intangibles like “general rules” and “intentions”</a:t>
            </a:r>
          </a:p>
        </p:txBody>
      </p:sp>
    </p:spTree>
    <p:extLst>
      <p:ext uri="{BB962C8B-B14F-4D97-AF65-F5344CB8AC3E}">
        <p14:creationId xmlns:p14="http://schemas.microsoft.com/office/powerpoint/2010/main" val="1978517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P6 implies that </a:t>
                </a:r>
                <a14:m>
                  <m:oMath xmlns:m="http://schemas.openxmlformats.org/officeDocument/2006/math">
                    <m:r>
                      <a:rPr lang="en-US" sz="3600" i="1" dirty="0" smtClean="0">
                        <a:solidFill>
                          <a:schemeClr val="accent2"/>
                        </a:solidFill>
                        <a:latin typeface="Cambria Math"/>
                      </a:rPr>
                      <m:t>𝑆</m:t>
                    </m:r>
                  </m:oMath>
                </a14:m>
                <a:r>
                  <a:rPr lang="en-US" sz="3600" dirty="0" smtClean="0">
                    <a:solidFill>
                      <a:schemeClr val="accent2"/>
                    </a:solidFill>
                  </a:rPr>
                  <a:t> is infinite</a:t>
                </a:r>
                <a:endParaRPr lang="en-US" sz="3600" dirty="0">
                  <a:solidFill>
                    <a:srgbClr val="FF0000"/>
                  </a:solidFill>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28650" y="412016"/>
                <a:ext cx="7886700" cy="994172"/>
              </a:xfrm>
              <a:blipFill rotWithShape="1">
                <a:blip r:embed="rId2"/>
                <a:stretch>
                  <a:fillRect b="-5521"/>
                </a:stretch>
              </a:blipFill>
            </p:spPr>
            <p:txBody>
              <a:bodyPr/>
              <a:lstStyle/>
              <a:p>
                <a:r>
                  <a:rPr lang="en-US">
                    <a:noFill/>
                  </a:rPr>
                  <a:t> </a:t>
                </a:r>
              </a:p>
            </p:txBody>
          </p:sp>
        </mc:Fallback>
      </mc:AlternateContent>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marL="365760" indent="-457200">
                  <a:lnSpc>
                    <a:spcPct val="150000"/>
                  </a:lnSpc>
                </a:pPr>
                <a:r>
                  <a:rPr lang="en-US" sz="2000" dirty="0"/>
                  <a:t>P6.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for any </a:t>
                </a:r>
                <a14:m>
                  <m:oMath xmlns:m="http://schemas.openxmlformats.org/officeDocument/2006/math">
                    <m:r>
                      <a:rPr lang="en-US" sz="2000" i="1">
                        <a:solidFill>
                          <a:srgbClr val="7030A0"/>
                        </a:solidFill>
                        <a:latin typeface="Cambria Math" panose="02040503050406030204" pitchFamily="18" charset="0"/>
                      </a:rPr>
                      <m:t>h</m:t>
                    </m:r>
                  </m:oMath>
                </a14:m>
                <a:r>
                  <a:rPr lang="en-US" sz="2000" dirty="0"/>
                  <a:t> there </a:t>
                </a:r>
                <a:r>
                  <a:rPr lang="en-US" sz="2000" dirty="0">
                    <a:solidFill>
                      <a:srgbClr val="FF0000"/>
                    </a:solidFill>
                  </a:rPr>
                  <a:t>exists</a:t>
                </a:r>
                <a:r>
                  <a:rPr lang="en-US" sz="2000" dirty="0"/>
                  <a:t> a partition </a:t>
                </a:r>
                <a14:m>
                  <m:oMath xmlns:m="http://schemas.openxmlformats.org/officeDocument/2006/math">
                    <m:d>
                      <m:dPr>
                        <m:begChr m:val="{"/>
                        <m:endChr m:val="}"/>
                        <m:ctrlPr>
                          <a:rPr lang="en-US" sz="2000" i="1">
                            <a:solidFill>
                              <a:srgbClr val="009900"/>
                            </a:solidFill>
                            <a:latin typeface="Cambria Math" panose="02040503050406030204" pitchFamily="18" charset="0"/>
                          </a:rPr>
                        </m:ctrlPr>
                      </m:dPr>
                      <m:e>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1</m:t>
                            </m:r>
                          </m:sub>
                        </m:sSub>
                        <m:r>
                          <a:rPr lang="en-US" sz="2000" i="1">
                            <a:solidFill>
                              <a:srgbClr val="009900"/>
                            </a:solidFill>
                            <a:latin typeface="Cambria Math" panose="02040503050406030204" pitchFamily="18" charset="0"/>
                          </a:rPr>
                          <m:t>,…,</m:t>
                        </m:r>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𝑛</m:t>
                            </m:r>
                          </m:sub>
                        </m:sSub>
                      </m:e>
                    </m:d>
                  </m:oMath>
                </a14:m>
                <a:r>
                  <a:rPr lang="en-US" sz="2000" dirty="0"/>
                  <a:t> of </a:t>
                </a:r>
                <a14:m>
                  <m:oMath xmlns:m="http://schemas.openxmlformats.org/officeDocument/2006/math">
                    <m:r>
                      <a:rPr lang="en-US" sz="2000" i="1">
                        <a:latin typeface="Cambria Math" panose="02040503050406030204" pitchFamily="18" charset="0"/>
                      </a:rPr>
                      <m:t>𝑆</m:t>
                    </m:r>
                  </m:oMath>
                </a14:m>
                <a:r>
                  <a:rPr lang="en-US" sz="2000" dirty="0"/>
                  <a:t> such that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r>
                  <a:rPr lang="en-US" sz="2000" dirty="0"/>
                  <a:t>  and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oMath>
                </a14:m>
                <a:r>
                  <a:rPr lang="en-US" sz="2000" dirty="0"/>
                  <a:t>  for all </a:t>
                </a:r>
                <a14:m>
                  <m:oMath xmlns:m="http://schemas.openxmlformats.org/officeDocument/2006/math">
                    <m:r>
                      <a:rPr lang="en-US" sz="2000" i="1">
                        <a:solidFill>
                          <a:srgbClr val="C00000"/>
                        </a:solidFill>
                        <a:latin typeface="Cambria Math" panose="02040503050406030204" pitchFamily="18" charset="0"/>
                      </a:rPr>
                      <m:t>𝑖</m:t>
                    </m:r>
                  </m:oMath>
                </a14:m>
                <a:endParaRPr lang="en-US" sz="2000" dirty="0">
                  <a:solidFill>
                    <a:srgbClr val="C00000"/>
                  </a:solidFill>
                </a:endParaRPr>
              </a:p>
              <a:p>
                <a:pPr marL="365760" indent="-457200">
                  <a:lnSpc>
                    <a:spcPct val="150000"/>
                  </a:lnSpc>
                </a:pPr>
                <a:endParaRPr lang="en-US" sz="2000" dirty="0">
                  <a:solidFill>
                    <a:srgbClr val="C00000"/>
                  </a:solidFill>
                </a:endParaRPr>
              </a:p>
              <a:p>
                <a:pPr marL="365760" indent="-457200">
                  <a:lnSpc>
                    <a:spcPct val="150000"/>
                  </a:lnSpc>
                </a:pPr>
                <a:r>
                  <a:rPr lang="en-US" sz="2000" dirty="0" smtClean="0"/>
                  <a:t>Just to get the flavor: if </a:t>
                </a:r>
                <a14:m>
                  <m:oMath xmlns:m="http://schemas.openxmlformats.org/officeDocument/2006/math">
                    <m:r>
                      <a:rPr lang="en-US" sz="2000" b="0" i="1" smtClean="0">
                        <a:solidFill>
                          <a:srgbClr val="00B050"/>
                        </a:solidFill>
                        <a:latin typeface="Cambria Math"/>
                      </a:rPr>
                      <m:t>𝑆</m:t>
                    </m:r>
                    <m:r>
                      <a:rPr lang="en-US" sz="2000" b="0" i="1" smtClean="0">
                        <a:solidFill>
                          <a:srgbClr val="00B050"/>
                        </a:solidFill>
                        <a:latin typeface="Cambria Math"/>
                      </a:rPr>
                      <m:t>=</m:t>
                    </m:r>
                    <m:d>
                      <m:dPr>
                        <m:begChr m:val="{"/>
                        <m:endChr m:val="}"/>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a:rPr>
                          <m:t>1</m:t>
                        </m:r>
                        <m:r>
                          <a:rPr lang="en-US" sz="2000" b="0" i="1" smtClean="0">
                            <a:solidFill>
                              <a:srgbClr val="00B050"/>
                            </a:solidFill>
                            <a:latin typeface="Cambria Math"/>
                          </a:rPr>
                          <m:t>,…,</m:t>
                        </m:r>
                        <m:r>
                          <a:rPr lang="en-US" sz="2000" b="0" i="1" smtClean="0">
                            <a:solidFill>
                              <a:srgbClr val="00B050"/>
                            </a:solidFill>
                            <a:latin typeface="Cambria Math"/>
                          </a:rPr>
                          <m:t>𝑛</m:t>
                        </m:r>
                      </m:e>
                    </m:d>
                  </m:oMath>
                </a14:m>
                <a:r>
                  <a:rPr lang="en-US" sz="2000" dirty="0" smtClean="0"/>
                  <a:t>  let</a:t>
                </a:r>
              </a:p>
              <a:p>
                <a:pPr marL="365760" indent="-457200">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a:rPr>
                        <m:t>𝑓</m:t>
                      </m:r>
                      <m:r>
                        <a:rPr lang="en-US" sz="2000" b="0" i="1" smtClean="0">
                          <a:latin typeface="Cambria Math"/>
                        </a:rPr>
                        <m:t>=</m:t>
                      </m:r>
                      <m:d>
                        <m:dPr>
                          <m:ctrlPr>
                            <a:rPr lang="en-US" sz="2000" b="0" i="1" smtClean="0">
                              <a:latin typeface="Cambria Math" panose="02040503050406030204" pitchFamily="18" charset="0"/>
                            </a:rPr>
                          </m:ctrlPr>
                        </m:dPr>
                        <m:e>
                          <m:r>
                            <a:rPr lang="en-US" sz="2000" b="0" i="1" smtClean="0">
                              <a:solidFill>
                                <a:srgbClr val="C00000"/>
                              </a:solidFill>
                              <a:latin typeface="Cambria Math"/>
                            </a:rPr>
                            <m:t>1</m:t>
                          </m:r>
                          <m:r>
                            <a:rPr lang="en-US" sz="2000" b="0" i="1" smtClean="0">
                              <a:solidFill>
                                <a:srgbClr val="7030A0"/>
                              </a:solidFill>
                              <a:latin typeface="Cambria Math"/>
                            </a:rPr>
                            <m:t>,</m:t>
                          </m:r>
                          <m:r>
                            <a:rPr lang="en-US" sz="2000" b="0" i="1" smtClean="0">
                              <a:solidFill>
                                <a:srgbClr val="7030A0"/>
                              </a:solidFill>
                              <a:latin typeface="Cambria Math"/>
                            </a:rPr>
                            <m:t>0</m:t>
                          </m:r>
                          <m:r>
                            <a:rPr lang="en-US" sz="2000" b="0" i="1" smtClean="0">
                              <a:solidFill>
                                <a:srgbClr val="7030A0"/>
                              </a:solidFill>
                              <a:latin typeface="Cambria Math"/>
                            </a:rPr>
                            <m:t>,</m:t>
                          </m:r>
                          <m:r>
                            <a:rPr lang="en-US" sz="2000" b="0" i="1" smtClean="0">
                              <a:solidFill>
                                <a:srgbClr val="7030A0"/>
                              </a:solidFill>
                              <a:latin typeface="Cambria Math"/>
                            </a:rPr>
                            <m:t>0</m:t>
                          </m:r>
                          <m:r>
                            <a:rPr lang="en-US" sz="2000" b="0" i="1" smtClean="0">
                              <a:solidFill>
                                <a:srgbClr val="7030A0"/>
                              </a:solidFill>
                              <a:latin typeface="Cambria Math"/>
                            </a:rPr>
                            <m:t>,</m:t>
                          </m:r>
                          <m:r>
                            <a:rPr lang="en-US" sz="2000" b="0" i="1" smtClean="0">
                              <a:solidFill>
                                <a:srgbClr val="7030A0"/>
                              </a:solidFill>
                              <a:latin typeface="Cambria Math"/>
                            </a:rPr>
                            <m:t>0</m:t>
                          </m:r>
                          <m:r>
                            <a:rPr lang="en-US" sz="2000" b="0" i="1" smtClean="0">
                              <a:solidFill>
                                <a:srgbClr val="7030A0"/>
                              </a:solidFill>
                              <a:latin typeface="Cambria Math"/>
                            </a:rPr>
                            <m:t>,…,</m:t>
                          </m:r>
                          <m:r>
                            <a:rPr lang="en-US" sz="2000" b="0" i="1" smtClean="0">
                              <a:solidFill>
                                <a:srgbClr val="7030A0"/>
                              </a:solidFill>
                              <a:latin typeface="Cambria Math"/>
                            </a:rPr>
                            <m:t>0</m:t>
                          </m:r>
                        </m:e>
                      </m:d>
                    </m:oMath>
                  </m:oMathPara>
                </a14:m>
                <a:endParaRPr lang="en-US" sz="2000" dirty="0"/>
              </a:p>
              <a:p>
                <a:pPr marL="365760" indent="-457200">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a:rPr>
                        <m:t>𝑔</m:t>
                      </m:r>
                      <m:r>
                        <a:rPr lang="en-US" sz="2000" i="1">
                          <a:latin typeface="Cambria Math"/>
                        </a:rPr>
                        <m:t>=</m:t>
                      </m:r>
                      <m:d>
                        <m:dPr>
                          <m:ctrlPr>
                            <a:rPr lang="en-US" sz="2000" i="1">
                              <a:latin typeface="Cambria Math" panose="02040503050406030204" pitchFamily="18" charset="0"/>
                            </a:rPr>
                          </m:ctrlPr>
                        </m:dPr>
                        <m:e>
                          <m:r>
                            <a:rPr lang="en-US" sz="2000" b="0" i="1" smtClean="0">
                              <a:solidFill>
                                <a:srgbClr val="7030A0"/>
                              </a:solidFill>
                              <a:latin typeface="Cambria Math"/>
                            </a:rPr>
                            <m:t>0</m:t>
                          </m:r>
                          <m:r>
                            <a:rPr lang="en-US" sz="2000" i="1">
                              <a:solidFill>
                                <a:srgbClr val="7030A0"/>
                              </a:solidFill>
                              <a:latin typeface="Cambria Math"/>
                            </a:rPr>
                            <m:t>,</m:t>
                          </m:r>
                          <m:r>
                            <a:rPr lang="en-US" sz="2000" i="1">
                              <a:solidFill>
                                <a:srgbClr val="7030A0"/>
                              </a:solidFill>
                              <a:latin typeface="Cambria Math"/>
                            </a:rPr>
                            <m:t>0</m:t>
                          </m:r>
                          <m:r>
                            <a:rPr lang="en-US" sz="2000" i="1">
                              <a:solidFill>
                                <a:srgbClr val="7030A0"/>
                              </a:solidFill>
                              <a:latin typeface="Cambria Math"/>
                            </a:rPr>
                            <m:t>,</m:t>
                          </m:r>
                          <m:r>
                            <a:rPr lang="en-US" sz="2000" i="1">
                              <a:solidFill>
                                <a:srgbClr val="7030A0"/>
                              </a:solidFill>
                              <a:latin typeface="Cambria Math"/>
                            </a:rPr>
                            <m:t>0</m:t>
                          </m:r>
                          <m:r>
                            <a:rPr lang="en-US" sz="2000" i="1">
                              <a:solidFill>
                                <a:srgbClr val="7030A0"/>
                              </a:solidFill>
                              <a:latin typeface="Cambria Math"/>
                            </a:rPr>
                            <m:t>,</m:t>
                          </m:r>
                          <m:r>
                            <a:rPr lang="en-US" sz="2000" i="1">
                              <a:solidFill>
                                <a:srgbClr val="7030A0"/>
                              </a:solidFill>
                              <a:latin typeface="Cambria Math"/>
                            </a:rPr>
                            <m:t>0</m:t>
                          </m:r>
                          <m:r>
                            <a:rPr lang="en-US" sz="2000" i="1">
                              <a:solidFill>
                                <a:srgbClr val="7030A0"/>
                              </a:solidFill>
                              <a:latin typeface="Cambria Math"/>
                            </a:rPr>
                            <m:t>,…,</m:t>
                          </m:r>
                          <m:r>
                            <a:rPr lang="en-US" sz="2000" i="1">
                              <a:solidFill>
                                <a:srgbClr val="7030A0"/>
                              </a:solidFill>
                              <a:latin typeface="Cambria Math"/>
                            </a:rPr>
                            <m:t>0</m:t>
                          </m:r>
                        </m:e>
                      </m:d>
                    </m:oMath>
                  </m:oMathPara>
                </a14:m>
                <a:endParaRPr lang="en-US" sz="2000" dirty="0"/>
              </a:p>
              <a:p>
                <a:pPr marL="365760" indent="-457200">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rPr>
                        <m:t>h</m:t>
                      </m:r>
                      <m:r>
                        <a:rPr lang="en-US" sz="2000" i="1">
                          <a:latin typeface="Cambria Math"/>
                        </a:rPr>
                        <m:t>=</m:t>
                      </m:r>
                      <m:d>
                        <m:dPr>
                          <m:ctrlPr>
                            <a:rPr lang="en-US" sz="2000" i="1">
                              <a:latin typeface="Cambria Math" panose="02040503050406030204" pitchFamily="18" charset="0"/>
                            </a:rPr>
                          </m:ctrlPr>
                        </m:dPr>
                        <m:e>
                          <m:r>
                            <a:rPr lang="en-US" sz="2000" i="1" smtClean="0">
                              <a:solidFill>
                                <a:srgbClr val="FF0000"/>
                              </a:solidFill>
                              <a:latin typeface="Cambria Math"/>
                            </a:rPr>
                            <m:t>0</m:t>
                          </m:r>
                          <m:r>
                            <a:rPr lang="en-US" sz="2000" i="1">
                              <a:solidFill>
                                <a:srgbClr val="FF0000"/>
                              </a:solidFill>
                              <a:latin typeface="Cambria Math"/>
                            </a:rPr>
                            <m:t>,</m:t>
                          </m:r>
                          <m:r>
                            <a:rPr lang="en-US" sz="2000" i="1">
                              <a:solidFill>
                                <a:srgbClr val="FF0000"/>
                              </a:solidFill>
                              <a:latin typeface="Cambria Math"/>
                            </a:rPr>
                            <m:t>0</m:t>
                          </m:r>
                          <m:r>
                            <a:rPr lang="en-US" sz="2000" i="1">
                              <a:solidFill>
                                <a:srgbClr val="FF0000"/>
                              </a:solidFill>
                              <a:latin typeface="Cambria Math"/>
                            </a:rPr>
                            <m:t>,</m:t>
                          </m:r>
                          <m:r>
                            <a:rPr lang="en-US" sz="2000" i="1">
                              <a:solidFill>
                                <a:srgbClr val="FF0000"/>
                              </a:solidFill>
                              <a:latin typeface="Cambria Math"/>
                            </a:rPr>
                            <m:t>0</m:t>
                          </m:r>
                          <m:r>
                            <a:rPr lang="en-US" sz="2000" i="1">
                              <a:solidFill>
                                <a:srgbClr val="FF0000"/>
                              </a:solidFill>
                              <a:latin typeface="Cambria Math"/>
                            </a:rPr>
                            <m:t>,</m:t>
                          </m:r>
                          <m:r>
                            <a:rPr lang="en-US" sz="2000" i="1">
                              <a:solidFill>
                                <a:srgbClr val="FF0000"/>
                              </a:solidFill>
                              <a:latin typeface="Cambria Math"/>
                            </a:rPr>
                            <m:t>0</m:t>
                          </m:r>
                          <m:r>
                            <a:rPr lang="en-US" sz="2000" i="1">
                              <a:solidFill>
                                <a:srgbClr val="FF0000"/>
                              </a:solidFill>
                              <a:latin typeface="Cambria Math"/>
                            </a:rPr>
                            <m:t>,…,</m:t>
                          </m:r>
                          <m:r>
                            <a:rPr lang="en-US" sz="2000" i="1">
                              <a:solidFill>
                                <a:srgbClr val="FF0000"/>
                              </a:solidFill>
                              <a:latin typeface="Cambria Math"/>
                            </a:rPr>
                            <m:t>0</m:t>
                          </m:r>
                        </m:e>
                      </m:d>
                    </m:oMath>
                  </m:oMathPara>
                </a14:m>
                <a:endParaRPr lang="en-US" sz="2000" dirty="0" smtClean="0"/>
              </a:p>
              <a:p>
                <a:pPr indent="-457200">
                  <a:lnSpc>
                    <a:spcPct val="150000"/>
                  </a:lnSpc>
                </a:pPr>
                <a:r>
                  <a:rPr lang="en-US" sz="2000" dirty="0" smtClean="0"/>
                  <a:t>Consider any </a:t>
                </a:r>
                <a:r>
                  <a:rPr lang="en-US" sz="2000" dirty="0"/>
                  <a:t>partition </a:t>
                </a:r>
                <a14:m>
                  <m:oMath xmlns:m="http://schemas.openxmlformats.org/officeDocument/2006/math">
                    <m:d>
                      <m:dPr>
                        <m:begChr m:val="{"/>
                        <m:endChr m:val="}"/>
                        <m:ctrlPr>
                          <a:rPr lang="en-US" sz="2000" i="1">
                            <a:solidFill>
                              <a:srgbClr val="009900"/>
                            </a:solidFill>
                            <a:latin typeface="Cambria Math" panose="02040503050406030204" pitchFamily="18" charset="0"/>
                          </a:rPr>
                        </m:ctrlPr>
                      </m:dPr>
                      <m:e>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1</m:t>
                            </m:r>
                          </m:sub>
                        </m:sSub>
                        <m:r>
                          <a:rPr lang="en-US" sz="2000" i="1">
                            <a:solidFill>
                              <a:srgbClr val="009900"/>
                            </a:solidFill>
                            <a:latin typeface="Cambria Math" panose="02040503050406030204" pitchFamily="18" charset="0"/>
                          </a:rPr>
                          <m:t>,…,</m:t>
                        </m:r>
                        <m:sSub>
                          <m:sSubPr>
                            <m:ctrlPr>
                              <a:rPr lang="en-US" sz="2000" i="1">
                                <a:solidFill>
                                  <a:srgbClr val="009900"/>
                                </a:solidFill>
                                <a:latin typeface="Cambria Math" panose="02040503050406030204" pitchFamily="18" charset="0"/>
                              </a:rPr>
                            </m:ctrlPr>
                          </m:sSubPr>
                          <m:e>
                            <m:r>
                              <a:rPr lang="en-US" sz="2000" i="1">
                                <a:solidFill>
                                  <a:srgbClr val="009900"/>
                                </a:solidFill>
                                <a:latin typeface="Cambria Math" panose="02040503050406030204" pitchFamily="18" charset="0"/>
                              </a:rPr>
                              <m:t>𝐴</m:t>
                            </m:r>
                          </m:e>
                          <m:sub>
                            <m:r>
                              <a:rPr lang="en-US" sz="2000" i="1">
                                <a:solidFill>
                                  <a:srgbClr val="009900"/>
                                </a:solidFill>
                                <a:latin typeface="Cambria Math" panose="02040503050406030204" pitchFamily="18" charset="0"/>
                              </a:rPr>
                              <m:t>𝑛</m:t>
                            </m:r>
                          </m:sub>
                        </m:sSub>
                      </m:e>
                    </m:d>
                  </m:oMath>
                </a14:m>
                <a:r>
                  <a:rPr lang="en-US" sz="2000" dirty="0"/>
                  <a:t> </a:t>
                </a:r>
                <a:r>
                  <a:rPr lang="en-US" sz="2000" dirty="0" smtClean="0"/>
                  <a:t> and notice that state </a:t>
                </a:r>
                <a14:m>
                  <m:oMath xmlns:m="http://schemas.openxmlformats.org/officeDocument/2006/math">
                    <m:r>
                      <a:rPr lang="en-US" sz="2000" b="0" i="1" smtClean="0">
                        <a:latin typeface="Cambria Math"/>
                      </a:rPr>
                      <m:t>1</m:t>
                    </m:r>
                  </m:oMath>
                </a14:m>
                <a:r>
                  <a:rPr lang="en-US" sz="2000" dirty="0" smtClean="0"/>
                  <a:t> has to be in one of the </a:t>
                </a:r>
                <a14:m>
                  <m:oMath xmlns:m="http://schemas.openxmlformats.org/officeDocument/2006/math">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oMath>
                </a14:m>
                <a:r>
                  <a:rPr lang="en-US" sz="2000" dirty="0" smtClean="0"/>
                  <a:t>’s.  Then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𝑖</m:t>
                        </m:r>
                      </m:sub>
                    </m:sSub>
                    <m:r>
                      <a:rPr lang="en-US" sz="2000" i="1">
                        <a:solidFill>
                          <a:srgbClr val="C00000"/>
                        </a:solidFill>
                        <a:latin typeface="Cambria Math" panose="02040503050406030204" pitchFamily="18" charset="0"/>
                      </a:rPr>
                      <m:t>h</m:t>
                    </m:r>
                    <m:r>
                      <a:rPr lang="en-US" sz="2000" b="0" i="1" smtClean="0">
                        <a:solidFill>
                          <a:srgbClr val="FF0000"/>
                        </a:solidFill>
                        <a:latin typeface="Cambria Math"/>
                      </a:rPr>
                      <m:t>=</m:t>
                    </m:r>
                    <m:r>
                      <a:rPr lang="en-US" sz="2000" i="1">
                        <a:solidFill>
                          <a:srgbClr val="7030A0"/>
                        </a:solidFill>
                        <a:latin typeface="Cambria Math" panose="02040503050406030204" pitchFamily="18" charset="0"/>
                      </a:rPr>
                      <m:t>𝑔</m:t>
                    </m:r>
                  </m:oMath>
                </a14:m>
                <a:r>
                  <a:rPr lang="en-US" sz="2000" dirty="0"/>
                  <a:t> </a:t>
                </a:r>
                <a:r>
                  <a:rPr lang="en-US" sz="2000" dirty="0" smtClean="0"/>
                  <a:t>.</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rotWithShape="1">
                <a:blip r:embed="rId3"/>
                <a:stretch>
                  <a:fillRect l="-756" b="-287"/>
                </a:stretch>
              </a:blipFill>
            </p:spPr>
            <p:txBody>
              <a:bodyPr/>
              <a:lstStyle/>
              <a:p>
                <a:r>
                  <a:rPr lang="en-US">
                    <a:noFill/>
                  </a:rPr>
                  <a:t> </a:t>
                </a:r>
              </a:p>
            </p:txBody>
          </p:sp>
        </mc:Fallback>
      </mc:AlternateContent>
    </p:spTree>
    <p:extLst>
      <p:ext uri="{BB962C8B-B14F-4D97-AF65-F5344CB8AC3E}">
        <p14:creationId xmlns:p14="http://schemas.microsoft.com/office/powerpoint/2010/main" val="88634015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However, </a:t>
            </a:r>
          </a:p>
        </p:txBody>
      </p:sp>
      <p:sp>
        <p:nvSpPr>
          <p:cNvPr id="146436" name="Rectangle 3"/>
          <p:cNvSpPr>
            <a:spLocks noGrp="1" noChangeArrowheads="1"/>
          </p:cNvSpPr>
          <p:nvPr>
            <p:ph type="body" idx="1"/>
          </p:nvPr>
        </p:nvSpPr>
        <p:spPr>
          <a:xfrm>
            <a:off x="457200" y="1600201"/>
            <a:ext cx="5194920" cy="4061048"/>
          </a:xfrm>
        </p:spPr>
        <p:txBody>
          <a:bodyPr/>
          <a:lstStyle/>
          <a:p>
            <a:pPr algn="l" rtl="0" eaLnBrk="1" hangingPunct="1">
              <a:lnSpc>
                <a:spcPct val="150000"/>
              </a:lnSpc>
            </a:pPr>
            <a:r>
              <a:rPr lang="en-US" sz="2400" dirty="0" smtClean="0"/>
              <a:t>Even if one accepts utilitarianism, it can be refined</a:t>
            </a:r>
          </a:p>
          <a:p>
            <a:pPr algn="l" rtl="0" eaLnBrk="1" hangingPunct="1">
              <a:lnSpc>
                <a:spcPct val="150000"/>
              </a:lnSpc>
            </a:pPr>
            <a:r>
              <a:rPr lang="en-US" sz="2400" dirty="0" smtClean="0"/>
              <a:t>Do we want </a:t>
            </a:r>
            <a:r>
              <a:rPr lang="en-US" sz="2400" dirty="0" smtClean="0">
                <a:solidFill>
                  <a:srgbClr val="FF0000"/>
                </a:solidFill>
              </a:rPr>
              <a:t>other-dependent-preferences</a:t>
            </a:r>
            <a:r>
              <a:rPr lang="en-US" sz="2400" dirty="0" smtClean="0"/>
              <a:t> to be taken into account?</a:t>
            </a:r>
          </a:p>
          <a:p>
            <a:pPr algn="l" rtl="0" eaLnBrk="1" hangingPunct="1">
              <a:lnSpc>
                <a:spcPct val="150000"/>
              </a:lnSpc>
            </a:pPr>
            <a:r>
              <a:rPr lang="en-US" sz="2400" dirty="0" smtClean="0"/>
              <a:t>Say, </a:t>
            </a:r>
            <a:r>
              <a:rPr lang="en-US" sz="2400" dirty="0" smtClean="0">
                <a:solidFill>
                  <a:srgbClr val="7030A0"/>
                </a:solidFill>
              </a:rPr>
              <a:t>envy, schadenfreude…</a:t>
            </a:r>
          </a:p>
          <a:p>
            <a:pPr algn="l" rtl="0" eaLnBrk="1" hangingPunct="1">
              <a:lnSpc>
                <a:spcPct val="150000"/>
              </a:lnSpc>
            </a:pPr>
            <a:endParaRPr lang="en-US" sz="2400" dirty="0" smtClean="0"/>
          </a:p>
          <a:p>
            <a:pPr marL="0" indent="0" algn="l" rtl="0" eaLnBrk="1" hangingPunct="1">
              <a:lnSpc>
                <a:spcPct val="150000"/>
              </a:lnSpc>
              <a:buNone/>
            </a:pPr>
            <a:endParaRPr 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700807"/>
            <a:ext cx="2040632" cy="3038767"/>
          </a:xfrm>
          <a:prstGeom prst="rect">
            <a:avLst/>
          </a:prstGeom>
        </p:spPr>
      </p:pic>
      <p:sp>
        <p:nvSpPr>
          <p:cNvPr id="3" name="TextBox 2"/>
          <p:cNvSpPr txBox="1"/>
          <p:nvPr/>
        </p:nvSpPr>
        <p:spPr>
          <a:xfrm>
            <a:off x="5364088" y="5157192"/>
            <a:ext cx="3096344" cy="369332"/>
          </a:xfrm>
          <a:prstGeom prst="rect">
            <a:avLst/>
          </a:prstGeom>
          <a:noFill/>
        </p:spPr>
        <p:txBody>
          <a:bodyPr wrap="square" rtlCol="0">
            <a:spAutoFit/>
          </a:bodyPr>
          <a:lstStyle/>
          <a:p>
            <a:r>
              <a:rPr lang="en-US" dirty="0" smtClean="0"/>
              <a:t>John Stuart Mill (1806-1873)</a:t>
            </a:r>
            <a:endParaRPr lang="en-GB" dirty="0"/>
          </a:p>
        </p:txBody>
      </p:sp>
    </p:spTree>
    <p:extLst>
      <p:ext uri="{BB962C8B-B14F-4D97-AF65-F5344CB8AC3E}">
        <p14:creationId xmlns:p14="http://schemas.microsoft.com/office/powerpoint/2010/main" val="136654013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For example</a:t>
            </a:r>
          </a:p>
        </p:txBody>
      </p:sp>
      <p:sp>
        <p:nvSpPr>
          <p:cNvPr id="146436" name="Rectangle 3"/>
          <p:cNvSpPr>
            <a:spLocks noGrp="1" noChangeArrowheads="1"/>
          </p:cNvSpPr>
          <p:nvPr>
            <p:ph type="body" idx="1"/>
          </p:nvPr>
        </p:nvSpPr>
        <p:spPr>
          <a:xfrm>
            <a:off x="457200" y="1600200"/>
            <a:ext cx="7715200" cy="4421087"/>
          </a:xfrm>
        </p:spPr>
        <p:txBody>
          <a:bodyPr/>
          <a:lstStyle/>
          <a:p>
            <a:pPr algn="l" rtl="0" eaLnBrk="1" hangingPunct="1">
              <a:lnSpc>
                <a:spcPct val="150000"/>
              </a:lnSpc>
            </a:pPr>
            <a:r>
              <a:rPr lang="en-US" sz="2400" dirty="0" smtClean="0"/>
              <a:t>Suppose I fall and break my leg</a:t>
            </a:r>
          </a:p>
          <a:p>
            <a:pPr algn="l" rtl="0" eaLnBrk="1" hangingPunct="1">
              <a:lnSpc>
                <a:spcPct val="150000"/>
              </a:lnSpc>
            </a:pPr>
            <a:r>
              <a:rPr lang="en-US" sz="2400" dirty="0" smtClean="0"/>
              <a:t>You can’t help being amused</a:t>
            </a:r>
          </a:p>
          <a:p>
            <a:pPr algn="l" rtl="0" eaLnBrk="1" hangingPunct="1">
              <a:lnSpc>
                <a:spcPct val="150000"/>
              </a:lnSpc>
            </a:pPr>
            <a:r>
              <a:rPr lang="en-US" sz="2400" dirty="0" smtClean="0"/>
              <a:t>If there are many of you, will this be justified by utilitarianism?</a:t>
            </a:r>
          </a:p>
          <a:p>
            <a:pPr algn="l" rtl="0" eaLnBrk="1" hangingPunct="1">
              <a:lnSpc>
                <a:spcPct val="150000"/>
              </a:lnSpc>
            </a:pPr>
            <a:r>
              <a:rPr lang="en-US" sz="2400" dirty="0" smtClean="0"/>
              <a:t>Would you pay 50 cents for the show?</a:t>
            </a:r>
          </a:p>
          <a:p>
            <a:pPr algn="l" rtl="0" eaLnBrk="1" hangingPunct="1">
              <a:lnSpc>
                <a:spcPct val="150000"/>
              </a:lnSpc>
            </a:pPr>
            <a:r>
              <a:rPr lang="en-US" sz="2400" dirty="0" smtClean="0"/>
              <a:t>Is this moral?</a:t>
            </a:r>
          </a:p>
          <a:p>
            <a:pPr marL="0" indent="0" algn="l" rtl="0" eaLnBrk="1" hangingPunct="1">
              <a:lnSpc>
                <a:spcPct val="150000"/>
              </a:lnSpc>
              <a:buNone/>
            </a:pPr>
            <a:r>
              <a:rPr lang="en-US" sz="2400" dirty="0" smtClean="0"/>
              <a:t> (Is this very different from </a:t>
            </a:r>
            <a:r>
              <a:rPr lang="en-US" sz="2400" dirty="0" smtClean="0">
                <a:solidFill>
                  <a:srgbClr val="9933FF"/>
                </a:solidFill>
              </a:rPr>
              <a:t>reality shows</a:t>
            </a:r>
            <a:r>
              <a:rPr lang="en-US" sz="2400" dirty="0" smtClean="0"/>
              <a:t>?)</a:t>
            </a:r>
          </a:p>
        </p:txBody>
      </p:sp>
    </p:spTree>
    <p:extLst>
      <p:ext uri="{BB962C8B-B14F-4D97-AF65-F5344CB8AC3E}">
        <p14:creationId xmlns:p14="http://schemas.microsoft.com/office/powerpoint/2010/main" val="35085292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Problems with utilitarianism</a:t>
            </a:r>
          </a:p>
        </p:txBody>
      </p:sp>
      <p:sp>
        <p:nvSpPr>
          <p:cNvPr id="146436" name="Rectangle 3"/>
          <p:cNvSpPr>
            <a:spLocks noGrp="1" noChangeArrowheads="1"/>
          </p:cNvSpPr>
          <p:nvPr>
            <p:ph type="body" idx="1"/>
          </p:nvPr>
        </p:nvSpPr>
        <p:spPr>
          <a:xfrm>
            <a:off x="539552" y="2060848"/>
            <a:ext cx="7715200" cy="2460237"/>
          </a:xfrm>
        </p:spPr>
        <p:txBody>
          <a:bodyPr/>
          <a:lstStyle/>
          <a:p>
            <a:pPr algn="l" rtl="0" eaLnBrk="1" hangingPunct="1">
              <a:lnSpc>
                <a:spcPct val="150000"/>
              </a:lnSpc>
            </a:pPr>
            <a:r>
              <a:rPr lang="en-US" sz="2400" dirty="0" smtClean="0"/>
              <a:t>Could involve </a:t>
            </a:r>
            <a:r>
              <a:rPr lang="en-US" sz="2400" dirty="0" smtClean="0">
                <a:solidFill>
                  <a:srgbClr val="9933FF"/>
                </a:solidFill>
              </a:rPr>
              <a:t>other-dependent preferences</a:t>
            </a:r>
          </a:p>
          <a:p>
            <a:pPr algn="l" rtl="0" eaLnBrk="1" hangingPunct="1">
              <a:lnSpc>
                <a:spcPct val="150000"/>
              </a:lnSpc>
            </a:pPr>
            <a:r>
              <a:rPr lang="en-US" sz="2400" dirty="0" smtClean="0"/>
              <a:t>Requires </a:t>
            </a:r>
            <a:r>
              <a:rPr lang="en-US" sz="2400" dirty="0" smtClean="0">
                <a:solidFill>
                  <a:srgbClr val="9933FF"/>
                </a:solidFill>
              </a:rPr>
              <a:t>interpersonal comparison of utility</a:t>
            </a:r>
          </a:p>
          <a:p>
            <a:pPr lvl="1" algn="l" rtl="0" eaLnBrk="1" hangingPunct="1">
              <a:lnSpc>
                <a:spcPct val="150000"/>
              </a:lnSpc>
            </a:pPr>
            <a:r>
              <a:rPr lang="en-US" sz="2000" dirty="0" smtClean="0"/>
              <a:t>Related to the </a:t>
            </a:r>
            <a:r>
              <a:rPr lang="en-US" sz="2000" dirty="0" smtClean="0">
                <a:solidFill>
                  <a:srgbClr val="9933FF"/>
                </a:solidFill>
              </a:rPr>
              <a:t>Other Minds Problem</a:t>
            </a:r>
          </a:p>
          <a:p>
            <a:pPr algn="l" rtl="0" eaLnBrk="1" hangingPunct="1">
              <a:lnSpc>
                <a:spcPct val="150000"/>
              </a:lnSpc>
            </a:pPr>
            <a:r>
              <a:rPr lang="en-US" sz="2400" dirty="0" smtClean="0"/>
              <a:t>Raises problems of </a:t>
            </a:r>
            <a:r>
              <a:rPr lang="en-US" sz="2400" dirty="0" smtClean="0">
                <a:solidFill>
                  <a:srgbClr val="9933FF"/>
                </a:solidFill>
              </a:rPr>
              <a:t>elicitation</a:t>
            </a:r>
            <a:r>
              <a:rPr lang="en-US" sz="2400" dirty="0" smtClean="0"/>
              <a:t> and truth telling</a:t>
            </a:r>
            <a:endParaRPr lang="en-US" sz="2400" dirty="0"/>
          </a:p>
        </p:txBody>
      </p:sp>
    </p:spTree>
    <p:extLst>
      <p:ext uri="{BB962C8B-B14F-4D97-AF65-F5344CB8AC3E}">
        <p14:creationId xmlns:p14="http://schemas.microsoft.com/office/powerpoint/2010/main" val="45936249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233</a:t>
            </a:fld>
            <a:endParaRPr lang="en-US" altLang="en-US" sz="1400"/>
          </a:p>
        </p:txBody>
      </p:sp>
      <p:sp>
        <p:nvSpPr>
          <p:cNvPr id="146435" name="Rectangle 2"/>
          <p:cNvSpPr>
            <a:spLocks noGrp="1" noChangeArrowheads="1"/>
          </p:cNvSpPr>
          <p:nvPr>
            <p:ph type="title"/>
          </p:nvPr>
        </p:nvSpPr>
        <p:spPr/>
        <p:txBody>
          <a:bodyPr/>
          <a:lstStyle/>
          <a:p>
            <a:pPr rtl="0" eaLnBrk="1" hangingPunct="1"/>
            <a:r>
              <a:rPr lang="en-US" altLang="en-US" sz="3600" dirty="0" smtClean="0">
                <a:solidFill>
                  <a:schemeClr val="accent2"/>
                </a:solidFill>
              </a:rPr>
              <a:t>A way out</a:t>
            </a:r>
          </a:p>
        </p:txBody>
      </p:sp>
      <p:sp>
        <p:nvSpPr>
          <p:cNvPr id="146436" name="Rectangle 3"/>
          <p:cNvSpPr>
            <a:spLocks noGrp="1" noChangeArrowheads="1"/>
          </p:cNvSpPr>
          <p:nvPr>
            <p:ph type="body" idx="1"/>
          </p:nvPr>
        </p:nvSpPr>
        <p:spPr>
          <a:xfrm>
            <a:off x="714400" y="1916832"/>
            <a:ext cx="7715200" cy="2964293"/>
          </a:xfrm>
        </p:spPr>
        <p:txBody>
          <a:bodyPr/>
          <a:lstStyle/>
          <a:p>
            <a:pPr marL="0" indent="0" algn="l" rtl="0" eaLnBrk="1" hangingPunct="1">
              <a:lnSpc>
                <a:spcPct val="150000"/>
              </a:lnSpc>
              <a:buNone/>
            </a:pPr>
            <a:r>
              <a:rPr lang="en-US" sz="2400" dirty="0" smtClean="0"/>
              <a:t>All of these could be avoided if we </a:t>
            </a:r>
            <a:r>
              <a:rPr lang="en-US" sz="2400" dirty="0" smtClean="0">
                <a:solidFill>
                  <a:srgbClr val="FF0000"/>
                </a:solidFill>
              </a:rPr>
              <a:t>impose</a:t>
            </a:r>
            <a:r>
              <a:rPr lang="en-US" sz="2400" dirty="0" smtClean="0"/>
              <a:t> a </a:t>
            </a:r>
            <a:r>
              <a:rPr lang="en-US" sz="2400" dirty="0" smtClean="0">
                <a:solidFill>
                  <a:srgbClr val="A50021"/>
                </a:solidFill>
              </a:rPr>
              <a:t>putative</a:t>
            </a:r>
            <a:r>
              <a:rPr lang="en-US" sz="2400" dirty="0" smtClean="0"/>
              <a:t> utility function </a:t>
            </a:r>
          </a:p>
          <a:p>
            <a:pPr marL="0" indent="0" algn="l" rtl="0" eaLnBrk="1" hangingPunct="1">
              <a:lnSpc>
                <a:spcPct val="150000"/>
              </a:lnSpc>
              <a:buNone/>
            </a:pPr>
            <a:r>
              <a:rPr lang="en-US" sz="2400" dirty="0" smtClean="0"/>
              <a:t>(… rather than use the individuals’ </a:t>
            </a:r>
            <a:r>
              <a:rPr lang="en-US" sz="2400" dirty="0" smtClean="0">
                <a:solidFill>
                  <a:srgbClr val="A50021"/>
                </a:solidFill>
              </a:rPr>
              <a:t>actual</a:t>
            </a:r>
            <a:r>
              <a:rPr lang="en-US" sz="2400" dirty="0" smtClean="0"/>
              <a:t> functions)</a:t>
            </a:r>
          </a:p>
          <a:p>
            <a:pPr marL="0" indent="0" algn="l" rtl="0" eaLnBrk="1" hangingPunct="1">
              <a:lnSpc>
                <a:spcPct val="150000"/>
              </a:lnSpc>
              <a:buNone/>
            </a:pPr>
            <a:r>
              <a:rPr lang="en-US" sz="2400" dirty="0" smtClean="0"/>
              <a:t>–  more or less what we do in progressive tax policy</a:t>
            </a:r>
            <a:endParaRPr lang="en-US" sz="2400" dirty="0"/>
          </a:p>
        </p:txBody>
      </p:sp>
    </p:spTree>
    <p:extLst>
      <p:ext uri="{BB962C8B-B14F-4D97-AF65-F5344CB8AC3E}">
        <p14:creationId xmlns:p14="http://schemas.microsoft.com/office/powerpoint/2010/main" val="243064378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234</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Other-dependent preferences</a:t>
            </a:r>
          </a:p>
        </p:txBody>
      </p:sp>
      <p:sp>
        <p:nvSpPr>
          <p:cNvPr id="146436" name="Rectangle 3"/>
          <p:cNvSpPr>
            <a:spLocks noGrp="1" noChangeArrowheads="1"/>
          </p:cNvSpPr>
          <p:nvPr>
            <p:ph type="body" idx="1"/>
          </p:nvPr>
        </p:nvSpPr>
        <p:spPr>
          <a:xfrm>
            <a:off x="1691680" y="4348216"/>
            <a:ext cx="5410944" cy="1252736"/>
          </a:xfrm>
        </p:spPr>
        <p:txBody>
          <a:bodyPr/>
          <a:lstStyle/>
          <a:p>
            <a:pPr marL="0" indent="0" algn="l" rtl="0" eaLnBrk="1" hangingPunct="1">
              <a:lnSpc>
                <a:spcPct val="150000"/>
              </a:lnSpc>
              <a:buNone/>
            </a:pPr>
            <a:r>
              <a:rPr lang="en-US" sz="2400" dirty="0" smtClean="0"/>
              <a:t>Fehr and Schmidt (1999) argued that there is </a:t>
            </a:r>
            <a:r>
              <a:rPr lang="en-US" sz="2400" dirty="0" smtClean="0">
                <a:solidFill>
                  <a:srgbClr val="FF0000"/>
                </a:solidFill>
              </a:rPr>
              <a:t>inequity aversion </a:t>
            </a:r>
            <a:endParaRPr lang="en-US" sz="24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39" y="1428982"/>
            <a:ext cx="1741197" cy="2072025"/>
          </a:xfrm>
          <a:prstGeom prst="rect">
            <a:avLst/>
          </a:prstGeom>
        </p:spPr>
      </p:pic>
      <p:sp>
        <p:nvSpPr>
          <p:cNvPr id="3" name="TextBox 2"/>
          <p:cNvSpPr txBox="1"/>
          <p:nvPr/>
        </p:nvSpPr>
        <p:spPr>
          <a:xfrm>
            <a:off x="1187624" y="3717032"/>
            <a:ext cx="2376264" cy="369332"/>
          </a:xfrm>
          <a:prstGeom prst="rect">
            <a:avLst/>
          </a:prstGeom>
          <a:noFill/>
        </p:spPr>
        <p:txBody>
          <a:bodyPr wrap="square" rtlCol="0">
            <a:spAutoFit/>
          </a:bodyPr>
          <a:lstStyle/>
          <a:p>
            <a:r>
              <a:rPr lang="en-US" dirty="0" smtClean="0"/>
              <a:t>Ernst Fehr (b. 1956)</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435905"/>
            <a:ext cx="1563144" cy="2137111"/>
          </a:xfrm>
          <a:prstGeom prst="rect">
            <a:avLst/>
          </a:prstGeom>
        </p:spPr>
      </p:pic>
      <p:sp>
        <p:nvSpPr>
          <p:cNvPr id="5" name="TextBox 4"/>
          <p:cNvSpPr txBox="1"/>
          <p:nvPr/>
        </p:nvSpPr>
        <p:spPr>
          <a:xfrm>
            <a:off x="5436096" y="3717032"/>
            <a:ext cx="2952328" cy="369332"/>
          </a:xfrm>
          <a:prstGeom prst="rect">
            <a:avLst/>
          </a:prstGeom>
          <a:noFill/>
        </p:spPr>
        <p:txBody>
          <a:bodyPr wrap="square" rtlCol="0">
            <a:spAutoFit/>
          </a:bodyPr>
          <a:lstStyle/>
          <a:p>
            <a:r>
              <a:rPr lang="en-US" dirty="0" smtClean="0"/>
              <a:t>Klaus M. Schmidt (b. 1961)</a:t>
            </a:r>
            <a:endParaRPr lang="en-GB" dirty="0"/>
          </a:p>
        </p:txBody>
      </p:sp>
    </p:spTree>
    <p:extLst>
      <p:ext uri="{BB962C8B-B14F-4D97-AF65-F5344CB8AC3E}">
        <p14:creationId xmlns:p14="http://schemas.microsoft.com/office/powerpoint/2010/main" val="106968623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 theory of fairness, competition, and cooperation</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Ernst Fehr, Klaus M. Schmidt</a:t>
            </a:r>
          </a:p>
          <a:p>
            <a:pPr marL="0" indent="0" algn="l" rtl="0" eaLnBrk="1" hangingPunct="1">
              <a:lnSpc>
                <a:spcPct val="150000"/>
              </a:lnSpc>
              <a:buNone/>
            </a:pPr>
            <a:r>
              <a:rPr lang="en-US" sz="1800" i="1" dirty="0" smtClean="0"/>
              <a:t>Quarterly Journal of Economics</a:t>
            </a:r>
            <a:r>
              <a:rPr lang="en-US" sz="1800" dirty="0" smtClean="0"/>
              <a:t>, Vol. 114, No. 3 (Aug., 1999), pp. 817-868</a:t>
            </a:r>
            <a:endParaRPr lang="en-US" sz="1800" dirty="0"/>
          </a:p>
          <a:p>
            <a:pPr marL="0" indent="0" algn="l" rtl="0">
              <a:buNone/>
            </a:pPr>
            <a:r>
              <a:rPr lang="en-US" sz="1800" b="1" dirty="0" smtClean="0"/>
              <a:t>Abstract</a:t>
            </a:r>
          </a:p>
          <a:p>
            <a:pPr marL="0" indent="0" algn="l" rtl="0">
              <a:buNone/>
            </a:pPr>
            <a:r>
              <a:rPr lang="en-GB" sz="1800" dirty="0"/>
              <a:t>There is strong evidence that people exploit their bargaining power in competitive markets but not in bilateral bargaining situations. There is also strong evidence that people exploit free-riding opportunities in voluntary cooperation games. Yet, when they are given the opportunity to punish free riders, stable cooperation is maintained, although punishment is costly for those who punish. This paper asks whether there is a simple common principle that can explain this puzzling evidence. We show that if some people care about equity the puzzles can be resolved. It turns out that the economic environment determines whether the fair types or the selfish types dominate equilibrium </a:t>
            </a:r>
            <a:r>
              <a:rPr lang="en-GB" sz="1800" dirty="0" smtClean="0"/>
              <a:t>behavior.</a:t>
            </a:r>
            <a:endParaRPr lang="en-US" sz="18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235</a:t>
            </a:fld>
            <a:endParaRPr lang="en-US" altLang="en-US"/>
          </a:p>
        </p:txBody>
      </p:sp>
    </p:spTree>
    <p:extLst>
      <p:ext uri="{BB962C8B-B14F-4D97-AF65-F5344CB8AC3E}">
        <p14:creationId xmlns:p14="http://schemas.microsoft.com/office/powerpoint/2010/main" val="21764505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Debates</a:t>
            </a:r>
          </a:p>
        </p:txBody>
      </p:sp>
      <p:sp>
        <p:nvSpPr>
          <p:cNvPr id="146436" name="Rectangle 3"/>
          <p:cNvSpPr>
            <a:spLocks noGrp="1" noChangeArrowheads="1"/>
          </p:cNvSpPr>
          <p:nvPr>
            <p:ph type="body" idx="1"/>
          </p:nvPr>
        </p:nvSpPr>
        <p:spPr>
          <a:xfrm>
            <a:off x="457200" y="1600200"/>
            <a:ext cx="7715200" cy="4421087"/>
          </a:xfrm>
        </p:spPr>
        <p:txBody>
          <a:bodyPr/>
          <a:lstStyle/>
          <a:p>
            <a:pPr algn="l" rtl="0" eaLnBrk="1" hangingPunct="1">
              <a:lnSpc>
                <a:spcPct val="150000"/>
              </a:lnSpc>
            </a:pPr>
            <a:r>
              <a:rPr lang="en-US" sz="2400" dirty="0" smtClean="0"/>
              <a:t>Do people dislike inequity also when they are ahead?</a:t>
            </a:r>
          </a:p>
          <a:p>
            <a:pPr algn="l" rtl="0" eaLnBrk="1" hangingPunct="1">
              <a:lnSpc>
                <a:spcPct val="150000"/>
              </a:lnSpc>
            </a:pPr>
            <a:r>
              <a:rPr lang="en-US" sz="2400" dirty="0" smtClean="0"/>
              <a:t>Is the model of “</a:t>
            </a:r>
            <a:r>
              <a:rPr lang="en-US" sz="2400" dirty="0" smtClean="0">
                <a:solidFill>
                  <a:srgbClr val="FF0000"/>
                </a:solidFill>
              </a:rPr>
              <a:t>homo </a:t>
            </a:r>
            <a:r>
              <a:rPr lang="en-US" sz="2400" dirty="0" err="1" smtClean="0">
                <a:solidFill>
                  <a:srgbClr val="FF0000"/>
                </a:solidFill>
              </a:rPr>
              <a:t>economicus</a:t>
            </a:r>
            <a:r>
              <a:rPr lang="en-US" sz="2400" dirty="0" smtClean="0"/>
              <a:t>” unrealistic because people are nicer, and more altruistic than economic models assume?</a:t>
            </a:r>
          </a:p>
          <a:p>
            <a:pPr algn="l" rtl="0" eaLnBrk="1" hangingPunct="1">
              <a:lnSpc>
                <a:spcPct val="150000"/>
              </a:lnSpc>
            </a:pPr>
            <a:r>
              <a:rPr lang="en-US" sz="2400" dirty="0" smtClean="0"/>
              <a:t>How much </a:t>
            </a:r>
            <a:r>
              <a:rPr lang="en-US" sz="2400" dirty="0" smtClean="0">
                <a:solidFill>
                  <a:srgbClr val="9933FF"/>
                </a:solidFill>
              </a:rPr>
              <a:t>negative</a:t>
            </a:r>
            <a:r>
              <a:rPr lang="en-US" sz="2400" dirty="0" smtClean="0"/>
              <a:t> affect has economics ignores (pride, envy…) ?</a:t>
            </a:r>
          </a:p>
        </p:txBody>
      </p:sp>
    </p:spTree>
    <p:extLst>
      <p:ext uri="{BB962C8B-B14F-4D97-AF65-F5344CB8AC3E}">
        <p14:creationId xmlns:p14="http://schemas.microsoft.com/office/powerpoint/2010/main" val="361011553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Do we have free will?</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Well, most of us say that we sometimes </a:t>
            </a:r>
            <a:r>
              <a:rPr lang="en-US" altLang="en-US" sz="2400" dirty="0" smtClean="0">
                <a:solidFill>
                  <a:srgbClr val="FF0000"/>
                </a:solidFill>
              </a:rPr>
              <a:t>feel</a:t>
            </a:r>
            <a:r>
              <a:rPr lang="en-US" altLang="en-US" sz="2400" dirty="0" smtClean="0"/>
              <a:t> like we make choices</a:t>
            </a:r>
          </a:p>
          <a:p>
            <a:pPr algn="l" rtl="0" eaLnBrk="1" hangingPunct="1">
              <a:lnSpc>
                <a:spcPct val="150000"/>
              </a:lnSpc>
            </a:pPr>
            <a:r>
              <a:rPr lang="en-US" altLang="en-US" sz="2400" dirty="0" smtClean="0"/>
              <a:t>And sometimes this happens when we and others can </a:t>
            </a:r>
            <a:r>
              <a:rPr lang="en-US" altLang="en-US" sz="2400" dirty="0" smtClean="0">
                <a:solidFill>
                  <a:srgbClr val="FF0000"/>
                </a:solidFill>
              </a:rPr>
              <a:t>predict</a:t>
            </a:r>
            <a:r>
              <a:rPr lang="en-US" altLang="en-US" sz="2400" dirty="0" smtClean="0"/>
              <a:t> the choice</a:t>
            </a:r>
          </a:p>
          <a:p>
            <a:pPr algn="l" rtl="0" eaLnBrk="1" hangingPunct="1">
              <a:lnSpc>
                <a:spcPct val="150000"/>
              </a:lnSpc>
            </a:pPr>
            <a:r>
              <a:rPr lang="en-US" altLang="en-US" sz="2400" dirty="0" smtClean="0"/>
              <a:t>Please take five seconds to decide if you want to come up and slap me on the face</a:t>
            </a:r>
            <a:endParaRPr lang="en-US" altLang="en-US" sz="20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68892149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Determinism</a:t>
            </a:r>
          </a:p>
        </p:txBody>
      </p:sp>
      <p:sp>
        <p:nvSpPr>
          <p:cNvPr id="146436" name="Rectangle 3"/>
          <p:cNvSpPr>
            <a:spLocks noGrp="1" noChangeArrowheads="1"/>
          </p:cNvSpPr>
          <p:nvPr>
            <p:ph type="body" idx="1"/>
          </p:nvPr>
        </p:nvSpPr>
        <p:spPr>
          <a:xfrm>
            <a:off x="457200" y="1600200"/>
            <a:ext cx="8229600" cy="4525963"/>
          </a:xfrm>
        </p:spPr>
        <p:txBody>
          <a:bodyPr/>
          <a:lstStyle/>
          <a:p>
            <a:pPr marL="0" indent="0" algn="l" rtl="0" eaLnBrk="1" hangingPunct="1">
              <a:lnSpc>
                <a:spcPct val="150000"/>
              </a:lnSpc>
              <a:buNone/>
            </a:pPr>
            <a:r>
              <a:rPr lang="en-US" altLang="en-US" sz="2400" dirty="0" smtClean="0"/>
              <a:t>Much of the discussion is about determinism</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solidFill>
                  <a:srgbClr val="FF0000"/>
                </a:solidFill>
              </a:rPr>
              <a:t>Material</a:t>
            </a:r>
            <a:r>
              <a:rPr lang="en-US" altLang="en-US" sz="2400" dirty="0" smtClean="0"/>
              <a:t> – everything is predetermined by physics</a:t>
            </a: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solidFill>
                  <a:srgbClr val="FF0000"/>
                </a:solidFill>
              </a:rPr>
              <a:t>Theological</a:t>
            </a:r>
            <a:r>
              <a:rPr lang="en-US" altLang="en-US" sz="2400" dirty="0" smtClean="0"/>
              <a:t> – everything is predetermined, or at least known by God</a:t>
            </a:r>
          </a:p>
        </p:txBody>
      </p:sp>
    </p:spTree>
    <p:extLst>
      <p:ext uri="{BB962C8B-B14F-4D97-AF65-F5344CB8AC3E}">
        <p14:creationId xmlns:p14="http://schemas.microsoft.com/office/powerpoint/2010/main" val="387283803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239</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Determinism and Free Will</a:t>
            </a:r>
          </a:p>
        </p:txBody>
      </p:sp>
      <p:sp>
        <p:nvSpPr>
          <p:cNvPr id="146436" name="Rectangle 3"/>
          <p:cNvSpPr>
            <a:spLocks noGrp="1" noChangeArrowheads="1"/>
          </p:cNvSpPr>
          <p:nvPr>
            <p:ph type="body" idx="1"/>
          </p:nvPr>
        </p:nvSpPr>
        <p:spPr>
          <a:xfrm>
            <a:off x="899592" y="4068059"/>
            <a:ext cx="4258816" cy="1610976"/>
          </a:xfrm>
        </p:spPr>
        <p:txBody>
          <a:bodyPr/>
          <a:lstStyle/>
          <a:p>
            <a:pPr marL="0" indent="0" algn="l" rtl="0" eaLnBrk="1" hangingPunct="1">
              <a:lnSpc>
                <a:spcPct val="150000"/>
              </a:lnSpc>
              <a:buNone/>
            </a:pPr>
            <a:r>
              <a:rPr lang="en-US" altLang="en-US" sz="2400" dirty="0" smtClean="0"/>
              <a:t>Says that he may have to give up the belief in free will, but not quite yet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339" y="1556792"/>
            <a:ext cx="1569095" cy="2350378"/>
          </a:xfrm>
          <a:prstGeom prst="rect">
            <a:avLst/>
          </a:prstGeom>
        </p:spPr>
      </p:pic>
      <p:sp>
        <p:nvSpPr>
          <p:cNvPr id="4" name="TextBox 3"/>
          <p:cNvSpPr txBox="1"/>
          <p:nvPr/>
        </p:nvSpPr>
        <p:spPr>
          <a:xfrm>
            <a:off x="5796136" y="4373463"/>
            <a:ext cx="2520280" cy="369332"/>
          </a:xfrm>
          <a:prstGeom prst="rect">
            <a:avLst/>
          </a:prstGeom>
          <a:noFill/>
        </p:spPr>
        <p:txBody>
          <a:bodyPr wrap="square" rtlCol="0">
            <a:spAutoFit/>
          </a:bodyPr>
          <a:lstStyle/>
          <a:p>
            <a:r>
              <a:rPr lang="en-US" dirty="0" smtClean="0"/>
              <a:t>John Searle (b. 1932)</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556792"/>
            <a:ext cx="2542592" cy="2542592"/>
          </a:xfrm>
          <a:prstGeom prst="rect">
            <a:avLst/>
          </a:prstGeom>
        </p:spPr>
      </p:pic>
    </p:spTree>
    <p:extLst>
      <p:ext uri="{BB962C8B-B14F-4D97-AF65-F5344CB8AC3E}">
        <p14:creationId xmlns:p14="http://schemas.microsoft.com/office/powerpoint/2010/main" val="5447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P7</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247317"/>
              </a:xfrm>
              <a:prstGeom prst="rect">
                <a:avLst/>
              </a:prstGeom>
              <a:noFill/>
            </p:spPr>
            <p:txBody>
              <a:bodyPr wrap="square" rtlCol="0">
                <a:spAutoFit/>
              </a:bodyPr>
              <a:lstStyle/>
              <a:p>
                <a:pPr marL="365760" indent="-457200">
                  <a:lnSpc>
                    <a:spcPct val="150000"/>
                  </a:lnSpc>
                </a:pPr>
                <a:r>
                  <a:rPr lang="en-US" sz="2000" dirty="0" smtClean="0"/>
                  <a:t>P7. </a:t>
                </a: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smtClean="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r>
                      <a:rPr lang="en-US" sz="2000" b="0" i="1" smtClean="0">
                        <a:solidFill>
                          <a:srgbClr val="7030A0"/>
                        </a:solidFill>
                        <a:latin typeface="Cambria Math" panose="02040503050406030204" pitchFamily="18" charset="0"/>
                      </a:rPr>
                      <m:t>(</m:t>
                    </m:r>
                    <m:r>
                      <a:rPr lang="en-US" sz="2000" b="0" i="1" smtClean="0">
                        <a:solidFill>
                          <a:srgbClr val="7030A0"/>
                        </a:solidFill>
                        <a:latin typeface="Cambria Math" panose="02040503050406030204" pitchFamily="18" charset="0"/>
                      </a:rPr>
                      <m:t>𝑠</m:t>
                    </m:r>
                    <m:r>
                      <a:rPr lang="en-US" sz="2000" b="0" i="1" smtClean="0">
                        <a:solidFill>
                          <a:srgbClr val="7030A0"/>
                        </a:solidFill>
                        <a:latin typeface="Cambria Math" panose="02040503050406030204" pitchFamily="18" charset="0"/>
                      </a:rPr>
                      <m:t>)</m:t>
                    </m:r>
                  </m:oMath>
                </a14:m>
                <a:r>
                  <a:rPr lang="en-US" sz="2000" dirty="0" smtClean="0"/>
                  <a:t> for all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dirty="0" smtClean="0">
                        <a:solidFill>
                          <a:srgbClr val="FF0000"/>
                        </a:solidFill>
                        <a:latin typeface="Cambria Math"/>
                        <a:ea typeface="Cambria Math"/>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smtClean="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endParaRPr lang="en-US" sz="2000" dirty="0"/>
              </a:p>
              <a:p>
                <a:pPr marL="365760">
                  <a:lnSpc>
                    <a:spcPct val="150000"/>
                  </a:lnSpc>
                </a:pPr>
                <a14:m>
                  <m:oMath xmlns:m="http://schemas.openxmlformats.org/officeDocument/2006/math">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a:solidFill>
                              <a:srgbClr val="7030A0"/>
                            </a:solidFill>
                            <a:latin typeface="Cambria Math" panose="02040503050406030204" pitchFamily="18" charset="0"/>
                          </a:rPr>
                          <m:t>(</m:t>
                        </m:r>
                        <m:r>
                          <a:rPr lang="en-US" sz="2000" i="1">
                            <a:solidFill>
                              <a:srgbClr val="7030A0"/>
                            </a:solidFill>
                            <a:latin typeface="Cambria Math" panose="02040503050406030204" pitchFamily="18" charset="0"/>
                          </a:rPr>
                          <m:t>𝑠</m:t>
                        </m:r>
                        <m:r>
                          <a:rPr lang="en-US" sz="2000" i="1">
                            <a:solidFill>
                              <a:srgbClr val="7030A0"/>
                            </a:solidFill>
                            <a:latin typeface="Cambria Math" panose="02040503050406030204" pitchFamily="18" charset="0"/>
                          </a:rPr>
                          <m:t>)≽</m:t>
                        </m:r>
                      </m:e>
                      <m:sub>
                        <m:r>
                          <a:rPr lang="en-US" sz="2000" i="1">
                            <a:solidFill>
                              <a:srgbClr val="C00000"/>
                            </a:solidFill>
                            <a:latin typeface="Cambria Math" panose="02040503050406030204" pitchFamily="18" charset="0"/>
                          </a:rPr>
                          <m:t>𝐴</m:t>
                        </m:r>
                      </m:sub>
                    </m:sSub>
                    <m:r>
                      <a:rPr lang="en-US" sz="2000" b="0" i="1" smtClean="0">
                        <a:solidFill>
                          <a:srgbClr val="C00000"/>
                        </a:solidFill>
                        <a:latin typeface="Cambria Math" panose="02040503050406030204" pitchFamily="18" charset="0"/>
                      </a:rPr>
                      <m:t> </m:t>
                    </m:r>
                    <m:r>
                      <a:rPr lang="en-US" sz="2000" i="1">
                        <a:solidFill>
                          <a:srgbClr val="7030A0"/>
                        </a:solidFill>
                        <a:latin typeface="Cambria Math" panose="02040503050406030204" pitchFamily="18" charset="0"/>
                      </a:rPr>
                      <m:t>𝑔</m:t>
                    </m:r>
                  </m:oMath>
                </a14:m>
                <a:r>
                  <a:rPr lang="en-US" sz="2000" dirty="0" smtClean="0"/>
                  <a:t>  for </a:t>
                </a:r>
                <a:r>
                  <a:rPr lang="en-US" sz="2000" dirty="0"/>
                  <a:t>all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smtClean="0">
                        <a:solidFill>
                          <a:srgbClr val="FF0000"/>
                        </a:solidFill>
                        <a:latin typeface="Cambria Math"/>
                        <a:ea typeface="Cambria Math"/>
                      </a:rPr>
                      <m:t>⇒</m:t>
                    </m:r>
                    <m:r>
                      <a:rPr lang="en-US" sz="2000" i="1">
                        <a:solidFill>
                          <a:srgbClr val="7030A0"/>
                        </a:solidFill>
                        <a:latin typeface="Cambria Math" panose="02040503050406030204" pitchFamily="18" charset="0"/>
                      </a:rPr>
                      <m:t>𝑓</m:t>
                    </m:r>
                    <m:sSub>
                      <m:sSubPr>
                        <m:ctrlPr>
                          <a:rPr lang="en-US" sz="2000" i="1">
                            <a:solidFill>
                              <a:srgbClr val="C00000"/>
                            </a:solidFill>
                            <a:latin typeface="Cambria Math" panose="02040503050406030204" pitchFamily="18" charset="0"/>
                          </a:rPr>
                        </m:ctrlPr>
                      </m:sSubPr>
                      <m:e>
                        <m:r>
                          <a:rPr lang="en-US" sz="2000" i="1" dirty="0" smtClean="0">
                            <a:solidFill>
                              <a:srgbClr val="C00000"/>
                            </a:solidFill>
                            <a:latin typeface="Cambria Math"/>
                            <a:ea typeface="Cambria Math"/>
                          </a:rPr>
                          <m:t>≽</m:t>
                        </m:r>
                      </m:e>
                      <m:sub>
                        <m:r>
                          <a:rPr lang="en-US" sz="2000" i="1">
                            <a:solidFill>
                              <a:srgbClr val="C00000"/>
                            </a:solidFill>
                            <a:latin typeface="Cambria Math" panose="02040503050406030204" pitchFamily="18" charset="0"/>
                          </a:rPr>
                          <m:t>𝐴</m:t>
                        </m:r>
                      </m:sub>
                    </m:sSub>
                    <m:r>
                      <a:rPr lang="en-US" sz="2000" i="1">
                        <a:solidFill>
                          <a:srgbClr val="7030A0"/>
                        </a:solidFill>
                        <a:latin typeface="Cambria Math" panose="02040503050406030204" pitchFamily="18" charset="0"/>
                      </a:rPr>
                      <m:t>𝑔</m:t>
                    </m:r>
                  </m:oMath>
                </a14:m>
                <a:endParaRPr lang="en-US" sz="2000" dirty="0" smtClean="0"/>
              </a:p>
              <a:p>
                <a:pPr marL="365760">
                  <a:lnSpc>
                    <a:spcPct val="150000"/>
                  </a:lnSpc>
                </a:pPr>
                <a:endParaRPr lang="en-US" sz="2000" dirty="0"/>
              </a:p>
              <a:p>
                <a:pPr>
                  <a:lnSpc>
                    <a:spcPct val="150000"/>
                  </a:lnSpc>
                </a:pPr>
                <a:r>
                  <a:rPr lang="en-US" sz="2000" dirty="0" smtClean="0"/>
                  <a:t>It’s very surprising that this is needed at all</a:t>
                </a:r>
              </a:p>
              <a:p>
                <a:pPr>
                  <a:lnSpc>
                    <a:spcPct val="150000"/>
                  </a:lnSpc>
                </a:pPr>
                <a:endParaRPr lang="en-US" sz="2000" dirty="0"/>
              </a:p>
              <a:p>
                <a:pPr>
                  <a:lnSpc>
                    <a:spcPct val="150000"/>
                  </a:lnSpc>
                </a:pPr>
                <a:r>
                  <a:rPr lang="en-US" sz="2000" dirty="0" smtClean="0"/>
                  <a:t>Especially that without it we get the representation for a finite set of outcomes</a:t>
                </a:r>
              </a:p>
              <a:p>
                <a:pPr>
                  <a:lnSpc>
                    <a:spcPct val="150000"/>
                  </a:lnSpc>
                </a:pPr>
                <a:endParaRPr lang="en-US" sz="2000" dirty="0"/>
              </a:p>
              <a:p>
                <a:pPr>
                  <a:lnSpc>
                    <a:spcPct val="150000"/>
                  </a:lnSpc>
                </a:pPr>
                <a:r>
                  <a:rPr lang="en-US" sz="2000" dirty="0" smtClean="0"/>
                  <a:t>(And with it we can do without P3)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247317"/>
              </a:xfrm>
              <a:prstGeom prst="rect">
                <a:avLst/>
              </a:prstGeom>
              <a:blipFill>
                <a:blip r:embed="rId2"/>
                <a:stretch>
                  <a:fillRect l="-756" b="-287"/>
                </a:stretch>
              </a:blipFill>
            </p:spPr>
            <p:txBody>
              <a:bodyPr/>
              <a:lstStyle/>
              <a:p>
                <a:r>
                  <a:rPr lang="en-US">
                    <a:noFill/>
                  </a:rPr>
                  <a:t> </a:t>
                </a:r>
              </a:p>
            </p:txBody>
          </p:sp>
        </mc:Fallback>
      </mc:AlternateContent>
    </p:spTree>
    <p:extLst>
      <p:ext uri="{BB962C8B-B14F-4D97-AF65-F5344CB8AC3E}">
        <p14:creationId xmlns:p14="http://schemas.microsoft.com/office/powerpoint/2010/main" val="262183186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Determinism and Free Will</a:t>
            </a:r>
          </a:p>
        </p:txBody>
      </p:sp>
      <p:sp>
        <p:nvSpPr>
          <p:cNvPr id="146436" name="Rectangle 3"/>
          <p:cNvSpPr>
            <a:spLocks noGrp="1" noChangeArrowheads="1"/>
          </p:cNvSpPr>
          <p:nvPr>
            <p:ph type="body" idx="1"/>
          </p:nvPr>
        </p:nvSpPr>
        <p:spPr>
          <a:xfrm>
            <a:off x="971600" y="1628799"/>
            <a:ext cx="4258816" cy="3113995"/>
          </a:xfrm>
        </p:spPr>
        <p:txBody>
          <a:bodyPr/>
          <a:lstStyle/>
          <a:p>
            <a:pPr marL="0" indent="0" algn="l" rtl="0" eaLnBrk="1" hangingPunct="1">
              <a:lnSpc>
                <a:spcPct val="150000"/>
              </a:lnSpc>
              <a:buNone/>
            </a:pPr>
            <a:r>
              <a:rPr lang="en-US" altLang="en-US" sz="2400" dirty="0" smtClean="0"/>
              <a:t>Suggested that Free Will might be compatible with physics thanks to </a:t>
            </a:r>
            <a:r>
              <a:rPr lang="en-US" altLang="en-US" sz="2400" dirty="0" smtClean="0">
                <a:solidFill>
                  <a:srgbClr val="9933FF"/>
                </a:solidFill>
              </a:rPr>
              <a:t>Heisenberg’s Principle of Uncertainty</a:t>
            </a:r>
          </a:p>
        </p:txBody>
      </p:sp>
      <p:sp>
        <p:nvSpPr>
          <p:cNvPr id="4" name="TextBox 3"/>
          <p:cNvSpPr txBox="1"/>
          <p:nvPr/>
        </p:nvSpPr>
        <p:spPr>
          <a:xfrm>
            <a:off x="5796136" y="4373463"/>
            <a:ext cx="2890664" cy="369332"/>
          </a:xfrm>
          <a:prstGeom prst="rect">
            <a:avLst/>
          </a:prstGeom>
          <a:noFill/>
        </p:spPr>
        <p:txBody>
          <a:bodyPr wrap="square" rtlCol="0">
            <a:spAutoFit/>
          </a:bodyPr>
          <a:lstStyle/>
          <a:p>
            <a:r>
              <a:rPr lang="en-US" dirty="0" smtClean="0"/>
              <a:t>Roger Penrose (b. 1931)</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639" y="1411205"/>
            <a:ext cx="1793350" cy="2698992"/>
          </a:xfrm>
          <a:prstGeom prst="rect">
            <a:avLst/>
          </a:prstGeom>
        </p:spPr>
      </p:pic>
    </p:spTree>
    <p:extLst>
      <p:ext uri="{BB962C8B-B14F-4D97-AF65-F5344CB8AC3E}">
        <p14:creationId xmlns:p14="http://schemas.microsoft.com/office/powerpoint/2010/main" val="102772090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BUT</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 we don’t need to assume that </a:t>
            </a:r>
            <a:r>
              <a:rPr lang="en-US" altLang="en-US" sz="2400" dirty="0" smtClean="0">
                <a:solidFill>
                  <a:srgbClr val="FF0000"/>
                </a:solidFill>
              </a:rPr>
              <a:t>all</a:t>
            </a:r>
            <a:r>
              <a:rPr lang="en-US" altLang="en-US" sz="2400" dirty="0" smtClean="0"/>
              <a:t> our choices are known to have a problem</a:t>
            </a:r>
          </a:p>
          <a:p>
            <a:pPr algn="l" rtl="0" eaLnBrk="1" hangingPunct="1">
              <a:lnSpc>
                <a:spcPct val="150000"/>
              </a:lnSpc>
            </a:pPr>
            <a:r>
              <a:rPr lang="en-US" altLang="en-US" sz="2400" dirty="0" smtClean="0"/>
              <a:t>It suffice to have </a:t>
            </a:r>
            <a:r>
              <a:rPr lang="en-US" altLang="en-US" sz="2400" dirty="0" smtClean="0">
                <a:solidFill>
                  <a:srgbClr val="FF0000"/>
                </a:solidFill>
              </a:rPr>
              <a:t>one</a:t>
            </a:r>
          </a:p>
          <a:p>
            <a:pPr algn="l" rtl="0" eaLnBrk="1" hangingPunct="1">
              <a:lnSpc>
                <a:spcPct val="150000"/>
              </a:lnSpc>
            </a:pPr>
            <a:r>
              <a:rPr lang="en-US" altLang="en-US" sz="2400" dirty="0" smtClean="0"/>
              <a:t>How can we </a:t>
            </a:r>
            <a:r>
              <a:rPr lang="en-US" altLang="en-US" sz="2400" dirty="0" smtClean="0">
                <a:solidFill>
                  <a:srgbClr val="00B050"/>
                </a:solidFill>
              </a:rPr>
              <a:t>feel</a:t>
            </a:r>
            <a:r>
              <a:rPr lang="en-US" altLang="en-US" sz="2400" dirty="0" smtClean="0"/>
              <a:t> like we’re making a decision when we (and often others) can very well </a:t>
            </a:r>
            <a:r>
              <a:rPr lang="en-US" altLang="en-US" sz="2400" dirty="0" smtClean="0">
                <a:solidFill>
                  <a:srgbClr val="00B050"/>
                </a:solidFill>
              </a:rPr>
              <a:t>predict</a:t>
            </a:r>
            <a:r>
              <a:rPr lang="en-US" altLang="en-US" sz="2400" dirty="0" smtClean="0"/>
              <a:t> it?</a:t>
            </a:r>
            <a:endParaRPr lang="en-US" altLang="en-US" sz="20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373850842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A rational illusion</a:t>
            </a:r>
          </a:p>
        </p:txBody>
      </p:sp>
      <p:sp>
        <p:nvSpPr>
          <p:cNvPr id="146436" name="Rectangle 3"/>
          <p:cNvSpPr>
            <a:spLocks noGrp="1" noChangeArrowheads="1"/>
          </p:cNvSpPr>
          <p:nvPr>
            <p:ph type="body" idx="1"/>
          </p:nvPr>
        </p:nvSpPr>
        <p:spPr>
          <a:xfrm>
            <a:off x="457200" y="1600200"/>
            <a:ext cx="8075240" cy="4525963"/>
          </a:xfrm>
        </p:spPr>
        <p:txBody>
          <a:bodyPr/>
          <a:lstStyle/>
          <a:p>
            <a:pPr algn="l" rtl="0" eaLnBrk="1" hangingPunct="1">
              <a:lnSpc>
                <a:spcPct val="150000"/>
              </a:lnSpc>
            </a:pPr>
            <a:r>
              <a:rPr lang="en-US" altLang="en-US" sz="2400" dirty="0" smtClean="0"/>
              <a:t>Imagine you program a robot to make decisions</a:t>
            </a:r>
          </a:p>
          <a:p>
            <a:pPr algn="l" rtl="0" eaLnBrk="1" hangingPunct="1">
              <a:lnSpc>
                <a:spcPct val="150000"/>
              </a:lnSpc>
            </a:pPr>
            <a:r>
              <a:rPr lang="en-US" altLang="en-US" sz="2400" dirty="0" smtClean="0"/>
              <a:t>You want the robot to learn about its environment, and about itself</a:t>
            </a:r>
          </a:p>
          <a:p>
            <a:pPr algn="l" rtl="0" eaLnBrk="1" hangingPunct="1">
              <a:lnSpc>
                <a:spcPct val="150000"/>
              </a:lnSpc>
            </a:pPr>
            <a:r>
              <a:rPr lang="en-US" altLang="en-US" sz="2400" dirty="0" smtClean="0"/>
              <a:t>But you want it to imagine </a:t>
            </a:r>
            <a:r>
              <a:rPr lang="en-US" altLang="en-US" sz="2400" dirty="0" smtClean="0">
                <a:solidFill>
                  <a:srgbClr val="FF0000"/>
                </a:solidFill>
              </a:rPr>
              <a:t>more than one </a:t>
            </a:r>
            <a:r>
              <a:rPr lang="en-US" altLang="en-US" sz="2400" dirty="0" smtClean="0"/>
              <a:t>world when making a choice</a:t>
            </a:r>
          </a:p>
          <a:p>
            <a:pPr algn="l" rtl="0" eaLnBrk="1" hangingPunct="1">
              <a:lnSpc>
                <a:spcPct val="150000"/>
              </a:lnSpc>
            </a:pPr>
            <a:r>
              <a:rPr lang="en-US" altLang="en-US" sz="2400" dirty="0" smtClean="0"/>
              <a:t>Sometimes the robot will </a:t>
            </a:r>
            <a:r>
              <a:rPr lang="en-US" altLang="en-US" sz="2400" dirty="0" smtClean="0">
                <a:solidFill>
                  <a:srgbClr val="FF0000"/>
                </a:solidFill>
              </a:rPr>
              <a:t>have</a:t>
            </a:r>
            <a:r>
              <a:rPr lang="en-US" altLang="en-US" sz="2400" dirty="0" smtClean="0">
                <a:solidFill>
                  <a:srgbClr val="7030A0"/>
                </a:solidFill>
              </a:rPr>
              <a:t> </a:t>
            </a:r>
            <a:r>
              <a:rPr lang="en-US" altLang="en-US" sz="2400" dirty="0" smtClean="0">
                <a:solidFill>
                  <a:srgbClr val="FF0000"/>
                </a:solidFill>
              </a:rPr>
              <a:t>to</a:t>
            </a:r>
            <a:r>
              <a:rPr lang="en-US" altLang="en-US" sz="2400" dirty="0" smtClean="0"/>
              <a:t> </a:t>
            </a:r>
            <a:r>
              <a:rPr lang="en-US" altLang="en-US" sz="2400" dirty="0" smtClean="0">
                <a:solidFill>
                  <a:srgbClr val="FF0000"/>
                </a:solidFill>
              </a:rPr>
              <a:t>suspend</a:t>
            </a:r>
            <a:r>
              <a:rPr lang="en-US" altLang="en-US" sz="2400" dirty="0" smtClean="0"/>
              <a:t> its knowledge/belief about its upcoming choice</a:t>
            </a:r>
            <a:endParaRPr lang="en-US" altLang="en-US" sz="2000" dirty="0" smtClean="0"/>
          </a:p>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131541241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243</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Newton by the window</a:t>
            </a: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a:xfrm>
                <a:off x="457200" y="1595717"/>
                <a:ext cx="8229600" cy="4525963"/>
              </a:xfrm>
            </p:spPr>
            <p:txBody>
              <a:bodyPr/>
              <a:lstStyle/>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smtClean="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400" dirty="0">
                  <a:solidFill>
                    <a:srgbClr val="FF0000"/>
                  </a:solidFill>
                </a:endParaRPr>
              </a:p>
              <a:p>
                <a:pPr marL="0" indent="0" algn="l" rtl="0" eaLnBrk="1" hangingPunct="1">
                  <a:lnSpc>
                    <a:spcPct val="150000"/>
                  </a:lnSpc>
                  <a:buNone/>
                </a:pPr>
                <a:endParaRPr lang="en-US" altLang="en-US" sz="2000" dirty="0" smtClean="0"/>
              </a:p>
              <a:p>
                <a:pPr marL="0" indent="0" algn="l" rtl="0" eaLnBrk="1" hangingPunct="1">
                  <a:lnSpc>
                    <a:spcPct val="150000"/>
                  </a:lnSpc>
                  <a:buNone/>
                </a:pPr>
                <a:endParaRPr lang="en-US" altLang="en-US" sz="2000" dirty="0"/>
              </a:p>
              <a:p>
                <a:pPr marL="0" indent="0" algn="l" rtl="0" eaLnBrk="1" hangingPunct="1">
                  <a:lnSpc>
                    <a:spcPct val="150000"/>
                  </a:lnSpc>
                  <a:buNone/>
                </a:pPr>
                <a:r>
                  <a:rPr lang="en-US" altLang="en-US" sz="2000" dirty="0" smtClean="0"/>
                  <a:t>If Newton crosses out </a:t>
                </a:r>
                <a14:m>
                  <m:oMath xmlns:m="http://schemas.openxmlformats.org/officeDocument/2006/math">
                    <m:r>
                      <a:rPr lang="en-US" sz="2000" i="1" dirty="0">
                        <a:solidFill>
                          <a:srgbClr val="002060"/>
                        </a:solidFill>
                        <a:latin typeface="Cambria Math" panose="02040503050406030204" pitchFamily="18" charset="0"/>
                      </a:rPr>
                      <m:t>𝐽𝑢𝑚𝑝</m:t>
                    </m:r>
                    <m:r>
                      <a:rPr lang="en-US" sz="2000" i="1" dirty="0">
                        <a:solidFill>
                          <a:srgbClr val="002060"/>
                        </a:solidFill>
                        <a:latin typeface="Cambria Math" panose="02040503050406030204" pitchFamily="18" charset="0"/>
                      </a:rPr>
                      <m:t> </m:t>
                    </m:r>
                    <m:r>
                      <a:rPr lang="en-US" sz="2000" i="1" dirty="0">
                        <a:solidFill>
                          <a:srgbClr val="002060"/>
                        </a:solidFill>
                        <a:latin typeface="Cambria Math" panose="02040503050406030204" pitchFamily="18" charset="0"/>
                      </a:rPr>
                      <m:t>𝑜𝑢𝑡</m:t>
                    </m:r>
                  </m:oMath>
                </a14:m>
                <a:r>
                  <a:rPr lang="en-US" altLang="en-US" sz="2000" dirty="0" smtClean="0"/>
                  <a:t> the same way he crosses out </a:t>
                </a:r>
                <a14:m>
                  <m:oMath xmlns:m="http://schemas.openxmlformats.org/officeDocument/2006/math">
                    <m:r>
                      <a:rPr lang="en-US" sz="2000" i="1" dirty="0">
                        <a:solidFill>
                          <a:srgbClr val="C00000"/>
                        </a:solidFill>
                        <a:latin typeface="Cambria Math" panose="02040503050406030204" pitchFamily="18" charset="0"/>
                      </a:rPr>
                      <m:t>𝐻𝑜𝑣𝑒𝑟</m:t>
                    </m:r>
                  </m:oMath>
                </a14:m>
                <a:r>
                  <a:rPr lang="en-US" altLang="en-US" sz="2000" dirty="0" smtClean="0"/>
                  <a:t>, where’s the decision?</a:t>
                </a:r>
                <a:endParaRPr lang="en-US" altLang="en-US" sz="2000" dirty="0" smtClean="0">
                  <a:solidFill>
                    <a:srgbClr val="7030A0"/>
                  </a:solidFill>
                </a:endParaRPr>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xfrm>
                <a:off x="457200" y="1595717"/>
                <a:ext cx="8229600" cy="4525963"/>
              </a:xfrm>
              <a:blipFill>
                <a:blip r:embed="rId2"/>
                <a:stretch>
                  <a:fillRect l="-741" b="-1078"/>
                </a:stretch>
              </a:blipFill>
            </p:spPr>
            <p:txBody>
              <a:bodyPr/>
              <a:lstStyle/>
              <a:p>
                <a:r>
                  <a:rPr lang="en-GB">
                    <a:noFill/>
                  </a:rPr>
                  <a:t> </a:t>
                </a:r>
              </a:p>
            </p:txBody>
          </p:sp>
        </mc:Fallback>
      </mc:AlternateContent>
      <p:sp>
        <p:nvSpPr>
          <p:cNvPr id="2" name="Oval 1"/>
          <p:cNvSpPr/>
          <p:nvPr/>
        </p:nvSpPr>
        <p:spPr bwMode="auto">
          <a:xfrm>
            <a:off x="4427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a:stCxn id="2" idx="3"/>
          </p:cNvCxnSpPr>
          <p:nvPr/>
        </p:nvCxnSpPr>
        <p:spPr bwMode="auto">
          <a:xfrm flipH="1">
            <a:off x="3426880" y="2245236"/>
            <a:ext cx="1032740" cy="1186660"/>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4623293" y="2276872"/>
            <a:ext cx="889125" cy="1224535"/>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5393886" y="347683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a:stCxn id="31" idx="3"/>
          </p:cNvCxnSpPr>
          <p:nvPr/>
        </p:nvCxnSpPr>
        <p:spPr bwMode="auto">
          <a:xfrm flipH="1">
            <a:off x="4890791" y="3661220"/>
            <a:ext cx="534731" cy="87759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5578274" y="3644172"/>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804626" y="2577864"/>
                <a:ext cx="9032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𝑆</m:t>
                      </m:r>
                      <m:r>
                        <a:rPr lang="en-US" b="0" i="1" dirty="0" smtClean="0">
                          <a:solidFill>
                            <a:srgbClr val="002060"/>
                          </a:solidFill>
                          <a:latin typeface="Cambria Math" panose="02040503050406030204" pitchFamily="18" charset="0"/>
                        </a:rPr>
                        <m:t>𝑡𝑎𝑦</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𝑖𝑛</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804626" y="2577864"/>
                <a:ext cx="903278" cy="369332"/>
              </a:xfrm>
              <a:prstGeom prst="rect">
                <a:avLst/>
              </a:prstGeom>
              <a:blipFill>
                <a:blip r:embed="rId3"/>
                <a:stretch>
                  <a:fillRect r="-676"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88171" y="2536846"/>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𝐽𝑢𝑚𝑝</m:t>
                      </m:r>
                      <m:r>
                        <a:rPr lang="en-US" b="0" i="1" dirty="0" smtClean="0">
                          <a:solidFill>
                            <a:srgbClr val="002060"/>
                          </a:solidFill>
                          <a:latin typeface="Cambria Math" panose="02040503050406030204" pitchFamily="18" charset="0"/>
                        </a:rPr>
                        <m:t> </m:t>
                      </m:r>
                      <m:r>
                        <a:rPr lang="en-US" b="0" i="1" dirty="0" smtClean="0">
                          <a:solidFill>
                            <a:srgbClr val="002060"/>
                          </a:solidFill>
                          <a:latin typeface="Cambria Math" panose="02040503050406030204" pitchFamily="18" charset="0"/>
                        </a:rPr>
                        <m:t>𝑜𝑢𝑡</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888171" y="2536846"/>
                <a:ext cx="1248493" cy="369332"/>
              </a:xfrm>
              <a:prstGeom prst="rect">
                <a:avLst/>
              </a:prstGeom>
              <a:blipFill>
                <a:blip r:embed="rId4"/>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123728" y="3587744"/>
                <a:ext cx="16175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𝑅𝑒𝑚𝑎𝑖𝑛</m:t>
                      </m:r>
                      <m:r>
                        <a:rPr lang="en-US" b="0" i="1" smtClean="0">
                          <a:latin typeface="Cambria Math" panose="02040503050406030204" pitchFamily="18" charset="0"/>
                        </a:rPr>
                        <m:t> </m:t>
                      </m:r>
                      <m:r>
                        <a:rPr lang="en-US" b="0" i="1" smtClean="0">
                          <a:latin typeface="Cambria Math" panose="02040503050406030204" pitchFamily="18" charset="0"/>
                        </a:rPr>
                        <m:t>𝑎𝑙𝑖𝑣𝑒</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2123728" y="3587744"/>
                <a:ext cx="161753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010152" y="163405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𝑁𝑒𝑤𝑡𝑜𝑛</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010152" y="1634059"/>
                <a:ext cx="100235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355464" y="3046052"/>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𝑁𝑎𝑡𝑢𝑟𝑒</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55464" y="3046052"/>
                <a:ext cx="1808823"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923928" y="4716894"/>
                <a:ext cx="16859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𝐸𝑛𝑗𝑜𝑦</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𝑡</m:t>
                      </m:r>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𝑣𝑖𝑒𝑤</m:t>
                      </m:r>
                    </m:oMath>
                  </m:oMathPara>
                </a14:m>
                <a:endParaRPr lang="en-US" dirty="0">
                  <a:solidFill>
                    <a:schemeClr val="tx1"/>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3923928" y="4716894"/>
                <a:ext cx="1685982" cy="369332"/>
              </a:xfrm>
              <a:prstGeom prst="rect">
                <a:avLst/>
              </a:prstGeom>
              <a:blipFill>
                <a:blip r:embed="rId8"/>
                <a:stretch>
                  <a:fillRect l="-1087" r="-1449"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908753" y="472342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𝑑𝑖𝑒</m:t>
                      </m:r>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908753" y="4723427"/>
                <a:ext cx="100235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785681" y="3772410"/>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𝐶𝑟𝑎𝑠</m:t>
                      </m:r>
                      <m:r>
                        <a:rPr lang="en-US" b="0" i="1" dirty="0" smtClean="0">
                          <a:solidFill>
                            <a:srgbClr val="C00000"/>
                          </a:solidFill>
                          <a:latin typeface="Cambria Math" panose="02040503050406030204" pitchFamily="18" charset="0"/>
                        </a:rPr>
                        <m:t>h</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785681" y="3772410"/>
                <a:ext cx="1248493"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7984" y="38025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𝐻𝑜𝑣𝑒𝑟</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427984" y="3802528"/>
                <a:ext cx="792088" cy="369332"/>
              </a:xfrm>
              <a:prstGeom prst="rect">
                <a:avLst/>
              </a:prstGeom>
              <a:blipFill>
                <a:blip r:embed="rId11"/>
                <a:stretch>
                  <a:fillRect r="-3077"/>
                </a:stretch>
              </a:blipFill>
            </p:spPr>
            <p:txBody>
              <a:bodyPr/>
              <a:lstStyle/>
              <a:p>
                <a:r>
                  <a:rPr lang="en-GB">
                    <a:noFill/>
                  </a:rPr>
                  <a:t> </a:t>
                </a:r>
              </a:p>
            </p:txBody>
          </p:sp>
        </mc:Fallback>
      </mc:AlternateContent>
    </p:spTree>
    <p:extLst>
      <p:ext uri="{BB962C8B-B14F-4D97-AF65-F5344CB8AC3E}">
        <p14:creationId xmlns:p14="http://schemas.microsoft.com/office/powerpoint/2010/main" val="221439330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244</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A rational Newton</a:t>
            </a:r>
          </a:p>
        </p:txBody>
      </p:sp>
      <p:sp>
        <p:nvSpPr>
          <p:cNvPr id="146436" name="Rectangle 3"/>
          <p:cNvSpPr>
            <a:spLocks noGrp="1" noChangeArrowheads="1"/>
          </p:cNvSpPr>
          <p:nvPr>
            <p:ph type="body" idx="1"/>
          </p:nvPr>
        </p:nvSpPr>
        <p:spPr>
          <a:xfrm>
            <a:off x="457200" y="1398179"/>
            <a:ext cx="8075240" cy="4847046"/>
          </a:xfrm>
        </p:spPr>
        <p:txBody>
          <a:bodyPr/>
          <a:lstStyle/>
          <a:p>
            <a:pPr algn="l" rtl="0" eaLnBrk="1" hangingPunct="1">
              <a:lnSpc>
                <a:spcPct val="150000"/>
              </a:lnSpc>
            </a:pPr>
            <a:r>
              <a:rPr lang="en-US" altLang="en-US" sz="2400" dirty="0" smtClean="0"/>
              <a:t>Will have to learn about the environment and use this knowledge to form beliefs </a:t>
            </a:r>
          </a:p>
          <a:p>
            <a:pPr algn="l" rtl="0" eaLnBrk="1" hangingPunct="1">
              <a:lnSpc>
                <a:spcPct val="150000"/>
              </a:lnSpc>
            </a:pPr>
            <a:r>
              <a:rPr lang="en-US" altLang="en-US" sz="2400" dirty="0" smtClean="0"/>
              <a:t>Will have to keep whatever he (and others) learned about </a:t>
            </a:r>
            <a:r>
              <a:rPr lang="en-US" altLang="en-US" sz="2400" dirty="0" smtClean="0">
                <a:solidFill>
                  <a:srgbClr val="FF0000"/>
                </a:solidFill>
              </a:rPr>
              <a:t>his current decision</a:t>
            </a:r>
            <a:r>
              <a:rPr lang="en-US" altLang="en-US" sz="2400" dirty="0" smtClean="0"/>
              <a:t> </a:t>
            </a:r>
            <a:r>
              <a:rPr lang="en-US" altLang="en-US" sz="2400" dirty="0" smtClean="0">
                <a:solidFill>
                  <a:srgbClr val="9933FF"/>
                </a:solidFill>
              </a:rPr>
              <a:t>on hold</a:t>
            </a:r>
          </a:p>
          <a:p>
            <a:pPr algn="l" rtl="0" eaLnBrk="1" hangingPunct="1">
              <a:lnSpc>
                <a:spcPct val="150000"/>
              </a:lnSpc>
            </a:pPr>
            <a:r>
              <a:rPr lang="en-US" altLang="en-US" sz="2400" dirty="0" smtClean="0"/>
              <a:t>He can know a lot about his past and future selves, but not about the self that </a:t>
            </a:r>
            <a:r>
              <a:rPr lang="en-US" altLang="en-US" sz="2400" dirty="0" smtClean="0">
                <a:solidFill>
                  <a:srgbClr val="00B050"/>
                </a:solidFill>
              </a:rPr>
              <a:t>makes this very decision</a:t>
            </a:r>
          </a:p>
          <a:p>
            <a:pPr algn="l" rtl="0" eaLnBrk="1" hangingPunct="1">
              <a:lnSpc>
                <a:spcPct val="150000"/>
              </a:lnSpc>
            </a:pPr>
            <a:r>
              <a:rPr lang="en-US" altLang="en-US" sz="2400" dirty="0" smtClean="0"/>
              <a:t>Ignoring what one knows about one’s decision is </a:t>
            </a:r>
            <a:r>
              <a:rPr lang="en-US" altLang="en-US" sz="2400" dirty="0" smtClean="0">
                <a:solidFill>
                  <a:srgbClr val="FF0000"/>
                </a:solidFill>
              </a:rPr>
              <a:t>necessitated</a:t>
            </a:r>
            <a:r>
              <a:rPr lang="en-US" altLang="en-US" sz="2400" dirty="0" smtClean="0"/>
              <a:t> by rationality</a:t>
            </a: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123997304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42681" y="1268760"/>
            <a:ext cx="8229600" cy="3312368"/>
          </a:xfrm>
        </p:spPr>
        <p:txBody>
          <a:bodyPr/>
          <a:lstStyle/>
          <a:p>
            <a:pPr rtl="0" eaLnBrk="1" hangingPunct="1">
              <a:lnSpc>
                <a:spcPct val="150000"/>
              </a:lnSpc>
            </a:pPr>
            <a:r>
              <a:rPr lang="en-US" altLang="en-US" dirty="0" smtClean="0">
                <a:solidFill>
                  <a:srgbClr val="FF0000"/>
                </a:solidFill>
              </a:rPr>
              <a:t>Common Knowledge of Rationality</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ADD90FE-70CB-46F8-AEB7-DE3D8760AF4B}" type="slidenum">
              <a:rPr lang="ar-SA" altLang="en-US" sz="1400"/>
              <a:pPr algn="l">
                <a:spcBef>
                  <a:spcPct val="0"/>
                </a:spcBef>
                <a:buFontTx/>
                <a:buNone/>
              </a:pPr>
              <a:t>245</a:t>
            </a:fld>
            <a:endParaRPr lang="en-US" altLang="en-US" sz="1400"/>
          </a:p>
        </p:txBody>
      </p:sp>
    </p:spTree>
    <p:extLst>
      <p:ext uri="{BB962C8B-B14F-4D97-AF65-F5344CB8AC3E}">
        <p14:creationId xmlns:p14="http://schemas.microsoft.com/office/powerpoint/2010/main" val="2692017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A riddle</a:t>
            </a:r>
            <a:endParaRPr lang="en-US" sz="3600" dirty="0"/>
          </a:p>
        </p:txBody>
      </p:sp>
      <p:sp>
        <p:nvSpPr>
          <p:cNvPr id="3" name="Content Placeholder 2"/>
          <p:cNvSpPr>
            <a:spLocks noGrp="1"/>
          </p:cNvSpPr>
          <p:nvPr>
            <p:ph idx="1"/>
          </p:nvPr>
        </p:nvSpPr>
        <p:spPr>
          <a:xfrm>
            <a:off x="457200" y="1576605"/>
            <a:ext cx="8229600" cy="3724604"/>
          </a:xfrm>
        </p:spPr>
        <p:txBody>
          <a:bodyPr/>
          <a:lstStyle/>
          <a:p>
            <a:pPr marL="0" indent="0" algn="l" rtl="0">
              <a:lnSpc>
                <a:spcPct val="150000"/>
              </a:lnSpc>
              <a:buNone/>
            </a:pPr>
            <a:r>
              <a:rPr lang="en-US" sz="2000" dirty="0" smtClean="0"/>
              <a:t>In a certain village there are married couples.  The rules are: </a:t>
            </a:r>
          </a:p>
          <a:p>
            <a:pPr algn="l" rtl="0">
              <a:lnSpc>
                <a:spcPct val="150000"/>
              </a:lnSpc>
            </a:pPr>
            <a:r>
              <a:rPr lang="en-US" sz="2000" dirty="0" smtClean="0"/>
              <a:t>Should a woman </a:t>
            </a:r>
            <a:r>
              <a:rPr lang="en-US" sz="2000" dirty="0" smtClean="0">
                <a:solidFill>
                  <a:srgbClr val="009900"/>
                </a:solidFill>
              </a:rPr>
              <a:t>know for sure </a:t>
            </a:r>
            <a:r>
              <a:rPr lang="en-US" sz="2000" dirty="0" smtClean="0"/>
              <a:t>that her husband is unfaithful, she </a:t>
            </a:r>
            <a:r>
              <a:rPr lang="en-US" sz="2000" dirty="0" smtClean="0">
                <a:solidFill>
                  <a:srgbClr val="FF0000"/>
                </a:solidFill>
              </a:rPr>
              <a:t>must</a:t>
            </a:r>
            <a:r>
              <a:rPr lang="en-US" sz="2000" dirty="0" smtClean="0"/>
              <a:t> shoot him on the first night, but she </a:t>
            </a:r>
            <a:r>
              <a:rPr lang="en-US" sz="2000" dirty="0" smtClean="0">
                <a:solidFill>
                  <a:srgbClr val="FF0000"/>
                </a:solidFill>
              </a:rPr>
              <a:t>mustn’t </a:t>
            </a:r>
            <a:r>
              <a:rPr lang="en-US" sz="2000" dirty="0" smtClean="0"/>
              <a:t>otherwise</a:t>
            </a:r>
          </a:p>
          <a:p>
            <a:pPr algn="l" rtl="0">
              <a:lnSpc>
                <a:spcPct val="150000"/>
              </a:lnSpc>
            </a:pPr>
            <a:r>
              <a:rPr lang="en-US" sz="2000" dirty="0" smtClean="0"/>
              <a:t>If a husband is unfaithful, </a:t>
            </a:r>
            <a:r>
              <a:rPr lang="en-US" sz="2000" dirty="0" smtClean="0">
                <a:solidFill>
                  <a:srgbClr val="009900"/>
                </a:solidFill>
              </a:rPr>
              <a:t>all</a:t>
            </a:r>
            <a:r>
              <a:rPr lang="en-US" sz="2000" dirty="0" smtClean="0"/>
              <a:t> women know it </a:t>
            </a:r>
            <a:r>
              <a:rPr lang="en-US" sz="2000" dirty="0" smtClean="0">
                <a:solidFill>
                  <a:srgbClr val="FF0000"/>
                </a:solidFill>
              </a:rPr>
              <a:t>apart from his wife</a:t>
            </a:r>
            <a:endParaRPr lang="en-US" sz="2000" dirty="0">
              <a:solidFill>
                <a:srgbClr val="FF0000"/>
              </a:solidFill>
            </a:endParaRPr>
          </a:p>
          <a:p>
            <a:pPr marL="0" indent="0" algn="l" rtl="0">
              <a:lnSpc>
                <a:spcPct val="150000"/>
              </a:lnSpc>
              <a:buNone/>
            </a:pPr>
            <a:r>
              <a:rPr lang="en-US" sz="2000" dirty="0" smtClean="0"/>
              <a:t>One day a traveler comes to visit, gathers all in the main square and says, “</a:t>
            </a:r>
            <a:r>
              <a:rPr lang="en-US" sz="2000" dirty="0" smtClean="0">
                <a:solidFill>
                  <a:srgbClr val="C00000"/>
                </a:solidFill>
              </a:rPr>
              <a:t>There are </a:t>
            </a:r>
            <a:r>
              <a:rPr lang="en-US" sz="2000" dirty="0" smtClean="0"/>
              <a:t>unfaithful husbands in this village” – and leaves.</a:t>
            </a:r>
          </a:p>
          <a:p>
            <a:pPr marL="0" indent="0" algn="l" rtl="0">
              <a:lnSpc>
                <a:spcPct val="150000"/>
              </a:lnSpc>
              <a:buNone/>
            </a:pPr>
            <a:r>
              <a:rPr lang="en-US" sz="2000" dirty="0" smtClean="0"/>
              <a:t>The first two nights nothing happens, but on the </a:t>
            </a:r>
            <a:r>
              <a:rPr lang="en-US" sz="2000" dirty="0" smtClean="0">
                <a:solidFill>
                  <a:srgbClr val="FF0000"/>
                </a:solidFill>
              </a:rPr>
              <a:t>third</a:t>
            </a:r>
            <a:r>
              <a:rPr lang="en-US" sz="2000" dirty="0" smtClean="0"/>
              <a:t> night shots are heard.  </a:t>
            </a:r>
            <a:r>
              <a:rPr lang="en-US" sz="2000" dirty="0" smtClean="0">
                <a:solidFill>
                  <a:srgbClr val="0099FF"/>
                </a:solidFill>
              </a:rPr>
              <a:t>How many shots were there?</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246</a:t>
            </a:fld>
            <a:endParaRPr lang="en-US" altLang="en-US"/>
          </a:p>
        </p:txBody>
      </p:sp>
    </p:spTree>
    <p:extLst>
      <p:ext uri="{BB962C8B-B14F-4D97-AF65-F5344CB8AC3E}">
        <p14:creationId xmlns:p14="http://schemas.microsoft.com/office/powerpoint/2010/main" val="292002777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Solution</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58756"/>
                <a:ext cx="8229600" cy="4876731"/>
              </a:xfrm>
            </p:spPr>
            <p:txBody>
              <a:bodyPr/>
              <a:lstStyle/>
              <a:p>
                <a:pPr marL="0" indent="0" algn="l" rtl="0">
                  <a:lnSpc>
                    <a:spcPct val="150000"/>
                  </a:lnSpc>
                  <a:buNone/>
                </a:pPr>
                <a:r>
                  <a:rPr lang="en-US" sz="1800" dirty="0" smtClean="0"/>
                  <a:t>Three shots – and we can prove by induction, that, for every </a:t>
                </a:r>
                <a14:m>
                  <m:oMath xmlns:m="http://schemas.openxmlformats.org/officeDocument/2006/math">
                    <m:r>
                      <a:rPr lang="en-US" sz="1800" b="0" i="1" smtClean="0">
                        <a:solidFill>
                          <a:srgbClr val="7030A0"/>
                        </a:solidFill>
                        <a:latin typeface="Cambria Math" panose="02040503050406030204" pitchFamily="18" charset="0"/>
                      </a:rPr>
                      <m:t>𝑘</m:t>
                    </m:r>
                    <m:r>
                      <a:rPr lang="en-US" sz="1800" b="0" i="1" smtClean="0">
                        <a:solidFill>
                          <a:srgbClr val="7030A0"/>
                        </a:solidFill>
                        <a:latin typeface="Cambria Math" panose="02040503050406030204" pitchFamily="18" charset="0"/>
                        <a:ea typeface="Cambria Math" panose="02040503050406030204" pitchFamily="18" charset="0"/>
                      </a:rPr>
                      <m:t>≥</m:t>
                    </m:r>
                    <m:r>
                      <a:rPr lang="en-US" sz="1800" b="0" i="1" smtClean="0">
                        <a:solidFill>
                          <a:srgbClr val="7030A0"/>
                        </a:solidFill>
                        <a:latin typeface="Cambria Math" panose="02040503050406030204" pitchFamily="18" charset="0"/>
                        <a:ea typeface="Cambria Math" panose="02040503050406030204" pitchFamily="18" charset="0"/>
                      </a:rPr>
                      <m:t>1</m:t>
                    </m:r>
                  </m:oMath>
                </a14:m>
                <a:r>
                  <a:rPr lang="en-US" sz="1800" dirty="0" smtClean="0">
                    <a:solidFill>
                      <a:srgbClr val="0099FF"/>
                    </a:solidFill>
                  </a:rPr>
                  <a:t> ,</a:t>
                </a:r>
                <a:r>
                  <a:rPr lang="en-US" sz="1800" dirty="0" smtClean="0"/>
                  <a:t> if there are </a:t>
                </a:r>
                <a14:m>
                  <m:oMath xmlns:m="http://schemas.openxmlformats.org/officeDocument/2006/math">
                    <m:r>
                      <a:rPr lang="en-US" sz="1800" b="0" i="1" smtClean="0">
                        <a:solidFill>
                          <a:srgbClr val="7030A0"/>
                        </a:solidFill>
                        <a:latin typeface="Cambria Math" panose="02040503050406030204" pitchFamily="18" charset="0"/>
                      </a:rPr>
                      <m:t>𝑘</m:t>
                    </m:r>
                  </m:oMath>
                </a14:m>
                <a:r>
                  <a:rPr lang="en-US" sz="1800" dirty="0" smtClean="0">
                    <a:solidFill>
                      <a:srgbClr val="0099FF"/>
                    </a:solidFill>
                  </a:rPr>
                  <a:t> </a:t>
                </a:r>
                <a:r>
                  <a:rPr lang="en-US" sz="1800" dirty="0" smtClean="0"/>
                  <a:t>unfaithful husbands, they </a:t>
                </a:r>
                <a:r>
                  <a:rPr lang="en-US" sz="1800" dirty="0" smtClean="0">
                    <a:solidFill>
                      <a:srgbClr val="FF0000"/>
                    </a:solidFill>
                  </a:rPr>
                  <a:t>all</a:t>
                </a:r>
                <a:r>
                  <a:rPr lang="en-US" sz="1800" dirty="0" smtClean="0">
                    <a:solidFill>
                      <a:srgbClr val="0099FF"/>
                    </a:solidFill>
                  </a:rPr>
                  <a:t> </a:t>
                </a:r>
                <a:r>
                  <a:rPr lang="en-US" sz="1800" dirty="0" smtClean="0"/>
                  <a:t>get shot on the </a:t>
                </a:r>
                <a14:m>
                  <m:oMath xmlns:m="http://schemas.openxmlformats.org/officeDocument/2006/math">
                    <m:r>
                      <a:rPr lang="en-US" sz="1800" i="1">
                        <a:solidFill>
                          <a:srgbClr val="7030A0"/>
                        </a:solidFill>
                        <a:latin typeface="Cambria Math" panose="02040503050406030204" pitchFamily="18" charset="0"/>
                      </a:rPr>
                      <m:t>𝑘</m:t>
                    </m:r>
                  </m:oMath>
                </a14:m>
                <a:r>
                  <a:rPr lang="en-US" sz="1800" dirty="0" smtClean="0">
                    <a:solidFill>
                      <a:srgbClr val="0099FF"/>
                    </a:solidFill>
                  </a:rPr>
                  <a:t>-</a:t>
                </a:r>
                <a:r>
                  <a:rPr lang="en-US" sz="1800" dirty="0" err="1" smtClean="0"/>
                  <a:t>th</a:t>
                </a:r>
                <a:r>
                  <a:rPr lang="en-US" sz="1800" dirty="0" smtClean="0"/>
                  <a:t> night.</a:t>
                </a:r>
              </a:p>
              <a:p>
                <a:pPr marL="0" indent="0" algn="l" rtl="0">
                  <a:lnSpc>
                    <a:spcPct val="150000"/>
                  </a:lnSpc>
                  <a:buNone/>
                </a:pPr>
                <a:r>
                  <a:rPr lang="en-US" sz="1800" dirty="0" smtClean="0">
                    <a:solidFill>
                      <a:srgbClr val="00B0F0"/>
                    </a:solidFill>
                  </a:rPr>
                  <a:t>Start</a:t>
                </a:r>
                <a:r>
                  <a:rPr lang="en-US" sz="1800" dirty="0" smtClean="0"/>
                  <a:t> with </a:t>
                </a:r>
                <a14:m>
                  <m:oMath xmlns:m="http://schemas.openxmlformats.org/officeDocument/2006/math">
                    <m:r>
                      <a:rPr lang="en-US" sz="1800" i="1">
                        <a:solidFill>
                          <a:srgbClr val="7030A0"/>
                        </a:solidFill>
                        <a:latin typeface="Cambria Math" panose="02040503050406030204" pitchFamily="18" charset="0"/>
                      </a:rPr>
                      <m:t>𝑘</m:t>
                    </m:r>
                    <m:r>
                      <a:rPr lang="en-US" sz="1800" b="0" i="1" smtClean="0">
                        <a:solidFill>
                          <a:srgbClr val="7030A0"/>
                        </a:solidFill>
                        <a:latin typeface="Cambria Math" panose="02040503050406030204" pitchFamily="18" charset="0"/>
                      </a:rPr>
                      <m:t>=</m:t>
                    </m:r>
                    <m:r>
                      <a:rPr lang="en-US" sz="1800" b="0" i="1" smtClean="0">
                        <a:solidFill>
                          <a:srgbClr val="7030A0"/>
                        </a:solidFill>
                        <a:latin typeface="Cambria Math" panose="02040503050406030204" pitchFamily="18" charset="0"/>
                      </a:rPr>
                      <m:t>1</m:t>
                    </m:r>
                  </m:oMath>
                </a14:m>
                <a:r>
                  <a:rPr lang="en-US" sz="1800" dirty="0" smtClean="0"/>
                  <a:t> </a:t>
                </a:r>
              </a:p>
              <a:p>
                <a:pPr marL="0" indent="0" algn="l" rtl="0">
                  <a:lnSpc>
                    <a:spcPct val="150000"/>
                  </a:lnSpc>
                  <a:buNone/>
                </a:pPr>
                <a:r>
                  <a:rPr lang="en-US" sz="1800" dirty="0" smtClean="0">
                    <a:solidFill>
                      <a:srgbClr val="00B050"/>
                    </a:solidFill>
                  </a:rPr>
                  <a:t>If</a:t>
                </a:r>
                <a:r>
                  <a:rPr lang="en-US" sz="1800" dirty="0" smtClean="0"/>
                  <a:t> there is only one, his wife doesn’t know that there exist </a:t>
                </a:r>
                <a:r>
                  <a:rPr lang="en-US" sz="1800" dirty="0" smtClean="0">
                    <a:solidFill>
                      <a:srgbClr val="FF0000"/>
                    </a:solidFill>
                  </a:rPr>
                  <a:t>any</a:t>
                </a:r>
              </a:p>
              <a:p>
                <a:pPr marL="0" indent="0" algn="l" rtl="0">
                  <a:lnSpc>
                    <a:spcPct val="150000"/>
                  </a:lnSpc>
                  <a:buNone/>
                </a:pPr>
                <a:r>
                  <a:rPr lang="en-US" sz="1800" dirty="0" smtClean="0"/>
                  <a:t>When she hears that there is (at least one), she figures out it must be hers.</a:t>
                </a:r>
              </a:p>
              <a:p>
                <a:pPr marL="0" indent="0" algn="l" rtl="0">
                  <a:lnSpc>
                    <a:spcPct val="150000"/>
                  </a:lnSpc>
                  <a:buNone/>
                </a:pPr>
                <a:r>
                  <a:rPr lang="en-US" sz="1800" dirty="0" smtClean="0">
                    <a:solidFill>
                      <a:srgbClr val="00B0F0"/>
                    </a:solidFill>
                  </a:rPr>
                  <a:t>Next</a:t>
                </a:r>
                <a:r>
                  <a:rPr lang="en-US" sz="1800" dirty="0" smtClean="0"/>
                  <a:t>, </a:t>
                </a:r>
                <a14:m>
                  <m:oMath xmlns:m="http://schemas.openxmlformats.org/officeDocument/2006/math">
                    <m:r>
                      <a:rPr lang="en-US" sz="1800" i="1">
                        <a:solidFill>
                          <a:srgbClr val="7030A0"/>
                        </a:solidFill>
                        <a:latin typeface="Cambria Math" panose="02040503050406030204" pitchFamily="18" charset="0"/>
                      </a:rPr>
                      <m:t>𝑘</m:t>
                    </m:r>
                    <m:r>
                      <a:rPr lang="en-US" sz="1800" i="1">
                        <a:solidFill>
                          <a:srgbClr val="7030A0"/>
                        </a:solidFill>
                        <a:latin typeface="Cambria Math" panose="02040503050406030204" pitchFamily="18" charset="0"/>
                      </a:rPr>
                      <m:t>=</m:t>
                    </m:r>
                    <m:r>
                      <a:rPr lang="en-US" sz="1800" i="1">
                        <a:solidFill>
                          <a:srgbClr val="7030A0"/>
                        </a:solidFill>
                        <a:latin typeface="Cambria Math" panose="02040503050406030204" pitchFamily="18" charset="0"/>
                      </a:rPr>
                      <m:t>2</m:t>
                    </m:r>
                  </m:oMath>
                </a14:m>
                <a:endParaRPr lang="en-US" sz="1800" b="0" dirty="0" smtClean="0">
                  <a:solidFill>
                    <a:srgbClr val="7030A0"/>
                  </a:solidFill>
                </a:endParaRPr>
              </a:p>
              <a:p>
                <a:pPr marL="0" indent="0" algn="l" rtl="0">
                  <a:lnSpc>
                    <a:spcPct val="150000"/>
                  </a:lnSpc>
                  <a:buNone/>
                </a:pPr>
                <a:r>
                  <a:rPr lang="en-US" sz="1800" dirty="0" smtClean="0">
                    <a:solidFill>
                      <a:srgbClr val="00B050"/>
                    </a:solidFill>
                  </a:rPr>
                  <a:t>If</a:t>
                </a:r>
                <a:r>
                  <a:rPr lang="en-US" sz="1800" dirty="0" smtClean="0"/>
                  <a:t> there are two, each of their wives </a:t>
                </a:r>
                <a:r>
                  <a:rPr lang="en-US" sz="1800" dirty="0" smtClean="0">
                    <a:solidFill>
                      <a:srgbClr val="0070C0"/>
                    </a:solidFill>
                  </a:rPr>
                  <a:t>knows</a:t>
                </a:r>
                <a:r>
                  <a:rPr lang="en-US" sz="1800" dirty="0" smtClean="0"/>
                  <a:t> about the phenomenon.  It </a:t>
                </a:r>
                <a:r>
                  <a:rPr lang="en-US" sz="1800" dirty="0" smtClean="0">
                    <a:solidFill>
                      <a:srgbClr val="0070C0"/>
                    </a:solidFill>
                  </a:rPr>
                  <a:t>doesn’t have </a:t>
                </a:r>
                <a:r>
                  <a:rPr lang="en-US" sz="1800" dirty="0" smtClean="0"/>
                  <a:t>to be her husband, there’s another one she knows about.</a:t>
                </a:r>
              </a:p>
              <a:p>
                <a:pPr marL="0" indent="0" algn="l" rtl="0">
                  <a:lnSpc>
                    <a:spcPct val="150000"/>
                  </a:lnSpc>
                  <a:buNone/>
                </a:pPr>
                <a:r>
                  <a:rPr lang="en-US" sz="1800" dirty="0" smtClean="0"/>
                  <a:t>But… </a:t>
                </a:r>
                <a:r>
                  <a:rPr lang="en-US" sz="1800" dirty="0" smtClean="0">
                    <a:solidFill>
                      <a:srgbClr val="009900"/>
                    </a:solidFill>
                  </a:rPr>
                  <a:t>if </a:t>
                </a:r>
                <a:r>
                  <a:rPr lang="en-US" sz="1800" dirty="0" smtClean="0"/>
                  <a:t>her husband were faithful, the other one would have been the </a:t>
                </a:r>
                <a:r>
                  <a:rPr lang="en-US" sz="1800" dirty="0" smtClean="0">
                    <a:solidFill>
                      <a:srgbClr val="9933FF"/>
                    </a:solidFill>
                  </a:rPr>
                  <a:t>only one </a:t>
                </a:r>
                <a:r>
                  <a:rPr lang="en-US" sz="1800" dirty="0" smtClean="0">
                    <a:solidFill>
                      <a:srgbClr val="7030A0"/>
                    </a:solidFill>
                  </a:rPr>
                  <a:t>(</a:t>
                </a:r>
                <a14:m>
                  <m:oMath xmlns:m="http://schemas.openxmlformats.org/officeDocument/2006/math">
                    <m:r>
                      <a:rPr lang="en-US" sz="1800" i="1">
                        <a:solidFill>
                          <a:srgbClr val="7030A0"/>
                        </a:solidFill>
                        <a:latin typeface="Cambria Math" panose="02040503050406030204" pitchFamily="18" charset="0"/>
                      </a:rPr>
                      <m:t>𝑘</m:t>
                    </m:r>
                    <m:r>
                      <a:rPr lang="en-US" sz="1800" i="1">
                        <a:solidFill>
                          <a:srgbClr val="7030A0"/>
                        </a:solidFill>
                        <a:latin typeface="Cambria Math" panose="02040503050406030204" pitchFamily="18" charset="0"/>
                      </a:rPr>
                      <m:t>=</m:t>
                    </m:r>
                    <m:r>
                      <a:rPr lang="en-US" sz="1800" i="1">
                        <a:solidFill>
                          <a:srgbClr val="7030A0"/>
                        </a:solidFill>
                        <a:latin typeface="Cambria Math" panose="02040503050406030204" pitchFamily="18" charset="0"/>
                      </a:rPr>
                      <m:t>1</m:t>
                    </m:r>
                  </m:oMath>
                </a14:m>
                <a:r>
                  <a:rPr lang="en-US" sz="1800" dirty="0" smtClean="0">
                    <a:solidFill>
                      <a:srgbClr val="7030A0"/>
                    </a:solidFill>
                  </a:rPr>
                  <a:t>) </a:t>
                </a:r>
                <a:r>
                  <a:rPr lang="en-US" sz="1800" dirty="0" smtClean="0"/>
                  <a:t>…  And should have gotten shot the first night.</a:t>
                </a:r>
              </a:p>
              <a:p>
                <a:pPr marL="0" indent="0" algn="l" rtl="0">
                  <a:lnSpc>
                    <a:spcPct val="150000"/>
                  </a:lnSpc>
                  <a:buNone/>
                </a:pPr>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58756"/>
                <a:ext cx="8229600" cy="4876731"/>
              </a:xfrm>
              <a:blipFill>
                <a:blip r:embed="rId2"/>
                <a:stretch>
                  <a:fillRect l="-593" r="-4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247</a:t>
            </a:fld>
            <a:endParaRPr lang="en-US" altLang="en-US"/>
          </a:p>
        </p:txBody>
      </p:sp>
    </p:spTree>
    <p:extLst>
      <p:ext uri="{BB962C8B-B14F-4D97-AF65-F5344CB8AC3E}">
        <p14:creationId xmlns:p14="http://schemas.microsoft.com/office/powerpoint/2010/main" val="18744502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Solution – cont</a:t>
            </a:r>
            <a:r>
              <a:rPr lang="en-US" sz="3600" dirty="0">
                <a:solidFill>
                  <a:schemeClr val="accent2"/>
                </a:solidFill>
              </a:rPr>
              <a:t>.</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76604"/>
                <a:ext cx="8229600" cy="4876731"/>
              </a:xfrm>
            </p:spPr>
            <p:txBody>
              <a:bodyPr/>
              <a:lstStyle/>
              <a:p>
                <a:pPr marL="0" indent="0" algn="l" rtl="0">
                  <a:lnSpc>
                    <a:spcPct val="150000"/>
                  </a:lnSpc>
                  <a:buNone/>
                </a:pPr>
                <a:r>
                  <a:rPr lang="en-US" sz="1800" dirty="0" smtClean="0">
                    <a:solidFill>
                      <a:srgbClr val="00B0F0"/>
                    </a:solidFill>
                  </a:rPr>
                  <a:t>Next</a:t>
                </a:r>
                <a:r>
                  <a:rPr lang="en-US" sz="1800" dirty="0" smtClean="0"/>
                  <a:t>, </a:t>
                </a:r>
                <a14:m>
                  <m:oMath xmlns:m="http://schemas.openxmlformats.org/officeDocument/2006/math">
                    <m:r>
                      <a:rPr lang="en-US" sz="1800" i="1">
                        <a:solidFill>
                          <a:srgbClr val="7030A0"/>
                        </a:solidFill>
                        <a:latin typeface="Cambria Math" panose="02040503050406030204" pitchFamily="18" charset="0"/>
                      </a:rPr>
                      <m:t>𝑘</m:t>
                    </m:r>
                    <m:r>
                      <a:rPr lang="en-US" sz="1800" i="1">
                        <a:solidFill>
                          <a:srgbClr val="7030A0"/>
                        </a:solidFill>
                        <a:latin typeface="Cambria Math" panose="02040503050406030204" pitchFamily="18" charset="0"/>
                      </a:rPr>
                      <m:t>=</m:t>
                    </m:r>
                    <m:r>
                      <a:rPr lang="en-US" sz="1800" i="1">
                        <a:solidFill>
                          <a:srgbClr val="7030A0"/>
                        </a:solidFill>
                        <a:latin typeface="Cambria Math" panose="02040503050406030204" pitchFamily="18" charset="0"/>
                      </a:rPr>
                      <m:t>3</m:t>
                    </m:r>
                  </m:oMath>
                </a14:m>
                <a:endParaRPr lang="en-US" sz="1800" b="0" dirty="0" smtClean="0">
                  <a:solidFill>
                    <a:srgbClr val="7030A0"/>
                  </a:solidFill>
                </a:endParaRPr>
              </a:p>
              <a:p>
                <a:pPr marL="0" indent="0" algn="l" rtl="0">
                  <a:lnSpc>
                    <a:spcPct val="150000"/>
                  </a:lnSpc>
                  <a:buNone/>
                </a:pPr>
                <a:r>
                  <a:rPr lang="en-US" sz="1800" dirty="0" smtClean="0"/>
                  <a:t>Each of their wives knows about the phenomenon.  She actually knows about </a:t>
                </a:r>
                <a:r>
                  <a:rPr lang="en-US" sz="1800" dirty="0" smtClean="0">
                    <a:solidFill>
                      <a:srgbClr val="FF0000"/>
                    </a:solidFill>
                  </a:rPr>
                  <a:t>two</a:t>
                </a:r>
                <a:r>
                  <a:rPr lang="en-US" sz="1800" dirty="0" smtClean="0"/>
                  <a:t> others.  </a:t>
                </a:r>
              </a:p>
              <a:p>
                <a:pPr marL="0" indent="0" algn="l" rtl="0">
                  <a:lnSpc>
                    <a:spcPct val="150000"/>
                  </a:lnSpc>
                  <a:buNone/>
                </a:pPr>
                <a:r>
                  <a:rPr lang="en-US" sz="1800" dirty="0" smtClean="0"/>
                  <a:t>But… </a:t>
                </a:r>
                <a:r>
                  <a:rPr lang="en-US" sz="1800" dirty="0" smtClean="0">
                    <a:solidFill>
                      <a:srgbClr val="009900"/>
                    </a:solidFill>
                  </a:rPr>
                  <a:t>if</a:t>
                </a:r>
                <a:r>
                  <a:rPr lang="en-US" sz="1800" dirty="0" smtClean="0"/>
                  <a:t> her husband were faithful, the other </a:t>
                </a:r>
                <a:r>
                  <a:rPr lang="en-US" sz="1800" dirty="0" smtClean="0">
                    <a:solidFill>
                      <a:srgbClr val="FF0000"/>
                    </a:solidFill>
                  </a:rPr>
                  <a:t>two</a:t>
                </a:r>
                <a:r>
                  <a:rPr lang="en-US" sz="1800" dirty="0" smtClean="0"/>
                  <a:t> would have been the only ones</a:t>
                </a:r>
                <a:r>
                  <a:rPr lang="en-US" sz="1800" dirty="0">
                    <a:solidFill>
                      <a:srgbClr val="7030A0"/>
                    </a:solidFill>
                  </a:rPr>
                  <a:t> (</a:t>
                </a:r>
                <a14:m>
                  <m:oMath xmlns:m="http://schemas.openxmlformats.org/officeDocument/2006/math">
                    <m:r>
                      <a:rPr lang="en-US" sz="1800" i="1">
                        <a:solidFill>
                          <a:srgbClr val="7030A0"/>
                        </a:solidFill>
                        <a:latin typeface="Cambria Math" panose="02040503050406030204" pitchFamily="18" charset="0"/>
                      </a:rPr>
                      <m:t>𝑘</m:t>
                    </m:r>
                    <m:r>
                      <a:rPr lang="en-US" sz="1800" i="1">
                        <a:solidFill>
                          <a:srgbClr val="7030A0"/>
                        </a:solidFill>
                        <a:latin typeface="Cambria Math" panose="02040503050406030204" pitchFamily="18" charset="0"/>
                      </a:rPr>
                      <m:t>=</m:t>
                    </m:r>
                    <m:r>
                      <a:rPr lang="en-US" sz="1800" i="1">
                        <a:solidFill>
                          <a:srgbClr val="7030A0"/>
                        </a:solidFill>
                        <a:latin typeface="Cambria Math" panose="02040503050406030204" pitchFamily="18" charset="0"/>
                      </a:rPr>
                      <m:t>2</m:t>
                    </m:r>
                  </m:oMath>
                </a14:m>
                <a:r>
                  <a:rPr lang="en-US" sz="1800" dirty="0">
                    <a:solidFill>
                      <a:srgbClr val="7030A0"/>
                    </a:solidFill>
                  </a:rPr>
                  <a:t>)</a:t>
                </a:r>
                <a:r>
                  <a:rPr lang="en-US" sz="1800" dirty="0" smtClean="0"/>
                  <a:t>.  And should have gotten shot the </a:t>
                </a:r>
                <a:r>
                  <a:rPr lang="en-US" sz="1800" dirty="0" smtClean="0">
                    <a:solidFill>
                      <a:srgbClr val="FF0000"/>
                    </a:solidFill>
                  </a:rPr>
                  <a:t>second</a:t>
                </a:r>
                <a:r>
                  <a:rPr lang="en-US" sz="1800" dirty="0" smtClean="0"/>
                  <a:t> night.</a:t>
                </a:r>
              </a:p>
              <a:p>
                <a:pPr marL="0" indent="0" algn="l" rtl="0">
                  <a:lnSpc>
                    <a:spcPct val="150000"/>
                  </a:lnSpc>
                  <a:buNone/>
                </a:pPr>
                <a:endParaRPr lang="en-US" sz="1800" dirty="0"/>
              </a:p>
              <a:p>
                <a:pPr marL="0" indent="0" algn="l" rtl="0">
                  <a:lnSpc>
                    <a:spcPct val="150000"/>
                  </a:lnSpc>
                  <a:buNone/>
                </a:pPr>
                <a:r>
                  <a:rPr lang="en-US" sz="1800" dirty="0" smtClean="0">
                    <a:solidFill>
                      <a:srgbClr val="9933FF"/>
                    </a:solidFill>
                  </a:rPr>
                  <a:t>Wait a minute</a:t>
                </a:r>
                <a:r>
                  <a:rPr lang="en-US" sz="1800" dirty="0" smtClean="0"/>
                  <a:t>, what information did the traveler give the wives?</a:t>
                </a:r>
              </a:p>
              <a:p>
                <a:pPr marL="0" indent="0" algn="l" rtl="0">
                  <a:lnSpc>
                    <a:spcPct val="150000"/>
                  </a:lnSpc>
                  <a:buNone/>
                </a:pPr>
                <a:endParaRPr lang="en-US" sz="1800" dirty="0"/>
              </a:p>
              <a:p>
                <a:pPr marL="0" indent="0" algn="l" rtl="0">
                  <a:lnSpc>
                    <a:spcPct val="150000"/>
                  </a:lnSpc>
                  <a:buNone/>
                </a:pPr>
                <a:r>
                  <a:rPr lang="en-US" sz="1800" dirty="0" smtClean="0"/>
                  <a:t>After all, they all </a:t>
                </a:r>
                <a:r>
                  <a:rPr lang="en-US" sz="1800" dirty="0" smtClean="0">
                    <a:solidFill>
                      <a:srgbClr val="FF0000"/>
                    </a:solidFill>
                  </a:rPr>
                  <a:t>knew</a:t>
                </a:r>
                <a:r>
                  <a:rPr lang="en-US" sz="1800" dirty="0" smtClean="0"/>
                  <a:t> that there are unfaithful husbands (each knew about </a:t>
                </a:r>
                <a14:m>
                  <m:oMath xmlns:m="http://schemas.openxmlformats.org/officeDocument/2006/math">
                    <m:r>
                      <a:rPr lang="en-US" sz="1800" i="1" dirty="0" smtClean="0">
                        <a:solidFill>
                          <a:srgbClr val="7030A0"/>
                        </a:solidFill>
                        <a:latin typeface="Cambria Math" panose="02040503050406030204" pitchFamily="18" charset="0"/>
                      </a:rPr>
                      <m:t>2</m:t>
                    </m:r>
                  </m:oMath>
                </a14:m>
                <a:r>
                  <a:rPr lang="en-US" sz="1800" dirty="0" smtClean="0"/>
                  <a:t> or </a:t>
                </a:r>
                <a14:m>
                  <m:oMath xmlns:m="http://schemas.openxmlformats.org/officeDocument/2006/math">
                    <m:r>
                      <a:rPr lang="en-US" sz="1800" i="1" dirty="0" smtClean="0">
                        <a:solidFill>
                          <a:srgbClr val="7030A0"/>
                        </a:solidFill>
                        <a:latin typeface="Cambria Math" panose="02040503050406030204" pitchFamily="18" charset="0"/>
                      </a:rPr>
                      <m:t>3</m:t>
                    </m:r>
                  </m:oMath>
                </a14:m>
                <a:r>
                  <a:rPr lang="en-US" sz="1800" dirty="0" smtClean="0"/>
                  <a:t>) – what was new?</a:t>
                </a:r>
              </a:p>
              <a:p>
                <a:pPr marL="0" indent="0" algn="l" rtl="0">
                  <a:lnSpc>
                    <a:spcPct val="150000"/>
                  </a:lnSpc>
                  <a:buNone/>
                </a:pPr>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76604"/>
                <a:ext cx="8229600" cy="4876731"/>
              </a:xfrm>
              <a:blipFill>
                <a:blip r:embed="rId2"/>
                <a:stretch>
                  <a:fillRect l="-593"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248</a:t>
            </a:fld>
            <a:endParaRPr lang="en-US" altLang="en-US"/>
          </a:p>
        </p:txBody>
      </p:sp>
    </p:spTree>
    <p:extLst>
      <p:ext uri="{BB962C8B-B14F-4D97-AF65-F5344CB8AC3E}">
        <p14:creationId xmlns:p14="http://schemas.microsoft.com/office/powerpoint/2010/main" val="74592674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Common Knowledge</a:t>
            </a:r>
            <a:endParaRPr lang="en-US" sz="3600" dirty="0"/>
          </a:p>
        </p:txBody>
      </p:sp>
      <p:sp>
        <p:nvSpPr>
          <p:cNvPr id="3" name="Content Placeholder 2"/>
          <p:cNvSpPr>
            <a:spLocks noGrp="1"/>
          </p:cNvSpPr>
          <p:nvPr>
            <p:ph idx="1"/>
          </p:nvPr>
        </p:nvSpPr>
        <p:spPr>
          <a:xfrm>
            <a:off x="457200" y="1576605"/>
            <a:ext cx="8229600" cy="3724604"/>
          </a:xfrm>
        </p:spPr>
        <p:txBody>
          <a:bodyPr/>
          <a:lstStyle/>
          <a:p>
            <a:pPr marL="0" indent="0" algn="l" rtl="0">
              <a:lnSpc>
                <a:spcPct val="150000"/>
              </a:lnSpc>
              <a:buNone/>
            </a:pPr>
            <a:r>
              <a:rPr lang="en-US" sz="2400" dirty="0" smtClean="0"/>
              <a:t>An event </a:t>
            </a:r>
            <a:r>
              <a:rPr lang="en-US" sz="2400" dirty="0" smtClean="0">
                <a:solidFill>
                  <a:srgbClr val="7030A0"/>
                </a:solidFill>
              </a:rPr>
              <a:t>A</a:t>
            </a:r>
            <a:r>
              <a:rPr lang="en-US" sz="2400" dirty="0" smtClean="0"/>
              <a:t> </a:t>
            </a:r>
            <a:r>
              <a:rPr lang="en-US" sz="2400" dirty="0" smtClean="0">
                <a:solidFill>
                  <a:srgbClr val="FF0000"/>
                </a:solidFill>
              </a:rPr>
              <a:t>is common knowledge </a:t>
            </a:r>
            <a:r>
              <a:rPr lang="en-US" sz="2400" dirty="0" smtClean="0"/>
              <a:t>among a set of agents, if</a:t>
            </a:r>
          </a:p>
          <a:p>
            <a:pPr algn="l" rtl="0">
              <a:lnSpc>
                <a:spcPct val="150000"/>
              </a:lnSpc>
            </a:pPr>
            <a:r>
              <a:rPr lang="en-US" sz="2400" dirty="0" smtClean="0"/>
              <a:t>Everyone knows </a:t>
            </a:r>
            <a:r>
              <a:rPr lang="en-US" sz="2400" dirty="0" smtClean="0">
                <a:solidFill>
                  <a:srgbClr val="7030A0"/>
                </a:solidFill>
              </a:rPr>
              <a:t>A</a:t>
            </a:r>
          </a:p>
          <a:p>
            <a:pPr algn="l" rtl="0">
              <a:lnSpc>
                <a:spcPct val="150000"/>
              </a:lnSpc>
            </a:pPr>
            <a:r>
              <a:rPr lang="en-US" sz="2400" dirty="0" smtClean="0"/>
              <a:t>Everyone knows that everyone knows </a:t>
            </a:r>
            <a:r>
              <a:rPr lang="en-US" sz="2400" dirty="0" smtClean="0">
                <a:solidFill>
                  <a:srgbClr val="7030A0"/>
                </a:solidFill>
              </a:rPr>
              <a:t>A</a:t>
            </a:r>
          </a:p>
          <a:p>
            <a:pPr algn="l" rtl="0">
              <a:lnSpc>
                <a:spcPct val="150000"/>
              </a:lnSpc>
            </a:pPr>
            <a:r>
              <a:rPr lang="en-US" sz="2400" dirty="0" smtClean="0"/>
              <a:t>Everyone knows that everyone </a:t>
            </a:r>
            <a:r>
              <a:rPr lang="en-US" sz="2400" dirty="0"/>
              <a:t>knows that everyone knows </a:t>
            </a:r>
            <a:r>
              <a:rPr lang="en-US" sz="2400" dirty="0" smtClean="0">
                <a:solidFill>
                  <a:srgbClr val="7030A0"/>
                </a:solidFill>
              </a:rPr>
              <a:t>A</a:t>
            </a:r>
          </a:p>
          <a:p>
            <a:pPr algn="l" rtl="0">
              <a:lnSpc>
                <a:spcPct val="150000"/>
              </a:lnSpc>
            </a:pPr>
            <a:r>
              <a:rPr lang="en-US" sz="2400" dirty="0" smtClean="0"/>
              <a:t>…</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249</a:t>
            </a:fld>
            <a:endParaRPr lang="en-US" altLang="en-US"/>
          </a:p>
        </p:txBody>
      </p:sp>
    </p:spTree>
    <p:extLst>
      <p:ext uri="{BB962C8B-B14F-4D97-AF65-F5344CB8AC3E}">
        <p14:creationId xmlns:p14="http://schemas.microsoft.com/office/powerpoint/2010/main" val="390849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An interesting comment</a:t>
            </a:r>
            <a:endParaRPr lang="en-US" sz="3600" dirty="0"/>
          </a:p>
        </p:txBody>
      </p:sp>
      <p:sp>
        <p:nvSpPr>
          <p:cNvPr id="3" name="Content Placeholder 2"/>
          <p:cNvSpPr>
            <a:spLocks noGrp="1"/>
          </p:cNvSpPr>
          <p:nvPr>
            <p:ph idx="1"/>
          </p:nvPr>
        </p:nvSpPr>
        <p:spPr>
          <a:xfrm>
            <a:off x="467544" y="1340768"/>
            <a:ext cx="8229600" cy="4525963"/>
          </a:xfrm>
        </p:spPr>
        <p:txBody>
          <a:bodyPr/>
          <a:lstStyle/>
          <a:p>
            <a:pPr marL="0" indent="0" algn="l" rtl="0">
              <a:buNone/>
            </a:pPr>
            <a:r>
              <a:rPr lang="en-US" sz="2000" dirty="0">
                <a:solidFill>
                  <a:srgbClr val="7030A0"/>
                </a:solidFill>
              </a:rPr>
              <a:t>Savage's P3 is </a:t>
            </a:r>
            <a:r>
              <a:rPr lang="en-US" sz="2000" dirty="0" smtClean="0">
                <a:solidFill>
                  <a:srgbClr val="7030A0"/>
                </a:solidFill>
              </a:rPr>
              <a:t>Redundant</a:t>
            </a:r>
          </a:p>
          <a:p>
            <a:pPr marL="0" indent="0" algn="l" rtl="0">
              <a:buNone/>
            </a:pPr>
            <a:r>
              <a:rPr lang="en-US" sz="2000" dirty="0">
                <a:solidFill>
                  <a:srgbClr val="FF0000"/>
                </a:solidFill>
              </a:rPr>
              <a:t>Lorenz </a:t>
            </a:r>
            <a:r>
              <a:rPr lang="en-US" sz="2000" dirty="0" smtClean="0">
                <a:solidFill>
                  <a:srgbClr val="FF0000"/>
                </a:solidFill>
              </a:rPr>
              <a:t>Hartmann</a:t>
            </a:r>
          </a:p>
          <a:p>
            <a:pPr marL="0" indent="0" algn="l" rtl="0">
              <a:buNone/>
            </a:pPr>
            <a:r>
              <a:rPr lang="en-US" sz="1800" i="1" dirty="0" smtClean="0"/>
              <a:t>Econometrica</a:t>
            </a:r>
            <a:r>
              <a:rPr lang="en-US" sz="1800" dirty="0" smtClean="0"/>
              <a:t>, Vol. 88 No. 1 (Jan. 2020), pp. 203-205</a:t>
            </a:r>
            <a:endParaRPr lang="en-US" sz="1800" dirty="0"/>
          </a:p>
          <a:p>
            <a:pPr marL="0" indent="0" algn="l" rtl="0">
              <a:buNone/>
            </a:pPr>
            <a:r>
              <a:rPr lang="en-US" sz="1800" dirty="0" smtClean="0">
                <a:solidFill>
                  <a:srgbClr val="00B050"/>
                </a:solidFill>
              </a:rPr>
              <a:t>Abstract</a:t>
            </a:r>
          </a:p>
          <a:p>
            <a:pPr marL="0" indent="0" algn="l" rtl="0">
              <a:buNone/>
            </a:pPr>
            <a:r>
              <a:rPr lang="en-US" sz="1800" dirty="0"/>
              <a:t>Savage (1954) provided the first axiomatic characterization of expected utility without relying on any given probabilities or utilities. It is the most famous preference axiomatization existing. This note shows that Savage's axiom P3 is implied by the other axioms, which reveals its redundancy. It is remarkable that this was not noticed before as Savage's axiomatization has been studied and taught by hundreds of researchers for more than six decades.</a:t>
            </a: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a:t>
            </a:fld>
            <a:endParaRPr lang="en-US" altLang="en-US"/>
          </a:p>
        </p:txBody>
      </p:sp>
    </p:spTree>
    <p:extLst>
      <p:ext uri="{BB962C8B-B14F-4D97-AF65-F5344CB8AC3E}">
        <p14:creationId xmlns:p14="http://schemas.microsoft.com/office/powerpoint/2010/main" val="294904023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Common Knowledge</a:t>
            </a:r>
            <a:endParaRPr lang="en-US" sz="3600" dirty="0"/>
          </a:p>
        </p:txBody>
      </p:sp>
      <p:sp>
        <p:nvSpPr>
          <p:cNvPr id="3" name="Content Placeholder 2"/>
          <p:cNvSpPr>
            <a:spLocks noGrp="1"/>
          </p:cNvSpPr>
          <p:nvPr>
            <p:ph idx="1"/>
          </p:nvPr>
        </p:nvSpPr>
        <p:spPr>
          <a:xfrm>
            <a:off x="457200" y="1576605"/>
            <a:ext cx="8229600" cy="3724604"/>
          </a:xfrm>
        </p:spPr>
        <p:txBody>
          <a:bodyPr/>
          <a:lstStyle/>
          <a:p>
            <a:pPr marL="0" indent="0" algn="l" rtl="0">
              <a:lnSpc>
                <a:spcPct val="150000"/>
              </a:lnSpc>
              <a:buNone/>
            </a:pPr>
            <a:r>
              <a:rPr lang="en-US" sz="2400" dirty="0" smtClean="0"/>
              <a:t>The concept appeared in</a:t>
            </a:r>
          </a:p>
          <a:p>
            <a:pPr algn="l" rtl="0">
              <a:lnSpc>
                <a:spcPct val="150000"/>
              </a:lnSpc>
            </a:pPr>
            <a:r>
              <a:rPr lang="en-US" sz="2400" dirty="0" smtClean="0"/>
              <a:t>Philosophy</a:t>
            </a:r>
          </a:p>
          <a:p>
            <a:pPr algn="l" rtl="0">
              <a:lnSpc>
                <a:spcPct val="150000"/>
              </a:lnSpc>
            </a:pPr>
            <a:r>
              <a:rPr lang="en-US" sz="2400" dirty="0" smtClean="0"/>
              <a:t>Game theory</a:t>
            </a:r>
          </a:p>
          <a:p>
            <a:pPr algn="l" rtl="0">
              <a:lnSpc>
                <a:spcPct val="150000"/>
              </a:lnSpc>
            </a:pPr>
            <a:r>
              <a:rPr lang="en-US" sz="2400" dirty="0" smtClean="0"/>
              <a:t>Computer Science</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250</a:t>
            </a:fld>
            <a:endParaRPr lang="en-US" altLang="en-US"/>
          </a:p>
        </p:txBody>
      </p:sp>
    </p:spTree>
    <p:extLst>
      <p:ext uri="{BB962C8B-B14F-4D97-AF65-F5344CB8AC3E}">
        <p14:creationId xmlns:p14="http://schemas.microsoft.com/office/powerpoint/2010/main" val="251925388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Common Knowledge in philosophy</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144" y="1700808"/>
            <a:ext cx="1873857" cy="2140644"/>
          </a:xfrm>
        </p:spPr>
      </p:pic>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251</a:t>
            </a:fld>
            <a:endParaRPr lang="en-US" altLang="en-US"/>
          </a:p>
        </p:txBody>
      </p:sp>
      <p:sp>
        <p:nvSpPr>
          <p:cNvPr id="6" name="TextBox 5"/>
          <p:cNvSpPr txBox="1"/>
          <p:nvPr/>
        </p:nvSpPr>
        <p:spPr>
          <a:xfrm>
            <a:off x="5148064" y="4221088"/>
            <a:ext cx="3096344" cy="369332"/>
          </a:xfrm>
          <a:prstGeom prst="rect">
            <a:avLst/>
          </a:prstGeom>
          <a:noFill/>
        </p:spPr>
        <p:txBody>
          <a:bodyPr wrap="square" rtlCol="0">
            <a:spAutoFit/>
          </a:bodyPr>
          <a:lstStyle/>
          <a:p>
            <a:r>
              <a:rPr lang="en-US" dirty="0" smtClean="0"/>
              <a:t>David K Lewis (1941-2001)</a:t>
            </a:r>
            <a:endParaRPr lang="en-US" dirty="0"/>
          </a:p>
        </p:txBody>
      </p:sp>
      <p:sp>
        <p:nvSpPr>
          <p:cNvPr id="7" name="TextBox 6"/>
          <p:cNvSpPr txBox="1"/>
          <p:nvPr/>
        </p:nvSpPr>
        <p:spPr>
          <a:xfrm>
            <a:off x="971600" y="1772816"/>
            <a:ext cx="4032448" cy="1131848"/>
          </a:xfrm>
          <a:prstGeom prst="rect">
            <a:avLst/>
          </a:prstGeom>
          <a:noFill/>
        </p:spPr>
        <p:txBody>
          <a:bodyPr wrap="square" rtlCol="0">
            <a:spAutoFit/>
          </a:bodyPr>
          <a:lstStyle/>
          <a:p>
            <a:pPr>
              <a:lnSpc>
                <a:spcPct val="150000"/>
              </a:lnSpc>
            </a:pPr>
            <a:r>
              <a:rPr lang="en-US" sz="2400" i="1" dirty="0">
                <a:solidFill>
                  <a:srgbClr val="FF0000"/>
                </a:solidFill>
              </a:rPr>
              <a:t>Convention: A Philosophical Study</a:t>
            </a:r>
            <a:r>
              <a:rPr lang="en-US" sz="2400" dirty="0"/>
              <a:t> (1969)</a:t>
            </a:r>
          </a:p>
        </p:txBody>
      </p:sp>
    </p:spTree>
    <p:extLst>
      <p:ext uri="{BB962C8B-B14F-4D97-AF65-F5344CB8AC3E}">
        <p14:creationId xmlns:p14="http://schemas.microsoft.com/office/powerpoint/2010/main" val="163625921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Common Knowledge in game theory</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252</a:t>
            </a:fld>
            <a:endParaRPr lang="en-US" altLang="en-US"/>
          </a:p>
        </p:txBody>
      </p:sp>
      <p:sp>
        <p:nvSpPr>
          <p:cNvPr id="6" name="TextBox 5"/>
          <p:cNvSpPr txBox="1"/>
          <p:nvPr/>
        </p:nvSpPr>
        <p:spPr>
          <a:xfrm>
            <a:off x="5148064" y="4221088"/>
            <a:ext cx="3096344" cy="369332"/>
          </a:xfrm>
          <a:prstGeom prst="rect">
            <a:avLst/>
          </a:prstGeom>
          <a:noFill/>
        </p:spPr>
        <p:txBody>
          <a:bodyPr wrap="square" rtlCol="0">
            <a:spAutoFit/>
          </a:bodyPr>
          <a:lstStyle/>
          <a:p>
            <a:r>
              <a:rPr lang="en-US" dirty="0" smtClean="0"/>
              <a:t>Robert J. Aumann (b. 1930)</a:t>
            </a:r>
            <a:endParaRPr lang="en-US" dirty="0"/>
          </a:p>
        </p:txBody>
      </p:sp>
      <p:sp>
        <p:nvSpPr>
          <p:cNvPr id="7" name="TextBox 6"/>
          <p:cNvSpPr txBox="1"/>
          <p:nvPr/>
        </p:nvSpPr>
        <p:spPr>
          <a:xfrm>
            <a:off x="971600" y="1772816"/>
            <a:ext cx="3888432" cy="1685846"/>
          </a:xfrm>
          <a:prstGeom prst="rect">
            <a:avLst/>
          </a:prstGeom>
          <a:noFill/>
        </p:spPr>
        <p:txBody>
          <a:bodyPr wrap="square" rtlCol="0">
            <a:spAutoFit/>
          </a:bodyPr>
          <a:lstStyle/>
          <a:p>
            <a:pPr>
              <a:lnSpc>
                <a:spcPct val="150000"/>
              </a:lnSpc>
            </a:pPr>
            <a:r>
              <a:rPr lang="en-US" sz="2400" dirty="0" smtClean="0"/>
              <a:t>Defined common knowledge by a </a:t>
            </a:r>
            <a:r>
              <a:rPr lang="en-US" sz="2400" dirty="0" smtClean="0">
                <a:solidFill>
                  <a:srgbClr val="FF0000"/>
                </a:solidFill>
              </a:rPr>
              <a:t>partition</a:t>
            </a:r>
            <a:r>
              <a:rPr lang="en-US" sz="2400" dirty="0" smtClean="0"/>
              <a:t> model</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576165"/>
            <a:ext cx="1782739" cy="2486396"/>
          </a:xfrm>
          <a:prstGeom prst="rect">
            <a:avLst/>
          </a:prstGeom>
        </p:spPr>
      </p:pic>
    </p:spTree>
    <p:extLst>
      <p:ext uri="{BB962C8B-B14F-4D97-AF65-F5344CB8AC3E}">
        <p14:creationId xmlns:p14="http://schemas.microsoft.com/office/powerpoint/2010/main" val="14750625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US" altLang="en-US" sz="3600" dirty="0" smtClean="0">
                <a:solidFill>
                  <a:schemeClr val="accent2"/>
                </a:solidFill>
              </a:rPr>
              <a:t>Common Knowledge in </a:t>
            </a:r>
            <a:br>
              <a:rPr lang="en-US" altLang="en-US" sz="3600" dirty="0" smtClean="0">
                <a:solidFill>
                  <a:schemeClr val="accent2"/>
                </a:solidFill>
              </a:rPr>
            </a:br>
            <a:r>
              <a:rPr lang="en-US" altLang="en-US" sz="3600" dirty="0" smtClean="0">
                <a:solidFill>
                  <a:schemeClr val="accent2"/>
                </a:solidFill>
              </a:rPr>
              <a:t>computer science</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253</a:t>
            </a:fld>
            <a:endParaRPr lang="en-US" altLang="en-US"/>
          </a:p>
        </p:txBody>
      </p:sp>
      <p:sp>
        <p:nvSpPr>
          <p:cNvPr id="6" name="TextBox 5"/>
          <p:cNvSpPr txBox="1"/>
          <p:nvPr/>
        </p:nvSpPr>
        <p:spPr>
          <a:xfrm>
            <a:off x="899592" y="4221088"/>
            <a:ext cx="3240360" cy="369332"/>
          </a:xfrm>
          <a:prstGeom prst="rect">
            <a:avLst/>
          </a:prstGeom>
          <a:noFill/>
        </p:spPr>
        <p:txBody>
          <a:bodyPr wrap="square" rtlCol="0">
            <a:spAutoFit/>
          </a:bodyPr>
          <a:lstStyle/>
          <a:p>
            <a:r>
              <a:rPr lang="en-US" dirty="0" smtClean="0"/>
              <a:t>Joseph Y. Halpern (b. 1953)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7" y="1698904"/>
            <a:ext cx="2160240" cy="2160240"/>
          </a:xfrm>
          <a:prstGeom prst="rect">
            <a:avLst/>
          </a:prstGeom>
        </p:spPr>
      </p:pic>
      <p:sp>
        <p:nvSpPr>
          <p:cNvPr id="8" name="TextBox 7"/>
          <p:cNvSpPr txBox="1"/>
          <p:nvPr/>
        </p:nvSpPr>
        <p:spPr>
          <a:xfrm>
            <a:off x="5724128" y="4231683"/>
            <a:ext cx="2088232" cy="369332"/>
          </a:xfrm>
          <a:prstGeom prst="rect">
            <a:avLst/>
          </a:prstGeom>
          <a:noFill/>
        </p:spPr>
        <p:txBody>
          <a:bodyPr wrap="square" rtlCol="0">
            <a:spAutoFit/>
          </a:bodyPr>
          <a:lstStyle/>
          <a:p>
            <a:r>
              <a:rPr lang="en-US" dirty="0" err="1" smtClean="0"/>
              <a:t>Yoram</a:t>
            </a:r>
            <a:r>
              <a:rPr lang="en-US" dirty="0" smtClean="0"/>
              <a:t> Moses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542" y="1698905"/>
            <a:ext cx="1780201" cy="2234152"/>
          </a:xfrm>
          <a:prstGeom prst="rect">
            <a:avLst/>
          </a:prstGeom>
        </p:spPr>
      </p:pic>
    </p:spTree>
    <p:extLst>
      <p:ext uri="{BB962C8B-B14F-4D97-AF65-F5344CB8AC3E}">
        <p14:creationId xmlns:p14="http://schemas.microsoft.com/office/powerpoint/2010/main" val="28133348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partition model</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254</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971600" y="1772816"/>
                <a:ext cx="7128792" cy="4038926"/>
              </a:xfrm>
              <a:prstGeom prst="rect">
                <a:avLst/>
              </a:prstGeom>
              <a:noFill/>
            </p:spPr>
            <p:txBody>
              <a:bodyPr wrap="square" rtlCol="0">
                <a:spAutoFit/>
              </a:bodyPr>
              <a:lstStyle/>
              <a:p>
                <a:pPr>
                  <a:lnSpc>
                    <a:spcPct val="150000"/>
                  </a:lnSpc>
                </a:pPr>
                <a:r>
                  <a:rPr lang="en-US" sz="2400" dirty="0" smtClean="0"/>
                  <a:t>Each player has a </a:t>
                </a:r>
                <a:r>
                  <a:rPr lang="en-US" sz="2400" dirty="0" smtClean="0">
                    <a:solidFill>
                      <a:srgbClr val="00B050"/>
                    </a:solidFill>
                  </a:rPr>
                  <a:t>partition</a:t>
                </a:r>
                <a:r>
                  <a:rPr lang="en-US" sz="2400" dirty="0" smtClean="0"/>
                  <a:t> of the state space, such that, at each state, she knows that the state is in the event </a:t>
                </a:r>
                <a:r>
                  <a:rPr lang="en-US" dirty="0" smtClean="0"/>
                  <a:t>(in her partition</a:t>
                </a:r>
                <a:r>
                  <a:rPr lang="en-US" sz="2400" dirty="0" smtClean="0"/>
                  <a:t>) containing the state </a:t>
                </a:r>
                <a:r>
                  <a:rPr lang="en-US" sz="2000" dirty="0" smtClean="0">
                    <a:solidFill>
                      <a:srgbClr val="9933FF"/>
                    </a:solidFill>
                  </a:rPr>
                  <a:t>(but not more than that)</a:t>
                </a:r>
              </a:p>
              <a:p>
                <a:pPr>
                  <a:lnSpc>
                    <a:spcPct val="150000"/>
                  </a:lnSpc>
                </a:pPr>
                <a:r>
                  <a:rPr lang="en-US" sz="2400" dirty="0" smtClean="0"/>
                  <a:t>Say,</a:t>
                </a:r>
              </a:p>
              <a:p>
                <a:pPr algn="ct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d>
                        <m:dPr>
                          <m:begChr m:val="{"/>
                          <m:endChr m:val="}"/>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3</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4</m:t>
                          </m:r>
                        </m:e>
                      </m:d>
                    </m:oMath>
                  </m:oMathPara>
                </a14:m>
                <a:endParaRPr lang="en-US" sz="2400" dirty="0" smtClean="0">
                  <a:solidFill>
                    <a:srgbClr val="FF0000"/>
                  </a:solidFill>
                </a:endParaRPr>
              </a:p>
              <a:p>
                <a:pPr algn="ct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𝑃</m:t>
                      </m:r>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1</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2</m:t>
                              </m:r>
                            </m:e>
                          </m:d>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3</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4</m:t>
                              </m:r>
                            </m:e>
                          </m:d>
                        </m:e>
                      </m:d>
                    </m:oMath>
                  </m:oMathPara>
                </a14:m>
                <a:endParaRPr lang="en-US" sz="2400" i="1" dirty="0">
                  <a:solidFill>
                    <a:srgbClr val="7030A0"/>
                  </a:solidFill>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71600" y="1772816"/>
                <a:ext cx="7128792" cy="4038926"/>
              </a:xfrm>
              <a:prstGeom prst="rect">
                <a:avLst/>
              </a:prstGeom>
              <a:blipFill>
                <a:blip r:embed="rId2"/>
                <a:stretch>
                  <a:fillRect l="-1282" r="-2051"/>
                </a:stretch>
              </a:blipFill>
            </p:spPr>
            <p:txBody>
              <a:bodyPr/>
              <a:lstStyle/>
              <a:p>
                <a:r>
                  <a:rPr lang="en-US">
                    <a:noFill/>
                  </a:rPr>
                  <a:t> </a:t>
                </a:r>
              </a:p>
            </p:txBody>
          </p:sp>
        </mc:Fallback>
      </mc:AlternateContent>
    </p:spTree>
    <p:extLst>
      <p:ext uri="{BB962C8B-B14F-4D97-AF65-F5344CB8AC3E}">
        <p14:creationId xmlns:p14="http://schemas.microsoft.com/office/powerpoint/2010/main" val="338904171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Why a partition?</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255</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971600" y="1772816"/>
                <a:ext cx="7128792" cy="2862322"/>
              </a:xfrm>
              <a:prstGeom prst="rect">
                <a:avLst/>
              </a:prstGeom>
              <a:noFill/>
            </p:spPr>
            <p:txBody>
              <a:bodyPr wrap="square" rtlCol="0">
                <a:spAutoFit/>
              </a:bodyPr>
              <a:lstStyle/>
              <a:p>
                <a:pPr>
                  <a:lnSpc>
                    <a:spcPct val="150000"/>
                  </a:lnSpc>
                </a:pPr>
                <a:r>
                  <a:rPr lang="en-US" sz="2400" dirty="0" smtClean="0"/>
                  <a:t>We can think of a relation </a:t>
                </a:r>
                <a14:m>
                  <m:oMath xmlns:m="http://schemas.openxmlformats.org/officeDocument/2006/math">
                    <m:r>
                      <a:rPr lang="en-US" sz="2400" b="0" i="1" smtClean="0">
                        <a:solidFill>
                          <a:srgbClr val="FF0000"/>
                        </a:solidFill>
                        <a:latin typeface="Cambria Math" panose="02040503050406030204" pitchFamily="18" charset="0"/>
                      </a:rPr>
                      <m:t>𝐼</m:t>
                    </m:r>
                  </m:oMath>
                </a14:m>
                <a:r>
                  <a:rPr lang="en-US" sz="2400" dirty="0" smtClean="0"/>
                  <a:t> between two states, where</a:t>
                </a:r>
              </a:p>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𝑠𝐼𝑠</m:t>
                    </m:r>
                    <m:r>
                      <a:rPr lang="en-US" sz="2400" b="0" i="1" smtClean="0">
                        <a:solidFill>
                          <a:srgbClr val="FF0000"/>
                        </a:solidFill>
                        <a:latin typeface="Cambria Math" panose="02040503050406030204" pitchFamily="18" charset="0"/>
                      </a:rPr>
                      <m:t>′</m:t>
                    </m:r>
                  </m:oMath>
                </a14:m>
                <a:r>
                  <a:rPr lang="en-US" sz="2400" dirty="0" smtClean="0">
                    <a:solidFill>
                      <a:srgbClr val="FF0000"/>
                    </a:solidFill>
                  </a:rPr>
                  <a:t> </a:t>
                </a:r>
                <a:r>
                  <a:rPr lang="en-US" sz="2400" dirty="0" smtClean="0"/>
                  <a:t>means “at state </a:t>
                </a:r>
                <a14:m>
                  <m:oMath xmlns:m="http://schemas.openxmlformats.org/officeDocument/2006/math">
                    <m:r>
                      <a:rPr lang="en-US" sz="2400" b="0" i="1" smtClean="0">
                        <a:solidFill>
                          <a:srgbClr val="FF0000"/>
                        </a:solidFill>
                        <a:latin typeface="Cambria Math" panose="02040503050406030204" pitchFamily="18" charset="0"/>
                      </a:rPr>
                      <m:t>𝑠</m:t>
                    </m:r>
                  </m:oMath>
                </a14:m>
                <a:r>
                  <a:rPr lang="en-US" sz="2400" dirty="0" smtClean="0"/>
                  <a:t> the player thinks that </a:t>
                </a:r>
                <a14:m>
                  <m:oMath xmlns:m="http://schemas.openxmlformats.org/officeDocument/2006/math">
                    <m:r>
                      <a:rPr lang="en-US" sz="2400" b="0" i="1" smtClean="0">
                        <a:solidFill>
                          <a:srgbClr val="FF0000"/>
                        </a:solidFill>
                        <a:latin typeface="Cambria Math" panose="02040503050406030204" pitchFamily="18" charset="0"/>
                      </a:rPr>
                      <m:t>𝑠</m:t>
                    </m:r>
                    <m:r>
                      <a:rPr lang="en-US" sz="2400" b="0" i="1" smtClean="0">
                        <a:solidFill>
                          <a:srgbClr val="FF0000"/>
                        </a:solidFill>
                        <a:latin typeface="Cambria Math" panose="02040503050406030204" pitchFamily="18" charset="0"/>
                      </a:rPr>
                      <m:t>′</m:t>
                    </m:r>
                  </m:oMath>
                </a14:m>
                <a:r>
                  <a:rPr lang="en-US" sz="2400" dirty="0" smtClean="0"/>
                  <a:t> is possible” </a:t>
                </a:r>
              </a:p>
              <a:p>
                <a:pPr algn="ctr">
                  <a:lnSpc>
                    <a:spcPct val="150000"/>
                  </a:lnSpc>
                </a:pPr>
                <a:endParaRPr lang="en-US" sz="2400" i="1" dirty="0">
                  <a:solidFill>
                    <a:srgbClr val="7030A0"/>
                  </a:solidFill>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71600" y="1772816"/>
                <a:ext cx="7128792" cy="2862322"/>
              </a:xfrm>
              <a:prstGeom prst="rect">
                <a:avLst/>
              </a:prstGeom>
              <a:blipFill>
                <a:blip r:embed="rId2"/>
                <a:stretch>
                  <a:fillRect l="-1282"/>
                </a:stretch>
              </a:blipFill>
            </p:spPr>
            <p:txBody>
              <a:bodyPr/>
              <a:lstStyle/>
              <a:p>
                <a:r>
                  <a:rPr lang="en-US">
                    <a:noFill/>
                  </a:rPr>
                  <a:t> </a:t>
                </a:r>
              </a:p>
            </p:txBody>
          </p:sp>
        </mc:Fallback>
      </mc:AlternateContent>
    </p:spTree>
    <p:extLst>
      <p:ext uri="{BB962C8B-B14F-4D97-AF65-F5344CB8AC3E}">
        <p14:creationId xmlns:p14="http://schemas.microsoft.com/office/powerpoint/2010/main" val="37986039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The system S5</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256</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971600" y="1700808"/>
                <a:ext cx="7128792" cy="3970318"/>
              </a:xfrm>
              <a:prstGeom prst="rect">
                <a:avLst/>
              </a:prstGeom>
              <a:noFill/>
            </p:spPr>
            <p:txBody>
              <a:bodyPr wrap="square" rtlCol="0">
                <a:spAutoFit/>
              </a:bodyPr>
              <a:lstStyle/>
              <a:p>
                <a:pPr>
                  <a:lnSpc>
                    <a:spcPct val="150000"/>
                  </a:lnSpc>
                </a:pPr>
                <a:r>
                  <a:rPr lang="en-US" sz="2400" dirty="0" smtClean="0"/>
                  <a:t>Assumptions on </a:t>
                </a:r>
                <a:r>
                  <a:rPr lang="en-US" sz="2400" dirty="0" smtClean="0">
                    <a:solidFill>
                      <a:srgbClr val="7030A0"/>
                    </a:solidFill>
                  </a:rPr>
                  <a:t>knowledge</a:t>
                </a:r>
                <a:r>
                  <a:rPr lang="en-US" sz="2400" dirty="0" smtClean="0"/>
                  <a:t>:</a:t>
                </a:r>
              </a:p>
              <a:p>
                <a:pPr>
                  <a:lnSpc>
                    <a:spcPct val="150000"/>
                  </a:lnSpc>
                </a:pPr>
                <a:r>
                  <a:rPr lang="en-US" sz="2400" dirty="0" smtClean="0">
                    <a:solidFill>
                      <a:srgbClr val="FF0000"/>
                    </a:solidFill>
                  </a:rPr>
                  <a:t>T </a:t>
                </a:r>
                <a:r>
                  <a:rPr lang="en-US" sz="2400" dirty="0"/>
                  <a:t> </a:t>
                </a:r>
                <a:r>
                  <a:rPr lang="en-US" sz="2400" dirty="0" smtClean="0"/>
                  <a:t> </a:t>
                </a:r>
                <a:r>
                  <a:rPr lang="en-US" dirty="0" smtClean="0">
                    <a:solidFill>
                      <a:srgbClr val="FF0000"/>
                    </a:solidFill>
                  </a:rPr>
                  <a:t>(truth)</a:t>
                </a:r>
                <a:r>
                  <a:rPr lang="en-US" sz="2400" dirty="0" smtClean="0"/>
                  <a:t>			</a:t>
                </a:r>
                <a14:m>
                  <m:oMath xmlns:m="http://schemas.openxmlformats.org/officeDocument/2006/math">
                    <m:r>
                      <a:rPr lang="en-US" sz="2400" b="0" i="1" smtClean="0">
                        <a:latin typeface="Cambria Math" panose="02040503050406030204" pitchFamily="18" charset="0"/>
                      </a:rPr>
                      <m:t>𝑘𝑝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a14:m>
                <a:endParaRPr lang="en-US" sz="2400" dirty="0" smtClean="0"/>
              </a:p>
              <a:p>
                <a:pPr>
                  <a:lnSpc>
                    <a:spcPct val="150000"/>
                  </a:lnSpc>
                </a:pPr>
                <a:r>
                  <a:rPr lang="en-US" sz="2400" dirty="0" smtClean="0">
                    <a:solidFill>
                      <a:srgbClr val="FF0000"/>
                    </a:solidFill>
                  </a:rPr>
                  <a:t>K</a:t>
                </a:r>
                <a:r>
                  <a:rPr lang="en-US" sz="2400" dirty="0"/>
                  <a:t> </a:t>
                </a:r>
                <a:r>
                  <a:rPr lang="en-US" sz="2400" dirty="0" smtClean="0"/>
                  <a:t>  </a:t>
                </a:r>
                <a:r>
                  <a:rPr lang="en-US" dirty="0" smtClean="0">
                    <a:solidFill>
                      <a:srgbClr val="FF0000"/>
                    </a:solidFill>
                  </a:rPr>
                  <a:t>(implication)</a:t>
                </a:r>
                <a:r>
                  <a:rPr lang="en-US" sz="2400" dirty="0" smtClean="0"/>
                  <a:t>	 		</a:t>
                </a:r>
                <a14:m>
                  <m:oMath xmlns:m="http://schemas.openxmlformats.org/officeDocument/2006/math">
                    <m:r>
                      <a:rPr lang="en-US" sz="2400" i="1">
                        <a:latin typeface="Cambria Math" panose="02040503050406030204" pitchFamily="18" charset="0"/>
                      </a:rPr>
                      <m:t>𝑘</m:t>
                    </m:r>
                    <m:r>
                      <a:rPr lang="en-US" sz="2400" b="0" i="1" smtClean="0">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𝑘</m:t>
                    </m:r>
                    <m:r>
                      <a:rPr lang="en-US" sz="2400" i="1">
                        <a:latin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𝑞</m:t>
                    </m:r>
                    <m:r>
                      <a:rPr lang="en-US" sz="2400" i="1">
                        <a:latin typeface="Cambria Math" panose="02040503050406030204" pitchFamily="18" charset="0"/>
                        <a:ea typeface="Cambria Math" panose="02040503050406030204" pitchFamily="18" charset="0"/>
                      </a:rPr>
                      <m:t>)</m:t>
                    </m:r>
                  </m:oMath>
                </a14:m>
                <a:endParaRPr lang="en-US" sz="2400" dirty="0" smtClean="0"/>
              </a:p>
              <a:p>
                <a:pPr>
                  <a:lnSpc>
                    <a:spcPct val="150000"/>
                  </a:lnSpc>
                </a:pPr>
                <a:r>
                  <a:rPr lang="en-US" sz="2400" dirty="0" smtClean="0">
                    <a:solidFill>
                      <a:srgbClr val="FF0000"/>
                    </a:solidFill>
                  </a:rPr>
                  <a:t>S4 </a:t>
                </a:r>
                <a:r>
                  <a:rPr lang="en-US" dirty="0" smtClean="0">
                    <a:solidFill>
                      <a:srgbClr val="FF0000"/>
                    </a:solidFill>
                  </a:rPr>
                  <a:t>(positive introspection)	</a:t>
                </a:r>
                <a14:m>
                  <m:oMath xmlns:m="http://schemas.openxmlformats.org/officeDocument/2006/math">
                    <m:r>
                      <a:rPr lang="en-US" sz="2400" i="1">
                        <a:latin typeface="Cambria Math" panose="02040503050406030204" pitchFamily="18" charset="0"/>
                      </a:rPr>
                      <m:t>𝑘𝑝</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𝑘𝑘</m:t>
                    </m:r>
                    <m:r>
                      <a:rPr lang="en-US" sz="2400" i="1">
                        <a:latin typeface="Cambria Math" panose="02040503050406030204" pitchFamily="18" charset="0"/>
                        <a:ea typeface="Cambria Math" panose="02040503050406030204" pitchFamily="18" charset="0"/>
                      </a:rPr>
                      <m:t>𝑝</m:t>
                    </m:r>
                  </m:oMath>
                </a14:m>
                <a:endParaRPr lang="en-US" sz="2400" dirty="0"/>
              </a:p>
              <a:p>
                <a:pPr>
                  <a:lnSpc>
                    <a:spcPct val="150000"/>
                  </a:lnSpc>
                </a:pPr>
                <a:r>
                  <a:rPr lang="en-US" sz="2400" dirty="0" smtClean="0">
                    <a:solidFill>
                      <a:srgbClr val="FF0000"/>
                    </a:solidFill>
                  </a:rPr>
                  <a:t>S5 </a:t>
                </a:r>
                <a:r>
                  <a:rPr lang="en-US" dirty="0" smtClean="0">
                    <a:solidFill>
                      <a:srgbClr val="FF0000"/>
                    </a:solidFill>
                  </a:rPr>
                  <a:t>(negative </a:t>
                </a:r>
                <a:r>
                  <a:rPr lang="en-US" dirty="0">
                    <a:solidFill>
                      <a:srgbClr val="FF0000"/>
                    </a:solidFill>
                  </a:rPr>
                  <a:t>introspection)</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𝑘𝑝</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𝑘𝑝</m:t>
                    </m:r>
                    <m:r>
                      <a:rPr lang="en-US" sz="2400" b="0" i="1" smtClean="0">
                        <a:latin typeface="Cambria Math" panose="02040503050406030204" pitchFamily="18" charset="0"/>
                        <a:ea typeface="Cambria Math" panose="02040503050406030204" pitchFamily="18" charset="0"/>
                      </a:rPr>
                      <m:t>)</m:t>
                    </m:r>
                  </m:oMath>
                </a14:m>
                <a:endParaRPr lang="en-US" sz="2400" dirty="0"/>
              </a:p>
              <a:p>
                <a:pPr algn="ctr">
                  <a:lnSpc>
                    <a:spcPct val="150000"/>
                  </a:lnSpc>
                </a:pPr>
                <a:endParaRPr lang="en-US" sz="2400" i="1" dirty="0" smtClean="0">
                  <a:solidFill>
                    <a:srgbClr val="7030A0"/>
                  </a:solidFill>
                  <a:latin typeface="Cambria Math" panose="02040503050406030204" pitchFamily="18" charset="0"/>
                </a:endParaRPr>
              </a:p>
              <a:p>
                <a:pPr algn="ctr">
                  <a:lnSpc>
                    <a:spcPct val="150000"/>
                  </a:lnSpc>
                </a:pPr>
                <a:r>
                  <a:rPr lang="en-US" sz="2400" dirty="0">
                    <a:solidFill>
                      <a:schemeClr val="accent2"/>
                    </a:solidFill>
                  </a:rPr>
                  <a:t>S5 implies that </a:t>
                </a:r>
                <a14:m>
                  <m:oMath xmlns:m="http://schemas.openxmlformats.org/officeDocument/2006/math">
                    <m:r>
                      <a:rPr lang="en-US" sz="2400" i="1" dirty="0" smtClean="0">
                        <a:solidFill>
                          <a:srgbClr val="FF0000"/>
                        </a:solidFill>
                        <a:latin typeface="Cambria Math" panose="02040503050406030204" pitchFamily="18" charset="0"/>
                      </a:rPr>
                      <m:t>𝐼</m:t>
                    </m:r>
                  </m:oMath>
                </a14:m>
                <a:r>
                  <a:rPr lang="en-US" sz="2400" dirty="0">
                    <a:solidFill>
                      <a:schemeClr val="accent2"/>
                    </a:solidFill>
                  </a:rPr>
                  <a:t> is </a:t>
                </a:r>
                <a:r>
                  <a:rPr lang="en-US" sz="2400" dirty="0" smtClean="0">
                    <a:solidFill>
                      <a:schemeClr val="accent2"/>
                    </a:solidFill>
                  </a:rPr>
                  <a:t>an </a:t>
                </a:r>
                <a:r>
                  <a:rPr lang="en-US" sz="2400" dirty="0">
                    <a:solidFill>
                      <a:schemeClr val="accent2"/>
                    </a:solidFill>
                  </a:rPr>
                  <a:t>equivalence relation</a:t>
                </a:r>
                <a:endParaRPr lang="en-US" sz="2400" i="1" dirty="0">
                  <a:solidFill>
                    <a:srgbClr val="7030A0"/>
                  </a:solidFill>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71600" y="1700808"/>
                <a:ext cx="7128792" cy="3970318"/>
              </a:xfrm>
              <a:prstGeom prst="rect">
                <a:avLst/>
              </a:prstGeom>
              <a:blipFill>
                <a:blip r:embed="rId2"/>
                <a:stretch>
                  <a:fillRect l="-1282" b="-1075"/>
                </a:stretch>
              </a:blipFill>
            </p:spPr>
            <p:txBody>
              <a:bodyPr/>
              <a:lstStyle/>
              <a:p>
                <a:r>
                  <a:rPr lang="en-US">
                    <a:noFill/>
                  </a:rPr>
                  <a:t> </a:t>
                </a:r>
              </a:p>
            </p:txBody>
          </p:sp>
        </mc:Fallback>
      </mc:AlternateContent>
    </p:spTree>
    <p:extLst>
      <p:ext uri="{BB962C8B-B14F-4D97-AF65-F5344CB8AC3E}">
        <p14:creationId xmlns:p14="http://schemas.microsoft.com/office/powerpoint/2010/main" val="192778424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Reflexivity</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257</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827584" y="1772816"/>
                <a:ext cx="4248472" cy="2886175"/>
              </a:xfrm>
              <a:prstGeom prst="rect">
                <a:avLst/>
              </a:prstGeom>
              <a:noFill/>
            </p:spPr>
            <p:txBody>
              <a:bodyPr wrap="square" rtlCol="0">
                <a:spAutoFit/>
              </a:bodyPr>
              <a:lstStyle/>
              <a:p>
                <a:pPr>
                  <a:lnSpc>
                    <a:spcPct val="150000"/>
                  </a:lnSpc>
                </a:pPr>
                <a14:m>
                  <m:oMath xmlns:m="http://schemas.openxmlformats.org/officeDocument/2006/math">
                    <m:r>
                      <a:rPr lang="en-US" sz="2000" i="1" dirty="0" smtClean="0">
                        <a:solidFill>
                          <a:srgbClr val="7030A0"/>
                        </a:solidFill>
                        <a:latin typeface="Cambria Math" panose="02040503050406030204" pitchFamily="18" charset="0"/>
                      </a:rPr>
                      <m:t>𝐼</m:t>
                    </m:r>
                  </m:oMath>
                </a14:m>
                <a:r>
                  <a:rPr lang="en-US" sz="2000" dirty="0" smtClean="0">
                    <a:solidFill>
                      <a:srgbClr val="7030A0"/>
                    </a:solidFill>
                    <a:latin typeface="+mn-lt"/>
                  </a:rPr>
                  <a:t> </a:t>
                </a:r>
                <a:r>
                  <a:rPr lang="en-US" sz="2000" dirty="0" smtClean="0">
                    <a:latin typeface="+mn-lt"/>
                  </a:rPr>
                  <a:t>is</a:t>
                </a:r>
                <a:r>
                  <a:rPr lang="en-US" sz="2000" dirty="0" smtClean="0">
                    <a:solidFill>
                      <a:srgbClr val="7030A0"/>
                    </a:solidFill>
                    <a:latin typeface="+mn-lt"/>
                  </a:rPr>
                  <a:t> </a:t>
                </a:r>
                <a:r>
                  <a:rPr lang="en-US" sz="2000" dirty="0" smtClean="0">
                    <a:solidFill>
                      <a:srgbClr val="FF0000"/>
                    </a:solidFill>
                    <a:latin typeface="+mn-lt"/>
                  </a:rPr>
                  <a:t>reflexive</a:t>
                </a:r>
                <a:r>
                  <a:rPr lang="en-US" sz="2000" dirty="0" smtClean="0">
                    <a:latin typeface="+mn-lt"/>
                  </a:rPr>
                  <a:t>:</a:t>
                </a:r>
              </a:p>
              <a:p>
                <a:pPr>
                  <a:lnSpc>
                    <a:spcPct val="150000"/>
                  </a:lnSpc>
                </a:pPr>
                <a:endParaRPr lang="en-US" sz="2000" dirty="0">
                  <a:latin typeface="+mn-lt"/>
                </a:endParaRPr>
              </a:p>
              <a:p>
                <a:pPr>
                  <a:lnSpc>
                    <a:spcPct val="150000"/>
                  </a:lnSpc>
                </a:pPr>
                <a:r>
                  <a:rPr lang="en-US" sz="2000" dirty="0" smtClean="0">
                    <a:latin typeface="+mn-lt"/>
                  </a:rPr>
                  <a:t>If </a:t>
                </a:r>
                <a14:m>
                  <m:oMath xmlns:m="http://schemas.openxmlformats.org/officeDocument/2006/math">
                    <m:r>
                      <a:rPr lang="en-US" sz="2000" b="0" i="1" smtClean="0">
                        <a:solidFill>
                          <a:srgbClr val="FF0000"/>
                        </a:solidFill>
                        <a:latin typeface="Cambria Math" panose="02040503050406030204" pitchFamily="18" charset="0"/>
                      </a:rPr>
                      <m:t>𝑠</m:t>
                    </m:r>
                  </m:oMath>
                </a14:m>
                <a:r>
                  <a:rPr lang="en-US" sz="2000" dirty="0" smtClean="0">
                    <a:latin typeface="+mn-lt"/>
                  </a:rPr>
                  <a:t> is really the case, one cannot know that it isn’t</a:t>
                </a:r>
              </a:p>
              <a:p>
                <a:pPr>
                  <a:lnSpc>
                    <a:spcPct val="150000"/>
                  </a:lnSpc>
                </a:pPr>
                <a:r>
                  <a:rPr lang="en-US" sz="2000" dirty="0" smtClean="0">
                    <a:latin typeface="+mn-lt"/>
                  </a:rPr>
                  <a:t>(using </a:t>
                </a:r>
                <a:r>
                  <a:rPr lang="en-US" sz="2000" dirty="0" smtClean="0">
                    <a:solidFill>
                      <a:srgbClr val="7030A0"/>
                    </a:solidFill>
                    <a:latin typeface="+mn-lt"/>
                  </a:rPr>
                  <a:t>truth</a:t>
                </a:r>
                <a:r>
                  <a:rPr lang="en-US" sz="2000" dirty="0" smtClean="0">
                    <a:latin typeface="+mn-lt"/>
                  </a:rPr>
                  <a:t>)</a:t>
                </a:r>
              </a:p>
              <a:p>
                <a:pPr>
                  <a:lnSpc>
                    <a:spcPct val="150000"/>
                  </a:lnSpc>
                </a:pPr>
                <a:endParaRPr lang="en-US" sz="2400" dirty="0">
                  <a:solidFill>
                    <a:srgbClr val="FF0000"/>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7584" y="1772816"/>
                <a:ext cx="4248472" cy="2886175"/>
              </a:xfrm>
              <a:prstGeom prst="rect">
                <a:avLst/>
              </a:prstGeom>
              <a:blipFill>
                <a:blip r:embed="rId2"/>
                <a:stretch>
                  <a:fillRect l="-1578"/>
                </a:stretch>
              </a:blipFill>
            </p:spPr>
            <p:txBody>
              <a:bodyPr/>
              <a:lstStyle/>
              <a:p>
                <a:r>
                  <a:rPr lang="en-US">
                    <a:noFill/>
                  </a:rPr>
                  <a:t> </a:t>
                </a:r>
              </a:p>
            </p:txBody>
          </p:sp>
        </mc:Fallback>
      </mc:AlternateContent>
      <p:sp>
        <p:nvSpPr>
          <p:cNvPr id="3" name="Oval 2"/>
          <p:cNvSpPr/>
          <p:nvPr/>
        </p:nvSpPr>
        <p:spPr bwMode="auto">
          <a:xfrm>
            <a:off x="5580112" y="2060848"/>
            <a:ext cx="2952328" cy="30963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7596336" y="1628800"/>
                <a:ext cx="6480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𝑆</m:t>
                      </m:r>
                    </m:oMath>
                  </m:oMathPara>
                </a14:m>
                <a:endParaRPr lang="en-US" sz="2400" dirty="0">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96336" y="1628800"/>
                <a:ext cx="648072" cy="461665"/>
              </a:xfrm>
              <a:prstGeom prst="rect">
                <a:avLst/>
              </a:prstGeom>
              <a:blipFill>
                <a:blip r:embed="rId3"/>
                <a:stretch>
                  <a:fillRect/>
                </a:stretch>
              </a:blipFill>
            </p:spPr>
            <p:txBody>
              <a:bodyPr/>
              <a:lstStyle/>
              <a:p>
                <a:r>
                  <a:rPr lang="en-US">
                    <a:noFill/>
                  </a:rPr>
                  <a:t> </a:t>
                </a:r>
              </a:p>
            </p:txBody>
          </p:sp>
        </mc:Fallback>
      </mc:AlternateContent>
      <p:sp>
        <p:nvSpPr>
          <p:cNvPr id="6" name="Oval 5"/>
          <p:cNvSpPr/>
          <p:nvPr/>
        </p:nvSpPr>
        <p:spPr bwMode="auto">
          <a:xfrm>
            <a:off x="6444208" y="3068960"/>
            <a:ext cx="1512168" cy="1368152"/>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020272" y="386104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6948264" y="357301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8264" y="3573016"/>
                <a:ext cx="2880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48264" y="273367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9900"/>
                          </a:solidFill>
                          <a:latin typeface="Cambria Math" panose="02040503050406030204" pitchFamily="18" charset="0"/>
                        </a:rPr>
                        <m:t>𝐼</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𝑠</m:t>
                      </m:r>
                      <m:r>
                        <a:rPr lang="en-US" b="0" i="1" smtClean="0">
                          <a:solidFill>
                            <a:srgbClr val="009900"/>
                          </a:solidFill>
                          <a:latin typeface="Cambria Math" panose="02040503050406030204" pitchFamily="18" charset="0"/>
                        </a:rPr>
                        <m:t>)</m:t>
                      </m:r>
                    </m:oMath>
                  </m:oMathPara>
                </a14:m>
                <a:endParaRPr lang="en-US" dirty="0">
                  <a:solidFill>
                    <a:srgbClr val="0099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948264" y="2733675"/>
                <a:ext cx="792088" cy="369332"/>
              </a:xfrm>
              <a:prstGeom prst="rect">
                <a:avLst/>
              </a:prstGeom>
              <a:blipFill>
                <a:blip r:embed="rId5"/>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31641032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Symmetry</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258</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786483" y="1619048"/>
                <a:ext cx="4532878" cy="3785652"/>
              </a:xfrm>
              <a:prstGeom prst="rect">
                <a:avLst/>
              </a:prstGeom>
              <a:noFill/>
            </p:spPr>
            <p:txBody>
              <a:bodyPr wrap="square" rtlCol="0">
                <a:spAutoFit/>
              </a:bodyPr>
              <a:lstStyle/>
              <a:p>
                <a:pPr>
                  <a:lnSpc>
                    <a:spcPct val="150000"/>
                  </a:lnSpc>
                </a:pPr>
                <a14:m>
                  <m:oMath xmlns:m="http://schemas.openxmlformats.org/officeDocument/2006/math">
                    <m:r>
                      <a:rPr lang="en-US" sz="2000" i="1" dirty="0" smtClean="0">
                        <a:solidFill>
                          <a:srgbClr val="7030A0"/>
                        </a:solidFill>
                        <a:latin typeface="Cambria Math" panose="02040503050406030204" pitchFamily="18" charset="0"/>
                      </a:rPr>
                      <m:t>𝐼</m:t>
                    </m:r>
                  </m:oMath>
                </a14:m>
                <a:r>
                  <a:rPr lang="en-US" sz="2000" dirty="0" smtClean="0">
                    <a:solidFill>
                      <a:srgbClr val="7030A0"/>
                    </a:solidFill>
                    <a:latin typeface="+mn-lt"/>
                  </a:rPr>
                  <a:t> </a:t>
                </a:r>
                <a:r>
                  <a:rPr lang="en-US" sz="2000" dirty="0" smtClean="0">
                    <a:latin typeface="+mn-lt"/>
                  </a:rPr>
                  <a:t>is</a:t>
                </a:r>
                <a:r>
                  <a:rPr lang="en-US" sz="2000" dirty="0" smtClean="0">
                    <a:solidFill>
                      <a:srgbClr val="7030A0"/>
                    </a:solidFill>
                    <a:latin typeface="+mn-lt"/>
                  </a:rPr>
                  <a:t> </a:t>
                </a:r>
                <a:r>
                  <a:rPr lang="en-US" sz="2000" dirty="0" smtClean="0">
                    <a:solidFill>
                      <a:srgbClr val="FF0000"/>
                    </a:solidFill>
                    <a:latin typeface="+mn-lt"/>
                  </a:rPr>
                  <a:t>symmetric</a:t>
                </a:r>
                <a:r>
                  <a:rPr lang="en-US" sz="2000" dirty="0" smtClean="0">
                    <a:latin typeface="+mn-lt"/>
                  </a:rPr>
                  <a:t>: suppose that</a:t>
                </a:r>
              </a:p>
              <a:p>
                <a:pPr>
                  <a:lnSpc>
                    <a:spcPct val="150000"/>
                  </a:lnSpc>
                </a:pPr>
                <a14:m>
                  <m:oMathPara xmlns:m="http://schemas.openxmlformats.org/officeDocument/2006/math">
                    <m:oMathParaPr>
                      <m:jc m:val="centerGroup"/>
                    </m:oMathParaPr>
                    <m:oMath xmlns:m="http://schemas.openxmlformats.org/officeDocument/2006/math">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𝑠</m:t>
                          </m:r>
                        </m:e>
                        <m:sup>
                          <m:r>
                            <a:rPr lang="en-US" sz="2000" b="0" i="1" smtClean="0">
                              <a:solidFill>
                                <a:srgbClr val="FF0000"/>
                              </a:solidFill>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solidFill>
                            <a:srgbClr val="00B050"/>
                          </a:solidFill>
                          <a:latin typeface="Cambria Math" panose="02040503050406030204" pitchFamily="18" charset="0"/>
                          <a:ea typeface="Cambria Math" panose="02040503050406030204" pitchFamily="18" charset="0"/>
                        </a:rPr>
                        <m:t>𝐼</m:t>
                      </m:r>
                      <m:d>
                        <m:dPr>
                          <m:ctrlPr>
                            <a:rPr lang="en-US" sz="2000" b="0" i="1" smtClean="0">
                              <a:solidFill>
                                <a:srgbClr val="00B050"/>
                              </a:solidFill>
                              <a:latin typeface="Cambria Math" panose="02040503050406030204" pitchFamily="18" charset="0"/>
                              <a:ea typeface="Cambria Math" panose="02040503050406030204" pitchFamily="18" charset="0"/>
                            </a:rPr>
                          </m:ctrlPr>
                        </m:dPr>
                        <m:e>
                          <m:r>
                            <a:rPr lang="en-US" sz="2000" b="0" i="1" smtClean="0">
                              <a:solidFill>
                                <a:srgbClr val="00B050"/>
                              </a:solidFill>
                              <a:latin typeface="Cambria Math" panose="02040503050406030204" pitchFamily="18" charset="0"/>
                              <a:ea typeface="Cambria Math" panose="02040503050406030204" pitchFamily="18" charset="0"/>
                            </a:rPr>
                            <m:t>𝑠</m:t>
                          </m:r>
                        </m:e>
                      </m:d>
                    </m:oMath>
                  </m:oMathPara>
                </a14:m>
                <a:endParaRPr lang="en-US" sz="2000" b="0" dirty="0" smtClean="0">
                  <a:latin typeface="+mn-lt"/>
                  <a:ea typeface="Cambria Math" panose="02040503050406030204" pitchFamily="18" charset="0"/>
                </a:endParaRPr>
              </a:p>
              <a:p>
                <a:pPr>
                  <a:lnSpc>
                    <a:spcPct val="150000"/>
                  </a:lnSpc>
                </a:pPr>
                <a:r>
                  <a:rPr lang="en-US" sz="2000" dirty="0" smtClean="0">
                    <a:latin typeface="+mn-lt"/>
                  </a:rPr>
                  <a:t>but </a:t>
                </a:r>
                <a:r>
                  <a:rPr lang="en-US" sz="2000" dirty="0" smtClean="0">
                    <a:solidFill>
                      <a:srgbClr val="FF0000"/>
                    </a:solidFill>
                    <a:latin typeface="+mn-lt"/>
                  </a:rPr>
                  <a:t>not</a:t>
                </a:r>
                <a:endParaRPr lang="en-US" sz="20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solidFill>
                            <a:srgbClr val="00B050"/>
                          </a:solidFill>
                          <a:latin typeface="Cambria Math" panose="02040503050406030204" pitchFamily="18" charset="0"/>
                          <a:ea typeface="Cambria Math" panose="02040503050406030204" pitchFamily="18" charset="0"/>
                        </a:rPr>
                        <m:t>𝐼</m:t>
                      </m:r>
                      <m:d>
                        <m:dPr>
                          <m:ctrlPr>
                            <a:rPr lang="en-US" sz="2000" i="1">
                              <a:solidFill>
                                <a:srgbClr val="00B050"/>
                              </a:solidFill>
                              <a:latin typeface="Cambria Math" panose="02040503050406030204" pitchFamily="18" charset="0"/>
                              <a:ea typeface="Cambria Math" panose="02040503050406030204" pitchFamily="18" charset="0"/>
                            </a:rPr>
                          </m:ctrlPr>
                        </m:dPr>
                        <m:e>
                          <m:r>
                            <a:rPr lang="en-US" sz="2000" i="1">
                              <a:solidFill>
                                <a:srgbClr val="00B050"/>
                              </a:solidFill>
                              <a:latin typeface="Cambria Math" panose="02040503050406030204" pitchFamily="18" charset="0"/>
                              <a:ea typeface="Cambria Math" panose="02040503050406030204" pitchFamily="18" charset="0"/>
                            </a:rPr>
                            <m:t>𝑠</m:t>
                          </m:r>
                          <m:r>
                            <a:rPr lang="en-US" sz="2000" b="0" i="1" smtClean="0">
                              <a:solidFill>
                                <a:srgbClr val="00B050"/>
                              </a:solidFill>
                              <a:latin typeface="Cambria Math" panose="02040503050406030204" pitchFamily="18" charset="0"/>
                              <a:ea typeface="Cambria Math" panose="02040503050406030204" pitchFamily="18" charset="0"/>
                            </a:rPr>
                            <m:t>′</m:t>
                          </m:r>
                        </m:e>
                      </m:d>
                    </m:oMath>
                  </m:oMathPara>
                </a14:m>
                <a:endParaRPr lang="en-US" sz="2000" dirty="0" smtClean="0">
                  <a:latin typeface="+mn-lt"/>
                </a:endParaRPr>
              </a:p>
              <a:p>
                <a:pPr>
                  <a:lnSpc>
                    <a:spcPct val="150000"/>
                  </a:lnSpc>
                </a:pPr>
                <a:r>
                  <a:rPr lang="en-US" sz="2000" dirty="0" smtClean="0">
                    <a:latin typeface="+mn-lt"/>
                  </a:rPr>
                  <a:t>Then we could say, “if it were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𝑠</m:t>
                        </m:r>
                      </m:e>
                      <m:sup>
                        <m:r>
                          <a:rPr lang="en-US" sz="2000" i="1">
                            <a:solidFill>
                              <a:srgbClr val="FF0000"/>
                            </a:solidFill>
                            <a:latin typeface="Cambria Math" panose="02040503050406030204" pitchFamily="18" charset="0"/>
                          </a:rPr>
                          <m:t>′</m:t>
                        </m:r>
                      </m:sup>
                    </m:sSup>
                  </m:oMath>
                </a14:m>
                <a:r>
                  <a:rPr lang="en-US" sz="2000" dirty="0" smtClean="0">
                    <a:latin typeface="+mn-lt"/>
                  </a:rPr>
                  <a:t> we’d know that </a:t>
                </a:r>
                <a14:m>
                  <m:oMath xmlns:m="http://schemas.openxmlformats.org/officeDocument/2006/math">
                    <m:r>
                      <a:rPr lang="en-US" sz="2000" b="0" i="1" smtClean="0">
                        <a:solidFill>
                          <a:srgbClr val="FF0000"/>
                        </a:solidFill>
                        <a:latin typeface="Cambria Math" panose="02040503050406030204" pitchFamily="18" charset="0"/>
                      </a:rPr>
                      <m:t>𝑠</m:t>
                    </m:r>
                  </m:oMath>
                </a14:m>
                <a:r>
                  <a:rPr lang="en-US" sz="2000" dirty="0" smtClean="0">
                    <a:latin typeface="+mn-lt"/>
                  </a:rPr>
                  <a:t> were impossible, but we </a:t>
                </a:r>
                <a:r>
                  <a:rPr lang="en-US" sz="2000" dirty="0" smtClean="0">
                    <a:solidFill>
                      <a:srgbClr val="7030A0"/>
                    </a:solidFill>
                    <a:latin typeface="+mn-lt"/>
                  </a:rPr>
                  <a:t>don’t know that!</a:t>
                </a:r>
                <a:r>
                  <a:rPr lang="en-US" sz="2000" dirty="0" smtClean="0">
                    <a:latin typeface="+mn-lt"/>
                  </a:rPr>
                  <a:t>”</a:t>
                </a:r>
              </a:p>
              <a:p>
                <a:pPr>
                  <a:lnSpc>
                    <a:spcPct val="150000"/>
                  </a:lnSpc>
                </a:pPr>
                <a:r>
                  <a:rPr lang="en-US" sz="2000" dirty="0" smtClean="0"/>
                  <a:t>(using </a:t>
                </a:r>
                <a:r>
                  <a:rPr lang="en-US" sz="2000" dirty="0" smtClean="0">
                    <a:solidFill>
                      <a:srgbClr val="7030A0"/>
                    </a:solidFill>
                  </a:rPr>
                  <a:t>negative </a:t>
                </a:r>
                <a:r>
                  <a:rPr lang="en-US" sz="2000" dirty="0">
                    <a:solidFill>
                      <a:srgbClr val="7030A0"/>
                    </a:solidFill>
                  </a:rPr>
                  <a:t>introspection</a:t>
                </a:r>
                <a:r>
                  <a:rPr lang="en-US" sz="2000" dirty="0" smtClean="0"/>
                  <a:t>)</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86483" y="1619048"/>
                <a:ext cx="4532878" cy="3785652"/>
              </a:xfrm>
              <a:prstGeom prst="rect">
                <a:avLst/>
              </a:prstGeom>
              <a:blipFill>
                <a:blip r:embed="rId2"/>
                <a:stretch>
                  <a:fillRect l="-1344" b="-483"/>
                </a:stretch>
              </a:blipFill>
            </p:spPr>
            <p:txBody>
              <a:bodyPr/>
              <a:lstStyle/>
              <a:p>
                <a:r>
                  <a:rPr lang="en-US">
                    <a:noFill/>
                  </a:rPr>
                  <a:t> </a:t>
                </a:r>
              </a:p>
            </p:txBody>
          </p:sp>
        </mc:Fallback>
      </mc:AlternateContent>
      <p:sp>
        <p:nvSpPr>
          <p:cNvPr id="3" name="Oval 2"/>
          <p:cNvSpPr/>
          <p:nvPr/>
        </p:nvSpPr>
        <p:spPr bwMode="auto">
          <a:xfrm>
            <a:off x="5580112" y="2060848"/>
            <a:ext cx="2952328" cy="30963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7596336" y="1628800"/>
                <a:ext cx="6480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𝑆</m:t>
                      </m:r>
                    </m:oMath>
                  </m:oMathPara>
                </a14:m>
                <a:endParaRPr lang="en-US" sz="2400" dirty="0">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96336" y="1628800"/>
                <a:ext cx="648072" cy="461665"/>
              </a:xfrm>
              <a:prstGeom prst="rect">
                <a:avLst/>
              </a:prstGeom>
              <a:blipFill>
                <a:blip r:embed="rId3"/>
                <a:stretch>
                  <a:fillRect/>
                </a:stretch>
              </a:blipFill>
            </p:spPr>
            <p:txBody>
              <a:bodyPr/>
              <a:lstStyle/>
              <a:p>
                <a:r>
                  <a:rPr lang="en-US">
                    <a:noFill/>
                  </a:rPr>
                  <a:t> </a:t>
                </a:r>
              </a:p>
            </p:txBody>
          </p:sp>
        </mc:Fallback>
      </mc:AlternateContent>
      <p:sp>
        <p:nvSpPr>
          <p:cNvPr id="6" name="Oval 5"/>
          <p:cNvSpPr/>
          <p:nvPr/>
        </p:nvSpPr>
        <p:spPr bwMode="auto">
          <a:xfrm>
            <a:off x="6444208" y="3068960"/>
            <a:ext cx="1512168" cy="1368152"/>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020272" y="386104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6948264" y="357301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8264" y="3573016"/>
                <a:ext cx="2880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62853" y="283464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9900"/>
                          </a:solidFill>
                          <a:latin typeface="Cambria Math" panose="02040503050406030204" pitchFamily="18" charset="0"/>
                        </a:rPr>
                        <m:t>𝐼</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𝑠</m:t>
                      </m:r>
                      <m:r>
                        <a:rPr lang="en-US" b="0" i="1" smtClean="0">
                          <a:solidFill>
                            <a:srgbClr val="009900"/>
                          </a:solidFill>
                          <a:latin typeface="Cambria Math" panose="02040503050406030204" pitchFamily="18" charset="0"/>
                        </a:rPr>
                        <m:t>)</m:t>
                      </m:r>
                    </m:oMath>
                  </m:oMathPara>
                </a14:m>
                <a:endParaRPr lang="en-US" dirty="0">
                  <a:solidFill>
                    <a:srgbClr val="0099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162853" y="2834645"/>
                <a:ext cx="792088" cy="369332"/>
              </a:xfrm>
              <a:prstGeom prst="rect">
                <a:avLst/>
              </a:prstGeom>
              <a:blipFill>
                <a:blip r:embed="rId5"/>
                <a:stretch>
                  <a:fillRect b="-13115"/>
                </a:stretch>
              </a:blipFill>
            </p:spPr>
            <p:txBody>
              <a:bodyPr/>
              <a:lstStyle/>
              <a:p>
                <a:r>
                  <a:rPr lang="en-US">
                    <a:noFill/>
                  </a:rPr>
                  <a:t> </a:t>
                </a:r>
              </a:p>
            </p:txBody>
          </p:sp>
        </mc:Fallback>
      </mc:AlternateContent>
      <p:sp>
        <p:nvSpPr>
          <p:cNvPr id="11" name="Oval 10"/>
          <p:cNvSpPr/>
          <p:nvPr/>
        </p:nvSpPr>
        <p:spPr bwMode="auto">
          <a:xfrm>
            <a:off x="7596336" y="3401905"/>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2" name="TextBox 11"/>
              <p:cNvSpPr txBox="1"/>
              <p:nvPr/>
            </p:nvSpPr>
            <p:spPr>
              <a:xfrm>
                <a:off x="7575263" y="35118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r>
                        <a:rPr lang="en-US" b="0" i="1" dirty="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575263" y="3511874"/>
                <a:ext cx="288032" cy="369332"/>
              </a:xfrm>
              <a:prstGeom prst="rect">
                <a:avLst/>
              </a:prstGeom>
              <a:blipFill>
                <a:blip r:embed="rId6"/>
                <a:stretch>
                  <a:fillRect r="-23404"/>
                </a:stretch>
              </a:blipFill>
            </p:spPr>
            <p:txBody>
              <a:bodyPr/>
              <a:lstStyle/>
              <a:p>
                <a:r>
                  <a:rPr lang="en-US">
                    <a:noFill/>
                  </a:rPr>
                  <a:t> </a:t>
                </a:r>
              </a:p>
            </p:txBody>
          </p:sp>
        </mc:Fallback>
      </mc:AlternateContent>
      <p:sp>
        <p:nvSpPr>
          <p:cNvPr id="13" name="Oval 12"/>
          <p:cNvSpPr/>
          <p:nvPr/>
        </p:nvSpPr>
        <p:spPr bwMode="auto">
          <a:xfrm>
            <a:off x="6840252" y="2555919"/>
            <a:ext cx="1512168" cy="1368152"/>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5" name="TextBox 14"/>
              <p:cNvSpPr txBox="1"/>
              <p:nvPr/>
            </p:nvSpPr>
            <p:spPr>
              <a:xfrm>
                <a:off x="7200292" y="2200434"/>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𝐼</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200292" y="2200434"/>
                <a:ext cx="792088" cy="369332"/>
              </a:xfrm>
              <a:prstGeom prst="rect">
                <a:avLst/>
              </a:prstGeom>
              <a:blipFill>
                <a:blip r:embed="rId7"/>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60868892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Transitivity</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259</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808560" y="1340768"/>
                <a:ext cx="4532878" cy="3785652"/>
              </a:xfrm>
              <a:prstGeom prst="rect">
                <a:avLst/>
              </a:prstGeom>
              <a:noFill/>
            </p:spPr>
            <p:txBody>
              <a:bodyPr wrap="square" rtlCol="0">
                <a:spAutoFit/>
              </a:bodyPr>
              <a:lstStyle/>
              <a:p>
                <a:pPr>
                  <a:lnSpc>
                    <a:spcPct val="150000"/>
                  </a:lnSpc>
                </a:pPr>
                <a14:m>
                  <m:oMath xmlns:m="http://schemas.openxmlformats.org/officeDocument/2006/math">
                    <m:r>
                      <a:rPr lang="en-US" sz="2000" i="1" dirty="0" smtClean="0">
                        <a:solidFill>
                          <a:srgbClr val="7030A0"/>
                        </a:solidFill>
                        <a:latin typeface="Cambria Math" panose="02040503050406030204" pitchFamily="18" charset="0"/>
                      </a:rPr>
                      <m:t>𝐼</m:t>
                    </m:r>
                  </m:oMath>
                </a14:m>
                <a:r>
                  <a:rPr lang="en-US" sz="2000" dirty="0" smtClean="0">
                    <a:solidFill>
                      <a:srgbClr val="7030A0"/>
                    </a:solidFill>
                    <a:latin typeface="+mn-lt"/>
                  </a:rPr>
                  <a:t> </a:t>
                </a:r>
                <a:r>
                  <a:rPr lang="en-US" sz="2000" dirty="0" smtClean="0">
                    <a:latin typeface="+mn-lt"/>
                  </a:rPr>
                  <a:t>is</a:t>
                </a:r>
                <a:r>
                  <a:rPr lang="en-US" sz="2000" dirty="0" smtClean="0">
                    <a:solidFill>
                      <a:srgbClr val="7030A0"/>
                    </a:solidFill>
                    <a:latin typeface="+mn-lt"/>
                  </a:rPr>
                  <a:t> </a:t>
                </a:r>
                <a:r>
                  <a:rPr lang="en-US" sz="2000" dirty="0" smtClean="0">
                    <a:solidFill>
                      <a:srgbClr val="FF0000"/>
                    </a:solidFill>
                    <a:latin typeface="+mn-lt"/>
                  </a:rPr>
                  <a:t>transitive</a:t>
                </a:r>
                <a:r>
                  <a:rPr lang="en-US" sz="2000" dirty="0" smtClean="0">
                    <a:latin typeface="+mn-lt"/>
                  </a:rPr>
                  <a:t>: suppose that</a:t>
                </a:r>
              </a:p>
              <a:p>
                <a:pPr algn="ctr">
                  <a:lnSpc>
                    <a:spcPct val="150000"/>
                  </a:lnSpc>
                </a:pPr>
                <a14:m>
                  <m:oMath xmlns:m="http://schemas.openxmlformats.org/officeDocument/2006/math">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𝑠</m:t>
                        </m:r>
                      </m:e>
                      <m:sup>
                        <m:r>
                          <a:rPr lang="en-US" sz="2000" b="0" i="1" smtClean="0">
                            <a:solidFill>
                              <a:srgbClr val="FF0000"/>
                            </a:solidFill>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solidFill>
                          <a:srgbClr val="00B050"/>
                        </a:solidFill>
                        <a:latin typeface="Cambria Math" panose="02040503050406030204" pitchFamily="18" charset="0"/>
                        <a:ea typeface="Cambria Math" panose="02040503050406030204" pitchFamily="18" charset="0"/>
                      </a:rPr>
                      <m:t>𝐼</m:t>
                    </m:r>
                    <m:d>
                      <m:dPr>
                        <m:ctrlPr>
                          <a:rPr lang="en-US" sz="2000" b="0" i="1" smtClean="0">
                            <a:solidFill>
                              <a:srgbClr val="00B050"/>
                            </a:solidFill>
                            <a:latin typeface="Cambria Math" panose="02040503050406030204" pitchFamily="18" charset="0"/>
                            <a:ea typeface="Cambria Math" panose="02040503050406030204" pitchFamily="18" charset="0"/>
                          </a:rPr>
                        </m:ctrlPr>
                      </m:dPr>
                      <m:e>
                        <m:r>
                          <a:rPr lang="en-US" sz="2000" b="0" i="1" smtClean="0">
                            <a:solidFill>
                              <a:srgbClr val="00B050"/>
                            </a:solidFill>
                            <a:latin typeface="Cambria Math" panose="02040503050406030204" pitchFamily="18" charset="0"/>
                            <a:ea typeface="Cambria Math" panose="02040503050406030204" pitchFamily="18" charset="0"/>
                          </a:rPr>
                          <m:t>𝑠</m:t>
                        </m:r>
                      </m:e>
                    </m:d>
                  </m:oMath>
                </a14:m>
                <a:r>
                  <a:rPr lang="en-US" sz="2000" b="0" dirty="0" smtClean="0">
                    <a:latin typeface="+mn-lt"/>
                    <a:ea typeface="Cambria Math" panose="02040503050406030204" pitchFamily="18" charset="0"/>
                  </a:rPr>
                  <a:t>,</a:t>
                </a:r>
                <a:r>
                  <a:rPr lang="en-US" sz="2000" dirty="0">
                    <a:solidFill>
                      <a:srgbClr val="FF0000"/>
                    </a:solidFill>
                  </a:rPr>
                  <a:t>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𝑠</m:t>
                        </m:r>
                      </m:e>
                      <m:sup>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solidFill>
                          <a:srgbClr val="00B050"/>
                        </a:solidFill>
                        <a:latin typeface="Cambria Math" panose="02040503050406030204" pitchFamily="18" charset="0"/>
                        <a:ea typeface="Cambria Math" panose="02040503050406030204" pitchFamily="18" charset="0"/>
                      </a:rPr>
                      <m:t>𝐼</m:t>
                    </m:r>
                    <m:d>
                      <m:dPr>
                        <m:ctrlPr>
                          <a:rPr lang="en-US" sz="2000" i="1">
                            <a:solidFill>
                              <a:srgbClr val="00B050"/>
                            </a:solidFill>
                            <a:latin typeface="Cambria Math" panose="02040503050406030204" pitchFamily="18" charset="0"/>
                            <a:ea typeface="Cambria Math" panose="02040503050406030204" pitchFamily="18" charset="0"/>
                          </a:rPr>
                        </m:ctrlPr>
                      </m:dPr>
                      <m:e>
                        <m:r>
                          <a:rPr lang="en-US" sz="2000" i="1">
                            <a:solidFill>
                              <a:srgbClr val="00B050"/>
                            </a:solidFill>
                            <a:latin typeface="Cambria Math" panose="02040503050406030204" pitchFamily="18" charset="0"/>
                            <a:ea typeface="Cambria Math" panose="02040503050406030204" pitchFamily="18" charset="0"/>
                          </a:rPr>
                          <m:t>𝑠</m:t>
                        </m:r>
                        <m:r>
                          <a:rPr lang="en-US" sz="2000" b="0" i="1" smtClean="0">
                            <a:solidFill>
                              <a:srgbClr val="00B050"/>
                            </a:solidFill>
                            <a:latin typeface="Cambria Math" panose="02040503050406030204" pitchFamily="18" charset="0"/>
                            <a:ea typeface="Cambria Math" panose="02040503050406030204" pitchFamily="18" charset="0"/>
                          </a:rPr>
                          <m:t>′</m:t>
                        </m:r>
                      </m:e>
                    </m:d>
                  </m:oMath>
                </a14:m>
                <a:r>
                  <a:rPr lang="en-US" sz="2000" dirty="0" smtClean="0">
                    <a:ea typeface="Cambria Math" panose="02040503050406030204" pitchFamily="18" charset="0"/>
                  </a:rPr>
                  <a:t>,</a:t>
                </a:r>
                <a:endParaRPr lang="en-US" sz="2000" b="0" dirty="0" smtClean="0">
                  <a:latin typeface="+mn-lt"/>
                  <a:ea typeface="Cambria Math" panose="02040503050406030204" pitchFamily="18" charset="0"/>
                </a:endParaRPr>
              </a:p>
              <a:p>
                <a:pPr>
                  <a:lnSpc>
                    <a:spcPct val="150000"/>
                  </a:lnSpc>
                </a:pPr>
                <a:r>
                  <a:rPr lang="en-US" sz="2000" dirty="0" smtClean="0">
                    <a:latin typeface="+mn-lt"/>
                  </a:rPr>
                  <a:t>but </a:t>
                </a:r>
                <a:r>
                  <a:rPr lang="en-US" sz="2000" dirty="0" smtClean="0">
                    <a:solidFill>
                      <a:srgbClr val="FF0000"/>
                    </a:solidFill>
                    <a:latin typeface="+mn-lt"/>
                  </a:rPr>
                  <a:t>not</a:t>
                </a:r>
                <a:endParaRPr lang="en-US" sz="20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𝑠</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m:t>
                      </m:r>
                      <m:r>
                        <a:rPr lang="en-US" sz="2000" i="1">
                          <a:solidFill>
                            <a:srgbClr val="00B050"/>
                          </a:solidFill>
                          <a:latin typeface="Cambria Math" panose="02040503050406030204" pitchFamily="18" charset="0"/>
                          <a:ea typeface="Cambria Math" panose="02040503050406030204" pitchFamily="18" charset="0"/>
                        </a:rPr>
                        <m:t>𝐼</m:t>
                      </m:r>
                      <m:d>
                        <m:dPr>
                          <m:ctrlPr>
                            <a:rPr lang="en-US" sz="2000" i="1">
                              <a:solidFill>
                                <a:srgbClr val="00B050"/>
                              </a:solidFill>
                              <a:latin typeface="Cambria Math" panose="02040503050406030204" pitchFamily="18" charset="0"/>
                              <a:ea typeface="Cambria Math" panose="02040503050406030204" pitchFamily="18" charset="0"/>
                            </a:rPr>
                          </m:ctrlPr>
                        </m:dPr>
                        <m:e>
                          <m:r>
                            <a:rPr lang="en-US" sz="2000" i="1">
                              <a:solidFill>
                                <a:srgbClr val="00B050"/>
                              </a:solidFill>
                              <a:latin typeface="Cambria Math" panose="02040503050406030204" pitchFamily="18" charset="0"/>
                              <a:ea typeface="Cambria Math" panose="02040503050406030204" pitchFamily="18" charset="0"/>
                            </a:rPr>
                            <m:t>𝑠</m:t>
                          </m:r>
                        </m:e>
                      </m:d>
                    </m:oMath>
                  </m:oMathPara>
                </a14:m>
                <a:endParaRPr lang="en-US" sz="2000" dirty="0" smtClean="0">
                  <a:latin typeface="+mn-lt"/>
                </a:endParaRPr>
              </a:p>
              <a:p>
                <a:pPr>
                  <a:lnSpc>
                    <a:spcPct val="150000"/>
                  </a:lnSpc>
                </a:pPr>
                <a:r>
                  <a:rPr lang="en-US" sz="2000" dirty="0" smtClean="0">
                    <a:latin typeface="+mn-lt"/>
                  </a:rPr>
                  <a:t>Then we could say, “if it were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𝑠</m:t>
                        </m:r>
                      </m:e>
                      <m:sup>
                        <m:r>
                          <a:rPr lang="en-US" sz="2000" i="1">
                            <a:solidFill>
                              <a:srgbClr val="FF0000"/>
                            </a:solidFill>
                            <a:latin typeface="Cambria Math" panose="02040503050406030204" pitchFamily="18" charset="0"/>
                          </a:rPr>
                          <m:t>′</m:t>
                        </m:r>
                      </m:sup>
                    </m:sSup>
                  </m:oMath>
                </a14:m>
                <a:r>
                  <a:rPr lang="en-US" sz="2000" dirty="0" smtClean="0">
                    <a:latin typeface="+mn-lt"/>
                  </a:rPr>
                  <a:t> we’d think that </a:t>
                </a:r>
                <a14:m>
                  <m:oMath xmlns:m="http://schemas.openxmlformats.org/officeDocument/2006/math">
                    <m:r>
                      <a:rPr lang="en-US" sz="2000" b="0" i="1" smtClean="0">
                        <a:solidFill>
                          <a:srgbClr val="FF0000"/>
                        </a:solidFill>
                        <a:latin typeface="Cambria Math" panose="02040503050406030204" pitchFamily="18" charset="0"/>
                      </a:rPr>
                      <m:t>𝑠</m:t>
                    </m:r>
                    <m:r>
                      <a:rPr lang="en-US" sz="2000" b="0" i="1" smtClean="0">
                        <a:solidFill>
                          <a:srgbClr val="FF0000"/>
                        </a:solidFill>
                        <a:latin typeface="Cambria Math" panose="02040503050406030204" pitchFamily="18" charset="0"/>
                      </a:rPr>
                      <m:t>′′</m:t>
                    </m:r>
                  </m:oMath>
                </a14:m>
                <a:r>
                  <a:rPr lang="en-US" sz="2000" dirty="0" smtClean="0">
                    <a:latin typeface="+mn-lt"/>
                  </a:rPr>
                  <a:t> were impossible, but we </a:t>
                </a:r>
                <a:r>
                  <a:rPr lang="en-US" sz="2000" dirty="0" smtClean="0">
                    <a:solidFill>
                      <a:srgbClr val="7030A0"/>
                    </a:solidFill>
                    <a:latin typeface="+mn-lt"/>
                  </a:rPr>
                  <a:t>know</a:t>
                </a:r>
                <a:r>
                  <a:rPr lang="en-US" sz="2000" dirty="0" smtClean="0">
                    <a:latin typeface="+mn-lt"/>
                  </a:rPr>
                  <a:t> it isn’t!”</a:t>
                </a:r>
              </a:p>
              <a:p>
                <a:pPr>
                  <a:lnSpc>
                    <a:spcPct val="150000"/>
                  </a:lnSpc>
                </a:pPr>
                <a:r>
                  <a:rPr lang="en-US" sz="2000" dirty="0" smtClean="0">
                    <a:latin typeface="+mn-lt"/>
                  </a:rPr>
                  <a:t>(using </a:t>
                </a:r>
                <a:r>
                  <a:rPr lang="en-US" sz="2000" dirty="0" smtClean="0">
                    <a:solidFill>
                      <a:srgbClr val="7030A0"/>
                    </a:solidFill>
                    <a:latin typeface="+mn-lt"/>
                  </a:rPr>
                  <a:t>positive introspection</a:t>
                </a:r>
                <a:r>
                  <a:rPr lang="en-US" sz="2000" dirty="0" smtClean="0">
                    <a:latin typeface="+mn-lt"/>
                  </a:rPr>
                  <a:t>)</a:t>
                </a:r>
                <a:endParaRPr lang="en-US" sz="2000"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08560" y="1340768"/>
                <a:ext cx="4532878" cy="3785652"/>
              </a:xfrm>
              <a:prstGeom prst="rect">
                <a:avLst/>
              </a:prstGeom>
              <a:blipFill>
                <a:blip r:embed="rId2"/>
                <a:stretch>
                  <a:fillRect l="-1480" b="-483"/>
                </a:stretch>
              </a:blipFill>
            </p:spPr>
            <p:txBody>
              <a:bodyPr/>
              <a:lstStyle/>
              <a:p>
                <a:r>
                  <a:rPr lang="en-US">
                    <a:noFill/>
                  </a:rPr>
                  <a:t> </a:t>
                </a:r>
              </a:p>
            </p:txBody>
          </p:sp>
        </mc:Fallback>
      </mc:AlternateContent>
      <p:sp>
        <p:nvSpPr>
          <p:cNvPr id="3" name="Oval 2"/>
          <p:cNvSpPr/>
          <p:nvPr/>
        </p:nvSpPr>
        <p:spPr bwMode="auto">
          <a:xfrm>
            <a:off x="5580112" y="2060848"/>
            <a:ext cx="2952328" cy="30963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7596336" y="1628800"/>
                <a:ext cx="6480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𝑆</m:t>
                      </m:r>
                    </m:oMath>
                  </m:oMathPara>
                </a14:m>
                <a:endParaRPr lang="en-US" sz="2400" dirty="0">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96336" y="1628800"/>
                <a:ext cx="648072" cy="461665"/>
              </a:xfrm>
              <a:prstGeom prst="rect">
                <a:avLst/>
              </a:prstGeom>
              <a:blipFill>
                <a:blip r:embed="rId3"/>
                <a:stretch>
                  <a:fillRect/>
                </a:stretch>
              </a:blipFill>
            </p:spPr>
            <p:txBody>
              <a:bodyPr/>
              <a:lstStyle/>
              <a:p>
                <a:r>
                  <a:rPr lang="en-US">
                    <a:noFill/>
                  </a:rPr>
                  <a:t> </a:t>
                </a:r>
              </a:p>
            </p:txBody>
          </p:sp>
        </mc:Fallback>
      </mc:AlternateContent>
      <p:sp>
        <p:nvSpPr>
          <p:cNvPr id="6" name="Oval 5"/>
          <p:cNvSpPr/>
          <p:nvPr/>
        </p:nvSpPr>
        <p:spPr bwMode="auto">
          <a:xfrm>
            <a:off x="6444208" y="3068960"/>
            <a:ext cx="1512168" cy="1368152"/>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020272" y="386104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6948264" y="357301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8264" y="3573016"/>
                <a:ext cx="2880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62853" y="283464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9900"/>
                          </a:solidFill>
                          <a:latin typeface="Cambria Math" panose="02040503050406030204" pitchFamily="18" charset="0"/>
                        </a:rPr>
                        <m:t>𝐼</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𝑠</m:t>
                      </m:r>
                      <m:r>
                        <a:rPr lang="en-US" b="0" i="1" smtClean="0">
                          <a:solidFill>
                            <a:srgbClr val="009900"/>
                          </a:solidFill>
                          <a:latin typeface="Cambria Math" panose="02040503050406030204" pitchFamily="18" charset="0"/>
                        </a:rPr>
                        <m:t>)</m:t>
                      </m:r>
                    </m:oMath>
                  </m:oMathPara>
                </a14:m>
                <a:endParaRPr lang="en-US" dirty="0">
                  <a:solidFill>
                    <a:srgbClr val="0099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162853" y="2834645"/>
                <a:ext cx="792088" cy="369332"/>
              </a:xfrm>
              <a:prstGeom prst="rect">
                <a:avLst/>
              </a:prstGeom>
              <a:blipFill>
                <a:blip r:embed="rId5"/>
                <a:stretch>
                  <a:fillRect b="-13115"/>
                </a:stretch>
              </a:blipFill>
            </p:spPr>
            <p:txBody>
              <a:bodyPr/>
              <a:lstStyle/>
              <a:p>
                <a:r>
                  <a:rPr lang="en-US">
                    <a:noFill/>
                  </a:rPr>
                  <a:t> </a:t>
                </a:r>
              </a:p>
            </p:txBody>
          </p:sp>
        </mc:Fallback>
      </mc:AlternateContent>
      <p:sp>
        <p:nvSpPr>
          <p:cNvPr id="11" name="Oval 10"/>
          <p:cNvSpPr/>
          <p:nvPr/>
        </p:nvSpPr>
        <p:spPr bwMode="auto">
          <a:xfrm>
            <a:off x="7596336" y="3401905"/>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2" name="TextBox 11"/>
              <p:cNvSpPr txBox="1"/>
              <p:nvPr/>
            </p:nvSpPr>
            <p:spPr>
              <a:xfrm>
                <a:off x="7575263" y="35118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r>
                        <a:rPr lang="en-US" b="0" i="1" dirty="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575263" y="3511874"/>
                <a:ext cx="288032" cy="369332"/>
              </a:xfrm>
              <a:prstGeom prst="rect">
                <a:avLst/>
              </a:prstGeom>
              <a:blipFill>
                <a:blip r:embed="rId6"/>
                <a:stretch>
                  <a:fillRect r="-23404"/>
                </a:stretch>
              </a:blipFill>
            </p:spPr>
            <p:txBody>
              <a:bodyPr/>
              <a:lstStyle/>
              <a:p>
                <a:r>
                  <a:rPr lang="en-US">
                    <a:noFill/>
                  </a:rPr>
                  <a:t> </a:t>
                </a:r>
              </a:p>
            </p:txBody>
          </p:sp>
        </mc:Fallback>
      </mc:AlternateContent>
      <p:sp>
        <p:nvSpPr>
          <p:cNvPr id="13" name="Oval 12"/>
          <p:cNvSpPr/>
          <p:nvPr/>
        </p:nvSpPr>
        <p:spPr bwMode="auto">
          <a:xfrm>
            <a:off x="6840252" y="2555919"/>
            <a:ext cx="1512168" cy="1368152"/>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5" name="TextBox 14"/>
              <p:cNvSpPr txBox="1"/>
              <p:nvPr/>
            </p:nvSpPr>
            <p:spPr>
              <a:xfrm>
                <a:off x="7200292" y="2200434"/>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𝐼</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200292" y="2200434"/>
                <a:ext cx="792088"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776356" y="269932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r>
                        <a:rPr lang="en-US" b="0" i="1" dirty="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776356" y="2699328"/>
                <a:ext cx="288032" cy="369332"/>
              </a:xfrm>
              <a:prstGeom prst="rect">
                <a:avLst/>
              </a:prstGeom>
              <a:blipFill>
                <a:blip r:embed="rId8"/>
                <a:stretch>
                  <a:fillRect r="-44681"/>
                </a:stretch>
              </a:blipFill>
            </p:spPr>
            <p:txBody>
              <a:bodyPr/>
              <a:lstStyle/>
              <a:p>
                <a:r>
                  <a:rPr lang="en-US">
                    <a:noFill/>
                  </a:rPr>
                  <a:t> </a:t>
                </a:r>
              </a:p>
            </p:txBody>
          </p:sp>
        </mc:Fallback>
      </mc:AlternateContent>
      <p:sp>
        <p:nvSpPr>
          <p:cNvPr id="17" name="Oval 16"/>
          <p:cNvSpPr/>
          <p:nvPr/>
        </p:nvSpPr>
        <p:spPr bwMode="auto">
          <a:xfrm>
            <a:off x="7601513" y="2732073"/>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182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Theorem</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4315412"/>
              </a:xfrm>
              <a:prstGeom prst="rect">
                <a:avLst/>
              </a:prstGeom>
              <a:noFill/>
            </p:spPr>
            <p:txBody>
              <a:bodyPr wrap="square" rtlCol="0">
                <a:spAutoFit/>
              </a:bodyPr>
              <a:lstStyle/>
              <a:p>
                <a:pPr>
                  <a:lnSpc>
                    <a:spcPct val="150000"/>
                  </a:lnSpc>
                </a:pPr>
                <a14:m>
                  <m:oMath xmlns:m="http://schemas.openxmlformats.org/officeDocument/2006/math">
                    <m:r>
                      <a:rPr lang="en-US" sz="2400" i="1" dirty="0" smtClean="0">
                        <a:solidFill>
                          <a:srgbClr val="7030A0"/>
                        </a:solidFill>
                        <a:latin typeface="Cambria Math"/>
                        <a:ea typeface="Cambria Math"/>
                      </a:rPr>
                      <m:t>≽</m:t>
                    </m:r>
                    <m:r>
                      <m:rPr>
                        <m:sty m:val="p"/>
                      </m:rPr>
                      <a:rPr lang="en-US" sz="2400" b="0" i="0" smtClean="0">
                        <a:solidFill>
                          <a:srgbClr val="7030A0"/>
                        </a:solidFill>
                        <a:latin typeface="Cambria Math" panose="02040503050406030204" pitchFamily="18" charset="0"/>
                        <a:ea typeface="Cambria Math" panose="02040503050406030204" pitchFamily="18" charset="0"/>
                      </a:rPr>
                      <m:t>on</m:t>
                    </m:r>
                    <m:r>
                      <a:rPr lang="en-US" sz="2400" b="0" i="1" smtClean="0">
                        <a:solidFill>
                          <a:srgbClr val="7030A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panose="02040503050406030204" pitchFamily="18" charset="0"/>
                        <a:ea typeface="Cambria Math" panose="02040503050406030204" pitchFamily="18" charset="0"/>
                      </a:rPr>
                      <m:t>𝐹</m:t>
                    </m:r>
                  </m:oMath>
                </a14:m>
                <a:r>
                  <a:rPr lang="en-US" sz="2400" dirty="0" smtClean="0">
                    <a:solidFill>
                      <a:srgbClr val="7030A0"/>
                    </a:solidFill>
                  </a:rPr>
                  <a:t> </a:t>
                </a:r>
                <a:r>
                  <a:rPr lang="en-US" sz="2400" dirty="0" smtClean="0"/>
                  <a:t>satisfies P1-P7</a:t>
                </a:r>
              </a:p>
              <a:p>
                <a:pPr algn="ctr">
                  <a:lnSpc>
                    <a:spcPct val="150000"/>
                  </a:lnSpc>
                </a:pPr>
                <a:r>
                  <a:rPr lang="en-US" sz="2400" dirty="0" smtClean="0">
                    <a:solidFill>
                      <a:srgbClr val="C00000"/>
                    </a:solidFill>
                  </a:rPr>
                  <a:t>IFF</a:t>
                </a:r>
              </a:p>
              <a:p>
                <a:pPr>
                  <a:lnSpc>
                    <a:spcPct val="150000"/>
                  </a:lnSpc>
                </a:pPr>
                <a:r>
                  <a:rPr lang="en-US" sz="2400" dirty="0" smtClean="0"/>
                  <a:t>There exist a bounded and non-constant </a:t>
                </a:r>
                <a14:m>
                  <m:oMath xmlns:m="http://schemas.openxmlformats.org/officeDocument/2006/math">
                    <m:r>
                      <a:rPr lang="en-US" sz="2400" b="0" i="1" smtClean="0">
                        <a:solidFill>
                          <a:srgbClr val="FF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r>
                      <a:rPr lang="en-US" sz="2400" b="0" i="0" smtClean="0">
                        <a:latin typeface="Cambria Math" panose="02040503050406030204" pitchFamily="18" charset="0"/>
                        <a:ea typeface="Cambria Math" panose="02040503050406030204" pitchFamily="18" charset="0"/>
                      </a:rPr>
                      <m:t> </m:t>
                    </m:r>
                  </m:oMath>
                </a14:m>
                <a:r>
                  <a:rPr lang="en-US" sz="2400" dirty="0" smtClean="0"/>
                  <a:t>and a </a:t>
                </a:r>
                <a:r>
                  <a:rPr lang="en-US" sz="2400" dirty="0" smtClean="0">
                    <a:solidFill>
                      <a:srgbClr val="00B050"/>
                    </a:solidFill>
                  </a:rPr>
                  <a:t>finitely additive non-atomic </a:t>
                </a:r>
                <a:r>
                  <a:rPr lang="en-US" sz="2400" dirty="0" smtClean="0"/>
                  <a:t>measure </a:t>
                </a:r>
                <a14:m>
                  <m:oMath xmlns:m="http://schemas.openxmlformats.org/officeDocument/2006/math">
                    <m:r>
                      <a:rPr lang="en-US" sz="2400" b="0" i="1" smtClean="0">
                        <a:solidFill>
                          <a:srgbClr val="FF0000"/>
                        </a:solidFill>
                        <a:latin typeface="Cambria Math" panose="02040503050406030204" pitchFamily="18" charset="0"/>
                      </a:rPr>
                      <m:t>𝑝</m:t>
                    </m:r>
                  </m:oMath>
                </a14:m>
                <a:r>
                  <a:rPr lang="en-US" sz="2400" dirty="0" smtClean="0"/>
                  <a:t> on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 </m:t>
                    </m:r>
                  </m:oMath>
                </a14:m>
                <a:r>
                  <a:rPr lang="en-US" sz="2400" dirty="0" smtClean="0"/>
                  <a:t> </a:t>
                </a:r>
              </a:p>
              <a:p>
                <a:pPr>
                  <a:lnSpc>
                    <a:spcPct val="150000"/>
                  </a:lnSpc>
                </a:pPr>
                <a:r>
                  <a:rPr lang="en-US" sz="2400" dirty="0"/>
                  <a:t>s</a:t>
                </a:r>
                <a:r>
                  <a:rPr lang="en-US" sz="2400" dirty="0" smtClean="0"/>
                  <a:t>uch that, for every </a:t>
                </a:r>
                <a14:m>
                  <m:oMath xmlns:m="http://schemas.openxmlformats.org/officeDocument/2006/math">
                    <m:r>
                      <a:rPr lang="en-US" sz="2400" i="1">
                        <a:solidFill>
                          <a:srgbClr val="7030A0"/>
                        </a:solidFill>
                        <a:latin typeface="Cambria Math" panose="02040503050406030204" pitchFamily="18" charset="0"/>
                      </a:rPr>
                      <m:t>𝑓</m:t>
                    </m:r>
                    <m:r>
                      <a:rPr lang="en-US" sz="2400" b="0" i="1" smtClean="0">
                        <a:solidFill>
                          <a:srgbClr val="C00000"/>
                        </a:solidFill>
                        <a:latin typeface="Cambria Math" panose="02040503050406030204" pitchFamily="18" charset="0"/>
                      </a:rPr>
                      <m:t>,</m:t>
                    </m:r>
                    <m:r>
                      <a:rPr lang="en-US" sz="2400" i="1">
                        <a:solidFill>
                          <a:srgbClr val="7030A0"/>
                        </a:solidFill>
                        <a:latin typeface="Cambria Math" panose="02040503050406030204" pitchFamily="18" charset="0"/>
                      </a:rPr>
                      <m:t>𝑔</m:t>
                    </m:r>
                  </m:oMath>
                </a14:m>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7030A0"/>
                          </a:solidFill>
                          <a:latin typeface="Cambria Math" panose="02040503050406030204" pitchFamily="18" charset="0"/>
                        </a:rPr>
                        <m:t>𝑓</m:t>
                      </m:r>
                      <m:r>
                        <a:rPr lang="en-US" sz="2400" i="1" dirty="0" smtClean="0">
                          <a:solidFill>
                            <a:srgbClr val="C00000"/>
                          </a:solidFill>
                          <a:latin typeface="Cambria Math"/>
                          <a:ea typeface="Cambria Math"/>
                        </a:rPr>
                        <m:t>≽</m:t>
                      </m:r>
                      <m:r>
                        <a:rPr lang="en-US" sz="2400" i="1">
                          <a:solidFill>
                            <a:srgbClr val="7030A0"/>
                          </a:solidFill>
                          <a:latin typeface="Cambria Math" panose="02040503050406030204" pitchFamily="18" charset="0"/>
                        </a:rPr>
                        <m:t>𝑔</m:t>
                      </m:r>
                      <m:r>
                        <a:rPr lang="en-US" sz="2400" i="1" dirty="0">
                          <a:solidFill>
                            <a:srgbClr val="FF0000"/>
                          </a:solidFill>
                          <a:latin typeface="Cambria Math"/>
                          <a:ea typeface="Cambria Math"/>
                        </a:rPr>
                        <m:t>⇔</m:t>
                      </m:r>
                      <m:nary>
                        <m:naryPr>
                          <m:limLoc m:val="undOvr"/>
                          <m:subHide m:val="on"/>
                          <m:supHide m:val="on"/>
                          <m:ctrlPr>
                            <a:rPr lang="en-US" sz="2400" b="0" i="1" smtClean="0">
                              <a:solidFill>
                                <a:srgbClr val="7030A0"/>
                              </a:solidFill>
                              <a:latin typeface="Cambria Math" panose="02040503050406030204" pitchFamily="18" charset="0"/>
                              <a:ea typeface="Cambria Math" panose="02040503050406030204" pitchFamily="18" charset="0"/>
                            </a:rPr>
                          </m:ctrlPr>
                        </m:naryPr>
                        <m:sub/>
                        <m:sup/>
                        <m:e>
                          <m:r>
                            <a:rPr lang="en-US" sz="2400" b="0" i="1" smtClean="0">
                              <a:solidFill>
                                <a:srgbClr val="FF0000"/>
                              </a:solidFill>
                              <a:latin typeface="Cambria Math" panose="02040503050406030204" pitchFamily="18" charset="0"/>
                              <a:ea typeface="Cambria Math" panose="02040503050406030204" pitchFamily="18" charset="0"/>
                            </a:rPr>
                            <m:t>𝑢</m:t>
                          </m:r>
                          <m:d>
                            <m:dPr>
                              <m:ctrlPr>
                                <a:rPr lang="en-US" sz="2400" b="0" i="1" smtClean="0">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𝑓</m:t>
                              </m:r>
                              <m:d>
                                <m:dPr>
                                  <m:ctrlPr>
                                    <a:rPr lang="en-US" sz="2400" b="0" i="1" smtClean="0">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𝑠</m:t>
                                  </m:r>
                                </m:e>
                              </m:d>
                            </m:e>
                          </m:d>
                          <m:r>
                            <a:rPr lang="en-US" sz="2400" b="0" i="1" smtClean="0">
                              <a:solidFill>
                                <a:srgbClr val="7030A0"/>
                              </a:solidFill>
                              <a:latin typeface="Cambria Math" panose="02040503050406030204" pitchFamily="18" charset="0"/>
                              <a:ea typeface="Cambria Math" panose="02040503050406030204" pitchFamily="18" charset="0"/>
                            </a:rPr>
                            <m:t>𝑑</m:t>
                          </m:r>
                          <m:r>
                            <a:rPr lang="en-US" sz="2400" b="0" i="1" smtClean="0">
                              <a:solidFill>
                                <a:srgbClr val="FF0000"/>
                              </a:solidFill>
                              <a:latin typeface="Cambria Math" panose="02040503050406030204" pitchFamily="18" charset="0"/>
                              <a:ea typeface="Cambria Math" panose="02040503050406030204" pitchFamily="18" charset="0"/>
                            </a:rPr>
                            <m:t>𝑝</m:t>
                          </m:r>
                          <m:r>
                            <a:rPr lang="en-US" sz="2400" b="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2400" i="1">
                                  <a:solidFill>
                                    <a:srgbClr val="7030A0"/>
                                  </a:solidFill>
                                  <a:latin typeface="Cambria Math" panose="02040503050406030204" pitchFamily="18" charset="0"/>
                                  <a:ea typeface="Cambria Math" panose="02040503050406030204" pitchFamily="18" charset="0"/>
                                </a:rPr>
                              </m:ctrlPr>
                            </m:naryPr>
                            <m:sub/>
                            <m:sup/>
                            <m:e>
                              <m:r>
                                <a:rPr lang="en-US" sz="2400" i="1" smtClean="0">
                                  <a:solidFill>
                                    <a:srgbClr val="FF0000"/>
                                  </a:solidFill>
                                  <a:latin typeface="Cambria Math" panose="02040503050406030204" pitchFamily="18" charset="0"/>
                                  <a:ea typeface="Cambria Math" panose="02040503050406030204" pitchFamily="18" charset="0"/>
                                </a:rPr>
                                <m:t>𝑢</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𝑔</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𝑠</m:t>
                                      </m:r>
                                    </m:e>
                                  </m:d>
                                </m:e>
                              </m:d>
                              <m:r>
                                <a:rPr lang="en-US" sz="2400" i="1">
                                  <a:solidFill>
                                    <a:srgbClr val="7030A0"/>
                                  </a:solidFill>
                                  <a:latin typeface="Cambria Math" panose="02040503050406030204" pitchFamily="18" charset="0"/>
                                  <a:ea typeface="Cambria Math" panose="02040503050406030204" pitchFamily="18" charset="0"/>
                                </a:rPr>
                                <m:t>𝑑</m:t>
                              </m:r>
                              <m:r>
                                <a:rPr lang="en-US" sz="2400" i="1" smtClean="0">
                                  <a:solidFill>
                                    <a:srgbClr val="FF0000"/>
                                  </a:solidFill>
                                  <a:latin typeface="Cambria Math" panose="02040503050406030204" pitchFamily="18" charset="0"/>
                                  <a:ea typeface="Cambria Math" panose="02040503050406030204" pitchFamily="18" charset="0"/>
                                </a:rPr>
                                <m:t>𝑝</m:t>
                              </m:r>
                            </m:e>
                          </m:nary>
                        </m:e>
                      </m:nary>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4315412"/>
              </a:xfrm>
              <a:prstGeom prst="rect">
                <a:avLst/>
              </a:prstGeom>
              <a:blipFill>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353074337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The partition</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260</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808560" y="1340768"/>
                <a:ext cx="3547416" cy="3266985"/>
              </a:xfrm>
              <a:prstGeom prst="rect">
                <a:avLst/>
              </a:prstGeom>
              <a:noFill/>
            </p:spPr>
            <p:txBody>
              <a:bodyPr wrap="square" rtlCol="0">
                <a:spAutoFit/>
              </a:bodyPr>
              <a:lstStyle/>
              <a:p>
                <a:pPr>
                  <a:lnSpc>
                    <a:spcPct val="150000"/>
                  </a:lnSpc>
                </a:pPr>
                <a:r>
                  <a:rPr lang="en-US" sz="2000" dirty="0" smtClean="0"/>
                  <a:t>… is simply the collection of equivalence classes of the relation </a:t>
                </a:r>
                <a14:m>
                  <m:oMath xmlns:m="http://schemas.openxmlformats.org/officeDocument/2006/math">
                    <m:r>
                      <a:rPr lang="en-US" sz="2000" i="1" dirty="0" smtClean="0">
                        <a:solidFill>
                          <a:srgbClr val="7030A0"/>
                        </a:solidFill>
                        <a:latin typeface="Cambria Math" panose="02040503050406030204" pitchFamily="18" charset="0"/>
                      </a:rPr>
                      <m:t>𝐼</m:t>
                    </m:r>
                  </m:oMath>
                </a14:m>
                <a:endParaRPr lang="en-US" sz="2000" dirty="0" smtClean="0">
                  <a:latin typeface="+mn-lt"/>
                </a:endParaRPr>
              </a:p>
              <a:p>
                <a:pPr>
                  <a:lnSpc>
                    <a:spcPct val="150000"/>
                  </a:lnSpc>
                </a:pPr>
                <a:endParaRPr lang="en-US" sz="2000" dirty="0">
                  <a:latin typeface="+mn-lt"/>
                </a:endParaRPr>
              </a:p>
              <a:p>
                <a:pPr>
                  <a:lnSpc>
                    <a:spcPct val="150000"/>
                  </a:lnSpc>
                </a:pPr>
                <a:r>
                  <a:rPr lang="en-US" sz="2000" dirty="0" smtClean="0">
                    <a:latin typeface="+mn-lt"/>
                  </a:rPr>
                  <a:t>For any two states, </a:t>
                </a:r>
                <a14:m>
                  <m:oMath xmlns:m="http://schemas.openxmlformats.org/officeDocument/2006/math">
                    <m:r>
                      <a:rPr lang="en-US" sz="2000" b="0" i="1" smtClean="0">
                        <a:solidFill>
                          <a:srgbClr val="FF0000"/>
                        </a:solidFill>
                        <a:latin typeface="Cambria Math" panose="02040503050406030204" pitchFamily="18" charset="0"/>
                      </a:rPr>
                      <m:t>𝑠</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𝑠</m:t>
                    </m:r>
                    <m:r>
                      <a:rPr lang="en-US" sz="2000" b="0" i="1" smtClean="0">
                        <a:solidFill>
                          <a:srgbClr val="FF0000"/>
                        </a:solidFill>
                        <a:latin typeface="Cambria Math" panose="02040503050406030204" pitchFamily="18" charset="0"/>
                      </a:rPr>
                      <m:t>′</m:t>
                    </m:r>
                  </m:oMath>
                </a14:m>
                <a:r>
                  <a:rPr lang="en-US" sz="2000" dirty="0" smtClean="0">
                    <a:latin typeface="+mn-lt"/>
                  </a:rPr>
                  <a:t>,</a:t>
                </a:r>
                <a:r>
                  <a:rPr lang="en-US" sz="2000" dirty="0" smtClean="0">
                    <a:solidFill>
                      <a:srgbClr val="FF0000"/>
                    </a:solidFill>
                    <a:latin typeface="+mn-lt"/>
                  </a:rPr>
                  <a:t> </a:t>
                </a:r>
                <a:r>
                  <a:rPr lang="en-US" sz="2000" dirty="0" smtClean="0">
                    <a:latin typeface="+mn-lt"/>
                  </a:rPr>
                  <a:t>either </a:t>
                </a:r>
                <a14:m>
                  <m:oMath xmlns:m="http://schemas.openxmlformats.org/officeDocument/2006/math">
                    <m:r>
                      <a:rPr lang="en-US" sz="2000" b="0" i="1" smtClean="0">
                        <a:solidFill>
                          <a:srgbClr val="009900"/>
                        </a:solidFill>
                        <a:latin typeface="Cambria Math" panose="02040503050406030204" pitchFamily="18" charset="0"/>
                      </a:rPr>
                      <m:t>𝐼</m:t>
                    </m:r>
                    <m:d>
                      <m:dPr>
                        <m:ctrlPr>
                          <a:rPr lang="en-US" sz="2000" b="0" i="1" smtClean="0">
                            <a:solidFill>
                              <a:srgbClr val="009900"/>
                            </a:solidFill>
                            <a:latin typeface="Cambria Math" panose="02040503050406030204" pitchFamily="18" charset="0"/>
                          </a:rPr>
                        </m:ctrlPr>
                      </m:dPr>
                      <m:e>
                        <m:r>
                          <a:rPr lang="en-US" sz="2000" b="0" i="1" smtClean="0">
                            <a:solidFill>
                              <a:srgbClr val="0099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70C0"/>
                        </a:solidFill>
                        <a:latin typeface="Cambria Math" panose="02040503050406030204" pitchFamily="18" charset="0"/>
                      </a:rPr>
                      <m:t>𝐼</m:t>
                    </m:r>
                    <m:d>
                      <m:dPr>
                        <m:ctrlPr>
                          <a:rPr lang="en-US" sz="2000" b="0" i="1" smtClean="0">
                            <a:solidFill>
                              <a:srgbClr val="0070C0"/>
                            </a:solidFill>
                            <a:latin typeface="Cambria Math" panose="02040503050406030204" pitchFamily="18" charset="0"/>
                          </a:rPr>
                        </m:ctrlPr>
                      </m:dPr>
                      <m:e>
                        <m:sSup>
                          <m:sSupPr>
                            <m:ctrlPr>
                              <a:rPr lang="en-US" sz="2000" b="0" i="1" smtClean="0">
                                <a:solidFill>
                                  <a:srgbClr val="0070C0"/>
                                </a:solidFill>
                                <a:latin typeface="Cambria Math" panose="02040503050406030204" pitchFamily="18" charset="0"/>
                              </a:rPr>
                            </m:ctrlPr>
                          </m:sSupPr>
                          <m:e>
                            <m:r>
                              <a:rPr lang="en-US" sz="2000" b="0" i="1" smtClean="0">
                                <a:solidFill>
                                  <a:srgbClr val="0070C0"/>
                                </a:solidFill>
                                <a:latin typeface="Cambria Math" panose="02040503050406030204" pitchFamily="18" charset="0"/>
                              </a:rPr>
                              <m:t>𝑠</m:t>
                            </m:r>
                          </m:e>
                          <m:sup>
                            <m:r>
                              <a:rPr lang="en-US" sz="2000" b="0" i="1" smtClean="0">
                                <a:solidFill>
                                  <a:srgbClr val="0070C0"/>
                                </a:solidFill>
                                <a:latin typeface="Cambria Math" panose="02040503050406030204" pitchFamily="18" charset="0"/>
                              </a:rPr>
                              <m:t>′</m:t>
                            </m:r>
                          </m:sup>
                        </m:sSup>
                      </m:e>
                    </m:d>
                  </m:oMath>
                </a14:m>
                <a:r>
                  <a:rPr lang="en-US" sz="2000" dirty="0" smtClean="0">
                    <a:latin typeface="+mn-lt"/>
                  </a:rPr>
                  <a:t> are </a:t>
                </a:r>
                <a:r>
                  <a:rPr lang="en-US" sz="2000" dirty="0" smtClean="0">
                    <a:solidFill>
                      <a:srgbClr val="A50021"/>
                    </a:solidFill>
                    <a:latin typeface="+mn-lt"/>
                  </a:rPr>
                  <a:t>disjoint</a:t>
                </a:r>
                <a:r>
                  <a:rPr lang="en-US" sz="2000" dirty="0" smtClean="0">
                    <a:latin typeface="+mn-lt"/>
                  </a:rPr>
                  <a:t>, or </a:t>
                </a:r>
                <a:r>
                  <a:rPr lang="en-US" sz="2000" dirty="0" smtClean="0">
                    <a:solidFill>
                      <a:srgbClr val="009900"/>
                    </a:solidFill>
                    <a:latin typeface="+mn-lt"/>
                  </a:rPr>
                  <a:t>equal</a:t>
                </a:r>
                <a:endParaRPr lang="en-US" sz="2000" dirty="0">
                  <a:solidFill>
                    <a:srgbClr val="009900"/>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08560" y="1340768"/>
                <a:ext cx="3547416" cy="3266985"/>
              </a:xfrm>
              <a:prstGeom prst="rect">
                <a:avLst/>
              </a:prstGeom>
              <a:blipFill>
                <a:blip r:embed="rId2"/>
                <a:stretch>
                  <a:fillRect l="-1890" b="-2425"/>
                </a:stretch>
              </a:blipFill>
            </p:spPr>
            <p:txBody>
              <a:bodyPr/>
              <a:lstStyle/>
              <a:p>
                <a:r>
                  <a:rPr lang="en-US">
                    <a:noFill/>
                  </a:rPr>
                  <a:t> </a:t>
                </a:r>
              </a:p>
            </p:txBody>
          </p:sp>
        </mc:Fallback>
      </mc:AlternateContent>
      <p:sp>
        <p:nvSpPr>
          <p:cNvPr id="3" name="Oval 2"/>
          <p:cNvSpPr/>
          <p:nvPr/>
        </p:nvSpPr>
        <p:spPr bwMode="auto">
          <a:xfrm>
            <a:off x="5580112" y="2060848"/>
            <a:ext cx="2952328" cy="30963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7596336" y="1628800"/>
                <a:ext cx="6480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𝑆</m:t>
                      </m:r>
                    </m:oMath>
                  </m:oMathPara>
                </a14:m>
                <a:endParaRPr lang="en-US" sz="2400" dirty="0">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96336" y="1628800"/>
                <a:ext cx="648072" cy="461665"/>
              </a:xfrm>
              <a:prstGeom prst="rect">
                <a:avLst/>
              </a:prstGeom>
              <a:blipFill>
                <a:blip r:embed="rId3"/>
                <a:stretch>
                  <a:fillRect/>
                </a:stretch>
              </a:blipFill>
            </p:spPr>
            <p:txBody>
              <a:bodyPr/>
              <a:lstStyle/>
              <a:p>
                <a:r>
                  <a:rPr lang="en-US">
                    <a:noFill/>
                  </a:rPr>
                  <a:t> </a:t>
                </a:r>
              </a:p>
            </p:txBody>
          </p:sp>
        </mc:Fallback>
      </mc:AlternateContent>
      <p:sp>
        <p:nvSpPr>
          <p:cNvPr id="6" name="Oval 5"/>
          <p:cNvSpPr/>
          <p:nvPr/>
        </p:nvSpPr>
        <p:spPr bwMode="auto">
          <a:xfrm>
            <a:off x="6444208" y="3068960"/>
            <a:ext cx="1512168" cy="1368152"/>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020272" y="3861048"/>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6948264" y="357301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8264" y="3573016"/>
                <a:ext cx="2880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62853" y="283464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9900"/>
                          </a:solidFill>
                          <a:latin typeface="Cambria Math" panose="02040503050406030204" pitchFamily="18" charset="0"/>
                        </a:rPr>
                        <m:t>𝐼</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𝑠</m:t>
                      </m:r>
                      <m:r>
                        <a:rPr lang="en-US" b="0" i="1" smtClean="0">
                          <a:solidFill>
                            <a:srgbClr val="009900"/>
                          </a:solidFill>
                          <a:latin typeface="Cambria Math" panose="02040503050406030204" pitchFamily="18" charset="0"/>
                        </a:rPr>
                        <m:t>)</m:t>
                      </m:r>
                    </m:oMath>
                  </m:oMathPara>
                </a14:m>
                <a:endParaRPr lang="en-US" dirty="0">
                  <a:solidFill>
                    <a:srgbClr val="0099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162853" y="2834645"/>
                <a:ext cx="792088" cy="369332"/>
              </a:xfrm>
              <a:prstGeom prst="rect">
                <a:avLst/>
              </a:prstGeom>
              <a:blipFill>
                <a:blip r:embed="rId5"/>
                <a:stretch>
                  <a:fillRect b="-13115"/>
                </a:stretch>
              </a:blipFill>
            </p:spPr>
            <p:txBody>
              <a:bodyPr/>
              <a:lstStyle/>
              <a:p>
                <a:r>
                  <a:rPr lang="en-US">
                    <a:noFill/>
                  </a:rPr>
                  <a:t> </a:t>
                </a:r>
              </a:p>
            </p:txBody>
          </p:sp>
        </mc:Fallback>
      </mc:AlternateContent>
      <p:sp>
        <p:nvSpPr>
          <p:cNvPr id="11" name="Oval 10"/>
          <p:cNvSpPr/>
          <p:nvPr/>
        </p:nvSpPr>
        <p:spPr bwMode="auto">
          <a:xfrm>
            <a:off x="7596336" y="3401905"/>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2" name="TextBox 11"/>
              <p:cNvSpPr txBox="1"/>
              <p:nvPr/>
            </p:nvSpPr>
            <p:spPr>
              <a:xfrm>
                <a:off x="7575263" y="35118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𝑠</m:t>
                      </m:r>
                      <m:r>
                        <a:rPr lang="en-US" b="0" i="1" dirty="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575263" y="3511874"/>
                <a:ext cx="288032" cy="369332"/>
              </a:xfrm>
              <a:prstGeom prst="rect">
                <a:avLst/>
              </a:prstGeom>
              <a:blipFill>
                <a:blip r:embed="rId6"/>
                <a:stretch>
                  <a:fillRect r="-23404"/>
                </a:stretch>
              </a:blipFill>
            </p:spPr>
            <p:txBody>
              <a:bodyPr/>
              <a:lstStyle/>
              <a:p>
                <a:r>
                  <a:rPr lang="en-US">
                    <a:noFill/>
                  </a:rPr>
                  <a:t> </a:t>
                </a:r>
              </a:p>
            </p:txBody>
          </p:sp>
        </mc:Fallback>
      </mc:AlternateContent>
      <p:sp>
        <p:nvSpPr>
          <p:cNvPr id="13" name="Oval 12"/>
          <p:cNvSpPr/>
          <p:nvPr/>
        </p:nvSpPr>
        <p:spPr bwMode="auto">
          <a:xfrm>
            <a:off x="6480212" y="3026854"/>
            <a:ext cx="1512168" cy="1368152"/>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5" name="TextBox 14"/>
              <p:cNvSpPr txBox="1"/>
              <p:nvPr/>
            </p:nvSpPr>
            <p:spPr>
              <a:xfrm>
                <a:off x="7524328" y="273367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𝐼</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524328" y="2733675"/>
                <a:ext cx="792088" cy="369332"/>
              </a:xfrm>
              <a:prstGeom prst="rect">
                <a:avLst/>
              </a:prstGeom>
              <a:blipFill>
                <a:blip r:embed="rId7"/>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7847898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CK in the partition model</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261</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1007604" y="1556792"/>
                <a:ext cx="7128792" cy="4107535"/>
              </a:xfrm>
              <a:prstGeom prst="rect">
                <a:avLst/>
              </a:prstGeom>
              <a:noFill/>
            </p:spPr>
            <p:txBody>
              <a:bodyPr wrap="square" rtlCol="0">
                <a:spAutoFit/>
              </a:bodyPr>
              <a:lstStyle/>
              <a:p>
                <a:pPr>
                  <a:lnSpc>
                    <a:spcPct val="150000"/>
                  </a:lnSpc>
                </a:pPr>
                <a:r>
                  <a:rPr lang="en-US" sz="2400" b="0" dirty="0" smtClean="0"/>
                  <a:t>Suppose we have a state space</a:t>
                </a:r>
              </a:p>
              <a:p>
                <a:pPr algn="ct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d>
                        <m:dPr>
                          <m:begChr m:val="{"/>
                          <m:endChr m:val="}"/>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3</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4</m:t>
                          </m:r>
                        </m:e>
                      </m:d>
                    </m:oMath>
                  </m:oMathPara>
                </a14:m>
                <a:endParaRPr lang="en-US" sz="2400" dirty="0" smtClean="0">
                  <a:solidFill>
                    <a:srgbClr val="FF0000"/>
                  </a:solidFill>
                </a:endParaRPr>
              </a:p>
              <a:p>
                <a:pPr>
                  <a:lnSpc>
                    <a:spcPct val="150000"/>
                  </a:lnSpc>
                </a:pPr>
                <a:r>
                  <a:rPr lang="en-US" sz="2400" dirty="0" smtClean="0"/>
                  <a:t>And two players with partitions</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𝑃</m:t>
                          </m:r>
                        </m:e>
                        <m:sub>
                          <m:r>
                            <a:rPr lang="en-US" sz="2400" b="0" i="1" smtClean="0">
                              <a:solidFill>
                                <a:srgbClr val="7030A0"/>
                              </a:solidFill>
                              <a:latin typeface="Cambria Math" panose="02040503050406030204" pitchFamily="18" charset="0"/>
                            </a:rPr>
                            <m:t>𝑎</m:t>
                          </m:r>
                        </m:sub>
                      </m:sSub>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1</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2</m:t>
                              </m:r>
                            </m:e>
                          </m:d>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3</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4</m:t>
                              </m:r>
                            </m:e>
                          </m:d>
                        </m:e>
                      </m:d>
                    </m:oMath>
                  </m:oMathPara>
                </a14:m>
                <a:endParaRPr lang="en-US" sz="2400" dirty="0"/>
              </a:p>
              <a:p>
                <a:pPr algn="ctr">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𝑃</m:t>
                          </m:r>
                        </m:e>
                        <m:sub>
                          <m:r>
                            <a:rPr lang="en-US" sz="2400" b="0" i="1" smtClean="0">
                              <a:solidFill>
                                <a:srgbClr val="00B050"/>
                              </a:solidFill>
                              <a:latin typeface="Cambria Math" panose="02040503050406030204" pitchFamily="18" charset="0"/>
                            </a:rPr>
                            <m:t>𝑏</m:t>
                          </m:r>
                        </m:sub>
                      </m:sSub>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m:t>
                              </m:r>
                            </m:e>
                          </m:d>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4</m:t>
                              </m:r>
                            </m:e>
                          </m:d>
                        </m:e>
                      </m:d>
                    </m:oMath>
                  </m:oMathPara>
                </a14:m>
                <a:endParaRPr lang="en-US" sz="2400" i="1" dirty="0" smtClean="0">
                  <a:solidFill>
                    <a:srgbClr val="00B050"/>
                  </a:solidFill>
                  <a:latin typeface="Cambria Math" panose="02040503050406030204" pitchFamily="18" charset="0"/>
                </a:endParaRPr>
              </a:p>
              <a:p>
                <a:pPr>
                  <a:lnSpc>
                    <a:spcPct val="150000"/>
                  </a:lnSpc>
                </a:pPr>
                <a:r>
                  <a:rPr lang="en-US" sz="2400" dirty="0" smtClean="0"/>
                  <a:t>What is </a:t>
                </a:r>
                <a:r>
                  <a:rPr lang="en-US" sz="2400" dirty="0" smtClean="0">
                    <a:solidFill>
                      <a:srgbClr val="9933FF"/>
                    </a:solidFill>
                  </a:rPr>
                  <a:t>common knowledge </a:t>
                </a:r>
                <a:r>
                  <a:rPr lang="en-US" sz="2400" dirty="0" smtClean="0"/>
                  <a:t>between them?</a:t>
                </a:r>
                <a:endParaRPr lang="en-US" sz="2400" dirty="0"/>
              </a:p>
              <a:p>
                <a:pPr algn="ctr">
                  <a:lnSpc>
                    <a:spcPct val="150000"/>
                  </a:lnSpc>
                </a:pPr>
                <a:endParaRPr lang="en-US" sz="2400" i="1" dirty="0" smtClean="0">
                  <a:solidFill>
                    <a:srgbClr val="7030A0"/>
                  </a:solidFill>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07604" y="1556792"/>
                <a:ext cx="7128792" cy="4107535"/>
              </a:xfrm>
              <a:prstGeom prst="rect">
                <a:avLst/>
              </a:prstGeom>
              <a:blipFill>
                <a:blip r:embed="rId2"/>
                <a:stretch>
                  <a:fillRect l="-1282"/>
                </a:stretch>
              </a:blipFill>
            </p:spPr>
            <p:txBody>
              <a:bodyPr/>
              <a:lstStyle/>
              <a:p>
                <a:r>
                  <a:rPr lang="en-US">
                    <a:noFill/>
                  </a:rPr>
                  <a:t> </a:t>
                </a:r>
              </a:p>
            </p:txBody>
          </p:sp>
        </mc:Fallback>
      </mc:AlternateContent>
    </p:spTree>
    <p:extLst>
      <p:ext uri="{BB962C8B-B14F-4D97-AF65-F5344CB8AC3E}">
        <p14:creationId xmlns:p14="http://schemas.microsoft.com/office/powerpoint/2010/main" val="156198803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smtClean="0">
                    <a:solidFill>
                      <a:schemeClr val="accent2"/>
                    </a:solidFill>
                  </a:rPr>
                  <a:t>Player </a:t>
                </a:r>
                <a14:m>
                  <m:oMath xmlns:m="http://schemas.openxmlformats.org/officeDocument/2006/math">
                    <m:r>
                      <a:rPr lang="en-US" sz="3600" i="1" dirty="0" smtClean="0">
                        <a:solidFill>
                          <a:schemeClr val="accent2"/>
                        </a:solidFill>
                        <a:latin typeface="Cambria Math" panose="02040503050406030204" pitchFamily="18" charset="0"/>
                      </a:rPr>
                      <m:t>𝑎</m:t>
                    </m:r>
                  </m:oMath>
                </a14:m>
                <a:r>
                  <a:rPr lang="en-US" sz="3600" dirty="0" smtClean="0">
                    <a:solidFill>
                      <a:schemeClr val="accent2"/>
                    </a:solidFill>
                  </a:rPr>
                  <a:t>’s partition</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262</a:t>
            </a:fld>
            <a:endParaRPr lang="en-US" altLang="en-US"/>
          </a:p>
        </p:txBody>
      </p:sp>
      <p:sp>
        <p:nvSpPr>
          <p:cNvPr id="3" name="Rectangle 2"/>
          <p:cNvSpPr/>
          <p:nvPr/>
        </p:nvSpPr>
        <p:spPr bwMode="auto">
          <a:xfrm>
            <a:off x="1979712" y="1916832"/>
            <a:ext cx="5544616" cy="151216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2771800"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982367"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225635"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5162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2590800" y="220486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0" y="2204864"/>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23928"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8" y="2172598"/>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35135" y="2163287"/>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35135" y="2163287"/>
                <a:ext cx="32501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25716"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25716" y="2172598"/>
                <a:ext cx="32501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27784" y="4277792"/>
                <a:ext cx="3312368" cy="71493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𝑃</m:t>
                          </m:r>
                        </m:e>
                        <m:sub>
                          <m:r>
                            <a:rPr lang="en-US" sz="2400" i="1">
                              <a:solidFill>
                                <a:srgbClr val="7030A0"/>
                              </a:solidFill>
                              <a:latin typeface="Cambria Math" panose="02040503050406030204" pitchFamily="18" charset="0"/>
                            </a:rPr>
                            <m:t>𝑎</m:t>
                          </m:r>
                        </m:sub>
                      </m:sSub>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1</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2</m:t>
                              </m:r>
                            </m:e>
                          </m:d>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3</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4</m:t>
                              </m:r>
                            </m:e>
                          </m:d>
                        </m:e>
                      </m:d>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27784" y="4277792"/>
                <a:ext cx="3312368" cy="714939"/>
              </a:xfrm>
              <a:prstGeom prst="rect">
                <a:avLst/>
              </a:prstGeom>
              <a:blipFill>
                <a:blip r:embed="rId7"/>
                <a:stretch>
                  <a:fillRect/>
                </a:stretch>
              </a:blipFill>
            </p:spPr>
            <p:txBody>
              <a:bodyPr/>
              <a:lstStyle/>
              <a:p>
                <a:r>
                  <a:rPr lang="en-US">
                    <a:noFill/>
                  </a:rPr>
                  <a:t> </a:t>
                </a:r>
              </a:p>
            </p:txBody>
          </p:sp>
        </mc:Fallback>
      </mc:AlternateContent>
      <p:sp>
        <p:nvSpPr>
          <p:cNvPr id="15" name="Oval 14"/>
          <p:cNvSpPr/>
          <p:nvPr/>
        </p:nvSpPr>
        <p:spPr bwMode="auto">
          <a:xfrm>
            <a:off x="2483768" y="2060848"/>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932862" y="2060847"/>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562453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smtClean="0">
                    <a:solidFill>
                      <a:schemeClr val="accent2"/>
                    </a:solidFill>
                  </a:rPr>
                  <a:t>Player </a:t>
                </a:r>
                <a14:m>
                  <m:oMath xmlns:m="http://schemas.openxmlformats.org/officeDocument/2006/math">
                    <m:r>
                      <a:rPr lang="en-US" sz="3600" b="0" i="1" dirty="0" smtClean="0">
                        <a:solidFill>
                          <a:schemeClr val="accent2"/>
                        </a:solidFill>
                        <a:latin typeface="Cambria Math" panose="02040503050406030204" pitchFamily="18" charset="0"/>
                      </a:rPr>
                      <m:t>𝑏</m:t>
                    </m:r>
                  </m:oMath>
                </a14:m>
                <a:r>
                  <a:rPr lang="en-US" sz="3600" dirty="0" smtClean="0">
                    <a:solidFill>
                      <a:schemeClr val="accent2"/>
                    </a:solidFill>
                  </a:rPr>
                  <a:t>’s partition</a:t>
                </a: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263</a:t>
            </a:fld>
            <a:endParaRPr lang="en-US" altLang="en-US"/>
          </a:p>
        </p:txBody>
      </p:sp>
      <p:sp>
        <p:nvSpPr>
          <p:cNvPr id="3" name="Rectangle 2"/>
          <p:cNvSpPr/>
          <p:nvPr/>
        </p:nvSpPr>
        <p:spPr bwMode="auto">
          <a:xfrm>
            <a:off x="1979712" y="1916832"/>
            <a:ext cx="5544616" cy="151216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2771800"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982367"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225635"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5162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2590800" y="220486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0" y="2204864"/>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23928"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8" y="2172598"/>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35135" y="2163287"/>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35135" y="2163287"/>
                <a:ext cx="32501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25716"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25716" y="2172598"/>
                <a:ext cx="32501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27784" y="4277792"/>
                <a:ext cx="3312368" cy="714939"/>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𝑃</m:t>
                          </m:r>
                        </m:e>
                        <m:sub>
                          <m:r>
                            <a:rPr lang="en-US" sz="2400" i="1">
                              <a:solidFill>
                                <a:srgbClr val="00B050"/>
                              </a:solidFill>
                              <a:latin typeface="Cambria Math" panose="02040503050406030204" pitchFamily="18" charset="0"/>
                            </a:rPr>
                            <m:t>𝑏</m:t>
                          </m:r>
                        </m:sub>
                      </m:sSub>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3</m:t>
                              </m:r>
                            </m:e>
                          </m:d>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4</m:t>
                              </m:r>
                            </m:e>
                          </m:d>
                        </m:e>
                      </m:d>
                    </m:oMath>
                  </m:oMathPara>
                </a14:m>
                <a:endParaRPr lang="en-US" sz="2400" i="1" dirty="0">
                  <a:solidFill>
                    <a:srgbClr val="00B050"/>
                  </a:solidFill>
                  <a:latin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27784" y="4277792"/>
                <a:ext cx="3312368" cy="714939"/>
              </a:xfrm>
              <a:prstGeom prst="rect">
                <a:avLst/>
              </a:prstGeom>
              <a:blipFill>
                <a:blip r:embed="rId7"/>
                <a:stretch>
                  <a:fillRect/>
                </a:stretch>
              </a:blipFill>
            </p:spPr>
            <p:txBody>
              <a:bodyPr/>
              <a:lstStyle/>
              <a:p>
                <a:r>
                  <a:rPr lang="en-US">
                    <a:noFill/>
                  </a:rPr>
                  <a:t> </a:t>
                </a:r>
              </a:p>
            </p:txBody>
          </p:sp>
        </mc:Fallback>
      </mc:AlternateContent>
      <p:sp>
        <p:nvSpPr>
          <p:cNvPr id="7" name="Block Arc 6"/>
          <p:cNvSpPr/>
          <p:nvPr/>
        </p:nvSpPr>
        <p:spPr bwMode="auto">
          <a:xfrm>
            <a:off x="2565819" y="1520609"/>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Block Arc 16"/>
          <p:cNvSpPr/>
          <p:nvPr/>
        </p:nvSpPr>
        <p:spPr bwMode="auto">
          <a:xfrm rot="10800000">
            <a:off x="3849473" y="1057382"/>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4858677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CK in the partition model – cont.</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264</a:t>
            </a:fld>
            <a:endParaRPr lang="en-US" altLang="en-US"/>
          </a:p>
        </p:txBody>
      </p:sp>
      <p:sp>
        <p:nvSpPr>
          <p:cNvPr id="5" name="Oval 4"/>
          <p:cNvSpPr/>
          <p:nvPr/>
        </p:nvSpPr>
        <p:spPr bwMode="auto">
          <a:xfrm>
            <a:off x="2771800"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982367"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225635"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5162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2590800" y="220486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0" y="220486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23928"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8" y="2172598"/>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35135" y="2163287"/>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35135" y="2163287"/>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25716"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25716" y="2172598"/>
                <a:ext cx="32501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27784" y="4277792"/>
                <a:ext cx="3312368" cy="1891543"/>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𝑃</m:t>
                          </m:r>
                        </m:e>
                        <m:sub>
                          <m:r>
                            <a:rPr lang="en-US" sz="2400" i="1">
                              <a:solidFill>
                                <a:srgbClr val="7030A0"/>
                              </a:solidFill>
                              <a:latin typeface="Cambria Math" panose="02040503050406030204" pitchFamily="18" charset="0"/>
                            </a:rPr>
                            <m:t>𝑎</m:t>
                          </m:r>
                        </m:sub>
                      </m:sSub>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1</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2</m:t>
                              </m:r>
                            </m:e>
                          </m:d>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3</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4</m:t>
                              </m:r>
                            </m:e>
                          </m:d>
                        </m:e>
                      </m:d>
                    </m:oMath>
                  </m:oMathPara>
                </a14:m>
                <a:endParaRPr lang="en-US" sz="2400" dirty="0" smtClean="0"/>
              </a:p>
              <a:p>
                <a:pPr>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𝑃</m:t>
                          </m:r>
                        </m:e>
                        <m:sub>
                          <m:r>
                            <a:rPr lang="en-US" sz="2400" i="1">
                              <a:solidFill>
                                <a:srgbClr val="00B050"/>
                              </a:solidFill>
                              <a:latin typeface="Cambria Math" panose="02040503050406030204" pitchFamily="18" charset="0"/>
                            </a:rPr>
                            <m:t>𝑏</m:t>
                          </m:r>
                        </m:sub>
                      </m:sSub>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3</m:t>
                              </m:r>
                            </m:e>
                          </m:d>
                          <m:r>
                            <a:rPr lang="en-US" sz="2400" i="1">
                              <a:solidFill>
                                <a:srgbClr val="00B050"/>
                              </a:solidFill>
                              <a:latin typeface="Cambria Math" panose="02040503050406030204" pitchFamily="18" charset="0"/>
                            </a:rPr>
                            <m:t>,</m:t>
                          </m:r>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4</m:t>
                              </m:r>
                            </m:e>
                          </m:d>
                        </m:e>
                      </m:d>
                    </m:oMath>
                  </m:oMathPara>
                </a14:m>
                <a:endParaRPr lang="en-US" sz="2400" i="1" dirty="0">
                  <a:solidFill>
                    <a:srgbClr val="00B050"/>
                  </a:solidFill>
                  <a:latin typeface="Cambria Math" panose="02040503050406030204" pitchFamily="18" charset="0"/>
                </a:endParaRPr>
              </a:p>
              <a:p>
                <a:pPr>
                  <a:lnSpc>
                    <a:spcPct val="150000"/>
                  </a:lnSpc>
                </a:pPr>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27784" y="4277792"/>
                <a:ext cx="3312368" cy="1891543"/>
              </a:xfrm>
              <a:prstGeom prst="rect">
                <a:avLst/>
              </a:prstGeom>
              <a:blipFill>
                <a:blip r:embed="rId6"/>
                <a:stretch>
                  <a:fillRect/>
                </a:stretch>
              </a:blipFill>
            </p:spPr>
            <p:txBody>
              <a:bodyPr/>
              <a:lstStyle/>
              <a:p>
                <a:r>
                  <a:rPr lang="en-US">
                    <a:noFill/>
                  </a:rPr>
                  <a:t> </a:t>
                </a:r>
              </a:p>
            </p:txBody>
          </p:sp>
        </mc:Fallback>
      </mc:AlternateContent>
      <p:sp>
        <p:nvSpPr>
          <p:cNvPr id="15" name="Oval 14"/>
          <p:cNvSpPr/>
          <p:nvPr/>
        </p:nvSpPr>
        <p:spPr bwMode="auto">
          <a:xfrm>
            <a:off x="2483768" y="2060848"/>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932862" y="2060847"/>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Block Arc 16"/>
          <p:cNvSpPr/>
          <p:nvPr/>
        </p:nvSpPr>
        <p:spPr bwMode="auto">
          <a:xfrm>
            <a:off x="2565819" y="1520609"/>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Block Arc 17"/>
          <p:cNvSpPr/>
          <p:nvPr/>
        </p:nvSpPr>
        <p:spPr bwMode="auto">
          <a:xfrm rot="10800000">
            <a:off x="3849473" y="1057382"/>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8720141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CK in the partition model – cont.</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265</a:t>
            </a:fld>
            <a:endParaRPr lang="en-US" altLang="en-US"/>
          </a:p>
        </p:txBody>
      </p:sp>
      <p:sp>
        <p:nvSpPr>
          <p:cNvPr id="5" name="Oval 4"/>
          <p:cNvSpPr/>
          <p:nvPr/>
        </p:nvSpPr>
        <p:spPr bwMode="auto">
          <a:xfrm>
            <a:off x="2771800"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982367"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225635"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5162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2590800" y="220486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0800" y="220486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23928"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8" y="2172598"/>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35135" y="2163287"/>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35135" y="2163287"/>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25716" y="217259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25716" y="2172598"/>
                <a:ext cx="32501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71600" y="4058947"/>
                <a:ext cx="6748220" cy="1754326"/>
              </a:xfrm>
              <a:prstGeom prst="rect">
                <a:avLst/>
              </a:prstGeom>
              <a:noFill/>
            </p:spPr>
            <p:txBody>
              <a:bodyPr wrap="square" rtlCol="0">
                <a:spAutoFit/>
              </a:bodyPr>
              <a:lstStyle/>
              <a:p>
                <a:pPr>
                  <a:lnSpc>
                    <a:spcPct val="150000"/>
                  </a:lnSpc>
                </a:pPr>
                <a:r>
                  <a:rPr lang="en-US" dirty="0" smtClean="0"/>
                  <a:t>For example, at </a:t>
                </a:r>
                <a14:m>
                  <m:oMath xmlns:m="http://schemas.openxmlformats.org/officeDocument/2006/math">
                    <m:r>
                      <a:rPr lang="en-US" b="0" i="1" smtClean="0">
                        <a:solidFill>
                          <a:srgbClr val="FF0000"/>
                        </a:solidFill>
                        <a:latin typeface="Cambria Math" panose="02040503050406030204" pitchFamily="18" charset="0"/>
                      </a:rPr>
                      <m:t>1</m:t>
                    </m:r>
                  </m:oMath>
                </a14:m>
                <a:r>
                  <a:rPr lang="en-US" i="1" dirty="0" smtClean="0">
                    <a:solidFill>
                      <a:srgbClr val="00B050"/>
                    </a:solidFill>
                    <a:latin typeface="Cambria Math" panose="02040503050406030204" pitchFamily="18" charset="0"/>
                  </a:rPr>
                  <a:t> </a:t>
                </a:r>
                <a:r>
                  <a:rPr lang="en-US" i="1" dirty="0" smtClean="0">
                    <a:solidFill>
                      <a:srgbClr val="7030A0"/>
                    </a:solidFill>
                    <a:latin typeface="Cambria Math" panose="02040503050406030204" pitchFamily="18" charset="0"/>
                  </a:rPr>
                  <a:t>a</a:t>
                </a:r>
                <a:r>
                  <a:rPr lang="en-US" i="1" dirty="0" smtClean="0">
                    <a:solidFill>
                      <a:srgbClr val="00B050"/>
                    </a:solidFill>
                    <a:latin typeface="Cambria Math" panose="02040503050406030204" pitchFamily="18" charset="0"/>
                  </a:rPr>
                  <a:t>  </a:t>
                </a:r>
                <a:r>
                  <a:rPr lang="en-US" dirty="0" smtClean="0">
                    <a:latin typeface="+mn-lt"/>
                  </a:rPr>
                  <a:t>knows it’s </a:t>
                </a:r>
                <a14:m>
                  <m:oMath xmlns:m="http://schemas.openxmlformats.org/officeDocument/2006/math">
                    <m:r>
                      <a:rPr lang="en-US" i="1" dirty="0" smtClean="0">
                        <a:solidFill>
                          <a:srgbClr val="FF0000"/>
                        </a:solidFill>
                        <a:latin typeface="Cambria Math" panose="02040503050406030204" pitchFamily="18" charset="0"/>
                      </a:rPr>
                      <m:t>1</m:t>
                    </m:r>
                  </m:oMath>
                </a14:m>
                <a:r>
                  <a:rPr lang="en-US" dirty="0" smtClean="0">
                    <a:latin typeface="+mn-lt"/>
                  </a:rPr>
                  <a:t> or </a:t>
                </a:r>
                <a14:m>
                  <m:oMath xmlns:m="http://schemas.openxmlformats.org/officeDocument/2006/math">
                    <m:r>
                      <a:rPr lang="en-US" i="1" dirty="0" smtClean="0">
                        <a:solidFill>
                          <a:srgbClr val="FF0000"/>
                        </a:solidFill>
                        <a:latin typeface="Cambria Math" panose="02040503050406030204" pitchFamily="18" charset="0"/>
                      </a:rPr>
                      <m:t>2</m:t>
                    </m:r>
                  </m:oMath>
                </a14:m>
                <a:r>
                  <a:rPr lang="en-US" dirty="0" smtClean="0">
                    <a:latin typeface="+mn-lt"/>
                  </a:rPr>
                  <a:t>; </a:t>
                </a:r>
              </a:p>
              <a:p>
                <a:pPr>
                  <a:lnSpc>
                    <a:spcPct val="150000"/>
                  </a:lnSpc>
                </a:pPr>
                <a:r>
                  <a:rPr lang="en-US" dirty="0" smtClean="0">
                    <a:latin typeface="+mn-lt"/>
                  </a:rPr>
                  <a:t>And she knows that, if it’s </a:t>
                </a:r>
                <a14:m>
                  <m:oMath xmlns:m="http://schemas.openxmlformats.org/officeDocument/2006/math">
                    <m:r>
                      <a:rPr lang="en-US" i="1" dirty="0" smtClean="0">
                        <a:solidFill>
                          <a:srgbClr val="FF0000"/>
                        </a:solidFill>
                        <a:latin typeface="Cambria Math" panose="02040503050406030204" pitchFamily="18" charset="0"/>
                      </a:rPr>
                      <m:t>1</m:t>
                    </m:r>
                  </m:oMath>
                </a14:m>
                <a:r>
                  <a:rPr lang="en-US" dirty="0" smtClean="0">
                    <a:latin typeface="+mn-lt"/>
                  </a:rPr>
                  <a:t>, then </a:t>
                </a:r>
                <a14:m>
                  <m:oMath xmlns:m="http://schemas.openxmlformats.org/officeDocument/2006/math">
                    <m:r>
                      <a:rPr lang="en-US" i="1" dirty="0" smtClean="0">
                        <a:solidFill>
                          <a:srgbClr val="009900"/>
                        </a:solidFill>
                        <a:latin typeface="Cambria Math" panose="02040503050406030204" pitchFamily="18" charset="0"/>
                      </a:rPr>
                      <m:t>𝑏</m:t>
                    </m:r>
                  </m:oMath>
                </a14:m>
                <a:r>
                  <a:rPr lang="en-US" dirty="0" smtClean="0">
                    <a:latin typeface="+mn-lt"/>
                  </a:rPr>
                  <a:t> thinks that </a:t>
                </a:r>
                <a14:m>
                  <m:oMath xmlns:m="http://schemas.openxmlformats.org/officeDocument/2006/math">
                    <m:r>
                      <a:rPr lang="en-US" i="1" dirty="0" smtClean="0">
                        <a:solidFill>
                          <a:srgbClr val="FF0000"/>
                        </a:solidFill>
                        <a:latin typeface="Cambria Math" panose="02040503050406030204" pitchFamily="18" charset="0"/>
                      </a:rPr>
                      <m:t>3</m:t>
                    </m:r>
                  </m:oMath>
                </a14:m>
                <a:r>
                  <a:rPr lang="en-US" dirty="0" smtClean="0">
                    <a:latin typeface="+mn-lt"/>
                  </a:rPr>
                  <a:t> is possible </a:t>
                </a:r>
              </a:p>
              <a:p>
                <a:pPr>
                  <a:lnSpc>
                    <a:spcPct val="150000"/>
                  </a:lnSpc>
                </a:pPr>
                <a:r>
                  <a:rPr lang="en-US" dirty="0"/>
                  <a:t>And she knows that, if it’s </a:t>
                </a:r>
                <a14:m>
                  <m:oMath xmlns:m="http://schemas.openxmlformats.org/officeDocument/2006/math">
                    <m:r>
                      <a:rPr lang="en-US" i="1" dirty="0" smtClean="0">
                        <a:solidFill>
                          <a:srgbClr val="FF0000"/>
                        </a:solidFill>
                        <a:latin typeface="Cambria Math" panose="02040503050406030204" pitchFamily="18" charset="0"/>
                      </a:rPr>
                      <m:t>2</m:t>
                    </m:r>
                  </m:oMath>
                </a14:m>
                <a:r>
                  <a:rPr lang="en-US" dirty="0" smtClean="0"/>
                  <a:t>, </a:t>
                </a:r>
                <a:r>
                  <a:rPr lang="en-US" dirty="0"/>
                  <a:t>then </a:t>
                </a:r>
                <a14:m>
                  <m:oMath xmlns:m="http://schemas.openxmlformats.org/officeDocument/2006/math">
                    <m:r>
                      <a:rPr lang="en-US" i="1" dirty="0" smtClean="0">
                        <a:solidFill>
                          <a:srgbClr val="009900"/>
                        </a:solidFill>
                        <a:latin typeface="Cambria Math" panose="02040503050406030204" pitchFamily="18" charset="0"/>
                      </a:rPr>
                      <m:t>𝑏</m:t>
                    </m:r>
                  </m:oMath>
                </a14:m>
                <a:r>
                  <a:rPr lang="en-US" dirty="0"/>
                  <a:t> thinks that </a:t>
                </a:r>
                <a14:m>
                  <m:oMath xmlns:m="http://schemas.openxmlformats.org/officeDocument/2006/math">
                    <m:r>
                      <a:rPr lang="en-US" i="1" dirty="0" smtClean="0">
                        <a:solidFill>
                          <a:srgbClr val="FF0000"/>
                        </a:solidFill>
                        <a:latin typeface="Cambria Math" panose="02040503050406030204" pitchFamily="18" charset="0"/>
                      </a:rPr>
                      <m:t>4</m:t>
                    </m:r>
                  </m:oMath>
                </a14:m>
                <a:r>
                  <a:rPr lang="en-US" dirty="0" smtClean="0"/>
                  <a:t> </a:t>
                </a:r>
                <a:r>
                  <a:rPr lang="en-US" dirty="0"/>
                  <a:t>is possible </a:t>
                </a:r>
              </a:p>
              <a:p>
                <a:pPr>
                  <a:lnSpc>
                    <a:spcPct val="150000"/>
                  </a:lnSpc>
                </a:pPr>
                <a:r>
                  <a:rPr lang="en-US" dirty="0">
                    <a:latin typeface="+mn-lt"/>
                  </a:rPr>
                  <a:t>	</a:t>
                </a:r>
                <a:r>
                  <a:rPr lang="en-US" dirty="0" smtClean="0">
                    <a:latin typeface="+mn-lt"/>
                  </a:rPr>
                  <a:t>Only </a:t>
                </a:r>
                <a14:m>
                  <m:oMath xmlns:m="http://schemas.openxmlformats.org/officeDocument/2006/math">
                    <m:r>
                      <a:rPr lang="en-US" i="1">
                        <a:solidFill>
                          <a:srgbClr val="FF0000"/>
                        </a:solidFill>
                        <a:latin typeface="Cambria Math" panose="02040503050406030204" pitchFamily="18" charset="0"/>
                      </a:rPr>
                      <m:t>𝑆</m:t>
                    </m:r>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4</m:t>
                        </m:r>
                      </m:e>
                    </m:d>
                  </m:oMath>
                </a14:m>
                <a:r>
                  <a:rPr lang="en-US" dirty="0" smtClean="0">
                    <a:latin typeface="+mn-lt"/>
                  </a:rPr>
                  <a:t> is CK between the players</a:t>
                </a:r>
                <a:endParaRPr lang="en-US" i="1" dirty="0">
                  <a:solidFill>
                    <a:srgbClr val="00B050"/>
                  </a:solidFill>
                  <a:latin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71600" y="4058947"/>
                <a:ext cx="6748220" cy="1754326"/>
              </a:xfrm>
              <a:prstGeom prst="rect">
                <a:avLst/>
              </a:prstGeom>
              <a:blipFill>
                <a:blip r:embed="rId6"/>
                <a:stretch>
                  <a:fillRect l="-723" b="-1736"/>
                </a:stretch>
              </a:blipFill>
            </p:spPr>
            <p:txBody>
              <a:bodyPr/>
              <a:lstStyle/>
              <a:p>
                <a:r>
                  <a:rPr lang="en-US">
                    <a:noFill/>
                  </a:rPr>
                  <a:t> </a:t>
                </a:r>
              </a:p>
            </p:txBody>
          </p:sp>
        </mc:Fallback>
      </mc:AlternateContent>
      <p:sp>
        <p:nvSpPr>
          <p:cNvPr id="15" name="Oval 14"/>
          <p:cNvSpPr/>
          <p:nvPr/>
        </p:nvSpPr>
        <p:spPr bwMode="auto">
          <a:xfrm>
            <a:off x="2483768" y="2060848"/>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932862" y="2060847"/>
            <a:ext cx="1981200"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Block Arc 16"/>
          <p:cNvSpPr/>
          <p:nvPr/>
        </p:nvSpPr>
        <p:spPr bwMode="auto">
          <a:xfrm>
            <a:off x="2565819" y="1520609"/>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Block Arc 17"/>
          <p:cNvSpPr/>
          <p:nvPr/>
        </p:nvSpPr>
        <p:spPr bwMode="auto">
          <a:xfrm rot="10800000">
            <a:off x="3849473" y="1057382"/>
            <a:ext cx="2917304" cy="2664296"/>
          </a:xfrm>
          <a:prstGeom prst="blockArc">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Right Arrow 2"/>
          <p:cNvSpPr/>
          <p:nvPr/>
        </p:nvSpPr>
        <p:spPr bwMode="auto">
          <a:xfrm>
            <a:off x="1115616" y="5373216"/>
            <a:ext cx="720080" cy="360040"/>
          </a:xfrm>
          <a:prstGeom prst="rightArrow">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371340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But</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266</a:t>
            </a:fld>
            <a:endParaRPr lang="en-US" altLang="en-US"/>
          </a:p>
        </p:txBody>
      </p:sp>
      <p:sp>
        <p:nvSpPr>
          <p:cNvPr id="3" name="Rectangle 2"/>
          <p:cNvSpPr/>
          <p:nvPr/>
        </p:nvSpPr>
        <p:spPr bwMode="auto">
          <a:xfrm>
            <a:off x="1115616" y="1630920"/>
            <a:ext cx="7416824" cy="151216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1804338"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29158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417693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516216"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1713838" y="213362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13838" y="213362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25316" y="21139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25316" y="2113973"/>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86984" y="21139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86984" y="21139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86144" y="21139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86144" y="2113973"/>
                <a:ext cx="325016" cy="369332"/>
              </a:xfrm>
              <a:prstGeom prst="rect">
                <a:avLst/>
              </a:prstGeom>
              <a:blipFill>
                <a:blip r:embed="rId5"/>
                <a:stretch>
                  <a:fillRect/>
                </a:stretch>
              </a:blipFill>
            </p:spPr>
            <p:txBody>
              <a:bodyPr/>
              <a:lstStyle/>
              <a:p>
                <a:r>
                  <a:rPr lang="en-US">
                    <a:noFill/>
                  </a:rPr>
                  <a:t> </a:t>
                </a:r>
              </a:p>
            </p:txBody>
          </p:sp>
        </mc:Fallback>
      </mc:AlternateContent>
      <p:sp>
        <p:nvSpPr>
          <p:cNvPr id="14" name="Oval 13"/>
          <p:cNvSpPr/>
          <p:nvPr/>
        </p:nvSpPr>
        <p:spPr bwMode="auto">
          <a:xfrm>
            <a:off x="5288414" y="256490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7524328" y="2585819"/>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7" name="TextBox 16"/>
              <p:cNvSpPr txBox="1"/>
              <p:nvPr/>
            </p:nvSpPr>
            <p:spPr>
              <a:xfrm>
                <a:off x="6353708" y="213362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5</m:t>
                      </m:r>
                    </m:oMath>
                  </m:oMathPara>
                </a14:m>
                <a:endParaRPr lang="en-US"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53708" y="2133624"/>
                <a:ext cx="32501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405225" y="213362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6</m:t>
                      </m:r>
                    </m:oMath>
                  </m:oMathPara>
                </a14:m>
                <a:endParaRPr lang="en-US"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405225" y="2133624"/>
                <a:ext cx="32501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56270" y="3349415"/>
                <a:ext cx="5031459" cy="2110771"/>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𝑃</m:t>
                          </m:r>
                        </m:e>
                        <m:sub>
                          <m:r>
                            <a:rPr lang="en-US" sz="2000" i="1">
                              <a:solidFill>
                                <a:srgbClr val="7030A0"/>
                              </a:solidFill>
                              <a:latin typeface="Cambria Math" panose="02040503050406030204" pitchFamily="18" charset="0"/>
                            </a:rPr>
                            <m:t>𝑎</m:t>
                          </m:r>
                        </m:sub>
                      </m:sSub>
                      <m:r>
                        <a:rPr lang="en-US" sz="2000" i="1">
                          <a:solidFill>
                            <a:srgbClr val="7030A0"/>
                          </a:solidFill>
                          <a:latin typeface="Cambria Math" panose="02040503050406030204" pitchFamily="18" charset="0"/>
                        </a:rPr>
                        <m:t>=</m:t>
                      </m:r>
                      <m:d>
                        <m:dPr>
                          <m:begChr m:val="{"/>
                          <m:endChr m:val="}"/>
                          <m:ctrlPr>
                            <a:rPr lang="en-US" sz="2000" i="1">
                              <a:solidFill>
                                <a:srgbClr val="7030A0"/>
                              </a:solidFill>
                              <a:latin typeface="Cambria Math" panose="02040503050406030204" pitchFamily="18" charset="0"/>
                            </a:rPr>
                          </m:ctrlPr>
                        </m:dPr>
                        <m:e>
                          <m:d>
                            <m:dPr>
                              <m:begChr m:val="{"/>
                              <m:endChr m:val="}"/>
                              <m:ctrlPr>
                                <a:rPr lang="en-US" sz="2000" i="1">
                                  <a:solidFill>
                                    <a:srgbClr val="7030A0"/>
                                  </a:solidFill>
                                  <a:latin typeface="Cambria Math" panose="02040503050406030204" pitchFamily="18" charset="0"/>
                                </a:rPr>
                              </m:ctrlPr>
                            </m:dPr>
                            <m:e>
                              <m:r>
                                <a:rPr lang="en-US" sz="2000" i="1">
                                  <a:solidFill>
                                    <a:srgbClr val="7030A0"/>
                                  </a:solidFill>
                                  <a:latin typeface="Cambria Math" panose="02040503050406030204" pitchFamily="18" charset="0"/>
                                </a:rPr>
                                <m:t>1</m:t>
                              </m:r>
                              <m:r>
                                <a:rPr lang="en-US" sz="2000" i="1">
                                  <a:solidFill>
                                    <a:srgbClr val="7030A0"/>
                                  </a:solidFill>
                                  <a:latin typeface="Cambria Math" panose="02040503050406030204" pitchFamily="18" charset="0"/>
                                </a:rPr>
                                <m:t>,</m:t>
                              </m:r>
                              <m:r>
                                <a:rPr lang="en-US" sz="2000" i="1">
                                  <a:solidFill>
                                    <a:srgbClr val="7030A0"/>
                                  </a:solidFill>
                                  <a:latin typeface="Cambria Math" panose="02040503050406030204" pitchFamily="18" charset="0"/>
                                </a:rPr>
                                <m:t>2</m:t>
                              </m:r>
                            </m:e>
                          </m:d>
                          <m:r>
                            <a:rPr lang="en-US" sz="2000" i="1">
                              <a:solidFill>
                                <a:srgbClr val="7030A0"/>
                              </a:solidFill>
                              <a:latin typeface="Cambria Math" panose="02040503050406030204" pitchFamily="18" charset="0"/>
                            </a:rPr>
                            <m:t>,</m:t>
                          </m:r>
                          <m:d>
                            <m:dPr>
                              <m:begChr m:val="{"/>
                              <m:endChr m:val="}"/>
                              <m:ctrlPr>
                                <a:rPr lang="en-US" sz="2000" i="1">
                                  <a:solidFill>
                                    <a:srgbClr val="7030A0"/>
                                  </a:solidFill>
                                  <a:latin typeface="Cambria Math" panose="02040503050406030204" pitchFamily="18" charset="0"/>
                                </a:rPr>
                              </m:ctrlPr>
                            </m:dPr>
                            <m:e>
                              <m:r>
                                <a:rPr lang="en-US" sz="2000" i="1">
                                  <a:solidFill>
                                    <a:srgbClr val="7030A0"/>
                                  </a:solidFill>
                                  <a:latin typeface="Cambria Math" panose="02040503050406030204" pitchFamily="18" charset="0"/>
                                </a:rPr>
                                <m:t>3</m:t>
                              </m:r>
                              <m:r>
                                <a:rPr lang="en-US" sz="2000" i="1">
                                  <a:solidFill>
                                    <a:srgbClr val="7030A0"/>
                                  </a:solidFill>
                                  <a:latin typeface="Cambria Math" panose="02040503050406030204" pitchFamily="18" charset="0"/>
                                </a:rPr>
                                <m:t>,</m:t>
                              </m:r>
                              <m:r>
                                <a:rPr lang="en-US" sz="2000" i="1">
                                  <a:solidFill>
                                    <a:srgbClr val="7030A0"/>
                                  </a:solidFill>
                                  <a:latin typeface="Cambria Math" panose="02040503050406030204" pitchFamily="18" charset="0"/>
                                </a:rPr>
                                <m:t>4</m:t>
                              </m:r>
                            </m:e>
                          </m:d>
                          <m:r>
                            <a:rPr lang="en-US" sz="2000" b="0" i="1" smtClean="0">
                              <a:solidFill>
                                <a:srgbClr val="7030A0"/>
                              </a:solidFill>
                              <a:latin typeface="Cambria Math" panose="02040503050406030204" pitchFamily="18" charset="0"/>
                            </a:rPr>
                            <m:t>,{</m:t>
                          </m:r>
                          <m:r>
                            <a:rPr lang="en-US" sz="2000" b="0" i="1" smtClean="0">
                              <a:solidFill>
                                <a:srgbClr val="7030A0"/>
                              </a:solidFill>
                              <a:latin typeface="Cambria Math" panose="02040503050406030204" pitchFamily="18" charset="0"/>
                            </a:rPr>
                            <m:t>5</m:t>
                          </m:r>
                          <m:r>
                            <a:rPr lang="en-US" sz="2000" b="0" i="1" smtClean="0">
                              <a:solidFill>
                                <a:srgbClr val="7030A0"/>
                              </a:solidFill>
                              <a:latin typeface="Cambria Math" panose="02040503050406030204" pitchFamily="18" charset="0"/>
                            </a:rPr>
                            <m:t>,</m:t>
                          </m:r>
                          <m:r>
                            <a:rPr lang="en-US" sz="2000" b="0" i="1" smtClean="0">
                              <a:solidFill>
                                <a:srgbClr val="7030A0"/>
                              </a:solidFill>
                              <a:latin typeface="Cambria Math" panose="02040503050406030204" pitchFamily="18" charset="0"/>
                            </a:rPr>
                            <m:t>6</m:t>
                          </m:r>
                          <m:r>
                            <a:rPr lang="en-US" sz="2000" b="0" i="1" smtClean="0">
                              <a:solidFill>
                                <a:srgbClr val="7030A0"/>
                              </a:solidFill>
                              <a:latin typeface="Cambria Math" panose="02040503050406030204" pitchFamily="18" charset="0"/>
                            </a:rPr>
                            <m:t>}</m:t>
                          </m:r>
                        </m:e>
                      </m:d>
                    </m:oMath>
                  </m:oMathPara>
                </a14:m>
                <a:endParaRPr lang="en-US" sz="2000" dirty="0"/>
              </a:p>
              <a:p>
                <a:pPr>
                  <a:lnSpc>
                    <a:spcPct val="150000"/>
                  </a:lnSpc>
                </a:pPr>
                <a14:m>
                  <m:oMathPara xmlns:m="http://schemas.openxmlformats.org/officeDocument/2006/math">
                    <m:oMathParaPr>
                      <m:jc m:val="centerGroup"/>
                    </m:oMathParaPr>
                    <m:oMath xmlns:m="http://schemas.openxmlformats.org/officeDocument/2006/math">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𝑃</m:t>
                          </m:r>
                        </m:e>
                        <m:sub>
                          <m:r>
                            <a:rPr lang="en-US" sz="2000" i="1">
                              <a:solidFill>
                                <a:srgbClr val="00B050"/>
                              </a:solidFill>
                              <a:latin typeface="Cambria Math" panose="02040503050406030204" pitchFamily="18" charset="0"/>
                            </a:rPr>
                            <m:t>𝑏</m:t>
                          </m:r>
                        </m:sub>
                      </m:sSub>
                      <m:r>
                        <a:rPr lang="en-US" sz="2000" i="1">
                          <a:solidFill>
                            <a:srgbClr val="00B050"/>
                          </a:solidFill>
                          <a:latin typeface="Cambria Math" panose="02040503050406030204" pitchFamily="18" charset="0"/>
                        </a:rPr>
                        <m:t>=</m:t>
                      </m:r>
                      <m:d>
                        <m:dPr>
                          <m:begChr m:val="{"/>
                          <m:endChr m:val="}"/>
                          <m:ctrlPr>
                            <a:rPr lang="en-US" sz="2000" i="1">
                              <a:solidFill>
                                <a:srgbClr val="00B050"/>
                              </a:solidFill>
                              <a:latin typeface="Cambria Math" panose="02040503050406030204" pitchFamily="18" charset="0"/>
                            </a:rPr>
                          </m:ctrlPr>
                        </m:dPr>
                        <m:e>
                          <m:d>
                            <m:dPr>
                              <m:begChr m:val="{"/>
                              <m:endChr m:val="}"/>
                              <m:ctrlPr>
                                <a:rPr lang="en-US" sz="2000" i="1">
                                  <a:solidFill>
                                    <a:srgbClr val="00B050"/>
                                  </a:solidFill>
                                  <a:latin typeface="Cambria Math" panose="02040503050406030204" pitchFamily="18" charset="0"/>
                                </a:rPr>
                              </m:ctrlPr>
                            </m:dPr>
                            <m:e>
                              <m:r>
                                <a:rPr lang="en-US" sz="2000" i="1">
                                  <a:solidFill>
                                    <a:srgbClr val="00B050"/>
                                  </a:solidFill>
                                  <a:latin typeface="Cambria Math" panose="02040503050406030204" pitchFamily="18" charset="0"/>
                                </a:rPr>
                                <m:t>1</m:t>
                              </m:r>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3</m:t>
                              </m:r>
                            </m:e>
                          </m:d>
                          <m:r>
                            <a:rPr lang="en-US" sz="2000" i="1">
                              <a:solidFill>
                                <a:srgbClr val="00B050"/>
                              </a:solidFill>
                              <a:latin typeface="Cambria Math" panose="02040503050406030204" pitchFamily="18" charset="0"/>
                            </a:rPr>
                            <m:t>,</m:t>
                          </m:r>
                          <m:d>
                            <m:dPr>
                              <m:begChr m:val="{"/>
                              <m:endChr m:val="}"/>
                              <m:ctrlPr>
                                <a:rPr lang="en-US" sz="2000" i="1">
                                  <a:solidFill>
                                    <a:srgbClr val="00B050"/>
                                  </a:solidFill>
                                  <a:latin typeface="Cambria Math" panose="02040503050406030204" pitchFamily="18" charset="0"/>
                                </a:rPr>
                              </m:ctrlPr>
                            </m:dPr>
                            <m:e>
                              <m:r>
                                <a:rPr lang="en-US" sz="2000" i="1">
                                  <a:solidFill>
                                    <a:srgbClr val="00B050"/>
                                  </a:solidFill>
                                  <a:latin typeface="Cambria Math" panose="02040503050406030204" pitchFamily="18" charset="0"/>
                                </a:rPr>
                                <m:t>2</m:t>
                              </m:r>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4</m:t>
                              </m:r>
                            </m:e>
                          </m:d>
                          <m:r>
                            <a:rPr lang="en-US" sz="2000" b="0" i="1" smtClean="0">
                              <a:solidFill>
                                <a:srgbClr val="00B050"/>
                              </a:solidFill>
                              <a:latin typeface="Cambria Math" panose="02040503050406030204" pitchFamily="18" charset="0"/>
                            </a:rPr>
                            <m:t>,</m:t>
                          </m:r>
                          <m:d>
                            <m:dPr>
                              <m:begChr m:val="{"/>
                              <m:endChr m:val="}"/>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5</m:t>
                              </m:r>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6</m:t>
                          </m:r>
                          <m:r>
                            <a:rPr lang="en-US" sz="2000" b="0" i="1" smtClean="0">
                              <a:solidFill>
                                <a:srgbClr val="00B050"/>
                              </a:solidFill>
                              <a:latin typeface="Cambria Math" panose="02040503050406030204" pitchFamily="18" charset="0"/>
                            </a:rPr>
                            <m:t>}</m:t>
                          </m:r>
                        </m:e>
                      </m:d>
                    </m:oMath>
                  </m:oMathPara>
                </a14:m>
                <a:endParaRPr lang="en-US" sz="2000" dirty="0" smtClean="0"/>
              </a:p>
              <a:p>
                <a:pPr>
                  <a:lnSpc>
                    <a:spcPct val="150000"/>
                  </a:lnSpc>
                </a:pPr>
                <a:r>
                  <a:rPr lang="en-US" sz="2000" dirty="0" smtClean="0"/>
                  <a:t>The commonly known event will be one of</a:t>
                </a:r>
              </a:p>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rgbClr val="A50021"/>
                              </a:solidFill>
                              <a:latin typeface="Cambria Math" panose="02040503050406030204" pitchFamily="18" charset="0"/>
                            </a:rPr>
                          </m:ctrlPr>
                        </m:sSubPr>
                        <m:e>
                          <m:r>
                            <a:rPr lang="en-US" sz="2000" i="1">
                              <a:solidFill>
                                <a:srgbClr val="A50021"/>
                              </a:solidFill>
                              <a:latin typeface="Cambria Math" panose="02040503050406030204" pitchFamily="18" charset="0"/>
                            </a:rPr>
                            <m:t>𝑃</m:t>
                          </m:r>
                        </m:e>
                        <m:sub>
                          <m:r>
                            <a:rPr lang="en-US" sz="2000" b="0" i="1" smtClean="0">
                              <a:solidFill>
                                <a:srgbClr val="A50021"/>
                              </a:solidFill>
                              <a:latin typeface="Cambria Math" panose="02040503050406030204" pitchFamily="18" charset="0"/>
                            </a:rPr>
                            <m:t>𝐶𝐾</m:t>
                          </m:r>
                        </m:sub>
                      </m:sSub>
                      <m:r>
                        <a:rPr lang="en-US" sz="2000" i="1">
                          <a:solidFill>
                            <a:srgbClr val="A50021"/>
                          </a:solidFill>
                          <a:latin typeface="Cambria Math" panose="02040503050406030204" pitchFamily="18" charset="0"/>
                        </a:rPr>
                        <m:t>=</m:t>
                      </m:r>
                      <m:d>
                        <m:dPr>
                          <m:begChr m:val="{"/>
                          <m:endChr m:val="}"/>
                          <m:ctrlPr>
                            <a:rPr lang="en-US" sz="2000" i="1">
                              <a:solidFill>
                                <a:srgbClr val="A50021"/>
                              </a:solidFill>
                              <a:latin typeface="Cambria Math" panose="02040503050406030204" pitchFamily="18" charset="0"/>
                            </a:rPr>
                          </m:ctrlPr>
                        </m:dPr>
                        <m:e>
                          <m:d>
                            <m:dPr>
                              <m:begChr m:val="{"/>
                              <m:endChr m:val="}"/>
                              <m:ctrlPr>
                                <a:rPr lang="en-US" sz="2000" i="1">
                                  <a:solidFill>
                                    <a:srgbClr val="A50021"/>
                                  </a:solidFill>
                                  <a:latin typeface="Cambria Math" panose="02040503050406030204" pitchFamily="18" charset="0"/>
                                </a:rPr>
                              </m:ctrlPr>
                            </m:dPr>
                            <m:e>
                              <m:r>
                                <a:rPr lang="en-US" sz="2000" i="1">
                                  <a:solidFill>
                                    <a:srgbClr val="A50021"/>
                                  </a:solidFill>
                                  <a:latin typeface="Cambria Math" panose="02040503050406030204" pitchFamily="18" charset="0"/>
                                </a:rPr>
                                <m:t>1</m:t>
                              </m:r>
                              <m:r>
                                <a:rPr lang="en-US" sz="2000" i="1">
                                  <a:solidFill>
                                    <a:srgbClr val="A50021"/>
                                  </a:solidFill>
                                  <a:latin typeface="Cambria Math" panose="02040503050406030204" pitchFamily="18" charset="0"/>
                                </a:rPr>
                                <m:t>,</m:t>
                              </m:r>
                              <m:r>
                                <a:rPr lang="en-US" sz="2000" i="1">
                                  <a:solidFill>
                                    <a:srgbClr val="A50021"/>
                                  </a:solidFill>
                                  <a:latin typeface="Cambria Math" panose="02040503050406030204" pitchFamily="18" charset="0"/>
                                </a:rPr>
                                <m:t>2</m:t>
                              </m:r>
                              <m:r>
                                <a:rPr lang="en-US" sz="2000" b="0" i="1" smtClean="0">
                                  <a:solidFill>
                                    <a:srgbClr val="A50021"/>
                                  </a:solidFill>
                                  <a:latin typeface="Cambria Math" panose="02040503050406030204" pitchFamily="18" charset="0"/>
                                </a:rPr>
                                <m:t>,</m:t>
                              </m:r>
                              <m:r>
                                <a:rPr lang="en-US" sz="2000" b="0" i="1" smtClean="0">
                                  <a:solidFill>
                                    <a:srgbClr val="A50021"/>
                                  </a:solidFill>
                                  <a:latin typeface="Cambria Math" panose="02040503050406030204" pitchFamily="18" charset="0"/>
                                </a:rPr>
                                <m:t>3</m:t>
                              </m:r>
                              <m:r>
                                <a:rPr lang="en-US" sz="2000" b="0" i="1" smtClean="0">
                                  <a:solidFill>
                                    <a:srgbClr val="A50021"/>
                                  </a:solidFill>
                                  <a:latin typeface="Cambria Math" panose="02040503050406030204" pitchFamily="18" charset="0"/>
                                </a:rPr>
                                <m:t>,</m:t>
                              </m:r>
                              <m:r>
                                <a:rPr lang="en-US" sz="2000" b="0" i="1" smtClean="0">
                                  <a:solidFill>
                                    <a:srgbClr val="A50021"/>
                                  </a:solidFill>
                                  <a:latin typeface="Cambria Math" panose="02040503050406030204" pitchFamily="18" charset="0"/>
                                </a:rPr>
                                <m:t>4</m:t>
                              </m:r>
                            </m:e>
                          </m:d>
                          <m:r>
                            <a:rPr lang="en-US" sz="2000" i="1">
                              <a:solidFill>
                                <a:srgbClr val="A50021"/>
                              </a:solidFill>
                              <a:latin typeface="Cambria Math" panose="02040503050406030204" pitchFamily="18" charset="0"/>
                            </a:rPr>
                            <m:t>,{</m:t>
                          </m:r>
                          <m:r>
                            <a:rPr lang="en-US" sz="2000" i="1">
                              <a:solidFill>
                                <a:srgbClr val="A50021"/>
                              </a:solidFill>
                              <a:latin typeface="Cambria Math" panose="02040503050406030204" pitchFamily="18" charset="0"/>
                            </a:rPr>
                            <m:t>5</m:t>
                          </m:r>
                          <m:r>
                            <a:rPr lang="en-US" sz="2000" i="1">
                              <a:solidFill>
                                <a:srgbClr val="A50021"/>
                              </a:solidFill>
                              <a:latin typeface="Cambria Math" panose="02040503050406030204" pitchFamily="18" charset="0"/>
                            </a:rPr>
                            <m:t>,</m:t>
                          </m:r>
                          <m:r>
                            <a:rPr lang="en-US" sz="2000" i="1">
                              <a:solidFill>
                                <a:srgbClr val="A50021"/>
                              </a:solidFill>
                              <a:latin typeface="Cambria Math" panose="02040503050406030204" pitchFamily="18" charset="0"/>
                            </a:rPr>
                            <m:t>6</m:t>
                          </m:r>
                          <m:r>
                            <a:rPr lang="en-US" sz="2000" i="1">
                              <a:solidFill>
                                <a:srgbClr val="A50021"/>
                              </a:solidFill>
                              <a:latin typeface="Cambria Math" panose="02040503050406030204" pitchFamily="18" charset="0"/>
                            </a:rPr>
                            <m:t>}</m:t>
                          </m:r>
                        </m:e>
                      </m:d>
                    </m:oMath>
                  </m:oMathPara>
                </a14:m>
                <a:endParaRPr lang="en-US" sz="2000" dirty="0">
                  <a:solidFill>
                    <a:srgbClr val="A5002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056270" y="3349415"/>
                <a:ext cx="5031459" cy="2110771"/>
              </a:xfrm>
              <a:prstGeom prst="rect">
                <a:avLst/>
              </a:prstGeom>
              <a:blipFill>
                <a:blip r:embed="rId8"/>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02726236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Agreeing to disagree</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Robert J. Aumann</a:t>
            </a:r>
          </a:p>
          <a:p>
            <a:pPr marL="0" indent="0" algn="l" rtl="0" eaLnBrk="1" hangingPunct="1">
              <a:lnSpc>
                <a:spcPct val="150000"/>
              </a:lnSpc>
              <a:buNone/>
            </a:pPr>
            <a:r>
              <a:rPr lang="en-US" sz="1800" i="1" dirty="0" smtClean="0"/>
              <a:t>Annals of Statistics</a:t>
            </a:r>
            <a:r>
              <a:rPr lang="en-US" sz="1800" dirty="0" smtClean="0"/>
              <a:t>, Vol. 4, No. 6 (Nov., 1976), pp. 1236-1239</a:t>
            </a:r>
            <a:endParaRPr lang="en-US" sz="1800" dirty="0"/>
          </a:p>
          <a:p>
            <a:pPr marL="0" indent="0" algn="l" rtl="0">
              <a:buNone/>
            </a:pPr>
            <a:r>
              <a:rPr lang="en-US" sz="1800" b="1" dirty="0" smtClean="0"/>
              <a:t>Abstract</a:t>
            </a:r>
          </a:p>
          <a:p>
            <a:pPr marL="0" indent="0" algn="l" rtl="0">
              <a:buNone/>
            </a:pPr>
            <a:r>
              <a:rPr lang="en-US" sz="1800" dirty="0" smtClean="0"/>
              <a:t>Two people, 1 and 2, are said to have </a:t>
            </a:r>
            <a:r>
              <a:rPr lang="en-US" sz="1800" i="1" dirty="0" smtClean="0"/>
              <a:t>common knowledge</a:t>
            </a:r>
            <a:r>
              <a:rPr lang="en-US" sz="1800" dirty="0" smtClean="0"/>
              <a:t> of an event </a:t>
            </a:r>
            <a:r>
              <a:rPr lang="en-US" sz="1800" i="1" dirty="0" smtClean="0"/>
              <a:t>E</a:t>
            </a:r>
            <a:r>
              <a:rPr lang="en-US" sz="1800" dirty="0" smtClean="0"/>
              <a:t> if both know it, 1 knows that 2 knows it, 2 knows that 1 knows it, 1 knows that 2 knows that 1 knows it, and so on.</a:t>
            </a:r>
          </a:p>
          <a:p>
            <a:pPr marL="0" indent="0" algn="l" rtl="0">
              <a:buNone/>
            </a:pPr>
            <a:r>
              <a:rPr lang="en-US" sz="1800" dirty="0" smtClean="0"/>
              <a:t>Theorem. If two people have the same priors, and their posteriors for an event </a:t>
            </a:r>
            <a:r>
              <a:rPr lang="en-US" sz="1800" i="1" dirty="0" smtClean="0"/>
              <a:t>A</a:t>
            </a:r>
            <a:r>
              <a:rPr lang="en-US" sz="1800" dirty="0" smtClean="0"/>
              <a:t> are common knowledge, then these posteriors are equal.</a:t>
            </a:r>
            <a:endParaRPr lang="en-US" sz="18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267</a:t>
            </a:fld>
            <a:endParaRPr lang="en-US" altLang="en-US"/>
          </a:p>
        </p:txBody>
      </p:sp>
    </p:spTree>
    <p:extLst>
      <p:ext uri="{BB962C8B-B14F-4D97-AF65-F5344CB8AC3E}">
        <p14:creationId xmlns:p14="http://schemas.microsoft.com/office/powerpoint/2010/main" val="308319861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Agreeing to disagree – logic</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268</a:t>
            </a:fld>
            <a:endParaRPr lang="en-US" altLang="en-US"/>
          </a:p>
        </p:txBody>
      </p:sp>
      <p:sp>
        <p:nvSpPr>
          <p:cNvPr id="3" name="Rectangle 2"/>
          <p:cNvSpPr/>
          <p:nvPr/>
        </p:nvSpPr>
        <p:spPr bwMode="auto">
          <a:xfrm>
            <a:off x="1736067" y="1772816"/>
            <a:ext cx="5544616" cy="331236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3514516"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095528"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563888" y="407707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148064" y="41490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3242165" y="230358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42165" y="230358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00836" y="2346232"/>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0836" y="2346232"/>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1508" y="38266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1508" y="38266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63107" y="400071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3107" y="4000718"/>
                <a:ext cx="325016" cy="369332"/>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2699791" y="2225291"/>
            <a:ext cx="3312369"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2771800" y="3717032"/>
            <a:ext cx="3312367"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5400000">
            <a:off x="1882621" y="2878018"/>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rot="5400000">
            <a:off x="3617609" y="2878017"/>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668343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model is known…</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269</a:t>
            </a:fld>
            <a:endParaRPr lang="en-US" altLang="en-US"/>
          </a:p>
        </p:txBody>
      </p:sp>
      <p:sp>
        <p:nvSpPr>
          <p:cNvPr id="5" name="Oval 4"/>
          <p:cNvSpPr/>
          <p:nvPr/>
        </p:nvSpPr>
        <p:spPr bwMode="auto">
          <a:xfrm>
            <a:off x="3514516"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095528"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563888" y="407707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148064" y="41490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3242165" y="230358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42165" y="230358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00836" y="2346232"/>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0836" y="2346232"/>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1508" y="38266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1508" y="38266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63107" y="400071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3107" y="4000718"/>
                <a:ext cx="325016" cy="369332"/>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2699791" y="2225291"/>
            <a:ext cx="3312369"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2771800" y="3717032"/>
            <a:ext cx="3312367"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5400000">
            <a:off x="1882621" y="2878018"/>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rot="5400000">
            <a:off x="3617609" y="2878017"/>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971600" y="5229200"/>
            <a:ext cx="7056784" cy="646331"/>
          </a:xfrm>
          <a:prstGeom prst="rect">
            <a:avLst/>
          </a:prstGeom>
          <a:noFill/>
        </p:spPr>
        <p:txBody>
          <a:bodyPr wrap="square" rtlCol="0">
            <a:spAutoFit/>
          </a:bodyPr>
          <a:lstStyle/>
          <a:p>
            <a:r>
              <a:rPr lang="en-US" dirty="0" smtClean="0"/>
              <a:t>The posterior of each player at each state is known to all.  It is “common knowledge”.</a:t>
            </a:r>
            <a:endParaRPr lang="en-US" dirty="0"/>
          </a:p>
        </p:txBody>
      </p:sp>
    </p:spTree>
    <p:extLst>
      <p:ext uri="{BB962C8B-B14F-4D97-AF65-F5344CB8AC3E}">
        <p14:creationId xmlns:p14="http://schemas.microsoft.com/office/powerpoint/2010/main" val="51591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Theorem – uniqueness </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675173"/>
              </a:xfrm>
              <a:prstGeom prst="rect">
                <a:avLst/>
              </a:prstGeom>
              <a:noFill/>
            </p:spPr>
            <p:txBody>
              <a:bodyPr wrap="square" rtlCol="0">
                <a:spAutoFit/>
              </a:bodyPr>
              <a:lstStyle/>
              <a:p>
                <a:pPr>
                  <a:lnSpc>
                    <a:spcPct val="150000"/>
                  </a:lnSpc>
                </a:pPr>
                <a14:m>
                  <m:oMath xmlns:m="http://schemas.openxmlformats.org/officeDocument/2006/math">
                    <m:r>
                      <a:rPr lang="en-US" i="1" smtClean="0">
                        <a:solidFill>
                          <a:srgbClr val="7030A0"/>
                        </a:solidFill>
                        <a:latin typeface="Cambria Math"/>
                        <a:ea typeface="Cambria Math"/>
                      </a:rPr>
                      <m:t>≽</m:t>
                    </m:r>
                    <m:r>
                      <m:rPr>
                        <m:sty m:val="p"/>
                      </m:rPr>
                      <a:rPr lang="en-US" b="0" i="0" smtClean="0">
                        <a:solidFill>
                          <a:srgbClr val="7030A0"/>
                        </a:solidFill>
                        <a:latin typeface="Cambria Math" panose="02040503050406030204" pitchFamily="18" charset="0"/>
                        <a:ea typeface="Cambria Math" panose="02040503050406030204" pitchFamily="18" charset="0"/>
                      </a:rPr>
                      <m:t>on</m:t>
                    </m:r>
                    <m:r>
                      <a:rPr lang="en-US" b="0" i="1" smtClean="0">
                        <a:solidFill>
                          <a:srgbClr val="7030A0"/>
                        </a:solidFill>
                        <a:latin typeface="Cambria Math" panose="02040503050406030204" pitchFamily="18" charset="0"/>
                        <a:ea typeface="Cambria Math" panose="02040503050406030204" pitchFamily="18" charset="0"/>
                      </a:rPr>
                      <m:t> </m:t>
                    </m:r>
                    <m:r>
                      <a:rPr lang="en-US" b="0" i="1" smtClean="0">
                        <a:solidFill>
                          <a:srgbClr val="7030A0"/>
                        </a:solidFill>
                        <a:latin typeface="Cambria Math" panose="02040503050406030204" pitchFamily="18" charset="0"/>
                        <a:ea typeface="Cambria Math" panose="02040503050406030204" pitchFamily="18" charset="0"/>
                      </a:rPr>
                      <m:t>𝐹</m:t>
                    </m:r>
                  </m:oMath>
                </a14:m>
                <a:r>
                  <a:rPr lang="en-US" dirty="0" smtClean="0">
                    <a:solidFill>
                      <a:srgbClr val="7030A0"/>
                    </a:solidFill>
                  </a:rPr>
                  <a:t> </a:t>
                </a:r>
                <a:r>
                  <a:rPr lang="en-US" dirty="0" smtClean="0"/>
                  <a:t>satisfies P1-P7</a:t>
                </a:r>
              </a:p>
              <a:p>
                <a:pPr algn="ctr">
                  <a:lnSpc>
                    <a:spcPct val="150000"/>
                  </a:lnSpc>
                </a:pPr>
                <a:r>
                  <a:rPr lang="en-US" dirty="0" smtClean="0">
                    <a:solidFill>
                      <a:srgbClr val="C00000"/>
                    </a:solidFill>
                  </a:rPr>
                  <a:t>IFF</a:t>
                </a:r>
              </a:p>
              <a:p>
                <a:pPr>
                  <a:lnSpc>
                    <a:spcPct val="150000"/>
                  </a:lnSpc>
                </a:pPr>
                <a:r>
                  <a:rPr lang="en-US" dirty="0" smtClean="0"/>
                  <a:t>There exist a bounded and non-constant </a:t>
                </a:r>
                <a14:m>
                  <m:oMath xmlns:m="http://schemas.openxmlformats.org/officeDocument/2006/math">
                    <m:r>
                      <a:rPr lang="en-US" b="0" i="1" smtClean="0">
                        <a:solidFill>
                          <a:srgbClr val="FF0000"/>
                        </a:solidFill>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endParaRPr lang="en-US" dirty="0"/>
              </a:p>
              <a:p>
                <a:pPr>
                  <a:lnSpc>
                    <a:spcPct val="150000"/>
                  </a:lnSpc>
                </a:pPr>
                <a:r>
                  <a:rPr lang="en-US" dirty="0"/>
                  <a:t>a</a:t>
                </a:r>
                <a:r>
                  <a:rPr lang="en-US" dirty="0" smtClean="0"/>
                  <a:t>nd a finitely additive non-atomic measure </a:t>
                </a:r>
                <a14:m>
                  <m:oMath xmlns:m="http://schemas.openxmlformats.org/officeDocument/2006/math">
                    <m:r>
                      <a:rPr lang="en-US" b="0" i="1" smtClean="0">
                        <a:solidFill>
                          <a:srgbClr val="FF0000"/>
                        </a:solidFill>
                        <a:latin typeface="Cambria Math" panose="02040503050406030204" pitchFamily="18" charset="0"/>
                      </a:rPr>
                      <m:t>𝑝</m:t>
                    </m:r>
                  </m:oMath>
                </a14:m>
                <a:r>
                  <a:rPr lang="en-US" dirty="0" smtClean="0"/>
                  <a:t> 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smtClean="0"/>
                  <a:t> </a:t>
                </a:r>
              </a:p>
              <a:p>
                <a:pPr>
                  <a:lnSpc>
                    <a:spcPct val="150000"/>
                  </a:lnSpc>
                </a:pPr>
                <a:r>
                  <a:rPr lang="en-US" dirty="0"/>
                  <a:t>s</a:t>
                </a:r>
                <a:r>
                  <a:rPr lang="en-US" dirty="0" smtClean="0"/>
                  <a:t>uch that, for every </a:t>
                </a:r>
                <a14:m>
                  <m:oMath xmlns:m="http://schemas.openxmlformats.org/officeDocument/2006/math">
                    <m:r>
                      <a:rPr lang="en-US" i="1">
                        <a:solidFill>
                          <a:srgbClr val="7030A0"/>
                        </a:solidFill>
                        <a:latin typeface="Cambria Math" panose="02040503050406030204" pitchFamily="18" charset="0"/>
                      </a:rPr>
                      <m:t>𝑓</m:t>
                    </m:r>
                    <m:r>
                      <a:rPr lang="en-US" b="0" i="1" smtClean="0">
                        <a:solidFill>
                          <a:srgbClr val="C00000"/>
                        </a:solidFill>
                        <a:latin typeface="Cambria Math" panose="02040503050406030204" pitchFamily="18" charset="0"/>
                      </a:rPr>
                      <m:t>,</m:t>
                    </m:r>
                    <m:r>
                      <a:rPr lang="en-US" i="1">
                        <a:solidFill>
                          <a:srgbClr val="7030A0"/>
                        </a:solidFill>
                        <a:latin typeface="Cambria Math" panose="02040503050406030204" pitchFamily="18" charset="0"/>
                      </a:rPr>
                      <m:t>𝑔</m:t>
                    </m:r>
                  </m:oMath>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solidFill>
                            <a:srgbClr val="7030A0"/>
                          </a:solidFill>
                          <a:latin typeface="Cambria Math" panose="02040503050406030204" pitchFamily="18" charset="0"/>
                        </a:rPr>
                        <m:t>𝑓</m:t>
                      </m:r>
                      <m:r>
                        <a:rPr lang="en-US" i="1" dirty="0" smtClean="0">
                          <a:solidFill>
                            <a:srgbClr val="C00000"/>
                          </a:solidFill>
                          <a:latin typeface="Cambria Math"/>
                          <a:ea typeface="Cambria Math"/>
                        </a:rPr>
                        <m:t>≽</m:t>
                      </m:r>
                      <m:r>
                        <a:rPr lang="en-US" i="1">
                          <a:solidFill>
                            <a:srgbClr val="7030A0"/>
                          </a:solidFill>
                          <a:latin typeface="Cambria Math" panose="02040503050406030204" pitchFamily="18" charset="0"/>
                        </a:rPr>
                        <m:t>𝑔</m:t>
                      </m:r>
                      <m:r>
                        <a:rPr lang="en-US" i="1" dirty="0">
                          <a:solidFill>
                            <a:srgbClr val="FF0000"/>
                          </a:solidFill>
                          <a:latin typeface="Cambria Math"/>
                          <a:ea typeface="Cambria Math"/>
                        </a:rPr>
                        <m:t>⇔</m:t>
                      </m:r>
                      <m:nary>
                        <m:naryPr>
                          <m:limLoc m:val="undOvr"/>
                          <m:subHide m:val="on"/>
                          <m:supHide m:val="on"/>
                          <m:ctrlPr>
                            <a:rPr lang="en-US" b="0" i="1" smtClean="0">
                              <a:solidFill>
                                <a:srgbClr val="7030A0"/>
                              </a:solidFill>
                              <a:latin typeface="Cambria Math" panose="02040503050406030204" pitchFamily="18" charset="0"/>
                              <a:ea typeface="Cambria Math" panose="02040503050406030204" pitchFamily="18" charset="0"/>
                            </a:rPr>
                          </m:ctrlPr>
                        </m:naryPr>
                        <m:sub/>
                        <m:sup/>
                        <m:e>
                          <m:r>
                            <a:rPr lang="en-US" b="0" i="1" smtClean="0">
                              <a:solidFill>
                                <a:srgbClr val="FF0000"/>
                              </a:solidFill>
                              <a:latin typeface="Cambria Math" panose="02040503050406030204" pitchFamily="18" charset="0"/>
                              <a:ea typeface="Cambria Math" panose="02040503050406030204" pitchFamily="18" charset="0"/>
                            </a:rPr>
                            <m:t>𝑢</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𝑓</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𝑠</m:t>
                                  </m:r>
                                </m:e>
                              </m:d>
                            </m:e>
                          </m:d>
                          <m:r>
                            <a:rPr lang="en-US" b="0" i="1" smtClean="0">
                              <a:solidFill>
                                <a:srgbClr val="7030A0"/>
                              </a:solidFill>
                              <a:latin typeface="Cambria Math" panose="02040503050406030204" pitchFamily="18" charset="0"/>
                              <a:ea typeface="Cambria Math" panose="02040503050406030204" pitchFamily="18" charset="0"/>
                            </a:rPr>
                            <m:t>𝑑</m:t>
                          </m:r>
                          <m:r>
                            <a:rPr lang="en-US" b="0" i="1" smtClean="0">
                              <a:solidFill>
                                <a:srgbClr val="FF0000"/>
                              </a:solidFill>
                              <a:latin typeface="Cambria Math" panose="02040503050406030204" pitchFamily="18" charset="0"/>
                              <a:ea typeface="Cambria Math" panose="02040503050406030204" pitchFamily="18" charset="0"/>
                            </a:rPr>
                            <m:t>𝑝</m:t>
                          </m:r>
                          <m:r>
                            <a:rPr lang="en-US" b="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i="1">
                                  <a:solidFill>
                                    <a:srgbClr val="7030A0"/>
                                  </a:solidFill>
                                  <a:latin typeface="Cambria Math" panose="02040503050406030204" pitchFamily="18" charset="0"/>
                                  <a:ea typeface="Cambria Math" panose="02040503050406030204" pitchFamily="18" charset="0"/>
                                </a:rPr>
                              </m:ctrlPr>
                            </m:naryPr>
                            <m:sub/>
                            <m:sup/>
                            <m:e>
                              <m:r>
                                <a:rPr lang="en-US" i="1" smtClean="0">
                                  <a:solidFill>
                                    <a:srgbClr val="FF0000"/>
                                  </a:solidFill>
                                  <a:latin typeface="Cambria Math" panose="02040503050406030204" pitchFamily="18" charset="0"/>
                                  <a:ea typeface="Cambria Math" panose="02040503050406030204" pitchFamily="18" charset="0"/>
                                </a:rPr>
                                <m:t>𝑢</m:t>
                              </m:r>
                              <m:d>
                                <m:dPr>
                                  <m:ctrlPr>
                                    <a:rPr lang="en-US" i="1">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𝑔</m:t>
                                  </m:r>
                                  <m:d>
                                    <m:dPr>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𝑠</m:t>
                                      </m:r>
                                    </m:e>
                                  </m:d>
                                </m:e>
                              </m:d>
                              <m:r>
                                <a:rPr lang="en-US" i="1">
                                  <a:solidFill>
                                    <a:srgbClr val="7030A0"/>
                                  </a:solidFill>
                                  <a:latin typeface="Cambria Math" panose="02040503050406030204" pitchFamily="18" charset="0"/>
                                  <a:ea typeface="Cambria Math" panose="02040503050406030204" pitchFamily="18" charset="0"/>
                                </a:rPr>
                                <m:t>𝑑</m:t>
                              </m:r>
                              <m:r>
                                <a:rPr lang="en-US" i="1" smtClean="0">
                                  <a:solidFill>
                                    <a:srgbClr val="FF0000"/>
                                  </a:solidFill>
                                  <a:latin typeface="Cambria Math" panose="02040503050406030204" pitchFamily="18" charset="0"/>
                                  <a:ea typeface="Cambria Math" panose="02040503050406030204" pitchFamily="18" charset="0"/>
                                </a:rPr>
                                <m:t>𝑝</m:t>
                              </m:r>
                            </m:e>
                          </m:nary>
                        </m:e>
                      </m:nary>
                    </m:oMath>
                  </m:oMathPara>
                </a14:m>
                <a:endParaRPr lang="en-US" dirty="0" smtClean="0"/>
              </a:p>
              <a:p>
                <a:pPr>
                  <a:lnSpc>
                    <a:spcPct val="150000"/>
                  </a:lnSpc>
                </a:pPr>
                <a:r>
                  <a:rPr lang="en-US" dirty="0" smtClean="0"/>
                  <a:t>In this case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𝑢</m:t>
                    </m:r>
                  </m:oMath>
                </a14:m>
                <a:r>
                  <a:rPr lang="en-US" dirty="0" smtClean="0"/>
                  <a:t> is </a:t>
                </a:r>
                <a:r>
                  <a:rPr lang="en-US" dirty="0" smtClean="0">
                    <a:solidFill>
                      <a:srgbClr val="C00000"/>
                    </a:solidFill>
                  </a:rPr>
                  <a:t>unique</a:t>
                </a:r>
                <a:r>
                  <a:rPr lang="en-US" dirty="0" smtClean="0"/>
                  <a:t> </a:t>
                </a:r>
                <a:r>
                  <a:rPr lang="en-US" dirty="0" smtClean="0">
                    <a:solidFill>
                      <a:srgbClr val="00B050"/>
                    </a:solidFill>
                  </a:rPr>
                  <a:t>up to a positive affine transformation </a:t>
                </a:r>
                <a:r>
                  <a:rPr lang="en-US" dirty="0" smtClean="0"/>
                  <a:t>and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𝑝</m:t>
                    </m:r>
                  </m:oMath>
                </a14:m>
                <a:r>
                  <a:rPr lang="en-US" dirty="0" smtClean="0"/>
                  <a:t> is </a:t>
                </a:r>
                <a:r>
                  <a:rPr lang="en-US" dirty="0" smtClean="0">
                    <a:solidFill>
                      <a:srgbClr val="C00000"/>
                    </a:solidFill>
                  </a:rPr>
                  <a:t>unique</a:t>
                </a:r>
                <a:endParaRPr lang="en-US"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675173"/>
              </a:xfrm>
              <a:prstGeom prst="rect">
                <a:avLst/>
              </a:prstGeom>
              <a:blipFill>
                <a:blip r:embed="rId2"/>
                <a:stretch>
                  <a:fillRect l="-680" b="-332"/>
                </a:stretch>
              </a:blipFill>
            </p:spPr>
            <p:txBody>
              <a:bodyPr/>
              <a:lstStyle/>
              <a:p>
                <a:r>
                  <a:rPr lang="en-US">
                    <a:noFill/>
                  </a:rPr>
                  <a:t> </a:t>
                </a:r>
              </a:p>
            </p:txBody>
          </p:sp>
        </mc:Fallback>
      </mc:AlternateContent>
    </p:spTree>
    <p:extLst>
      <p:ext uri="{BB962C8B-B14F-4D97-AF65-F5344CB8AC3E}">
        <p14:creationId xmlns:p14="http://schemas.microsoft.com/office/powerpoint/2010/main" val="40515601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CK event</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270</a:t>
            </a:fld>
            <a:endParaRPr lang="en-US" altLang="en-US"/>
          </a:p>
        </p:txBody>
      </p:sp>
      <p:sp>
        <p:nvSpPr>
          <p:cNvPr id="5" name="Oval 4"/>
          <p:cNvSpPr/>
          <p:nvPr/>
        </p:nvSpPr>
        <p:spPr bwMode="auto">
          <a:xfrm>
            <a:off x="3514516"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095528"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563888" y="407707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148064" y="41490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3242165" y="230358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42165" y="230358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00836" y="2346232"/>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0836" y="2346232"/>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1508" y="38266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1508" y="38266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63107" y="400071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3107" y="4000718"/>
                <a:ext cx="325016" cy="369332"/>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2699791" y="2225291"/>
            <a:ext cx="3312369"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2771800" y="3717032"/>
            <a:ext cx="3312367"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5400000">
            <a:off x="1882621" y="2878018"/>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rot="5400000">
            <a:off x="3617609" y="2878017"/>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971600" y="5229200"/>
            <a:ext cx="7056784" cy="369332"/>
          </a:xfrm>
          <a:prstGeom prst="rect">
            <a:avLst/>
          </a:prstGeom>
          <a:noFill/>
        </p:spPr>
        <p:txBody>
          <a:bodyPr wrap="square" rtlCol="0">
            <a:spAutoFit/>
          </a:bodyPr>
          <a:lstStyle/>
          <a:p>
            <a:r>
              <a:rPr lang="en-US" dirty="0" smtClean="0"/>
              <a:t>The smallest event that is CK – here all four states </a:t>
            </a:r>
            <a:endParaRPr lang="en-US" dirty="0"/>
          </a:p>
        </p:txBody>
      </p:sp>
    </p:spTree>
    <p:extLst>
      <p:ext uri="{BB962C8B-B14F-4D97-AF65-F5344CB8AC3E}">
        <p14:creationId xmlns:p14="http://schemas.microsoft.com/office/powerpoint/2010/main" val="28853456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If the posterior is CK</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271</a:t>
            </a:fld>
            <a:endParaRPr lang="en-US" altLang="en-US"/>
          </a:p>
        </p:txBody>
      </p:sp>
      <p:sp>
        <p:nvSpPr>
          <p:cNvPr id="5" name="Oval 4"/>
          <p:cNvSpPr/>
          <p:nvPr/>
        </p:nvSpPr>
        <p:spPr bwMode="auto">
          <a:xfrm>
            <a:off x="3514516"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095528"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563888" y="407707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148064" y="41490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3242165" y="230358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42165" y="230358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00836" y="2346232"/>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0836" y="2346232"/>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1508" y="38266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1508" y="38266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63107" y="400071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3107" y="4000718"/>
                <a:ext cx="325016" cy="369332"/>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2699791" y="2225291"/>
            <a:ext cx="3312369"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2771800" y="3717032"/>
            <a:ext cx="3312367"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5400000">
            <a:off x="1882621" y="2878018"/>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rot="5400000">
            <a:off x="3617609" y="2878017"/>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971600" y="5229200"/>
                <a:ext cx="7056784" cy="943335"/>
              </a:xfrm>
              <a:prstGeom prst="rect">
                <a:avLst/>
              </a:prstGeom>
              <a:noFill/>
            </p:spPr>
            <p:txBody>
              <a:bodyPr wrap="square" rtlCol="0">
                <a:spAutoFit/>
              </a:bodyPr>
              <a:lstStyle/>
              <a:p>
                <a:r>
                  <a:rPr lang="en-US" dirty="0" smtClean="0"/>
                  <a:t>If </a:t>
                </a:r>
                <a14:m>
                  <m:oMath xmlns:m="http://schemas.openxmlformats.org/officeDocument/2006/math">
                    <m:r>
                      <a:rPr lang="en-US" i="1" dirty="0" smtClean="0">
                        <a:solidFill>
                          <a:srgbClr val="009900"/>
                        </a:solidFill>
                        <a:latin typeface="Cambria Math" panose="02040503050406030204" pitchFamily="18" charset="0"/>
                      </a:rPr>
                      <m:t>𝑏</m:t>
                    </m:r>
                  </m:oMath>
                </a14:m>
                <a:r>
                  <a:rPr lang="en-US" dirty="0" smtClean="0"/>
                  <a:t>’s posterior is CK, we must have </a:t>
                </a:r>
                <a14:m>
                  <m:oMath xmlns:m="http://schemas.openxmlformats.org/officeDocument/2006/math">
                    <m:sSub>
                      <m:sSubPr>
                        <m:ctrlPr>
                          <a:rPr lang="en-US" i="1">
                            <a:solidFill>
                              <a:srgbClr val="009900"/>
                            </a:solidFill>
                            <a:latin typeface="Cambria Math" panose="02040503050406030204" pitchFamily="18" charset="0"/>
                          </a:rPr>
                        </m:ctrlPr>
                      </m:sSubPr>
                      <m:e>
                        <m:r>
                          <a:rPr lang="en-US" i="1">
                            <a:solidFill>
                              <a:srgbClr val="009900"/>
                            </a:solidFill>
                            <a:latin typeface="Cambria Math" panose="02040503050406030204" pitchFamily="18" charset="0"/>
                          </a:rPr>
                          <m:t>𝑞</m:t>
                        </m:r>
                      </m:e>
                      <m:sub>
                        <m:d>
                          <m:dPr>
                            <m:begChr m:val="{"/>
                            <m:endChr m:val="}"/>
                            <m:ctrlPr>
                              <a:rPr lang="en-US" i="1">
                                <a:solidFill>
                                  <a:srgbClr val="009900"/>
                                </a:solidFill>
                                <a:latin typeface="Cambria Math" panose="02040503050406030204" pitchFamily="18" charset="0"/>
                              </a:rPr>
                            </m:ctrlPr>
                          </m:dPr>
                          <m:e>
                            <m:r>
                              <a:rPr lang="en-US" i="1">
                                <a:solidFill>
                                  <a:srgbClr val="009900"/>
                                </a:solidFill>
                                <a:latin typeface="Cambria Math" panose="02040503050406030204" pitchFamily="18" charset="0"/>
                              </a:rPr>
                              <m:t>1</m:t>
                            </m:r>
                            <m:r>
                              <a:rPr lang="en-US" i="1">
                                <a:solidFill>
                                  <a:srgbClr val="009900"/>
                                </a:solidFill>
                                <a:latin typeface="Cambria Math" panose="02040503050406030204" pitchFamily="18" charset="0"/>
                              </a:rPr>
                              <m:t>,</m:t>
                            </m:r>
                            <m:r>
                              <a:rPr lang="en-US" i="1">
                                <a:solidFill>
                                  <a:srgbClr val="009900"/>
                                </a:solidFill>
                                <a:latin typeface="Cambria Math" panose="02040503050406030204" pitchFamily="18" charset="0"/>
                              </a:rPr>
                              <m:t>3</m:t>
                            </m:r>
                          </m:e>
                        </m:d>
                      </m:sub>
                    </m:sSub>
                    <m:r>
                      <a:rPr lang="en-US" b="0" i="1" smtClean="0">
                        <a:solidFill>
                          <a:srgbClr val="009900"/>
                        </a:solidFill>
                        <a:latin typeface="Cambria Math" panose="02040503050406030204" pitchFamily="18" charset="0"/>
                      </a:rPr>
                      <m:t>=</m:t>
                    </m:r>
                    <m:sSub>
                      <m:sSubPr>
                        <m:ctrlPr>
                          <a:rPr lang="en-US" i="1">
                            <a:solidFill>
                              <a:srgbClr val="009900"/>
                            </a:solidFill>
                            <a:latin typeface="Cambria Math" panose="02040503050406030204" pitchFamily="18" charset="0"/>
                          </a:rPr>
                        </m:ctrlPr>
                      </m:sSubPr>
                      <m:e>
                        <m:r>
                          <a:rPr lang="en-US" i="1">
                            <a:solidFill>
                              <a:srgbClr val="009900"/>
                            </a:solidFill>
                            <a:latin typeface="Cambria Math" panose="02040503050406030204" pitchFamily="18" charset="0"/>
                          </a:rPr>
                          <m:t>𝑞</m:t>
                        </m:r>
                      </m:e>
                      <m:sub>
                        <m:d>
                          <m:dPr>
                            <m:begChr m:val="{"/>
                            <m:endChr m:val="}"/>
                            <m:ctrlPr>
                              <a:rPr lang="en-US" i="1">
                                <a:solidFill>
                                  <a:srgbClr val="009900"/>
                                </a:solidFill>
                                <a:latin typeface="Cambria Math" panose="02040503050406030204" pitchFamily="18" charset="0"/>
                              </a:rPr>
                            </m:ctrlPr>
                          </m:dPr>
                          <m:e>
                            <m:r>
                              <a:rPr lang="en-US" i="1">
                                <a:solidFill>
                                  <a:srgbClr val="009900"/>
                                </a:solidFill>
                                <a:latin typeface="Cambria Math" panose="02040503050406030204" pitchFamily="18" charset="0"/>
                              </a:rPr>
                              <m:t>2</m:t>
                            </m:r>
                            <m:r>
                              <a:rPr lang="en-US" i="1">
                                <a:solidFill>
                                  <a:srgbClr val="009900"/>
                                </a:solidFill>
                                <a:latin typeface="Cambria Math" panose="02040503050406030204" pitchFamily="18" charset="0"/>
                              </a:rPr>
                              <m:t>,</m:t>
                            </m:r>
                            <m:r>
                              <a:rPr lang="en-US" i="1">
                                <a:solidFill>
                                  <a:srgbClr val="009900"/>
                                </a:solidFill>
                                <a:latin typeface="Cambria Math" panose="02040503050406030204" pitchFamily="18" charset="0"/>
                              </a:rPr>
                              <m:t>4</m:t>
                            </m:r>
                          </m:e>
                        </m:d>
                      </m:sub>
                    </m:sSub>
                  </m:oMath>
                </a14:m>
                <a:endParaRPr lang="en-US" dirty="0" smtClean="0"/>
              </a:p>
              <a:p>
                <a:endParaRPr lang="en-US" dirty="0"/>
              </a:p>
              <a:p>
                <a:r>
                  <a:rPr lang="en-US" dirty="0" smtClean="0"/>
                  <a:t>And then they are both equal to </a:t>
                </a:r>
                <a14:m>
                  <m:oMath xmlns:m="http://schemas.openxmlformats.org/officeDocument/2006/math">
                    <m:r>
                      <a:rPr lang="en-US" i="1" dirty="0" smtClean="0">
                        <a:solidFill>
                          <a:srgbClr val="009900"/>
                        </a:solidFill>
                        <a:latin typeface="Cambria Math" panose="02040503050406030204" pitchFamily="18" charset="0"/>
                      </a:rPr>
                      <m:t>𝑏</m:t>
                    </m:r>
                  </m:oMath>
                </a14:m>
                <a:r>
                  <a:rPr lang="en-US" dirty="0" smtClean="0"/>
                  <a:t>’s prior, too!</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71600" y="5229200"/>
                <a:ext cx="7056784" cy="943335"/>
              </a:xfrm>
              <a:prstGeom prst="rect">
                <a:avLst/>
              </a:prstGeom>
              <a:blipFill>
                <a:blip r:embed="rId6"/>
                <a:stretch>
                  <a:fillRect l="-691" t="-3871"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339752" y="3068960"/>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00"/>
                              </a:solidFill>
                              <a:latin typeface="Cambria Math" panose="02040503050406030204" pitchFamily="18" charset="0"/>
                            </a:rPr>
                          </m:ctrlPr>
                        </m:sSubPr>
                        <m:e>
                          <m:r>
                            <a:rPr lang="en-US" b="0" i="1" smtClean="0">
                              <a:solidFill>
                                <a:srgbClr val="009900"/>
                              </a:solidFill>
                              <a:latin typeface="Cambria Math" panose="02040503050406030204" pitchFamily="18" charset="0"/>
                            </a:rPr>
                            <m:t>𝑞</m:t>
                          </m:r>
                        </m:e>
                        <m:sub>
                          <m:d>
                            <m:dPr>
                              <m:begChr m:val="{"/>
                              <m:endChr m:val="}"/>
                              <m:ctrlPr>
                                <a:rPr lang="en-US" i="1" smtClean="0">
                                  <a:solidFill>
                                    <a:srgbClr val="009900"/>
                                  </a:solidFill>
                                  <a:latin typeface="Cambria Math" panose="02040503050406030204" pitchFamily="18" charset="0"/>
                                </a:rPr>
                              </m:ctrlPr>
                            </m:dPr>
                            <m:e>
                              <m:r>
                                <a:rPr lang="en-US" b="0" i="1" smtClean="0">
                                  <a:solidFill>
                                    <a:srgbClr val="009900"/>
                                  </a:solidFill>
                                  <a:latin typeface="Cambria Math" panose="02040503050406030204" pitchFamily="18" charset="0"/>
                                </a:rPr>
                                <m:t>1</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3</m:t>
                              </m:r>
                            </m:e>
                          </m:d>
                        </m:sub>
                      </m:sSub>
                    </m:oMath>
                  </m:oMathPara>
                </a14:m>
                <a:endParaRPr lang="en-US" dirty="0">
                  <a:solidFill>
                    <a:srgbClr val="0099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39752" y="3068960"/>
                <a:ext cx="720080" cy="396519"/>
              </a:xfrm>
              <a:prstGeom prst="rect">
                <a:avLst/>
              </a:prstGeom>
              <a:blipFill>
                <a:blip r:embed="rId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17820" y="3119194"/>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00"/>
                              </a:solidFill>
                              <a:latin typeface="Cambria Math" panose="02040503050406030204" pitchFamily="18" charset="0"/>
                            </a:rPr>
                          </m:ctrlPr>
                        </m:sSubPr>
                        <m:e>
                          <m:r>
                            <a:rPr lang="en-US" b="0" i="1" smtClean="0">
                              <a:solidFill>
                                <a:srgbClr val="009900"/>
                              </a:solidFill>
                              <a:latin typeface="Cambria Math" panose="02040503050406030204" pitchFamily="18" charset="0"/>
                            </a:rPr>
                            <m:t>𝑞</m:t>
                          </m:r>
                        </m:e>
                        <m:sub>
                          <m:d>
                            <m:dPr>
                              <m:begChr m:val="{"/>
                              <m:endChr m:val="}"/>
                              <m:ctrlPr>
                                <a:rPr lang="en-US" i="1" smtClean="0">
                                  <a:solidFill>
                                    <a:srgbClr val="009900"/>
                                  </a:solidFill>
                                  <a:latin typeface="Cambria Math" panose="02040503050406030204" pitchFamily="18" charset="0"/>
                                </a:rPr>
                              </m:ctrlPr>
                            </m:dPr>
                            <m:e>
                              <m:r>
                                <a:rPr lang="en-US" b="0" i="1" smtClean="0">
                                  <a:solidFill>
                                    <a:srgbClr val="009900"/>
                                  </a:solidFill>
                                  <a:latin typeface="Cambria Math" panose="02040503050406030204" pitchFamily="18" charset="0"/>
                                </a:rPr>
                                <m:t>2</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4</m:t>
                              </m:r>
                            </m:e>
                          </m:d>
                        </m:sub>
                      </m:sSub>
                    </m:oMath>
                  </m:oMathPara>
                </a14:m>
                <a:endParaRPr lang="en-US" dirty="0">
                  <a:solidFill>
                    <a:srgbClr val="0099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17820" y="3119194"/>
                <a:ext cx="720080" cy="39651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473441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Important:</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272</a:t>
            </a:fld>
            <a:endParaRPr lang="en-US" altLang="en-US"/>
          </a:p>
        </p:txBody>
      </p:sp>
      <p:sp>
        <p:nvSpPr>
          <p:cNvPr id="5" name="Oval 4"/>
          <p:cNvSpPr/>
          <p:nvPr/>
        </p:nvSpPr>
        <p:spPr bwMode="auto">
          <a:xfrm>
            <a:off x="3514516"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095528" y="2672916"/>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563888" y="4077072"/>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148064" y="4149080"/>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3242165" y="2303584"/>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42165" y="2303584"/>
                <a:ext cx="32501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00836" y="2346232"/>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0836" y="2346232"/>
                <a:ext cx="32501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1508" y="3826673"/>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1508" y="3826673"/>
                <a:ext cx="3250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63107" y="4000718"/>
                <a:ext cx="3250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4</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3107" y="4000718"/>
                <a:ext cx="325016" cy="369332"/>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2699791" y="2225291"/>
            <a:ext cx="3312369"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2771800" y="3717032"/>
            <a:ext cx="3312367" cy="957947"/>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5400000">
            <a:off x="1882621" y="2878018"/>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rot="5400000">
            <a:off x="3617609" y="2878017"/>
            <a:ext cx="3312369" cy="957947"/>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971600" y="5229200"/>
                <a:ext cx="7056784" cy="1240340"/>
              </a:xfrm>
              <a:prstGeom prst="rect">
                <a:avLst/>
              </a:prstGeom>
              <a:noFill/>
            </p:spPr>
            <p:txBody>
              <a:bodyPr wrap="square" rtlCol="0">
                <a:spAutoFit/>
              </a:bodyPr>
              <a:lstStyle/>
              <a:p>
                <a:r>
                  <a:rPr lang="en-US" dirty="0" smtClean="0"/>
                  <a:t>Equality of posteriors results from equality of priors:</a:t>
                </a:r>
              </a:p>
              <a:p>
                <a:pPr/>
                <a14:m>
                  <m:oMathPara xmlns:m="http://schemas.openxmlformats.org/officeDocument/2006/math">
                    <m:oMathParaPr>
                      <m:jc m:val="centerGroup"/>
                    </m:oMathParaPr>
                    <m:oMath xmlns:m="http://schemas.openxmlformats.org/officeDocument/2006/math">
                      <m:sSub>
                        <m:sSubPr>
                          <m:ctrlPr>
                            <a:rPr lang="en-US" i="1">
                              <a:solidFill>
                                <a:srgbClr val="009900"/>
                              </a:solidFill>
                              <a:latin typeface="Cambria Math" panose="02040503050406030204" pitchFamily="18" charset="0"/>
                            </a:rPr>
                          </m:ctrlPr>
                        </m:sSubPr>
                        <m:e>
                          <m:r>
                            <a:rPr lang="en-US" i="1">
                              <a:solidFill>
                                <a:srgbClr val="009900"/>
                              </a:solidFill>
                              <a:latin typeface="Cambria Math" panose="02040503050406030204" pitchFamily="18" charset="0"/>
                            </a:rPr>
                            <m:t>𝑞</m:t>
                          </m:r>
                        </m:e>
                        <m:sub>
                          <m:d>
                            <m:dPr>
                              <m:begChr m:val="{"/>
                              <m:endChr m:val="}"/>
                              <m:ctrlPr>
                                <a:rPr lang="en-US" i="1">
                                  <a:solidFill>
                                    <a:srgbClr val="009900"/>
                                  </a:solidFill>
                                  <a:latin typeface="Cambria Math" panose="02040503050406030204" pitchFamily="18" charset="0"/>
                                </a:rPr>
                              </m:ctrlPr>
                            </m:dPr>
                            <m:e>
                              <m:r>
                                <a:rPr lang="en-US" i="1">
                                  <a:solidFill>
                                    <a:srgbClr val="009900"/>
                                  </a:solidFill>
                                  <a:latin typeface="Cambria Math" panose="02040503050406030204" pitchFamily="18" charset="0"/>
                                </a:rPr>
                                <m:t>1</m:t>
                              </m:r>
                              <m:r>
                                <a:rPr lang="en-US" i="1">
                                  <a:solidFill>
                                    <a:srgbClr val="009900"/>
                                  </a:solidFill>
                                  <a:latin typeface="Cambria Math" panose="02040503050406030204" pitchFamily="18" charset="0"/>
                                </a:rPr>
                                <m:t>,</m:t>
                              </m:r>
                              <m:r>
                                <a:rPr lang="en-US" i="1">
                                  <a:solidFill>
                                    <a:srgbClr val="009900"/>
                                  </a:solidFill>
                                  <a:latin typeface="Cambria Math" panose="02040503050406030204" pitchFamily="18" charset="0"/>
                                </a:rPr>
                                <m:t>3</m:t>
                              </m:r>
                            </m:e>
                          </m:d>
                        </m:sub>
                      </m:sSub>
                      <m:r>
                        <a:rPr lang="en-US" b="0" i="1" smtClean="0">
                          <a:solidFill>
                            <a:srgbClr val="009900"/>
                          </a:solidFill>
                          <a:latin typeface="Cambria Math" panose="02040503050406030204" pitchFamily="18" charset="0"/>
                        </a:rPr>
                        <m:t>=</m:t>
                      </m:r>
                      <m:sSub>
                        <m:sSubPr>
                          <m:ctrlPr>
                            <a:rPr lang="en-US" i="1">
                              <a:solidFill>
                                <a:srgbClr val="009900"/>
                              </a:solidFill>
                              <a:latin typeface="Cambria Math" panose="02040503050406030204" pitchFamily="18" charset="0"/>
                            </a:rPr>
                          </m:ctrlPr>
                        </m:sSubPr>
                        <m:e>
                          <m:r>
                            <a:rPr lang="en-US" i="1">
                              <a:solidFill>
                                <a:srgbClr val="009900"/>
                              </a:solidFill>
                              <a:latin typeface="Cambria Math" panose="02040503050406030204" pitchFamily="18" charset="0"/>
                            </a:rPr>
                            <m:t>𝑞</m:t>
                          </m:r>
                        </m:e>
                        <m:sub>
                          <m:d>
                            <m:dPr>
                              <m:begChr m:val="{"/>
                              <m:endChr m:val="}"/>
                              <m:ctrlPr>
                                <a:rPr lang="en-US" i="1">
                                  <a:solidFill>
                                    <a:srgbClr val="009900"/>
                                  </a:solidFill>
                                  <a:latin typeface="Cambria Math" panose="02040503050406030204" pitchFamily="18" charset="0"/>
                                </a:rPr>
                              </m:ctrlPr>
                            </m:dPr>
                            <m:e>
                              <m:r>
                                <a:rPr lang="en-US" i="1">
                                  <a:solidFill>
                                    <a:srgbClr val="009900"/>
                                  </a:solidFill>
                                  <a:latin typeface="Cambria Math" panose="02040503050406030204" pitchFamily="18" charset="0"/>
                                </a:rPr>
                                <m:t>2</m:t>
                              </m:r>
                              <m:r>
                                <a:rPr lang="en-US" i="1">
                                  <a:solidFill>
                                    <a:srgbClr val="009900"/>
                                  </a:solidFill>
                                  <a:latin typeface="Cambria Math" panose="02040503050406030204" pitchFamily="18" charset="0"/>
                                </a:rPr>
                                <m:t>,</m:t>
                              </m:r>
                              <m:r>
                                <a:rPr lang="en-US" i="1">
                                  <a:solidFill>
                                    <a:srgbClr val="009900"/>
                                  </a:solidFill>
                                  <a:latin typeface="Cambria Math" panose="02040503050406030204" pitchFamily="18" charset="0"/>
                                </a:rPr>
                                <m:t>4</m:t>
                              </m:r>
                            </m:e>
                          </m:d>
                        </m:sub>
                      </m:sSub>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𝑞</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𝑝</m:t>
                          </m:r>
                        </m:e>
                        <m:sub>
                          <m:d>
                            <m:dPr>
                              <m:begChr m:val="{"/>
                              <m:endChr m:val="}"/>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1</m:t>
                              </m:r>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2</m:t>
                              </m:r>
                            </m:e>
                          </m:d>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𝑝</m:t>
                          </m:r>
                        </m:e>
                        <m:sub>
                          <m:d>
                            <m:dPr>
                              <m:begChr m:val="{"/>
                              <m:endChr m:val="}"/>
                              <m:ctrlPr>
                                <a:rPr lang="en-US" i="1">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3</m:t>
                              </m:r>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4</m:t>
                              </m:r>
                            </m:e>
                          </m:d>
                        </m:sub>
                      </m:sSub>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𝑝</m:t>
                      </m:r>
                    </m:oMath>
                  </m:oMathPara>
                </a14:m>
                <a:endParaRPr lang="en-US" b="1"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71600" y="5229200"/>
                <a:ext cx="7056784" cy="1240340"/>
              </a:xfrm>
              <a:prstGeom prst="rect">
                <a:avLst/>
              </a:prstGeom>
              <a:blipFill>
                <a:blip r:embed="rId6"/>
                <a:stretch>
                  <a:fillRect l="-691" t="-2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339752" y="3068960"/>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00"/>
                              </a:solidFill>
                              <a:latin typeface="Cambria Math" panose="02040503050406030204" pitchFamily="18" charset="0"/>
                            </a:rPr>
                          </m:ctrlPr>
                        </m:sSubPr>
                        <m:e>
                          <m:r>
                            <a:rPr lang="en-US" b="0" i="1" smtClean="0">
                              <a:solidFill>
                                <a:srgbClr val="009900"/>
                              </a:solidFill>
                              <a:latin typeface="Cambria Math" panose="02040503050406030204" pitchFamily="18" charset="0"/>
                            </a:rPr>
                            <m:t>𝑞</m:t>
                          </m:r>
                        </m:e>
                        <m:sub>
                          <m:d>
                            <m:dPr>
                              <m:begChr m:val="{"/>
                              <m:endChr m:val="}"/>
                              <m:ctrlPr>
                                <a:rPr lang="en-US" i="1" smtClean="0">
                                  <a:solidFill>
                                    <a:srgbClr val="009900"/>
                                  </a:solidFill>
                                  <a:latin typeface="Cambria Math" panose="02040503050406030204" pitchFamily="18" charset="0"/>
                                </a:rPr>
                              </m:ctrlPr>
                            </m:dPr>
                            <m:e>
                              <m:r>
                                <a:rPr lang="en-US" b="0" i="1" smtClean="0">
                                  <a:solidFill>
                                    <a:srgbClr val="009900"/>
                                  </a:solidFill>
                                  <a:latin typeface="Cambria Math" panose="02040503050406030204" pitchFamily="18" charset="0"/>
                                </a:rPr>
                                <m:t>1</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3</m:t>
                              </m:r>
                            </m:e>
                          </m:d>
                        </m:sub>
                      </m:sSub>
                    </m:oMath>
                  </m:oMathPara>
                </a14:m>
                <a:endParaRPr lang="en-US" dirty="0">
                  <a:solidFill>
                    <a:srgbClr val="0099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39752" y="3068960"/>
                <a:ext cx="720080" cy="396519"/>
              </a:xfrm>
              <a:prstGeom prst="rect">
                <a:avLst/>
              </a:prstGeom>
              <a:blipFill>
                <a:blip r:embed="rId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17820" y="3119194"/>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00"/>
                              </a:solidFill>
                              <a:latin typeface="Cambria Math" panose="02040503050406030204" pitchFamily="18" charset="0"/>
                            </a:rPr>
                          </m:ctrlPr>
                        </m:sSubPr>
                        <m:e>
                          <m:r>
                            <a:rPr lang="en-US" b="0" i="1" smtClean="0">
                              <a:solidFill>
                                <a:srgbClr val="009900"/>
                              </a:solidFill>
                              <a:latin typeface="Cambria Math" panose="02040503050406030204" pitchFamily="18" charset="0"/>
                            </a:rPr>
                            <m:t>𝑞</m:t>
                          </m:r>
                        </m:e>
                        <m:sub>
                          <m:d>
                            <m:dPr>
                              <m:begChr m:val="{"/>
                              <m:endChr m:val="}"/>
                              <m:ctrlPr>
                                <a:rPr lang="en-US" i="1" smtClean="0">
                                  <a:solidFill>
                                    <a:srgbClr val="009900"/>
                                  </a:solidFill>
                                  <a:latin typeface="Cambria Math" panose="02040503050406030204" pitchFamily="18" charset="0"/>
                                </a:rPr>
                              </m:ctrlPr>
                            </m:dPr>
                            <m:e>
                              <m:r>
                                <a:rPr lang="en-US" b="0" i="1" smtClean="0">
                                  <a:solidFill>
                                    <a:srgbClr val="009900"/>
                                  </a:solidFill>
                                  <a:latin typeface="Cambria Math" panose="02040503050406030204" pitchFamily="18" charset="0"/>
                                </a:rPr>
                                <m:t>2</m:t>
                              </m:r>
                              <m:r>
                                <a:rPr lang="en-US" b="0" i="1" smtClean="0">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4</m:t>
                              </m:r>
                            </m:e>
                          </m:d>
                        </m:sub>
                      </m:sSub>
                    </m:oMath>
                  </m:oMathPara>
                </a14:m>
                <a:endParaRPr lang="en-US" dirty="0">
                  <a:solidFill>
                    <a:srgbClr val="0099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17820" y="3119194"/>
                <a:ext cx="720080" cy="3965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15562" y="1846779"/>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𝑝</m:t>
                          </m:r>
                        </m:e>
                        <m:sub>
                          <m:d>
                            <m:dPr>
                              <m:begChr m:val="{"/>
                              <m:endChr m:val="}"/>
                              <m:ctrlPr>
                                <a:rPr lang="en-US"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1</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2</m:t>
                              </m:r>
                            </m:e>
                          </m:d>
                        </m:sub>
                      </m:sSub>
                    </m:oMath>
                  </m:oMathPara>
                </a14:m>
                <a:endParaRPr lang="en-US" dirty="0">
                  <a:solidFill>
                    <a:srgbClr val="7030A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15562" y="1846779"/>
                <a:ext cx="720080" cy="39651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74740" y="4645818"/>
                <a:ext cx="720080" cy="396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𝑝</m:t>
                          </m:r>
                        </m:e>
                        <m:sub>
                          <m:d>
                            <m:dPr>
                              <m:begChr m:val="{"/>
                              <m:endChr m:val="}"/>
                              <m:ctrlPr>
                                <a:rPr lang="en-US"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3</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4</m:t>
                              </m:r>
                            </m:e>
                          </m:d>
                        </m:sub>
                      </m:sSub>
                    </m:oMath>
                  </m:oMathPara>
                </a14:m>
                <a:endParaRPr lang="en-US" dirty="0">
                  <a:solidFill>
                    <a:srgbClr val="7030A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74740" y="4645818"/>
                <a:ext cx="720080" cy="396519"/>
              </a:xfrm>
              <a:prstGeom prst="rect">
                <a:avLst/>
              </a:prstGeom>
              <a:blipFill>
                <a:blip r:embed="rId10"/>
                <a:stretch>
                  <a:fillRect b="-1538"/>
                </a:stretch>
              </a:blipFill>
            </p:spPr>
            <p:txBody>
              <a:bodyPr/>
              <a:lstStyle/>
              <a:p>
                <a:r>
                  <a:rPr lang="en-US">
                    <a:noFill/>
                  </a:rPr>
                  <a:t> </a:t>
                </a:r>
              </a:p>
            </p:txBody>
          </p:sp>
        </mc:Fallback>
      </mc:AlternateContent>
    </p:spTree>
    <p:extLst>
      <p:ext uri="{BB962C8B-B14F-4D97-AF65-F5344CB8AC3E}">
        <p14:creationId xmlns:p14="http://schemas.microsoft.com/office/powerpoint/2010/main" val="410570862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Following “Agreeing to Disagree”</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273</a:t>
            </a:fld>
            <a:endParaRPr lang="en-US" altLang="en-US"/>
          </a:p>
        </p:txBody>
      </p:sp>
      <p:sp>
        <p:nvSpPr>
          <p:cNvPr id="7" name="TextBox 6"/>
          <p:cNvSpPr txBox="1"/>
          <p:nvPr/>
        </p:nvSpPr>
        <p:spPr>
          <a:xfrm>
            <a:off x="971600" y="1772816"/>
            <a:ext cx="7128792" cy="4247317"/>
          </a:xfrm>
          <a:prstGeom prst="rect">
            <a:avLst/>
          </a:prstGeom>
          <a:noFill/>
        </p:spPr>
        <p:txBody>
          <a:bodyPr wrap="square" rtlCol="0">
            <a:spAutoFit/>
          </a:bodyPr>
          <a:lstStyle/>
          <a:p>
            <a:pPr>
              <a:lnSpc>
                <a:spcPct val="150000"/>
              </a:lnSpc>
            </a:pPr>
            <a:r>
              <a:rPr lang="en-US" sz="2400" dirty="0" smtClean="0">
                <a:solidFill>
                  <a:srgbClr val="7030A0"/>
                </a:solidFill>
              </a:rPr>
              <a:t>No-betting</a:t>
            </a:r>
            <a:r>
              <a:rPr lang="en-US" sz="2400" dirty="0" smtClean="0"/>
              <a:t> results</a:t>
            </a:r>
          </a:p>
          <a:p>
            <a:pPr>
              <a:lnSpc>
                <a:spcPct val="150000"/>
              </a:lnSpc>
            </a:pPr>
            <a:endParaRPr lang="en-US" sz="2400" dirty="0"/>
          </a:p>
          <a:p>
            <a:pPr>
              <a:lnSpc>
                <a:spcPct val="150000"/>
              </a:lnSpc>
            </a:pPr>
            <a:r>
              <a:rPr lang="en-US" sz="2400" dirty="0" smtClean="0">
                <a:solidFill>
                  <a:srgbClr val="7030A0"/>
                </a:solidFill>
              </a:rPr>
              <a:t>No-trade</a:t>
            </a:r>
            <a:r>
              <a:rPr lang="en-US" sz="2400" dirty="0" smtClean="0"/>
              <a:t> results</a:t>
            </a:r>
          </a:p>
          <a:p>
            <a:pPr>
              <a:lnSpc>
                <a:spcPct val="150000"/>
              </a:lnSpc>
            </a:pPr>
            <a:endParaRPr lang="en-US" sz="2400" dirty="0"/>
          </a:p>
          <a:p>
            <a:pPr>
              <a:lnSpc>
                <a:spcPct val="150000"/>
              </a:lnSpc>
            </a:pPr>
            <a:r>
              <a:rPr lang="en-US" sz="2000" dirty="0" smtClean="0"/>
              <a:t>Intuitively, if someone wants to trade with me, I can infer something about the information they received even if I don’t have direct access to that information</a:t>
            </a:r>
          </a:p>
          <a:p>
            <a:pPr algn="ctr">
              <a:lnSpc>
                <a:spcPct val="150000"/>
              </a:lnSpc>
            </a:pPr>
            <a:endParaRPr lang="en-US" sz="2400" i="1"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58489945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Information, trade and common knowledge </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Paul </a:t>
            </a:r>
            <a:r>
              <a:rPr lang="en-US" altLang="en-US" sz="2000" dirty="0" err="1" smtClean="0">
                <a:solidFill>
                  <a:srgbClr val="FF0000"/>
                </a:solidFill>
              </a:rPr>
              <a:t>Milgrom</a:t>
            </a:r>
            <a:r>
              <a:rPr lang="en-US" altLang="en-US" sz="2000" dirty="0" smtClean="0">
                <a:solidFill>
                  <a:srgbClr val="FF0000"/>
                </a:solidFill>
              </a:rPr>
              <a:t>, Nancy </a:t>
            </a:r>
            <a:r>
              <a:rPr lang="en-US" altLang="en-US" sz="2000" dirty="0" err="1" smtClean="0">
                <a:solidFill>
                  <a:srgbClr val="FF0000"/>
                </a:solidFill>
              </a:rPr>
              <a:t>Stokey</a:t>
            </a:r>
            <a:endParaRPr lang="en-US" altLang="en-US" sz="2000" dirty="0" smtClean="0">
              <a:solidFill>
                <a:srgbClr val="FF0000"/>
              </a:solidFill>
            </a:endParaRPr>
          </a:p>
          <a:p>
            <a:pPr marL="0" indent="0" algn="l" rtl="0" eaLnBrk="1" hangingPunct="1">
              <a:lnSpc>
                <a:spcPct val="150000"/>
              </a:lnSpc>
              <a:buNone/>
            </a:pPr>
            <a:r>
              <a:rPr lang="en-US" sz="1800" i="1" dirty="0" smtClean="0"/>
              <a:t>Journal of Economic Theory</a:t>
            </a:r>
            <a:r>
              <a:rPr lang="en-US" sz="1800" dirty="0" smtClean="0"/>
              <a:t>, Vol. 26, No. 1 (Feb., 1982), pp. 17-27</a:t>
            </a:r>
            <a:endParaRPr lang="en-US" sz="1800" dirty="0"/>
          </a:p>
          <a:p>
            <a:pPr marL="0" indent="0" algn="l" rtl="0">
              <a:buNone/>
            </a:pPr>
            <a:r>
              <a:rPr lang="en-US" sz="1800" b="1" dirty="0" smtClean="0"/>
              <a:t>Abstract</a:t>
            </a:r>
          </a:p>
          <a:p>
            <a:pPr marL="0" indent="0" algn="l" rtl="0">
              <a:buNone/>
            </a:pPr>
            <a:r>
              <a:rPr lang="en-US" sz="1800" dirty="0"/>
              <a:t>In any voluntary trading process, if agents have rational expectations, then it is common knowledge among them that the equilibrium trade is feasible and individually rational. This condition is used to show that when risk-averse traders begin at a Pareto optimal allocation (relative to their prior beliefs) and then receive private information (which disturbs the marginal conditions), they can still never agree to any non-null trade. On markets, information is revealed by price changes. An equilibrium with fully revealing price changes always exists, and even at other equilibria the information revealed by price changes “swamps” each trader's private information.</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274</a:t>
            </a:fld>
            <a:endParaRPr lang="en-US" altLang="en-US"/>
          </a:p>
        </p:txBody>
      </p:sp>
    </p:spTree>
    <p:extLst>
      <p:ext uri="{BB962C8B-B14F-4D97-AF65-F5344CB8AC3E}">
        <p14:creationId xmlns:p14="http://schemas.microsoft.com/office/powerpoint/2010/main" val="381441803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Common knowledge among computers</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275</a:t>
            </a:fld>
            <a:endParaRPr lang="en-US" altLang="en-US"/>
          </a:p>
        </p:txBody>
      </p:sp>
      <p:sp>
        <p:nvSpPr>
          <p:cNvPr id="7" name="TextBox 6"/>
          <p:cNvSpPr txBox="1"/>
          <p:nvPr/>
        </p:nvSpPr>
        <p:spPr>
          <a:xfrm>
            <a:off x="683568" y="1340768"/>
            <a:ext cx="7632848" cy="5262979"/>
          </a:xfrm>
          <a:prstGeom prst="rect">
            <a:avLst/>
          </a:prstGeom>
          <a:noFill/>
        </p:spPr>
        <p:txBody>
          <a:bodyPr wrap="square" rtlCol="0">
            <a:spAutoFit/>
          </a:bodyPr>
          <a:lstStyle/>
          <a:p>
            <a:pPr>
              <a:lnSpc>
                <a:spcPct val="150000"/>
              </a:lnSpc>
            </a:pPr>
            <a:r>
              <a:rPr lang="en-US" sz="2000" dirty="0" smtClean="0">
                <a:solidFill>
                  <a:srgbClr val="FF0000"/>
                </a:solidFill>
              </a:rPr>
              <a:t>The Byzantine Generals problem</a:t>
            </a:r>
            <a:r>
              <a:rPr lang="en-US" sz="2000" dirty="0" smtClean="0"/>
              <a:t>: Two generals need to coordinate an attack.  </a:t>
            </a:r>
            <a:r>
              <a:rPr lang="en-US" sz="2000" dirty="0" err="1" smtClean="0"/>
              <a:t>Mis</a:t>
            </a:r>
            <a:r>
              <a:rPr lang="en-US" sz="2000" dirty="0" smtClean="0"/>
              <a:t>-coordination is a disaster.</a:t>
            </a:r>
          </a:p>
          <a:p>
            <a:pPr>
              <a:lnSpc>
                <a:spcPct val="150000"/>
              </a:lnSpc>
            </a:pPr>
            <a:endParaRPr lang="en-US" sz="2000" dirty="0" smtClean="0"/>
          </a:p>
          <a:p>
            <a:pPr>
              <a:lnSpc>
                <a:spcPct val="150000"/>
              </a:lnSpc>
            </a:pPr>
            <a:r>
              <a:rPr lang="en-US" sz="2000" dirty="0" smtClean="0"/>
              <a:t>One sends a messenger, but the latter might be captured, so the sender awaits a </a:t>
            </a:r>
            <a:r>
              <a:rPr lang="en-US" sz="2000" dirty="0" smtClean="0">
                <a:solidFill>
                  <a:srgbClr val="C00000"/>
                </a:solidFill>
              </a:rPr>
              <a:t>confirmation</a:t>
            </a:r>
            <a:r>
              <a:rPr lang="en-US" sz="2000" dirty="0" smtClean="0"/>
              <a:t>.</a:t>
            </a:r>
          </a:p>
          <a:p>
            <a:pPr>
              <a:lnSpc>
                <a:spcPct val="150000"/>
              </a:lnSpc>
            </a:pPr>
            <a:endParaRPr lang="en-US" sz="2000" dirty="0" smtClean="0"/>
          </a:p>
          <a:p>
            <a:pPr>
              <a:lnSpc>
                <a:spcPct val="150000"/>
              </a:lnSpc>
            </a:pPr>
            <a:r>
              <a:rPr lang="en-US" sz="2000" dirty="0" smtClean="0"/>
              <a:t>But then the receiver needs to know that the confirmation has arrived.  So we need a </a:t>
            </a:r>
            <a:r>
              <a:rPr lang="en-US" sz="2000" dirty="0" smtClean="0">
                <a:solidFill>
                  <a:srgbClr val="C00000"/>
                </a:solidFill>
              </a:rPr>
              <a:t>confirmation of the confirmation</a:t>
            </a:r>
            <a:r>
              <a:rPr lang="en-US" sz="2000" dirty="0" smtClean="0"/>
              <a:t>.</a:t>
            </a:r>
          </a:p>
          <a:p>
            <a:pPr>
              <a:lnSpc>
                <a:spcPct val="150000"/>
              </a:lnSpc>
            </a:pPr>
            <a:endParaRPr lang="en-US" sz="2000" dirty="0" smtClean="0"/>
          </a:p>
          <a:p>
            <a:pPr>
              <a:lnSpc>
                <a:spcPct val="150000"/>
              </a:lnSpc>
            </a:pPr>
            <a:r>
              <a:rPr lang="en-US" sz="2000" dirty="0" smtClean="0"/>
              <a:t>When will the arrival of the first message be common knowledge?</a:t>
            </a:r>
          </a:p>
          <a:p>
            <a:pPr algn="ctr">
              <a:lnSpc>
                <a:spcPct val="150000"/>
              </a:lnSpc>
            </a:pPr>
            <a:endParaRPr lang="en-US" sz="2400" i="1"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36421042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9"/>
            <a:ext cx="8229600" cy="4248472"/>
          </a:xfrm>
        </p:spPr>
        <p:txBody>
          <a:bodyPr/>
          <a:lstStyle/>
          <a:p>
            <a:pPr marL="0" indent="0" algn="l" rtl="0">
              <a:buNone/>
            </a:pPr>
            <a:r>
              <a:rPr lang="en-US" sz="2000" dirty="0" smtClean="0">
                <a:solidFill>
                  <a:srgbClr val="7030A0"/>
                </a:solidFill>
              </a:rPr>
              <a:t>The electronic mail game: strategic behavior under “almost common knowledge”</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Ariel Rubinstein</a:t>
            </a:r>
          </a:p>
          <a:p>
            <a:pPr marL="0" indent="0" algn="l" rtl="0" eaLnBrk="1" hangingPunct="1">
              <a:lnSpc>
                <a:spcPct val="150000"/>
              </a:lnSpc>
              <a:buNone/>
            </a:pPr>
            <a:r>
              <a:rPr lang="en-US" sz="1800" i="1" dirty="0" smtClean="0"/>
              <a:t>American Economic Review</a:t>
            </a:r>
            <a:r>
              <a:rPr lang="en-US" sz="1800" dirty="0" smtClean="0"/>
              <a:t>, Vol. 79, No. 3 (June, 1989), pp. 385-391</a:t>
            </a:r>
            <a:endParaRPr lang="en-US" sz="1800" dirty="0"/>
          </a:p>
          <a:p>
            <a:pPr marL="0" indent="0" algn="l" rtl="0">
              <a:buNone/>
            </a:pPr>
            <a:r>
              <a:rPr lang="en-US" sz="1800" b="1" dirty="0" smtClean="0"/>
              <a:t>Abstract</a:t>
            </a:r>
          </a:p>
          <a:p>
            <a:pPr marL="0" indent="0" algn="l" rtl="0">
              <a:buNone/>
            </a:pPr>
            <a:r>
              <a:rPr lang="en-US" sz="1800" dirty="0"/>
              <a:t>The paper addresses a paradoxical game-theoretic example which is closely related to the coordinated attack problem. Two players have to play one of two possible coordination games. Only one of them receives information about the coordination game to be played It is shown that the situation with "almost common knowledge" is very different from when the coordination game played is common knowledge. </a:t>
            </a: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276</a:t>
            </a:fld>
            <a:endParaRPr lang="en-US" altLang="en-US"/>
          </a:p>
        </p:txBody>
      </p:sp>
    </p:spTree>
    <p:extLst>
      <p:ext uri="{BB962C8B-B14F-4D97-AF65-F5344CB8AC3E}">
        <p14:creationId xmlns:p14="http://schemas.microsoft.com/office/powerpoint/2010/main" val="260496498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Another puzzle</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277</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755576" y="1382589"/>
                <a:ext cx="7632848" cy="5078313"/>
              </a:xfrm>
              <a:prstGeom prst="rect">
                <a:avLst/>
              </a:prstGeom>
              <a:noFill/>
            </p:spPr>
            <p:txBody>
              <a:bodyPr wrap="square" rtlCol="0">
                <a:spAutoFit/>
              </a:bodyPr>
              <a:lstStyle/>
              <a:p>
                <a:pPr>
                  <a:lnSpc>
                    <a:spcPct val="150000"/>
                  </a:lnSpc>
                </a:pPr>
                <a:r>
                  <a:rPr lang="en-US" sz="2400" dirty="0" smtClean="0"/>
                  <a:t>A computer sends a message to another, and it is CK that it takes </a:t>
                </a:r>
                <a14:m>
                  <m:oMath xmlns:m="http://schemas.openxmlformats.org/officeDocument/2006/math">
                    <m:r>
                      <a:rPr lang="en-US" sz="2400" i="1" dirty="0" smtClean="0">
                        <a:solidFill>
                          <a:srgbClr val="FF0000"/>
                        </a:solidFill>
                        <a:latin typeface="Cambria Math" panose="02040503050406030204" pitchFamily="18" charset="0"/>
                      </a:rPr>
                      <m:t>60</m:t>
                    </m:r>
                    <m:r>
                      <a:rPr lang="en-US" sz="2400" i="1" dirty="0" smtClean="0">
                        <a:solidFill>
                          <a:srgbClr val="FF0000"/>
                        </a:solidFill>
                        <a:latin typeface="Cambria Math" panose="02040503050406030204" pitchFamily="18" charset="0"/>
                      </a:rPr>
                      <m:t>’’</m:t>
                    </m:r>
                  </m:oMath>
                </a14:m>
                <a:r>
                  <a:rPr lang="en-US" sz="2400" dirty="0" smtClean="0"/>
                  <a:t> to arrive.  If sent at </a:t>
                </a:r>
                <a14:m>
                  <m:oMath xmlns:m="http://schemas.openxmlformats.org/officeDocument/2006/math">
                    <m:r>
                      <a:rPr lang="en-US" sz="2400" b="0" i="1" smtClean="0">
                        <a:solidFill>
                          <a:srgbClr val="FF0000"/>
                        </a:solidFill>
                        <a:latin typeface="Cambria Math" panose="02040503050406030204" pitchFamily="18" charset="0"/>
                      </a:rPr>
                      <m:t>𝑡</m:t>
                    </m:r>
                  </m:oMath>
                </a14:m>
                <a:r>
                  <a:rPr lang="en-US" sz="2400" dirty="0" smtClean="0"/>
                  <a:t>, at </a:t>
                </a:r>
                <a14:m>
                  <m:oMath xmlns:m="http://schemas.openxmlformats.org/officeDocument/2006/math">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60</m:t>
                    </m:r>
                    <m:r>
                      <a:rPr lang="en-US" sz="2400" i="1" dirty="0">
                        <a:solidFill>
                          <a:srgbClr val="FF0000"/>
                        </a:solidFill>
                        <a:latin typeface="Cambria Math" panose="02040503050406030204" pitchFamily="18" charset="0"/>
                      </a:rPr>
                      <m:t>’’</m:t>
                    </m:r>
                  </m:oMath>
                </a14:m>
                <a:r>
                  <a:rPr lang="en-US" sz="2400" dirty="0" smtClean="0"/>
                  <a:t> it will be CK that it has indeed arrived.</a:t>
                </a:r>
              </a:p>
              <a:p>
                <a:pPr>
                  <a:lnSpc>
                    <a:spcPct val="150000"/>
                  </a:lnSpc>
                </a:pPr>
                <a:endParaRPr lang="en-US" sz="2400" dirty="0" smtClean="0"/>
              </a:p>
              <a:p>
                <a:pPr>
                  <a:lnSpc>
                    <a:spcPct val="150000"/>
                  </a:lnSpc>
                </a:pPr>
                <a:r>
                  <a:rPr lang="en-US" sz="2400" dirty="0" smtClean="0"/>
                  <a:t>Now there’s a technological </a:t>
                </a:r>
                <a:r>
                  <a:rPr lang="en-US" sz="2400" dirty="0" smtClean="0">
                    <a:solidFill>
                      <a:srgbClr val="7030A0"/>
                    </a:solidFill>
                  </a:rPr>
                  <a:t>improvement</a:t>
                </a:r>
                <a:r>
                  <a:rPr lang="en-US" sz="2400" dirty="0" smtClean="0"/>
                  <a:t>.  The message can take </a:t>
                </a:r>
                <a:r>
                  <a:rPr lang="en-US" sz="2400" dirty="0" smtClean="0">
                    <a:solidFill>
                      <a:srgbClr val="FF0000"/>
                    </a:solidFill>
                  </a:rPr>
                  <a:t>any amount of time up to </a:t>
                </a:r>
                <a14:m>
                  <m:oMath xmlns:m="http://schemas.openxmlformats.org/officeDocument/2006/math">
                    <m:r>
                      <a:rPr lang="en-US" sz="2400" i="1" dirty="0" smtClean="0">
                        <a:solidFill>
                          <a:srgbClr val="FF0000"/>
                        </a:solidFill>
                        <a:latin typeface="Cambria Math" panose="02040503050406030204" pitchFamily="18" charset="0"/>
                      </a:rPr>
                      <m:t>60</m:t>
                    </m:r>
                    <m:r>
                      <a:rPr lang="en-US" sz="2400" i="1" dirty="0" smtClean="0">
                        <a:solidFill>
                          <a:srgbClr val="FF0000"/>
                        </a:solidFill>
                        <a:latin typeface="Cambria Math" panose="02040503050406030204" pitchFamily="18" charset="0"/>
                      </a:rPr>
                      <m:t>’’</m:t>
                    </m:r>
                  </m:oMath>
                </a14:m>
                <a:r>
                  <a:rPr lang="en-US" sz="2400" dirty="0" smtClean="0">
                    <a:solidFill>
                      <a:srgbClr val="FF0000"/>
                    </a:solidFill>
                  </a:rPr>
                  <a:t> seconds </a:t>
                </a:r>
                <a:r>
                  <a:rPr lang="en-US" sz="2400" dirty="0"/>
                  <a:t>to arrive.  If sent at </a:t>
                </a:r>
                <a14:m>
                  <m:oMath xmlns:m="http://schemas.openxmlformats.org/officeDocument/2006/math">
                    <m:r>
                      <a:rPr lang="en-US" sz="2400" i="1" smtClean="0">
                        <a:solidFill>
                          <a:srgbClr val="FF0000"/>
                        </a:solidFill>
                        <a:latin typeface="Cambria Math" panose="02040503050406030204" pitchFamily="18" charset="0"/>
                      </a:rPr>
                      <m:t>𝑡</m:t>
                    </m:r>
                  </m:oMath>
                </a14:m>
                <a:r>
                  <a:rPr lang="en-US" sz="2400" dirty="0" smtClean="0"/>
                  <a:t>, when will it be </a:t>
                </a:r>
                <a:r>
                  <a:rPr lang="en-US" sz="2400" dirty="0"/>
                  <a:t>CK that </a:t>
                </a:r>
                <a:r>
                  <a:rPr lang="en-US" sz="2400" dirty="0" smtClean="0"/>
                  <a:t>the message </a:t>
                </a:r>
                <a:r>
                  <a:rPr lang="en-US" sz="2400" dirty="0"/>
                  <a:t>has indeed </a:t>
                </a:r>
                <a:r>
                  <a:rPr lang="en-US" sz="2400" dirty="0" smtClean="0"/>
                  <a:t>arrived?</a:t>
                </a:r>
              </a:p>
              <a:p>
                <a:pPr algn="ctr">
                  <a:lnSpc>
                    <a:spcPct val="150000"/>
                  </a:lnSpc>
                </a:pPr>
                <a:endParaRPr lang="en-US" sz="2400" i="1" dirty="0">
                  <a:solidFill>
                    <a:srgbClr val="7030A0"/>
                  </a:solidFill>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1382589"/>
                <a:ext cx="7632848" cy="5078313"/>
              </a:xfrm>
              <a:prstGeom prst="rect">
                <a:avLst/>
              </a:prstGeom>
              <a:blipFill>
                <a:blip r:embed="rId2"/>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35388156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Solution</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278</a:t>
            </a:fld>
            <a:endParaRPr lang="en-US" altLang="en-US"/>
          </a:p>
        </p:txBody>
      </p:sp>
      <mc:AlternateContent xmlns:mc="http://schemas.openxmlformats.org/markup-compatibility/2006" xmlns:a14="http://schemas.microsoft.com/office/drawing/2010/main">
        <mc:Choice Requires="a14">
          <p:sp>
            <p:nvSpPr>
              <p:cNvPr id="7" name="TextBox 6"/>
              <p:cNvSpPr txBox="1"/>
              <p:nvPr/>
            </p:nvSpPr>
            <p:spPr>
              <a:xfrm>
                <a:off x="755576" y="1382589"/>
                <a:ext cx="7632848" cy="4511556"/>
              </a:xfrm>
              <a:prstGeom prst="rect">
                <a:avLst/>
              </a:prstGeom>
              <a:noFill/>
            </p:spPr>
            <p:txBody>
              <a:bodyPr wrap="square" rtlCol="0">
                <a:spAutoFit/>
              </a:bodyPr>
              <a:lstStyle/>
              <a:p>
                <a:pPr>
                  <a:lnSpc>
                    <a:spcPct val="150000"/>
                  </a:lnSpc>
                </a:pPr>
                <a:r>
                  <a:rPr lang="en-US" sz="2400" dirty="0" smtClean="0">
                    <a:solidFill>
                      <a:srgbClr val="7030A0"/>
                    </a:solidFill>
                  </a:rPr>
                  <a:t>Never.</a:t>
                </a:r>
              </a:p>
              <a:p>
                <a:pPr>
                  <a:lnSpc>
                    <a:spcPct val="150000"/>
                  </a:lnSpc>
                </a:pPr>
                <a:r>
                  <a:rPr lang="en-US" dirty="0" smtClean="0"/>
                  <a:t>When sending, the first computer has to wait </a:t>
                </a:r>
                <a14:m>
                  <m:oMath xmlns:m="http://schemas.openxmlformats.org/officeDocument/2006/math">
                    <m:r>
                      <a:rPr lang="en-US" i="1" dirty="0">
                        <a:solidFill>
                          <a:srgbClr val="FF0000"/>
                        </a:solidFill>
                        <a:latin typeface="Cambria Math" panose="02040503050406030204" pitchFamily="18" charset="0"/>
                      </a:rPr>
                      <m:t>60</m:t>
                    </m:r>
                    <m:r>
                      <a:rPr lang="en-US" i="1" dirty="0">
                        <a:solidFill>
                          <a:srgbClr val="FF0000"/>
                        </a:solidFill>
                        <a:latin typeface="Cambria Math" panose="02040503050406030204" pitchFamily="18" charset="0"/>
                      </a:rPr>
                      <m:t>’’</m:t>
                    </m:r>
                  </m:oMath>
                </a14:m>
                <a:r>
                  <a:rPr lang="en-US" dirty="0" smtClean="0"/>
                  <a:t> to know the message has arrived.  (That was the case before the improvement, too.)</a:t>
                </a:r>
              </a:p>
              <a:p>
                <a:pPr>
                  <a:lnSpc>
                    <a:spcPct val="150000"/>
                  </a:lnSpc>
                </a:pPr>
                <a:r>
                  <a:rPr lang="en-US" dirty="0" smtClean="0"/>
                  <a:t>The </a:t>
                </a:r>
                <a:r>
                  <a:rPr lang="en-US" dirty="0" smtClean="0">
                    <a:solidFill>
                      <a:srgbClr val="009900"/>
                    </a:solidFill>
                  </a:rPr>
                  <a:t>receiver</a:t>
                </a:r>
                <a:r>
                  <a:rPr lang="en-US" dirty="0" smtClean="0"/>
                  <a:t>, when getting the message, has to </a:t>
                </a:r>
                <a:r>
                  <a:rPr lang="en-US" dirty="0"/>
                  <a:t>wait </a:t>
                </a:r>
                <a14:m>
                  <m:oMath xmlns:m="http://schemas.openxmlformats.org/officeDocument/2006/math">
                    <m:r>
                      <a:rPr lang="en-US" i="1" dirty="0">
                        <a:solidFill>
                          <a:srgbClr val="FF0000"/>
                        </a:solidFill>
                        <a:latin typeface="Cambria Math" panose="02040503050406030204" pitchFamily="18" charset="0"/>
                      </a:rPr>
                      <m:t>60</m:t>
                    </m:r>
                    <m:r>
                      <a:rPr lang="en-US" i="1" dirty="0">
                        <a:solidFill>
                          <a:srgbClr val="FF0000"/>
                        </a:solidFill>
                        <a:latin typeface="Cambria Math" panose="02040503050406030204" pitchFamily="18" charset="0"/>
                      </a:rPr>
                      <m:t>’’</m:t>
                    </m:r>
                  </m:oMath>
                </a14:m>
                <a:r>
                  <a:rPr lang="en-US" dirty="0"/>
                  <a:t> to know </a:t>
                </a:r>
                <a:r>
                  <a:rPr lang="en-US" dirty="0" smtClean="0"/>
                  <a:t>that the </a:t>
                </a:r>
                <a:r>
                  <a:rPr lang="en-US" dirty="0" smtClean="0">
                    <a:solidFill>
                      <a:srgbClr val="009900"/>
                    </a:solidFill>
                  </a:rPr>
                  <a:t>sender</a:t>
                </a:r>
                <a:r>
                  <a:rPr lang="en-US" dirty="0" smtClean="0"/>
                  <a:t> knows that the </a:t>
                </a:r>
                <a:r>
                  <a:rPr lang="en-US" dirty="0"/>
                  <a:t>message has arrived</a:t>
                </a:r>
                <a:r>
                  <a:rPr lang="en-US" dirty="0" smtClean="0"/>
                  <a:t>.  (That wasn’t the case </a:t>
                </a:r>
                <a:r>
                  <a:rPr lang="en-US" dirty="0" smtClean="0">
                    <a:latin typeface="+mn-lt"/>
                  </a:rPr>
                  <a:t>before!)</a:t>
                </a:r>
              </a:p>
              <a:p>
                <a:pPr>
                  <a:lnSpc>
                    <a:spcPct val="150000"/>
                  </a:lnSpc>
                </a:pPr>
                <a:r>
                  <a:rPr lang="en-US" dirty="0" smtClean="0">
                    <a:latin typeface="+mn-lt"/>
                  </a:rPr>
                  <a:t>So now the </a:t>
                </a:r>
                <a:r>
                  <a:rPr lang="en-US" dirty="0" smtClean="0">
                    <a:solidFill>
                      <a:srgbClr val="009900"/>
                    </a:solidFill>
                    <a:latin typeface="+mn-lt"/>
                  </a:rPr>
                  <a:t>sender</a:t>
                </a:r>
                <a:r>
                  <a:rPr lang="en-US" dirty="0" smtClean="0">
                    <a:latin typeface="+mn-lt"/>
                  </a:rPr>
                  <a:t>, at time </a:t>
                </a:r>
                <a14:m>
                  <m:oMath xmlns:m="http://schemas.openxmlformats.org/officeDocument/2006/math">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60</m:t>
                    </m:r>
                    <m:r>
                      <a:rPr lang="en-US" i="1" dirty="0">
                        <a:solidFill>
                          <a:srgbClr val="FF0000"/>
                        </a:solidFill>
                        <a:latin typeface="Cambria Math" panose="02040503050406030204" pitchFamily="18" charset="0"/>
                      </a:rPr>
                      <m:t>’’</m:t>
                    </m:r>
                  </m:oMath>
                </a14:m>
                <a:r>
                  <a:rPr lang="en-US" dirty="0" smtClean="0">
                    <a:latin typeface="+mn-lt"/>
                  </a:rPr>
                  <a:t> can be </a:t>
                </a:r>
                <a:r>
                  <a:rPr lang="en-US" dirty="0" smtClean="0">
                    <a:solidFill>
                      <a:srgbClr val="9933FF"/>
                    </a:solidFill>
                    <a:latin typeface="+mn-lt"/>
                  </a:rPr>
                  <a:t>sure</a:t>
                </a:r>
                <a:r>
                  <a:rPr lang="en-US" dirty="0" smtClean="0">
                    <a:latin typeface="+mn-lt"/>
                  </a:rPr>
                  <a:t> that the message made it, but it knows that the </a:t>
                </a:r>
                <a:r>
                  <a:rPr lang="en-US" dirty="0" smtClean="0">
                    <a:solidFill>
                      <a:srgbClr val="009900"/>
                    </a:solidFill>
                    <a:latin typeface="+mn-lt"/>
                  </a:rPr>
                  <a:t>receiver</a:t>
                </a:r>
                <a:r>
                  <a:rPr lang="en-US" dirty="0" smtClean="0">
                    <a:latin typeface="+mn-lt"/>
                  </a:rPr>
                  <a:t> </a:t>
                </a:r>
                <a:r>
                  <a:rPr lang="en-US" dirty="0" smtClean="0">
                    <a:solidFill>
                      <a:srgbClr val="9933FF"/>
                    </a:solidFill>
                    <a:latin typeface="+mn-lt"/>
                  </a:rPr>
                  <a:t>only now </a:t>
                </a:r>
                <a:r>
                  <a:rPr lang="en-US" dirty="0" smtClean="0">
                    <a:latin typeface="+mn-lt"/>
                  </a:rPr>
                  <a:t>starts counting another </a:t>
                </a:r>
                <a14:m>
                  <m:oMath xmlns:m="http://schemas.openxmlformats.org/officeDocument/2006/math">
                    <m:r>
                      <a:rPr lang="en-US" i="1" dirty="0">
                        <a:solidFill>
                          <a:srgbClr val="FF0000"/>
                        </a:solidFill>
                        <a:latin typeface="Cambria Math" panose="02040503050406030204" pitchFamily="18" charset="0"/>
                      </a:rPr>
                      <m:t>60</m:t>
                    </m:r>
                    <m:r>
                      <a:rPr lang="en-US" i="1" dirty="0">
                        <a:solidFill>
                          <a:srgbClr val="FF0000"/>
                        </a:solidFill>
                        <a:latin typeface="Cambria Math" panose="02040503050406030204" pitchFamily="18" charset="0"/>
                      </a:rPr>
                      <m:t>’’</m:t>
                    </m:r>
                  </m:oMath>
                </a14:m>
                <a:r>
                  <a:rPr lang="en-US" dirty="0"/>
                  <a:t> </a:t>
                </a:r>
                <a:r>
                  <a:rPr lang="en-US" dirty="0" smtClean="0">
                    <a:latin typeface="+mn-lt"/>
                  </a:rPr>
                  <a:t>until it knows that the </a:t>
                </a:r>
                <a:r>
                  <a:rPr lang="en-US" dirty="0" smtClean="0">
                    <a:solidFill>
                      <a:srgbClr val="009900"/>
                    </a:solidFill>
                    <a:latin typeface="+mn-lt"/>
                  </a:rPr>
                  <a:t>sender</a:t>
                </a:r>
                <a:r>
                  <a:rPr lang="en-US" dirty="0" smtClean="0">
                    <a:latin typeface="+mn-lt"/>
                  </a:rPr>
                  <a:t> knows.</a:t>
                </a:r>
              </a:p>
              <a:p>
                <a:pPr>
                  <a:lnSpc>
                    <a:spcPct val="150000"/>
                  </a:lnSpc>
                </a:pPr>
                <a:r>
                  <a:rPr lang="en-US" dirty="0" smtClean="0">
                    <a:solidFill>
                      <a:srgbClr val="7030A0"/>
                    </a:solidFill>
                    <a:latin typeface="+mn-lt"/>
                  </a:rPr>
                  <a:t>And on it goes…</a:t>
                </a:r>
                <a:endParaRPr lang="en-US" dirty="0">
                  <a:solidFill>
                    <a:srgbClr val="7030A0"/>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1382589"/>
                <a:ext cx="7632848" cy="4511556"/>
              </a:xfrm>
              <a:prstGeom prst="rect">
                <a:avLst/>
              </a:prstGeom>
              <a:blipFill>
                <a:blip r:embed="rId2"/>
                <a:stretch>
                  <a:fillRect l="-1278" r="-1358"/>
                </a:stretch>
              </a:blipFill>
            </p:spPr>
            <p:txBody>
              <a:bodyPr/>
              <a:lstStyle/>
              <a:p>
                <a:r>
                  <a:rPr lang="en-US">
                    <a:noFill/>
                  </a:rPr>
                  <a:t> </a:t>
                </a:r>
              </a:p>
            </p:txBody>
          </p:sp>
        </mc:Fallback>
      </mc:AlternateContent>
    </p:spTree>
    <p:extLst>
      <p:ext uri="{BB962C8B-B14F-4D97-AF65-F5344CB8AC3E}">
        <p14:creationId xmlns:p14="http://schemas.microsoft.com/office/powerpoint/2010/main" val="319039386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CK of Rationality </a:t>
            </a:r>
            <a:br>
              <a:rPr lang="en-US" sz="3600" dirty="0" smtClean="0">
                <a:solidFill>
                  <a:schemeClr val="accent2"/>
                </a:solidFill>
              </a:rPr>
            </a:br>
            <a:r>
              <a:rPr lang="en-US" sz="3600" dirty="0" smtClean="0">
                <a:solidFill>
                  <a:schemeClr val="accent2"/>
                </a:solidFill>
              </a:rPr>
              <a:t>and Backward Induction (BI)</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279</a:t>
            </a:fld>
            <a:endParaRPr lang="en-US" altLang="en-US"/>
          </a:p>
        </p:txBody>
      </p:sp>
      <p:sp>
        <p:nvSpPr>
          <p:cNvPr id="7" name="TextBox 6"/>
          <p:cNvSpPr txBox="1"/>
          <p:nvPr/>
        </p:nvSpPr>
        <p:spPr>
          <a:xfrm>
            <a:off x="755576" y="1569274"/>
            <a:ext cx="7632848" cy="4524315"/>
          </a:xfrm>
          <a:prstGeom prst="rect">
            <a:avLst/>
          </a:prstGeom>
          <a:noFill/>
        </p:spPr>
        <p:txBody>
          <a:bodyPr wrap="square" rtlCol="0">
            <a:spAutoFit/>
          </a:bodyPr>
          <a:lstStyle/>
          <a:p>
            <a:pPr>
              <a:lnSpc>
                <a:spcPct val="150000"/>
              </a:lnSpc>
            </a:pPr>
            <a:r>
              <a:rPr lang="en-US" sz="2400" dirty="0" smtClean="0"/>
              <a:t>There are theoretical issues: does CK of rationality imply the BI?</a:t>
            </a:r>
          </a:p>
          <a:p>
            <a:pPr>
              <a:lnSpc>
                <a:spcPct val="150000"/>
              </a:lnSpc>
            </a:pPr>
            <a:endParaRPr lang="en-US" sz="2400" dirty="0"/>
          </a:p>
          <a:p>
            <a:pPr>
              <a:lnSpc>
                <a:spcPct val="150000"/>
              </a:lnSpc>
            </a:pPr>
            <a:r>
              <a:rPr lang="en-US" sz="2400" dirty="0" smtClean="0"/>
              <a:t>After all, one deviation from the BI suffices to refute the theory</a:t>
            </a:r>
          </a:p>
          <a:p>
            <a:pPr>
              <a:lnSpc>
                <a:spcPct val="150000"/>
              </a:lnSpc>
            </a:pPr>
            <a:endParaRPr lang="en-US" sz="2400" dirty="0" smtClean="0"/>
          </a:p>
          <a:p>
            <a:pPr>
              <a:lnSpc>
                <a:spcPct val="150000"/>
              </a:lnSpc>
            </a:pPr>
            <a:r>
              <a:rPr lang="en-US" sz="2400" dirty="0" smtClean="0"/>
              <a:t>What will happen then?</a:t>
            </a:r>
          </a:p>
          <a:p>
            <a:pPr algn="ctr">
              <a:lnSpc>
                <a:spcPct val="150000"/>
              </a:lnSpc>
            </a:pPr>
            <a:endParaRPr lang="en-US" sz="2400" i="1"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226677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What is “finitely additive”?</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28</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4953536"/>
              </a:xfrm>
              <a:prstGeom prst="rect">
                <a:avLst/>
              </a:prstGeom>
              <a:noFill/>
            </p:spPr>
            <p:txBody>
              <a:bodyPr wrap="square" rtlCol="0">
                <a:spAutoFit/>
              </a:bodyPr>
              <a:lstStyle/>
              <a:p>
                <a:pPr>
                  <a:lnSpc>
                    <a:spcPct val="150000"/>
                  </a:lnSpc>
                </a:pPr>
                <a:r>
                  <a:rPr lang="en-US" sz="2400" dirty="0" smtClean="0"/>
                  <a:t>A probability measure </a:t>
                </a:r>
                <a14:m>
                  <m:oMath xmlns:m="http://schemas.openxmlformats.org/officeDocument/2006/math">
                    <m:r>
                      <a:rPr lang="en-US" sz="2400" b="0" i="1" smtClean="0">
                        <a:solidFill>
                          <a:srgbClr val="FF0000"/>
                        </a:solidFill>
                        <a:latin typeface="Cambria Math"/>
                      </a:rPr>
                      <m:t>𝑝</m:t>
                    </m:r>
                  </m:oMath>
                </a14:m>
                <a:r>
                  <a:rPr lang="en-US" sz="2400" dirty="0" smtClean="0"/>
                  <a:t> should satisfy </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𝑝</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a:rPr>
                            <m:t>𝐴</m:t>
                          </m:r>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𝐵</m:t>
                          </m:r>
                        </m:e>
                      </m:d>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𝑝</m:t>
                      </m:r>
                      <m:d>
                        <m:dPr>
                          <m:ctrlPr>
                            <a:rPr lang="en-US" sz="2400" b="0" i="1" smtClean="0">
                              <a:solidFill>
                                <a:srgbClr val="FF0000"/>
                              </a:solidFill>
                              <a:latin typeface="Cambria Math" panose="02040503050406030204" pitchFamily="18" charset="0"/>
                              <a:ea typeface="Cambria Math"/>
                            </a:rPr>
                          </m:ctrlPr>
                        </m:dPr>
                        <m:e>
                          <m:r>
                            <a:rPr lang="en-US" sz="2400" b="0" i="1" smtClean="0">
                              <a:solidFill>
                                <a:srgbClr val="FF0000"/>
                              </a:solidFill>
                              <a:latin typeface="Cambria Math"/>
                              <a:ea typeface="Cambria Math"/>
                            </a:rPr>
                            <m:t>𝐴</m:t>
                          </m:r>
                        </m:e>
                      </m:d>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𝑝</m:t>
                      </m:r>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𝐵</m:t>
                      </m:r>
                      <m:r>
                        <a:rPr lang="en-US" sz="2400" b="0" i="1" smtClean="0">
                          <a:solidFill>
                            <a:srgbClr val="FF0000"/>
                          </a:solidFill>
                          <a:latin typeface="Cambria Math"/>
                          <a:ea typeface="Cambria Math"/>
                        </a:rPr>
                        <m:t>)</m:t>
                      </m:r>
                    </m:oMath>
                  </m:oMathPara>
                </a14:m>
                <a:endParaRPr lang="en-US" sz="2400" dirty="0" smtClean="0">
                  <a:solidFill>
                    <a:srgbClr val="FF0000"/>
                  </a:solidFill>
                </a:endParaRPr>
              </a:p>
              <a:p>
                <a:pPr>
                  <a:lnSpc>
                    <a:spcPct val="150000"/>
                  </a:lnSpc>
                </a:pPr>
                <a:r>
                  <a:rPr lang="en-US" sz="2400" dirty="0" smtClean="0"/>
                  <a:t>whenever the events </a:t>
                </a:r>
                <a14:m>
                  <m:oMath xmlns:m="http://schemas.openxmlformats.org/officeDocument/2006/math">
                    <m:r>
                      <a:rPr lang="en-US" sz="2400" b="0" i="1" smtClean="0">
                        <a:solidFill>
                          <a:srgbClr val="002060"/>
                        </a:solidFill>
                        <a:latin typeface="Cambria Math"/>
                      </a:rPr>
                      <m:t>𝐴</m:t>
                    </m:r>
                    <m:r>
                      <a:rPr lang="en-US" sz="2400" b="0" i="1" smtClean="0">
                        <a:solidFill>
                          <a:srgbClr val="002060"/>
                        </a:solidFill>
                        <a:latin typeface="Cambria Math"/>
                      </a:rPr>
                      <m:t>,</m:t>
                    </m:r>
                    <m:r>
                      <a:rPr lang="en-US" sz="2400" b="0" i="1" smtClean="0">
                        <a:solidFill>
                          <a:srgbClr val="002060"/>
                        </a:solidFill>
                        <a:latin typeface="Cambria Math"/>
                      </a:rPr>
                      <m:t>𝐵</m:t>
                    </m:r>
                    <m:r>
                      <a:rPr lang="en-US" sz="2400" b="0" i="1" smtClean="0">
                        <a:solidFill>
                          <a:srgbClr val="002060"/>
                        </a:solidFill>
                        <a:latin typeface="Cambria Math"/>
                      </a:rPr>
                      <m:t> </m:t>
                    </m:r>
                  </m:oMath>
                </a14:m>
                <a:r>
                  <a:rPr lang="en-US" sz="2400" dirty="0" smtClean="0">
                    <a:solidFill>
                      <a:srgbClr val="002060"/>
                    </a:solidFill>
                  </a:rPr>
                  <a:t> </a:t>
                </a:r>
                <a:r>
                  <a:rPr lang="en-US" sz="2400" dirty="0" smtClean="0"/>
                  <a:t>are disjoint</a:t>
                </a:r>
              </a:p>
              <a:p>
                <a:pPr>
                  <a:lnSpc>
                    <a:spcPct val="150000"/>
                  </a:lnSpc>
                </a:pPr>
                <a:r>
                  <a:rPr lang="en-US" sz="2400" dirty="0" smtClean="0"/>
                  <a:t>Which also means that for every pairwise disjoint </a:t>
                </a:r>
                <a14:m>
                  <m:oMath xmlns:m="http://schemas.openxmlformats.org/officeDocument/2006/math">
                    <m:sSub>
                      <m:sSubPr>
                        <m:ctrlPr>
                          <a:rPr lang="en-US" sz="2400" i="1" smtClean="0">
                            <a:solidFill>
                              <a:srgbClr val="0070C0"/>
                            </a:solidFill>
                            <a:latin typeface="Cambria Math" panose="02040503050406030204" pitchFamily="18" charset="0"/>
                          </a:rPr>
                        </m:ctrlPr>
                      </m:sSubPr>
                      <m:e>
                        <m:d>
                          <m:dPr>
                            <m:begChr m:val="{"/>
                            <m:endChr m:val="}"/>
                            <m:ctrlPr>
                              <a:rPr lang="en-US"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𝐴</m:t>
                                </m:r>
                              </m:e>
                              <m:sub>
                                <m:r>
                                  <a:rPr lang="en-US" sz="2400" i="1">
                                    <a:solidFill>
                                      <a:srgbClr val="0070C0"/>
                                    </a:solidFill>
                                    <a:latin typeface="Cambria Math"/>
                                  </a:rPr>
                                  <m:t>𝑖</m:t>
                                </m:r>
                              </m:sub>
                            </m:sSub>
                          </m:e>
                        </m:d>
                      </m:e>
                      <m:sub>
                        <m:r>
                          <a:rPr lang="en-US" sz="2400" b="0" i="1" smtClean="0">
                            <a:solidFill>
                              <a:srgbClr val="0070C0"/>
                            </a:solidFill>
                            <a:latin typeface="Cambria Math"/>
                          </a:rPr>
                          <m:t>𝑖</m:t>
                        </m:r>
                        <m:r>
                          <a:rPr lang="en-US" sz="2400" b="0" i="1" smtClean="0">
                            <a:solidFill>
                              <a:srgbClr val="0070C0"/>
                            </a:solidFill>
                            <a:latin typeface="Cambria Math"/>
                          </a:rPr>
                          <m:t>=</m:t>
                        </m:r>
                        <m:r>
                          <a:rPr lang="en-US" sz="2400" b="0" i="1" smtClean="0">
                            <a:solidFill>
                              <a:srgbClr val="0070C0"/>
                            </a:solidFill>
                            <a:latin typeface="Cambria Math"/>
                          </a:rPr>
                          <m:t>1</m:t>
                        </m:r>
                        <m:r>
                          <a:rPr lang="en-US" sz="2400" b="0" i="1" smtClean="0">
                            <a:solidFill>
                              <a:srgbClr val="0070C0"/>
                            </a:solidFill>
                            <a:latin typeface="Cambria Math"/>
                          </a:rPr>
                          <m:t>,..,</m:t>
                        </m:r>
                        <m:r>
                          <a:rPr lang="en-US" sz="2400" b="0" i="1" smtClean="0">
                            <a:solidFill>
                              <a:srgbClr val="0070C0"/>
                            </a:solidFill>
                            <a:latin typeface="Cambria Math"/>
                          </a:rPr>
                          <m:t>𝑛</m:t>
                        </m:r>
                      </m:sub>
                    </m:sSub>
                  </m:oMath>
                </a14:m>
                <a:r>
                  <a:rPr lang="en-US" sz="2400" dirty="0" smtClean="0"/>
                  <a:t> we have </a:t>
                </a:r>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rPr>
                        <m:t>𝑝</m:t>
                      </m:r>
                      <m:d>
                        <m:dPr>
                          <m:ctrlPr>
                            <a:rPr lang="en-US" sz="2400" i="1" smtClean="0">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m:t>
                                  </m:r>
                                </m:e>
                                <m:sub>
                                  <m:r>
                                    <a:rPr lang="en-US" sz="2400" i="1">
                                      <a:solidFill>
                                        <a:srgbClr val="FF0000"/>
                                      </a:solidFill>
                                      <a:latin typeface="Cambria Math"/>
                                    </a:rPr>
                                    <m:t>𝑖</m:t>
                                  </m:r>
                                  <m:r>
                                    <a:rPr lang="en-US" sz="2400" i="1">
                                      <a:solidFill>
                                        <a:srgbClr val="FF0000"/>
                                      </a:solidFill>
                                      <a:latin typeface="Cambria Math"/>
                                    </a:rPr>
                                    <m:t>=</m:t>
                                  </m:r>
                                  <m:r>
                                    <a:rPr lang="en-US" sz="2400" i="1">
                                      <a:solidFill>
                                        <a:srgbClr val="FF0000"/>
                                      </a:solidFill>
                                      <a:latin typeface="Cambria Math"/>
                                    </a:rPr>
                                    <m:t>1</m:t>
                                  </m:r>
                                  <m:r>
                                    <a:rPr lang="en-US" sz="2400" i="1">
                                      <a:solidFill>
                                        <a:srgbClr val="FF0000"/>
                                      </a:solidFill>
                                      <a:latin typeface="Cambria Math"/>
                                    </a:rPr>
                                    <m:t>,..,</m:t>
                                  </m:r>
                                  <m:r>
                                    <a:rPr lang="en-US" sz="2400" i="1">
                                      <a:solidFill>
                                        <a:srgbClr val="FF0000"/>
                                      </a:solidFill>
                                      <a:latin typeface="Cambria Math"/>
                                    </a:rPr>
                                    <m:t>𝑛</m:t>
                                  </m:r>
                                </m:sub>
                              </m:sSub>
                              <m:r>
                                <a:rPr lang="en-US" sz="2400" i="1">
                                  <a:solidFill>
                                    <a:srgbClr val="FF0000"/>
                                  </a:solidFill>
                                  <a:latin typeface="Cambria Math"/>
                                </a:rPr>
                                <m:t>𝐴</m:t>
                              </m:r>
                            </m:e>
                            <m:sub>
                              <m:r>
                                <a:rPr lang="en-US" sz="2400" i="1">
                                  <a:solidFill>
                                    <a:srgbClr val="FF0000"/>
                                  </a:solidFill>
                                  <a:latin typeface="Cambria Math"/>
                                </a:rPr>
                                <m:t>𝑖</m:t>
                              </m:r>
                            </m:sub>
                          </m:sSub>
                        </m:e>
                      </m:d>
                      <m:r>
                        <a:rPr lang="pt-BR" sz="2400" i="1" smtClean="0">
                          <a:solidFill>
                            <a:srgbClr val="FF0000"/>
                          </a:solidFill>
                          <a:latin typeface="Cambria Math"/>
                          <a:ea typeface="Cambria Math"/>
                        </a:rPr>
                        <m:t>=</m:t>
                      </m:r>
                      <m:nary>
                        <m:naryPr>
                          <m:chr m:val="∑"/>
                          <m:ctrlPr>
                            <a:rPr lang="pt-BR" sz="2400" i="1" smtClean="0">
                              <a:solidFill>
                                <a:srgbClr val="FF0000"/>
                              </a:solidFill>
                              <a:latin typeface="Cambria Math" panose="02040503050406030204" pitchFamily="18" charset="0"/>
                              <a:ea typeface="Cambria Math"/>
                            </a:rPr>
                          </m:ctrlPr>
                        </m:naryPr>
                        <m:sub>
                          <m:r>
                            <m:rPr>
                              <m:brk m:alnAt="23"/>
                            </m:rPr>
                            <a:rPr lang="en-US" sz="2400" b="0" i="1" smtClean="0">
                              <a:solidFill>
                                <a:srgbClr val="FF0000"/>
                              </a:solidFill>
                              <a:latin typeface="Cambria Math"/>
                              <a:ea typeface="Cambria Math"/>
                            </a:rPr>
                            <m:t>𝑖</m:t>
                          </m:r>
                          <m:r>
                            <a:rPr lang="pt-BR" sz="2400" i="1" smtClean="0">
                              <a:solidFill>
                                <a:srgbClr val="FF0000"/>
                              </a:solidFill>
                              <a:latin typeface="Cambria Math"/>
                              <a:ea typeface="Cambria Math"/>
                            </a:rPr>
                            <m:t>=</m:t>
                          </m:r>
                          <m:r>
                            <a:rPr lang="en-US" sz="2400" b="0" i="1" smtClean="0">
                              <a:solidFill>
                                <a:srgbClr val="FF0000"/>
                              </a:solidFill>
                              <a:latin typeface="Cambria Math"/>
                              <a:ea typeface="Cambria Math"/>
                            </a:rPr>
                            <m:t>1</m:t>
                          </m:r>
                        </m:sub>
                        <m:sup>
                          <m:r>
                            <a:rPr lang="pt-BR" sz="2400" i="1" smtClean="0">
                              <a:solidFill>
                                <a:srgbClr val="FF0000"/>
                              </a:solidFill>
                              <a:latin typeface="Cambria Math"/>
                              <a:ea typeface="Cambria Math"/>
                            </a:rPr>
                            <m:t>𝑛</m:t>
                          </m:r>
                        </m:sup>
                        <m:e>
                          <m:r>
                            <a:rPr lang="en-US" sz="2400" b="0" i="1" smtClean="0">
                              <a:solidFill>
                                <a:srgbClr val="FF0000"/>
                              </a:solidFill>
                              <a:latin typeface="Cambria Math"/>
                              <a:ea typeface="Cambria Math"/>
                            </a:rPr>
                            <m:t>𝑝</m:t>
                          </m:r>
                          <m:r>
                            <a:rPr lang="en-US" sz="2400" b="0" i="1" smtClean="0">
                              <a:solidFill>
                                <a:srgbClr val="FF0000"/>
                              </a:solidFill>
                              <a:latin typeface="Cambria Math"/>
                              <a:ea typeface="Cambria Math"/>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𝐴</m:t>
                              </m:r>
                            </m:e>
                            <m:sub>
                              <m:r>
                                <a:rPr lang="en-US" sz="2400" i="1">
                                  <a:solidFill>
                                    <a:srgbClr val="FF0000"/>
                                  </a:solidFill>
                                  <a:latin typeface="Cambria Math"/>
                                </a:rPr>
                                <m:t>𝑖</m:t>
                              </m:r>
                            </m:sub>
                          </m:sSub>
                          <m:r>
                            <a:rPr lang="en-US" sz="2400" b="0" i="1" smtClean="0">
                              <a:solidFill>
                                <a:srgbClr val="FF0000"/>
                              </a:solidFill>
                              <a:latin typeface="Cambria Math"/>
                              <a:ea typeface="Cambria Math"/>
                            </a:rPr>
                            <m:t>)</m:t>
                          </m:r>
                        </m:e>
                      </m:nary>
                    </m:oMath>
                  </m:oMathPara>
                </a14:m>
                <a:endParaRPr lang="en-US" sz="2400" dirty="0"/>
              </a:p>
              <a:p>
                <a:pPr>
                  <a:lnSpc>
                    <a:spcPct val="150000"/>
                  </a:lnSpc>
                </a:pP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4953536"/>
              </a:xfrm>
              <a:prstGeom prst="rect">
                <a:avLst/>
              </a:prstGeom>
              <a:blipFill>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398617341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280</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Consider the game</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0702" y="2052213"/>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0702" y="2052213"/>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425420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281</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BI solution</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0702" y="2052213"/>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0702" y="2052213"/>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983437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282</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When the BI solution is not followed</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65653" y="2027878"/>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65653" y="2027878"/>
                <a:ext cx="62843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989326" y="1951913"/>
                <a:ext cx="1967050" cy="646331"/>
              </a:xfrm>
              <a:prstGeom prst="rect">
                <a:avLst/>
              </a:prstGeom>
              <a:noFill/>
            </p:spPr>
            <p:txBody>
              <a:bodyPr wrap="square" rtlCol="0">
                <a:spAutoFit/>
              </a:bodyPr>
              <a:lstStyle/>
              <a:p>
                <a:r>
                  <a:rPr lang="en-US" dirty="0" smtClean="0"/>
                  <a:t>What should </a:t>
                </a:r>
                <a14:m>
                  <m:oMath xmlns:m="http://schemas.openxmlformats.org/officeDocument/2006/math">
                    <m:r>
                      <a:rPr lang="en-US" b="0" i="1" smtClean="0">
                        <a:solidFill>
                          <a:srgbClr val="C00000"/>
                        </a:solidFill>
                        <a:latin typeface="Cambria Math" panose="02040503050406030204" pitchFamily="18" charset="0"/>
                      </a:rPr>
                      <m:t>𝑃𝑙𝑎𝑦𝑒𝑟</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𝐼𝐼</m:t>
                    </m:r>
                    <m:r>
                      <a:rPr lang="en-US" b="0" i="1" smtClean="0">
                        <a:solidFill>
                          <a:srgbClr val="C00000"/>
                        </a:solidFill>
                        <a:latin typeface="Cambria Math" panose="02040503050406030204" pitchFamily="18" charset="0"/>
                      </a:rPr>
                      <m:t> </m:t>
                    </m:r>
                  </m:oMath>
                </a14:m>
                <a:r>
                  <a:rPr lang="en-US" dirty="0" smtClean="0"/>
                  <a:t>think?</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989326" y="1951913"/>
                <a:ext cx="1967050" cy="646331"/>
              </a:xfrm>
              <a:prstGeom prst="rect">
                <a:avLst/>
              </a:prstGeom>
              <a:blipFill>
                <a:blip r:embed="rId13"/>
                <a:stretch>
                  <a:fillRect l="-279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4437112"/>
                <a:ext cx="3335467" cy="1200329"/>
              </a:xfrm>
              <a:prstGeom prst="rect">
                <a:avLst/>
              </a:prstGeom>
              <a:noFill/>
            </p:spPr>
            <p:txBody>
              <a:bodyPr wrap="square" rtlCol="0">
                <a:spAutoFit/>
              </a:bodyPr>
              <a:lstStyle/>
              <a:p>
                <a:r>
                  <a:rPr lang="en-US" dirty="0" smtClean="0"/>
                  <a:t>What’s going on?  Is </a:t>
                </a:r>
                <a14:m>
                  <m:oMath xmlns:m="http://schemas.openxmlformats.org/officeDocument/2006/math">
                    <m:r>
                      <a:rPr lang="en-US" i="1" dirty="0" smtClean="0">
                        <a:solidFill>
                          <a:srgbClr val="002060"/>
                        </a:solidFill>
                        <a:latin typeface="Cambria Math" panose="02040503050406030204" pitchFamily="18" charset="0"/>
                      </a:rPr>
                      <m:t>𝑃𝑙𝑎𝑦𝑒𝑟</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𝐼</m:t>
                    </m:r>
                    <m:r>
                      <a:rPr lang="en-US" i="1" dirty="0" smtClean="0">
                        <a:solidFill>
                          <a:srgbClr val="002060"/>
                        </a:solidFill>
                        <a:latin typeface="Cambria Math" panose="02040503050406030204" pitchFamily="18" charset="0"/>
                      </a:rPr>
                      <m:t> </m:t>
                    </m:r>
                  </m:oMath>
                </a14:m>
                <a:r>
                  <a:rPr lang="en-US" dirty="0" smtClean="0"/>
                  <a:t>rational?  Can I trust her to choose L in the last node, if we get there?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4437112"/>
                <a:ext cx="3335467" cy="1200329"/>
              </a:xfrm>
              <a:prstGeom prst="rect">
                <a:avLst/>
              </a:prstGeom>
              <a:blipFill>
                <a:blip r:embed="rId14"/>
                <a:stretch>
                  <a:fillRect l="-1645"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90304" y="39592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90304" y="3959256"/>
                <a:ext cx="432048"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80473" y="3966082"/>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80473" y="3966082"/>
                <a:ext cx="628433" cy="36933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79513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283</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When the BI solution is not followed</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65653" y="2027878"/>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65653" y="2027878"/>
                <a:ext cx="62843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rgbClr val="002060"/>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10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989326" y="1951913"/>
                <a:ext cx="1967050" cy="646331"/>
              </a:xfrm>
              <a:prstGeom prst="rect">
                <a:avLst/>
              </a:prstGeom>
              <a:noFill/>
            </p:spPr>
            <p:txBody>
              <a:bodyPr wrap="square" rtlCol="0">
                <a:spAutoFit/>
              </a:bodyPr>
              <a:lstStyle/>
              <a:p>
                <a:r>
                  <a:rPr lang="en-US" dirty="0" smtClean="0"/>
                  <a:t>What should </a:t>
                </a:r>
                <a14:m>
                  <m:oMath xmlns:m="http://schemas.openxmlformats.org/officeDocument/2006/math">
                    <m:r>
                      <a:rPr lang="en-US" b="0" i="1" smtClean="0">
                        <a:solidFill>
                          <a:srgbClr val="C00000"/>
                        </a:solidFill>
                        <a:latin typeface="Cambria Math" panose="02040503050406030204" pitchFamily="18" charset="0"/>
                      </a:rPr>
                      <m:t>𝑃𝑙𝑎𝑦𝑒𝑟</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𝐼𝐼</m:t>
                    </m:r>
                    <m:r>
                      <a:rPr lang="en-US" b="0" i="1" smtClean="0">
                        <a:solidFill>
                          <a:srgbClr val="C00000"/>
                        </a:solidFill>
                        <a:latin typeface="Cambria Math" panose="02040503050406030204" pitchFamily="18" charset="0"/>
                      </a:rPr>
                      <m:t> </m:t>
                    </m:r>
                  </m:oMath>
                </a14:m>
                <a:r>
                  <a:rPr lang="en-US" dirty="0" smtClean="0"/>
                  <a:t>think?</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989326" y="1951913"/>
                <a:ext cx="1967050" cy="646331"/>
              </a:xfrm>
              <a:prstGeom prst="rect">
                <a:avLst/>
              </a:prstGeom>
              <a:blipFill>
                <a:blip r:embed="rId13"/>
                <a:stretch>
                  <a:fillRect l="-279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4437112"/>
                <a:ext cx="3335467" cy="1477328"/>
              </a:xfrm>
              <a:prstGeom prst="rect">
                <a:avLst/>
              </a:prstGeom>
              <a:noFill/>
            </p:spPr>
            <p:txBody>
              <a:bodyPr wrap="square" rtlCol="0">
                <a:spAutoFit/>
              </a:bodyPr>
              <a:lstStyle/>
              <a:p>
                <a:r>
                  <a:rPr lang="en-US" dirty="0" smtClean="0"/>
                  <a:t>Maybe it’s safer to play </a:t>
                </a:r>
                <a14:m>
                  <m:oMath xmlns:m="http://schemas.openxmlformats.org/officeDocument/2006/math">
                    <m:r>
                      <a:rPr lang="en-US" i="1" dirty="0" smtClean="0">
                        <a:solidFill>
                          <a:srgbClr val="C00000"/>
                        </a:solidFill>
                        <a:latin typeface="Cambria Math" panose="02040503050406030204" pitchFamily="18" charset="0"/>
                      </a:rPr>
                      <m:t>𝐿</m:t>
                    </m:r>
                  </m:oMath>
                </a14:m>
                <a:r>
                  <a:rPr lang="en-US" dirty="0" smtClean="0"/>
                  <a:t> and get </a:t>
                </a:r>
                <a14:m>
                  <m:oMath xmlns:m="http://schemas.openxmlformats.org/officeDocument/2006/math">
                    <m:r>
                      <a:rPr lang="en-US" i="1" dirty="0" smtClean="0">
                        <a:solidFill>
                          <a:srgbClr val="C00000"/>
                        </a:solidFill>
                        <a:latin typeface="Cambria Math" panose="02040503050406030204" pitchFamily="18" charset="0"/>
                      </a:rPr>
                      <m:t>10</m:t>
                    </m:r>
                  </m:oMath>
                </a14:m>
                <a:r>
                  <a:rPr lang="en-US" dirty="0" smtClean="0"/>
                  <a:t> while I can?</a:t>
                </a:r>
              </a:p>
              <a:p>
                <a14:m>
                  <m:oMath xmlns:m="http://schemas.openxmlformats.org/officeDocument/2006/math">
                    <m:r>
                      <a:rPr lang="en-US" i="1" dirty="0" smtClean="0">
                        <a:solidFill>
                          <a:schemeClr val="accent2"/>
                        </a:solidFill>
                        <a:latin typeface="Cambria Math" panose="02040503050406030204" pitchFamily="18" charset="0"/>
                      </a:rPr>
                      <m:t>𝑃𝑙𝑎𝑦𝑒𝑟</m:t>
                    </m:r>
                    <m:r>
                      <a:rPr lang="en-US" i="1" dirty="0" smtClean="0">
                        <a:solidFill>
                          <a:schemeClr val="accent2"/>
                        </a:solidFill>
                        <a:latin typeface="Cambria Math" panose="02040503050406030204" pitchFamily="18" charset="0"/>
                      </a:rPr>
                      <m:t> </m:t>
                    </m:r>
                    <m:r>
                      <a:rPr lang="en-US" i="1" dirty="0" smtClean="0">
                        <a:solidFill>
                          <a:schemeClr val="accent2"/>
                        </a:solidFill>
                        <a:latin typeface="Cambria Math" panose="02040503050406030204" pitchFamily="18" charset="0"/>
                      </a:rPr>
                      <m:t>𝐼</m:t>
                    </m:r>
                    <m:r>
                      <a:rPr lang="en-US" i="1" dirty="0" smtClean="0">
                        <a:solidFill>
                          <a:schemeClr val="accent2"/>
                        </a:solidFill>
                        <a:latin typeface="Cambria Math" panose="02040503050406030204" pitchFamily="18" charset="0"/>
                      </a:rPr>
                      <m:t> </m:t>
                    </m:r>
                  </m:oMath>
                </a14:m>
                <a:r>
                  <a:rPr lang="en-US" dirty="0" smtClean="0"/>
                  <a:t>gave up on </a:t>
                </a:r>
                <a14:m>
                  <m:oMath xmlns:m="http://schemas.openxmlformats.org/officeDocument/2006/math">
                    <m:r>
                      <a:rPr lang="en-US" i="1" dirty="0" smtClean="0">
                        <a:solidFill>
                          <a:schemeClr val="accent2"/>
                        </a:solidFill>
                        <a:latin typeface="Cambria Math" panose="02040503050406030204" pitchFamily="18" charset="0"/>
                      </a:rPr>
                      <m:t>30</m:t>
                    </m:r>
                  </m:oMath>
                </a14:m>
                <a:r>
                  <a:rPr lang="en-US" dirty="0" smtClean="0"/>
                  <a:t>, which is higher than anything in this subgame!</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4437112"/>
                <a:ext cx="3335467" cy="1477328"/>
              </a:xfrm>
              <a:prstGeom prst="rect">
                <a:avLst/>
              </a:prstGeom>
              <a:blipFill>
                <a:blip r:embed="rId14"/>
                <a:stretch>
                  <a:fillRect l="-1645" t="-2479" r="-366"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90304" y="39592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90304" y="3959256"/>
                <a:ext cx="432048"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80473" y="3966082"/>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80473" y="3966082"/>
                <a:ext cx="628433" cy="36933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96817559"/>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284</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Now let’s consider the game</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0702" y="2052213"/>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0702" y="2052213"/>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1" i="1" dirty="0" smtClean="0">
                              <a:solidFill>
                                <a:schemeClr val="accent2"/>
                              </a:solidFill>
                              <a:latin typeface="Cambria Math" panose="02040503050406030204" pitchFamily="18" charset="0"/>
                            </a:rPr>
                            <m:t>𝟏𝟎𝟎</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930770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285</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The BI solution is the same</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0702" y="2052213"/>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0702" y="2052213"/>
                <a:ext cx="1248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1" i="1" dirty="0" smtClean="0">
                              <a:solidFill>
                                <a:schemeClr val="accent2"/>
                              </a:solidFill>
                              <a:latin typeface="Cambria Math" panose="02040503050406030204" pitchFamily="18" charset="0"/>
                            </a:rPr>
                            <m:t>𝟏𝟎𝟎</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1141644"/>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286</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But if the BI solution is not followed</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65653" y="2027878"/>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65653" y="2027878"/>
                <a:ext cx="62843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1" i="1" dirty="0" smtClean="0">
                              <a:solidFill>
                                <a:schemeClr val="accent2"/>
                              </a:solidFill>
                              <a:latin typeface="Cambria Math" panose="02040503050406030204" pitchFamily="18" charset="0"/>
                            </a:rPr>
                            <m:t>𝟏𝟎𝟎</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989326" y="1951913"/>
                <a:ext cx="1967050" cy="923330"/>
              </a:xfrm>
              <a:prstGeom prst="rect">
                <a:avLst/>
              </a:prstGeom>
              <a:noFill/>
            </p:spPr>
            <p:txBody>
              <a:bodyPr wrap="square" rtlCol="0">
                <a:spAutoFit/>
              </a:bodyPr>
              <a:lstStyle/>
              <a:p>
                <a:r>
                  <a:rPr lang="en-US" dirty="0" smtClean="0"/>
                  <a:t>What should </a:t>
                </a:r>
                <a14:m>
                  <m:oMath xmlns:m="http://schemas.openxmlformats.org/officeDocument/2006/math">
                    <m:r>
                      <a:rPr lang="en-US" b="0" i="1" smtClean="0">
                        <a:solidFill>
                          <a:srgbClr val="C00000"/>
                        </a:solidFill>
                        <a:latin typeface="Cambria Math" panose="02040503050406030204" pitchFamily="18" charset="0"/>
                      </a:rPr>
                      <m:t>𝑃𝑙𝑎𝑦𝑒𝑟</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𝐼𝐼</m:t>
                    </m:r>
                    <m:r>
                      <a:rPr lang="en-US" b="0" i="1" smtClean="0">
                        <a:solidFill>
                          <a:srgbClr val="C00000"/>
                        </a:solidFill>
                        <a:latin typeface="Cambria Math" panose="02040503050406030204" pitchFamily="18" charset="0"/>
                      </a:rPr>
                      <m:t> </m:t>
                    </m:r>
                  </m:oMath>
                </a14:m>
                <a:r>
                  <a:rPr lang="en-US" dirty="0" smtClean="0"/>
                  <a:t>think now?</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989326" y="1951913"/>
                <a:ext cx="1967050" cy="923330"/>
              </a:xfrm>
              <a:prstGeom prst="rect">
                <a:avLst/>
              </a:prstGeom>
              <a:blipFill>
                <a:blip r:embed="rId13"/>
                <a:stretch>
                  <a:fillRect l="-2795"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4437112"/>
                <a:ext cx="3335467" cy="1200329"/>
              </a:xfrm>
              <a:prstGeom prst="rect">
                <a:avLst/>
              </a:prstGeom>
              <a:noFill/>
            </p:spPr>
            <p:txBody>
              <a:bodyPr wrap="square" rtlCol="0">
                <a:spAutoFit/>
              </a:bodyPr>
              <a:lstStyle/>
              <a:p>
                <a:r>
                  <a:rPr lang="en-US" dirty="0" smtClean="0"/>
                  <a:t>What’s going on?  Is </a:t>
                </a:r>
                <a14:m>
                  <m:oMath xmlns:m="http://schemas.openxmlformats.org/officeDocument/2006/math">
                    <m:r>
                      <a:rPr lang="en-US" i="1" dirty="0" smtClean="0">
                        <a:solidFill>
                          <a:srgbClr val="002060"/>
                        </a:solidFill>
                        <a:latin typeface="Cambria Math" panose="02040503050406030204" pitchFamily="18" charset="0"/>
                      </a:rPr>
                      <m:t>𝑃𝑙𝑎𝑦𝑒𝑟</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𝐼</m:t>
                    </m:r>
                    <m:r>
                      <a:rPr lang="en-US" i="1" dirty="0" smtClean="0">
                        <a:solidFill>
                          <a:srgbClr val="002060"/>
                        </a:solidFill>
                        <a:latin typeface="Cambria Math" panose="02040503050406030204" pitchFamily="18" charset="0"/>
                      </a:rPr>
                      <m:t> </m:t>
                    </m:r>
                  </m:oMath>
                </a14:m>
                <a:r>
                  <a:rPr lang="en-US" dirty="0" smtClean="0"/>
                  <a:t>rational?  Can I trust her to choose L in the last node, if we get there?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4437112"/>
                <a:ext cx="3335467" cy="1200329"/>
              </a:xfrm>
              <a:prstGeom prst="rect">
                <a:avLst/>
              </a:prstGeom>
              <a:blipFill>
                <a:blip r:embed="rId14"/>
                <a:stretch>
                  <a:fillRect l="-1645"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90304" y="39592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90304" y="3959256"/>
                <a:ext cx="432048"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80473" y="3966082"/>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80473" y="3966082"/>
                <a:ext cx="628433" cy="36933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7031068"/>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287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Maybe play safe?</a:t>
            </a:r>
          </a:p>
        </p:txBody>
      </p:sp>
      <p:sp>
        <p:nvSpPr>
          <p:cNvPr id="2" name="Oval 1"/>
          <p:cNvSpPr/>
          <p:nvPr/>
        </p:nvSpPr>
        <p:spPr bwMode="auto">
          <a:xfrm>
            <a:off x="3564821" y="1735889"/>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Arrow Connector 3"/>
          <p:cNvCxnSpPr/>
          <p:nvPr/>
        </p:nvCxnSpPr>
        <p:spPr bwMode="auto">
          <a:xfrm flipH="1">
            <a:off x="2925494" y="1955644"/>
            <a:ext cx="691656" cy="881497"/>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3" name="Straight Arrow Connector 12"/>
          <p:cNvCxnSpPr/>
          <p:nvPr/>
        </p:nvCxnSpPr>
        <p:spPr bwMode="auto">
          <a:xfrm>
            <a:off x="3744485" y="1924578"/>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1" name="Oval 30"/>
          <p:cNvSpPr/>
          <p:nvPr/>
        </p:nvSpPr>
        <p:spPr bwMode="auto">
          <a:xfrm>
            <a:off x="4228746" y="272912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Arrow Connector 49"/>
          <p:cNvCxnSpPr/>
          <p:nvPr/>
        </p:nvCxnSpPr>
        <p:spPr bwMode="auto">
          <a:xfrm flipH="1">
            <a:off x="3729363" y="2966155"/>
            <a:ext cx="546714" cy="814655"/>
          </a:xfrm>
          <a:prstGeom prst="straightConnector1">
            <a:avLst/>
          </a:prstGeom>
          <a:solidFill>
            <a:schemeClr val="accent1"/>
          </a:solidFill>
          <a:ln w="57150"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4457907" y="2919160"/>
            <a:ext cx="667648" cy="894643"/>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TextBox 60"/>
              <p:cNvSpPr txBox="1"/>
              <p:nvPr/>
            </p:nvSpPr>
            <p:spPr>
              <a:xfrm>
                <a:off x="2709470" y="20809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09470" y="2080947"/>
                <a:ext cx="43204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65653" y="2027878"/>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65653" y="2027878"/>
                <a:ext cx="62843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239829" y="2840723"/>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15</m:t>
                          </m:r>
                        </m:e>
                      </m:d>
                    </m:oMath>
                  </m:oMathPara>
                </a14:m>
                <a:endParaRPr lang="en-US"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39829" y="2840723"/>
                <a:ext cx="100235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275208" y="3528319"/>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275208" y="3528319"/>
                <a:ext cx="1002350" cy="369332"/>
              </a:xfrm>
              <a:prstGeom prst="rect">
                <a:avLst/>
              </a:prstGeom>
              <a:blipFill>
                <a:blip r:embed="rId5"/>
                <a:stretch>
                  <a:fillRect l="-181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070195" y="2536083"/>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070195" y="2536083"/>
                <a:ext cx="1808823"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07494" y="4782256"/>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20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20</m:t>
                          </m:r>
                        </m:e>
                      </m:d>
                    </m:oMath>
                  </m:oMathPara>
                </a14:m>
                <a:endParaRPr lang="en-US"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007494" y="4782256"/>
                <a:ext cx="1159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484339" y="47341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0</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oMath>
                  </m:oMathPara>
                </a14:m>
                <a:endParaRPr lang="en-US"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84339" y="47341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837933" y="3078409"/>
                <a:ext cx="6585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𝑅</m:t>
                      </m:r>
                    </m:oMath>
                  </m:oMathPara>
                </a14:m>
                <a:endParaRPr lang="en-US" dirty="0">
                  <a:solidFill>
                    <a:srgbClr val="C0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837933" y="3078409"/>
                <a:ext cx="65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491880" y="3138199"/>
                <a:ext cx="53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𝐿</m:t>
                      </m:r>
                    </m:oMath>
                  </m:oMathPara>
                </a14:m>
                <a:endParaRPr lang="en-US" dirty="0">
                  <a:solidFill>
                    <a:srgbClr val="C0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491880" y="3138199"/>
                <a:ext cx="532761" cy="369332"/>
              </a:xfrm>
              <a:prstGeom prst="rect">
                <a:avLst/>
              </a:prstGeom>
              <a:blipFill>
                <a:blip r:embed="rId10"/>
                <a:stretch>
                  <a:fillRect/>
                </a:stretch>
              </a:blipFill>
            </p:spPr>
            <p:txBody>
              <a:bodyPr/>
              <a:lstStyle/>
              <a:p>
                <a:r>
                  <a:rPr lang="en-US">
                    <a:noFill/>
                  </a:rPr>
                  <a:t> </a:t>
                </a:r>
              </a:p>
            </p:txBody>
          </p:sp>
        </mc:Fallback>
      </mc:AlternateContent>
      <p:sp>
        <p:nvSpPr>
          <p:cNvPr id="22" name="Oval 21"/>
          <p:cNvSpPr/>
          <p:nvPr/>
        </p:nvSpPr>
        <p:spPr bwMode="auto">
          <a:xfrm>
            <a:off x="5059184" y="3780810"/>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3471306" y="1340768"/>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471306" y="1340768"/>
                <a:ext cx="1002350" cy="369332"/>
              </a:xfrm>
              <a:prstGeom prst="rect">
                <a:avLst/>
              </a:prstGeom>
              <a:blipFill>
                <a:blip r:embed="rId11"/>
                <a:stretch>
                  <a:fillRect l="-1818" b="-13115"/>
                </a:stretch>
              </a:blipFill>
            </p:spPr>
            <p:txBody>
              <a:bodyPr/>
              <a:lstStyle/>
              <a:p>
                <a:r>
                  <a:rPr lang="en-US">
                    <a:noFill/>
                  </a:rPr>
                  <a:t> </a:t>
                </a:r>
              </a:p>
            </p:txBody>
          </p:sp>
        </mc:Fallback>
      </mc:AlternateContent>
      <p:cxnSp>
        <p:nvCxnSpPr>
          <p:cNvPr id="24" name="Straight Arrow Connector 23"/>
          <p:cNvCxnSpPr/>
          <p:nvPr/>
        </p:nvCxnSpPr>
        <p:spPr bwMode="auto">
          <a:xfrm flipH="1">
            <a:off x="4572000" y="3996834"/>
            <a:ext cx="532374" cy="759798"/>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26" name="Straight Arrow Connector 25"/>
          <p:cNvCxnSpPr/>
          <p:nvPr/>
        </p:nvCxnSpPr>
        <p:spPr bwMode="auto">
          <a:xfrm>
            <a:off x="5249605" y="3966082"/>
            <a:ext cx="592273" cy="842496"/>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TextBox 27"/>
              <p:cNvSpPr txBox="1"/>
              <p:nvPr/>
            </p:nvSpPr>
            <p:spPr>
              <a:xfrm>
                <a:off x="3003349" y="3807229"/>
                <a:ext cx="11597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solidFill>
                                <a:schemeClr val="tx1"/>
                              </a:solidFill>
                              <a:latin typeface="Cambria Math" panose="02040503050406030204" pitchFamily="18" charset="0"/>
                            </a:rPr>
                          </m:ctrlPr>
                        </m:dPr>
                        <m:e>
                          <m:r>
                            <a:rPr lang="en-US" b="1" i="1" dirty="0" smtClean="0">
                              <a:solidFill>
                                <a:schemeClr val="accent2"/>
                              </a:solidFill>
                              <a:latin typeface="Cambria Math" panose="02040503050406030204" pitchFamily="18" charset="0"/>
                            </a:rPr>
                            <m:t>𝟏𝟎𝟎</m:t>
                          </m:r>
                          <m:r>
                            <a:rPr lang="en-US" b="0" i="1" dirty="0" smtClean="0">
                              <a:solidFill>
                                <a:schemeClr val="tx1"/>
                              </a:solidFill>
                              <a:latin typeface="Cambria Math" panose="02040503050406030204" pitchFamily="18" charset="0"/>
                            </a:rPr>
                            <m:t>,</m:t>
                          </m:r>
                          <m:r>
                            <a:rPr lang="en-US" b="0" i="1" dirty="0" smtClean="0">
                              <a:solidFill>
                                <a:srgbClr val="C00000"/>
                              </a:solidFill>
                              <a:latin typeface="Cambria Math" panose="02040503050406030204" pitchFamily="18" charset="0"/>
                            </a:rPr>
                            <m:t>10</m:t>
                          </m:r>
                        </m:e>
                      </m:d>
                    </m:oMath>
                  </m:oMathPara>
                </a14:m>
                <a:endParaRPr lang="en-US" dirty="0">
                  <a:solidFill>
                    <a:srgbClr val="C0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03349" y="3807229"/>
                <a:ext cx="115970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4437112"/>
                <a:ext cx="3335467" cy="923330"/>
              </a:xfrm>
              <a:prstGeom prst="rect">
                <a:avLst/>
              </a:prstGeom>
              <a:noFill/>
            </p:spPr>
            <p:txBody>
              <a:bodyPr wrap="square" rtlCol="0">
                <a:spAutoFit/>
              </a:bodyPr>
              <a:lstStyle/>
              <a:p>
                <a:r>
                  <a:rPr lang="en-US" dirty="0" smtClean="0"/>
                  <a:t>But, wait a minute… isn’t this what </a:t>
                </a:r>
                <a14:m>
                  <m:oMath xmlns:m="http://schemas.openxmlformats.org/officeDocument/2006/math">
                    <m:r>
                      <a:rPr lang="en-US" i="1" dirty="0" smtClean="0">
                        <a:solidFill>
                          <a:srgbClr val="002060"/>
                        </a:solidFill>
                        <a:latin typeface="Cambria Math" panose="02040503050406030204" pitchFamily="18" charset="0"/>
                      </a:rPr>
                      <m:t>𝑃𝑙𝑎𝑦𝑒𝑟</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𝐼</m:t>
                    </m:r>
                  </m:oMath>
                </a14:m>
                <a:r>
                  <a:rPr lang="en-US" dirty="0" smtClean="0"/>
                  <a:t> wants me to do precisely?</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4437112"/>
                <a:ext cx="3335467" cy="923330"/>
              </a:xfrm>
              <a:prstGeom prst="rect">
                <a:avLst/>
              </a:prstGeom>
              <a:blipFill>
                <a:blip r:embed="rId13"/>
                <a:stretch>
                  <a:fillRect l="-1645"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90304" y="39592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𝐿</m:t>
                      </m:r>
                    </m:oMath>
                  </m:oMathPara>
                </a14:m>
                <a:endParaRPr lang="en-US" dirty="0">
                  <a:solidFill>
                    <a:srgbClr val="00206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90304" y="3959256"/>
                <a:ext cx="432048"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80473" y="3966082"/>
                <a:ext cx="6284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𝑅</m:t>
                      </m:r>
                    </m:oMath>
                  </m:oMathPara>
                </a14:m>
                <a:endParaRPr lang="en-US" dirty="0">
                  <a:solidFill>
                    <a:srgbClr val="00206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80473" y="3966082"/>
                <a:ext cx="628433" cy="369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262816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CK of Rationality and BI</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288</a:t>
            </a:fld>
            <a:endParaRPr lang="en-US" altLang="en-US"/>
          </a:p>
        </p:txBody>
      </p:sp>
      <p:sp>
        <p:nvSpPr>
          <p:cNvPr id="7" name="TextBox 6"/>
          <p:cNvSpPr txBox="1"/>
          <p:nvPr/>
        </p:nvSpPr>
        <p:spPr>
          <a:xfrm>
            <a:off x="755576" y="1569274"/>
            <a:ext cx="7632848" cy="5078313"/>
          </a:xfrm>
          <a:prstGeom prst="rect">
            <a:avLst/>
          </a:prstGeom>
          <a:noFill/>
        </p:spPr>
        <p:txBody>
          <a:bodyPr wrap="square" rtlCol="0">
            <a:spAutoFit/>
          </a:bodyPr>
          <a:lstStyle/>
          <a:p>
            <a:pPr>
              <a:lnSpc>
                <a:spcPct val="150000"/>
              </a:lnSpc>
            </a:pPr>
            <a:r>
              <a:rPr lang="en-US" sz="2400" dirty="0" smtClean="0"/>
              <a:t>Thus there are theoretical questions:</a:t>
            </a:r>
          </a:p>
          <a:p>
            <a:pPr marL="342900" indent="-342900">
              <a:lnSpc>
                <a:spcPct val="150000"/>
              </a:lnSpc>
              <a:buFont typeface="Arial" panose="020B0604020202020204" pitchFamily="34" charset="0"/>
              <a:buChar char="•"/>
            </a:pPr>
            <a:r>
              <a:rPr lang="en-US" sz="2400" dirty="0" smtClean="0"/>
              <a:t>Does </a:t>
            </a:r>
            <a:r>
              <a:rPr lang="en-US" sz="2400" dirty="0" smtClean="0">
                <a:solidFill>
                  <a:srgbClr val="7030A0"/>
                </a:solidFill>
              </a:rPr>
              <a:t>CK of rationality </a:t>
            </a:r>
            <a:r>
              <a:rPr lang="en-US" sz="2400" dirty="0" smtClean="0"/>
              <a:t>imply the </a:t>
            </a:r>
            <a:r>
              <a:rPr lang="en-US" sz="2400" dirty="0" smtClean="0">
                <a:solidFill>
                  <a:srgbClr val="C00000"/>
                </a:solidFill>
              </a:rPr>
              <a:t>BI solution</a:t>
            </a:r>
          </a:p>
          <a:p>
            <a:pPr marL="342900" indent="-342900">
              <a:lnSpc>
                <a:spcPct val="150000"/>
              </a:lnSpc>
              <a:buFont typeface="Arial" panose="020B0604020202020204" pitchFamily="34" charset="0"/>
              <a:buChar char="•"/>
            </a:pPr>
            <a:r>
              <a:rPr lang="en-US" sz="2400" dirty="0" smtClean="0"/>
              <a:t>Is</a:t>
            </a:r>
            <a:r>
              <a:rPr lang="en-US" sz="2400" dirty="0" smtClean="0">
                <a:solidFill>
                  <a:srgbClr val="C00000"/>
                </a:solidFill>
              </a:rPr>
              <a:t> </a:t>
            </a:r>
            <a:r>
              <a:rPr lang="en-US" sz="2400" dirty="0">
                <a:solidFill>
                  <a:srgbClr val="7030A0"/>
                </a:solidFill>
              </a:rPr>
              <a:t>CK of rationality </a:t>
            </a:r>
            <a:r>
              <a:rPr lang="en-US" sz="2400" dirty="0" smtClean="0"/>
              <a:t>logically consistent to begin with? </a:t>
            </a:r>
            <a:endParaRPr lang="en-US" sz="2400" dirty="0" smtClean="0">
              <a:solidFill>
                <a:srgbClr val="C00000"/>
              </a:solidFill>
            </a:endParaRPr>
          </a:p>
          <a:p>
            <a:pPr>
              <a:lnSpc>
                <a:spcPct val="150000"/>
              </a:lnSpc>
            </a:pPr>
            <a:endParaRPr lang="en-US" sz="2400" dirty="0"/>
          </a:p>
          <a:p>
            <a:pPr>
              <a:lnSpc>
                <a:spcPct val="150000"/>
              </a:lnSpc>
            </a:pPr>
            <a:r>
              <a:rPr lang="en-US" sz="2400" dirty="0" smtClean="0"/>
              <a:t>But there are also the more practical questions, </a:t>
            </a:r>
          </a:p>
          <a:p>
            <a:pPr marL="342900" indent="-342900">
              <a:lnSpc>
                <a:spcPct val="150000"/>
              </a:lnSpc>
              <a:buFont typeface="Arial" panose="020B0604020202020204" pitchFamily="34" charset="0"/>
              <a:buChar char="•"/>
            </a:pPr>
            <a:r>
              <a:rPr lang="en-US" sz="2400" dirty="0" smtClean="0"/>
              <a:t>Is </a:t>
            </a:r>
            <a:r>
              <a:rPr lang="en-US" sz="2400" dirty="0" smtClean="0">
                <a:solidFill>
                  <a:srgbClr val="7030A0"/>
                </a:solidFill>
              </a:rPr>
              <a:t>CK of rationality </a:t>
            </a:r>
            <a:r>
              <a:rPr lang="en-US" sz="2400" dirty="0" smtClean="0"/>
              <a:t>realistic?</a:t>
            </a:r>
          </a:p>
          <a:p>
            <a:pPr marL="342900" indent="-342900">
              <a:lnSpc>
                <a:spcPct val="150000"/>
              </a:lnSpc>
              <a:buFont typeface="Arial" panose="020B0604020202020204" pitchFamily="34" charset="0"/>
              <a:buChar char="•"/>
            </a:pPr>
            <a:r>
              <a:rPr lang="en-US" sz="2400" dirty="0" smtClean="0"/>
              <a:t>Is the </a:t>
            </a:r>
            <a:r>
              <a:rPr lang="en-US" sz="2400" dirty="0" smtClean="0">
                <a:solidFill>
                  <a:srgbClr val="C00000"/>
                </a:solidFill>
              </a:rPr>
              <a:t>BI solution </a:t>
            </a:r>
            <a:r>
              <a:rPr lang="en-US" sz="2400" dirty="0" smtClean="0"/>
              <a:t>a good model?</a:t>
            </a:r>
          </a:p>
          <a:p>
            <a:pPr>
              <a:lnSpc>
                <a:spcPct val="150000"/>
              </a:lnSpc>
            </a:pPr>
            <a:endParaRPr lang="en-US" sz="2400" dirty="0" smtClean="0"/>
          </a:p>
          <a:p>
            <a:pPr algn="ctr">
              <a:lnSpc>
                <a:spcPct val="150000"/>
              </a:lnSpc>
            </a:pPr>
            <a:endParaRPr lang="en-US" sz="2400" i="1"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343833340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err="1" smtClean="0">
                <a:solidFill>
                  <a:schemeClr val="accent2"/>
                </a:solidFill>
              </a:rPr>
              <a:t>Selten’s</a:t>
            </a:r>
            <a:r>
              <a:rPr lang="en-US" sz="3600" dirty="0" smtClean="0">
                <a:solidFill>
                  <a:schemeClr val="accent2"/>
                </a:solidFill>
              </a:rPr>
              <a:t> Chain Store </a:t>
            </a:r>
            <a:r>
              <a:rPr lang="en-US" sz="3600" dirty="0" err="1" smtClean="0">
                <a:solidFill>
                  <a:schemeClr val="accent2"/>
                </a:solidFill>
              </a:rPr>
              <a:t>Pradox</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289</a:t>
            </a:fld>
            <a:endParaRPr lang="en-US" altLang="en-US"/>
          </a:p>
        </p:txBody>
      </p:sp>
      <p:sp>
        <p:nvSpPr>
          <p:cNvPr id="7" name="TextBox 6"/>
          <p:cNvSpPr txBox="1"/>
          <p:nvPr/>
        </p:nvSpPr>
        <p:spPr>
          <a:xfrm>
            <a:off x="755576" y="1417638"/>
            <a:ext cx="7632848" cy="57708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t>A chain store may or may not engage in a price war in each location against a different opponent</a:t>
            </a:r>
          </a:p>
          <a:p>
            <a:pPr marL="342900" indent="-342900">
              <a:lnSpc>
                <a:spcPct val="150000"/>
              </a:lnSpc>
              <a:buFont typeface="Arial" panose="020B0604020202020204" pitchFamily="34" charset="0"/>
              <a:buChar char="•"/>
            </a:pPr>
            <a:r>
              <a:rPr lang="en-US" sz="2400" dirty="0" smtClean="0"/>
              <a:t>The war pays off only if it builds </a:t>
            </a:r>
            <a:r>
              <a:rPr lang="en-US" sz="2400" dirty="0" smtClean="0">
                <a:solidFill>
                  <a:srgbClr val="00B050"/>
                </a:solidFill>
              </a:rPr>
              <a:t>reputation</a:t>
            </a:r>
            <a:r>
              <a:rPr lang="en-US" sz="2400" dirty="0" smtClean="0"/>
              <a:t> and deters future opponents</a:t>
            </a:r>
          </a:p>
          <a:p>
            <a:pPr marL="342900" indent="-342900">
              <a:lnSpc>
                <a:spcPct val="150000"/>
              </a:lnSpc>
              <a:buFont typeface="Arial" panose="020B0604020202020204" pitchFamily="34" charset="0"/>
              <a:buChar char="•"/>
            </a:pPr>
            <a:r>
              <a:rPr lang="en-US" sz="2400" dirty="0" smtClean="0"/>
              <a:t>But the BI says </a:t>
            </a:r>
            <a:r>
              <a:rPr lang="en-US" sz="2400" dirty="0" smtClean="0">
                <a:solidFill>
                  <a:srgbClr val="FF0000"/>
                </a:solidFill>
              </a:rPr>
              <a:t>it would never fight</a:t>
            </a:r>
          </a:p>
          <a:p>
            <a:pPr marL="342900" indent="-342900">
              <a:lnSpc>
                <a:spcPct val="150000"/>
              </a:lnSpc>
              <a:buFont typeface="Arial" panose="020B0604020202020204" pitchFamily="34" charset="0"/>
              <a:buChar char="•"/>
            </a:pPr>
            <a:r>
              <a:rPr lang="en-US" sz="2400" dirty="0" smtClean="0"/>
              <a:t>Selten suggested three levels of decision making:</a:t>
            </a:r>
          </a:p>
          <a:p>
            <a:pPr marL="800100" lvl="1" indent="-342900">
              <a:lnSpc>
                <a:spcPct val="150000"/>
              </a:lnSpc>
              <a:buFont typeface="Arial" panose="020B0604020202020204" pitchFamily="34" charset="0"/>
              <a:buChar char="•"/>
            </a:pPr>
            <a:r>
              <a:rPr lang="en-US" dirty="0" smtClean="0">
                <a:solidFill>
                  <a:srgbClr val="C00000"/>
                </a:solidFill>
              </a:rPr>
              <a:t>Routine</a:t>
            </a:r>
          </a:p>
          <a:p>
            <a:pPr marL="800100" lvl="1" indent="-342900">
              <a:lnSpc>
                <a:spcPct val="150000"/>
              </a:lnSpc>
              <a:buFont typeface="Arial" panose="020B0604020202020204" pitchFamily="34" charset="0"/>
              <a:buChar char="•"/>
            </a:pPr>
            <a:r>
              <a:rPr lang="en-US" dirty="0" smtClean="0">
                <a:solidFill>
                  <a:srgbClr val="C00000"/>
                </a:solidFill>
              </a:rPr>
              <a:t>Imagination</a:t>
            </a:r>
          </a:p>
          <a:p>
            <a:pPr marL="800100" lvl="1" indent="-342900">
              <a:lnSpc>
                <a:spcPct val="150000"/>
              </a:lnSpc>
              <a:buFont typeface="Arial" panose="020B0604020202020204" pitchFamily="34" charset="0"/>
              <a:buChar char="•"/>
            </a:pPr>
            <a:r>
              <a:rPr lang="en-US" dirty="0" smtClean="0">
                <a:solidFill>
                  <a:srgbClr val="C00000"/>
                </a:solidFill>
              </a:rPr>
              <a:t>reasoning</a:t>
            </a:r>
          </a:p>
          <a:p>
            <a:pPr>
              <a:lnSpc>
                <a:spcPct val="150000"/>
              </a:lnSpc>
            </a:pPr>
            <a:endParaRPr lang="en-US" sz="2400" dirty="0" smtClean="0"/>
          </a:p>
          <a:p>
            <a:pPr algn="ctr">
              <a:lnSpc>
                <a:spcPct val="150000"/>
              </a:lnSpc>
            </a:pPr>
            <a:endParaRPr lang="en-US" sz="2400" i="1"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2186920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a:solidFill>
                  <a:schemeClr val="accent2"/>
                </a:solidFill>
              </a:rPr>
              <a:t>Countable additivity</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29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289234"/>
              </a:xfrm>
              <a:prstGeom prst="rect">
                <a:avLst/>
              </a:prstGeom>
              <a:noFill/>
            </p:spPr>
            <p:txBody>
              <a:bodyPr wrap="square" rtlCol="0">
                <a:spAutoFit/>
              </a:bodyPr>
              <a:lstStyle/>
              <a:p>
                <a:pPr>
                  <a:lnSpc>
                    <a:spcPct val="150000"/>
                  </a:lnSpc>
                </a:pPr>
                <a:r>
                  <a:rPr lang="en-US" sz="2400" dirty="0" smtClean="0"/>
                  <a:t>(or </a:t>
                </a:r>
                <a14:m>
                  <m:oMath xmlns:m="http://schemas.openxmlformats.org/officeDocument/2006/math">
                    <m:r>
                      <m:rPr>
                        <m:sty m:val="p"/>
                      </m:rPr>
                      <a:rPr lang="el-GR" sz="2400" i="1" smtClean="0">
                        <a:solidFill>
                          <a:srgbClr val="7030A0"/>
                        </a:solidFill>
                        <a:latin typeface="Cambria Math"/>
                      </a:rPr>
                      <m:t>σ</m:t>
                    </m:r>
                  </m:oMath>
                </a14:m>
                <a:r>
                  <a:rPr lang="en-US" sz="2400" dirty="0" smtClean="0">
                    <a:solidFill>
                      <a:srgbClr val="7030A0"/>
                    </a:solidFill>
                  </a:rPr>
                  <a:t>-additivity</a:t>
                </a:r>
                <a:r>
                  <a:rPr lang="en-US" sz="2400" dirty="0" smtClean="0"/>
                  <a:t>) also means that we can take the limits </a:t>
                </a:r>
              </a:p>
              <a:p>
                <a:pPr>
                  <a:lnSpc>
                    <a:spcPct val="150000"/>
                  </a:lnSpc>
                </a:pPr>
                <a:r>
                  <a:rPr lang="en-US" sz="2400" dirty="0" smtClean="0"/>
                  <a:t>So that for every pairwise disjoint </a:t>
                </a:r>
                <a14:m>
                  <m:oMath xmlns:m="http://schemas.openxmlformats.org/officeDocument/2006/math">
                    <m:sSub>
                      <m:sSubPr>
                        <m:ctrlPr>
                          <a:rPr lang="en-US" sz="2400" i="1" smtClean="0">
                            <a:solidFill>
                              <a:srgbClr val="0070C0"/>
                            </a:solidFill>
                            <a:latin typeface="Cambria Math" panose="02040503050406030204" pitchFamily="18" charset="0"/>
                          </a:rPr>
                        </m:ctrlPr>
                      </m:sSubPr>
                      <m:e>
                        <m:d>
                          <m:dPr>
                            <m:begChr m:val="{"/>
                            <m:endChr m:val="}"/>
                            <m:ctrlPr>
                              <a:rPr lang="en-US"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𝐴</m:t>
                                </m:r>
                              </m:e>
                              <m:sub>
                                <m:r>
                                  <a:rPr lang="en-US" sz="2400" i="1">
                                    <a:solidFill>
                                      <a:srgbClr val="0070C0"/>
                                    </a:solidFill>
                                    <a:latin typeface="Cambria Math"/>
                                  </a:rPr>
                                  <m:t>𝑖</m:t>
                                </m:r>
                              </m:sub>
                            </m:sSub>
                          </m:e>
                        </m:d>
                      </m:e>
                      <m:sub>
                        <m:r>
                          <a:rPr lang="en-US" sz="2400" b="0" i="1" smtClean="0">
                            <a:solidFill>
                              <a:srgbClr val="0070C0"/>
                            </a:solidFill>
                            <a:latin typeface="Cambria Math"/>
                          </a:rPr>
                          <m:t>𝑖</m:t>
                        </m:r>
                        <m:r>
                          <a:rPr lang="en-US" sz="2400" b="0" i="1" smtClean="0">
                            <a:solidFill>
                              <a:srgbClr val="0070C0"/>
                            </a:solidFill>
                            <a:latin typeface="Cambria Math"/>
                          </a:rPr>
                          <m:t>=</m:t>
                        </m:r>
                        <m:r>
                          <a:rPr lang="en-US" sz="2400" b="0" i="1" smtClean="0">
                            <a:solidFill>
                              <a:srgbClr val="0070C0"/>
                            </a:solidFill>
                            <a:latin typeface="Cambria Math"/>
                          </a:rPr>
                          <m:t>1</m:t>
                        </m:r>
                        <m:r>
                          <a:rPr lang="en-US" sz="2400" b="0" i="1" smtClean="0">
                            <a:solidFill>
                              <a:srgbClr val="0070C0"/>
                            </a:solidFill>
                            <a:latin typeface="Cambria Math"/>
                          </a:rPr>
                          <m:t>,..,</m:t>
                        </m:r>
                        <m:r>
                          <a:rPr lang="en-US" sz="2400" b="0" i="1" smtClean="0">
                            <a:solidFill>
                              <a:srgbClr val="0070C0"/>
                            </a:solidFill>
                            <a:latin typeface="Cambria Math"/>
                          </a:rPr>
                          <m:t>∞</m:t>
                        </m:r>
                      </m:sub>
                    </m:sSub>
                  </m:oMath>
                </a14:m>
                <a:r>
                  <a:rPr lang="en-US" sz="2400" dirty="0" smtClean="0"/>
                  <a:t> we also have </a:t>
                </a:r>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rPr>
                        <m:t>𝑝</m:t>
                      </m:r>
                      <m:d>
                        <m:dPr>
                          <m:ctrlPr>
                            <a:rPr lang="en-US" sz="2400" i="1" smtClean="0">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m:t>
                                  </m:r>
                                </m:e>
                                <m:sub>
                                  <m:r>
                                    <a:rPr lang="en-US" sz="2400" i="1">
                                      <a:solidFill>
                                        <a:srgbClr val="FF0000"/>
                                      </a:solidFill>
                                      <a:latin typeface="Cambria Math"/>
                                    </a:rPr>
                                    <m:t>𝑖</m:t>
                                  </m:r>
                                  <m:r>
                                    <a:rPr lang="en-US" sz="2400" i="1">
                                      <a:solidFill>
                                        <a:srgbClr val="FF0000"/>
                                      </a:solidFill>
                                      <a:latin typeface="Cambria Math"/>
                                    </a:rPr>
                                    <m:t>=</m:t>
                                  </m:r>
                                  <m:r>
                                    <a:rPr lang="en-US" sz="2400" i="1">
                                      <a:solidFill>
                                        <a:srgbClr val="FF0000"/>
                                      </a:solidFill>
                                      <a:latin typeface="Cambria Math"/>
                                    </a:rPr>
                                    <m:t>1</m:t>
                                  </m:r>
                                  <m:r>
                                    <a:rPr lang="en-US" sz="2400" i="1">
                                      <a:solidFill>
                                        <a:srgbClr val="FF0000"/>
                                      </a:solidFill>
                                      <a:latin typeface="Cambria Math"/>
                                    </a:rPr>
                                    <m:t>,..,</m:t>
                                  </m:r>
                                  <m:r>
                                    <a:rPr lang="en-US" sz="2400" i="1" dirty="0">
                                      <a:solidFill>
                                        <a:schemeClr val="accent2"/>
                                      </a:solidFill>
                                      <a:latin typeface="Cambria Math"/>
                                      <a:ea typeface="Cambria Math"/>
                                    </a:rPr>
                                    <m:t>∞</m:t>
                                  </m:r>
                                </m:sub>
                              </m:sSub>
                              <m:r>
                                <a:rPr lang="en-US" sz="2400" i="1">
                                  <a:solidFill>
                                    <a:srgbClr val="FF0000"/>
                                  </a:solidFill>
                                  <a:latin typeface="Cambria Math"/>
                                </a:rPr>
                                <m:t>𝐴</m:t>
                              </m:r>
                            </m:e>
                            <m:sub>
                              <m:r>
                                <a:rPr lang="en-US" sz="2400" i="1">
                                  <a:solidFill>
                                    <a:srgbClr val="FF0000"/>
                                  </a:solidFill>
                                  <a:latin typeface="Cambria Math"/>
                                </a:rPr>
                                <m:t>𝑖</m:t>
                              </m:r>
                            </m:sub>
                          </m:sSub>
                        </m:e>
                      </m:d>
                      <m:r>
                        <a:rPr lang="pt-BR" sz="2400" i="1" smtClean="0">
                          <a:solidFill>
                            <a:srgbClr val="FF0000"/>
                          </a:solidFill>
                          <a:latin typeface="Cambria Math"/>
                          <a:ea typeface="Cambria Math"/>
                        </a:rPr>
                        <m:t>=</m:t>
                      </m:r>
                      <m:nary>
                        <m:naryPr>
                          <m:chr m:val="∑"/>
                          <m:ctrlPr>
                            <a:rPr lang="pt-BR" sz="2400" i="1" smtClean="0">
                              <a:solidFill>
                                <a:srgbClr val="FF0000"/>
                              </a:solidFill>
                              <a:latin typeface="Cambria Math" panose="02040503050406030204" pitchFamily="18" charset="0"/>
                              <a:ea typeface="Cambria Math"/>
                            </a:rPr>
                          </m:ctrlPr>
                        </m:naryPr>
                        <m:sub>
                          <m:r>
                            <m:rPr>
                              <m:brk m:alnAt="23"/>
                            </m:rPr>
                            <a:rPr lang="en-US" sz="2400" b="0" i="1" smtClean="0">
                              <a:solidFill>
                                <a:srgbClr val="FF0000"/>
                              </a:solidFill>
                              <a:latin typeface="Cambria Math"/>
                              <a:ea typeface="Cambria Math"/>
                            </a:rPr>
                            <m:t>𝑖</m:t>
                          </m:r>
                          <m:r>
                            <a:rPr lang="pt-BR" sz="2400" i="1" smtClean="0">
                              <a:solidFill>
                                <a:srgbClr val="FF0000"/>
                              </a:solidFill>
                              <a:latin typeface="Cambria Math"/>
                              <a:ea typeface="Cambria Math"/>
                            </a:rPr>
                            <m:t>=</m:t>
                          </m:r>
                          <m:r>
                            <a:rPr lang="en-US" sz="2400" b="0" i="1" smtClean="0">
                              <a:solidFill>
                                <a:srgbClr val="FF0000"/>
                              </a:solidFill>
                              <a:latin typeface="Cambria Math"/>
                              <a:ea typeface="Cambria Math"/>
                            </a:rPr>
                            <m:t>1</m:t>
                          </m:r>
                        </m:sub>
                        <m:sup>
                          <m:r>
                            <a:rPr lang="en-US" sz="2400" i="1" dirty="0" smtClean="0">
                              <a:solidFill>
                                <a:schemeClr val="accent2"/>
                              </a:solidFill>
                              <a:latin typeface="Cambria Math"/>
                              <a:ea typeface="Cambria Math"/>
                            </a:rPr>
                            <m:t>∞</m:t>
                          </m:r>
                        </m:sup>
                        <m:e>
                          <m:r>
                            <a:rPr lang="en-US" sz="2400" b="0" i="1" smtClean="0">
                              <a:solidFill>
                                <a:srgbClr val="FF0000"/>
                              </a:solidFill>
                              <a:latin typeface="Cambria Math"/>
                              <a:ea typeface="Cambria Math"/>
                            </a:rPr>
                            <m:t>𝑝</m:t>
                          </m:r>
                          <m:r>
                            <a:rPr lang="en-US" sz="2400" b="0" i="1" smtClean="0">
                              <a:solidFill>
                                <a:srgbClr val="FF0000"/>
                              </a:solidFill>
                              <a:latin typeface="Cambria Math"/>
                              <a:ea typeface="Cambria Math"/>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𝐴</m:t>
                              </m:r>
                            </m:e>
                            <m:sub>
                              <m:r>
                                <a:rPr lang="en-US" sz="2400" i="1">
                                  <a:solidFill>
                                    <a:srgbClr val="FF0000"/>
                                  </a:solidFill>
                                  <a:latin typeface="Cambria Math"/>
                                </a:rPr>
                                <m:t>𝑖</m:t>
                              </m:r>
                            </m:sub>
                          </m:sSub>
                          <m:r>
                            <a:rPr lang="en-US" sz="2400" b="0" i="1" smtClean="0">
                              <a:solidFill>
                                <a:srgbClr val="FF0000"/>
                              </a:solidFill>
                              <a:latin typeface="Cambria Math"/>
                              <a:ea typeface="Cambria Math"/>
                            </a:rPr>
                            <m:t>)</m:t>
                          </m:r>
                        </m:e>
                      </m:nary>
                    </m:oMath>
                  </m:oMathPara>
                </a14:m>
                <a:endParaRPr lang="en-US" sz="2400" dirty="0"/>
              </a:p>
              <a:p>
                <a:pPr>
                  <a:lnSpc>
                    <a:spcPct val="150000"/>
                  </a:lnSpc>
                </a:pPr>
                <a:r>
                  <a:rPr lang="en-US" sz="2400" dirty="0" smtClean="0"/>
                  <a:t>A big conceptual debate behind this assumption</a:t>
                </a: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289234"/>
              </a:xfrm>
              <a:prstGeom prst="rect">
                <a:avLst/>
              </a:prstGeom>
              <a:blipFill>
                <a:blip r:embed="rId2"/>
                <a:stretch>
                  <a:fillRect l="-1209" r="-302" b="-1484"/>
                </a:stretch>
              </a:blipFill>
            </p:spPr>
            <p:txBody>
              <a:bodyPr/>
              <a:lstStyle/>
              <a:p>
                <a:r>
                  <a:rPr lang="en-US">
                    <a:noFill/>
                  </a:rPr>
                  <a:t> </a:t>
                </a:r>
              </a:p>
            </p:txBody>
          </p:sp>
        </mc:Fallback>
      </mc:AlternateContent>
    </p:spTree>
    <p:extLst>
      <p:ext uri="{BB962C8B-B14F-4D97-AF65-F5344CB8AC3E}">
        <p14:creationId xmlns:p14="http://schemas.microsoft.com/office/powerpoint/2010/main" val="67838403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The chain store paradox</a:t>
            </a:r>
            <a:endParaRPr lang="en-US" sz="2000" dirty="0">
              <a:solidFill>
                <a:srgbClr val="7030A0"/>
              </a:solidFill>
            </a:endParaRPr>
          </a:p>
          <a:p>
            <a:pPr marL="0" indent="0" algn="l" rtl="0" eaLnBrk="1" hangingPunct="1">
              <a:lnSpc>
                <a:spcPct val="150000"/>
              </a:lnSpc>
              <a:buNone/>
            </a:pPr>
            <a:r>
              <a:rPr lang="en-US" altLang="en-US" sz="2000" dirty="0" err="1" smtClean="0">
                <a:solidFill>
                  <a:srgbClr val="FF0000"/>
                </a:solidFill>
              </a:rPr>
              <a:t>Reinhard</a:t>
            </a:r>
            <a:r>
              <a:rPr lang="en-US" altLang="en-US" sz="2000" dirty="0" smtClean="0">
                <a:solidFill>
                  <a:srgbClr val="FF0000"/>
                </a:solidFill>
              </a:rPr>
              <a:t> Selten</a:t>
            </a:r>
          </a:p>
          <a:p>
            <a:pPr marL="0" indent="0" algn="l" rtl="0" eaLnBrk="1" hangingPunct="1">
              <a:lnSpc>
                <a:spcPct val="150000"/>
              </a:lnSpc>
              <a:buNone/>
            </a:pPr>
            <a:r>
              <a:rPr lang="en-US" sz="1800" i="1" dirty="0" smtClean="0"/>
              <a:t>Theory and Decision</a:t>
            </a:r>
            <a:r>
              <a:rPr lang="en-US" sz="1800" dirty="0" smtClean="0"/>
              <a:t>, Vol. 9 (1978), pp. 127-159</a:t>
            </a:r>
            <a:endParaRPr lang="en-US" sz="1800" dirty="0"/>
          </a:p>
          <a:p>
            <a:pPr marL="0" indent="0" algn="l" rtl="0">
              <a:buNone/>
            </a:pPr>
            <a:r>
              <a:rPr lang="en-US" sz="1800" dirty="0" smtClean="0">
                <a:solidFill>
                  <a:srgbClr val="009900"/>
                </a:solidFill>
              </a:rPr>
              <a:t>Abstract</a:t>
            </a:r>
          </a:p>
          <a:p>
            <a:pPr marL="0" indent="0" algn="l" rtl="0">
              <a:buNone/>
            </a:pPr>
            <a:r>
              <a:rPr lang="en-US" sz="1600" dirty="0"/>
              <a:t>The chain store game is a simple game in extensive form which produces an inconsistency between game theoretical reasoning and plausible human behavior. Well-informed players must be expected to disobey game theoretical recommendations.</a:t>
            </a:r>
          </a:p>
          <a:p>
            <a:pPr marL="0" indent="0" algn="l" rtl="0">
              <a:buNone/>
            </a:pPr>
            <a:r>
              <a:rPr lang="en-US" sz="1600" dirty="0"/>
              <a:t>The chain store paradox throws new light on the well-known difficulties arising in connection with finite repetitions of the prisoners’ dilemma game. Whereas these difficulties can be resolved by the assumption of secondary utilities arising in the course of playing the game, a similar approach to the chain store paradox is less satisfactory.</a:t>
            </a:r>
          </a:p>
          <a:p>
            <a:pPr marL="0" indent="0" algn="l" rtl="0">
              <a:buNone/>
            </a:pPr>
            <a:r>
              <a:rPr lang="en-US" sz="1600" dirty="0"/>
              <a:t>It is argued that the explanation of the paradox requires a limited rationality view of human decision behavior. For this purpose a three-level theory of decision making is developed, where decisions can be made on different levels of rationality. This theory explains why insight into the rational solution of a decision problem does not necessarily mean that the corresponding course of action will be taken.</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290</a:t>
            </a:fld>
            <a:endParaRPr lang="en-US" altLang="en-US"/>
          </a:p>
        </p:txBody>
      </p:sp>
    </p:spTree>
    <p:extLst>
      <p:ext uri="{BB962C8B-B14F-4D97-AF65-F5344CB8AC3E}">
        <p14:creationId xmlns:p14="http://schemas.microsoft.com/office/powerpoint/2010/main" val="205725581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Rosenthal’s Centipede Game</a:t>
            </a:r>
            <a:endParaRPr lang="en-US" sz="36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291</a:t>
            </a:fld>
            <a:endParaRPr lang="en-US" altLang="en-US"/>
          </a:p>
        </p:txBody>
      </p:sp>
      <p:sp>
        <p:nvSpPr>
          <p:cNvPr id="7" name="TextBox 6"/>
          <p:cNvSpPr txBox="1"/>
          <p:nvPr/>
        </p:nvSpPr>
        <p:spPr>
          <a:xfrm>
            <a:off x="961351" y="4023775"/>
            <a:ext cx="5307546" cy="1754326"/>
          </a:xfrm>
          <a:prstGeom prst="rect">
            <a:avLst/>
          </a:prstGeom>
          <a:noFill/>
        </p:spPr>
        <p:txBody>
          <a:bodyPr wrap="square" rtlCol="0">
            <a:spAutoFit/>
          </a:bodyPr>
          <a:lstStyle/>
          <a:p>
            <a:pPr>
              <a:lnSpc>
                <a:spcPct val="150000"/>
              </a:lnSpc>
            </a:pPr>
            <a:r>
              <a:rPr lang="en-US" dirty="0" smtClean="0"/>
              <a:t>The payoff to each player increases every </a:t>
            </a:r>
            <a:r>
              <a:rPr lang="en-US" dirty="0" smtClean="0">
                <a:solidFill>
                  <a:srgbClr val="C00000"/>
                </a:solidFill>
              </a:rPr>
              <a:t>two</a:t>
            </a:r>
            <a:r>
              <a:rPr lang="en-US" dirty="0" smtClean="0"/>
              <a:t> periods, but if the other player won’t play </a:t>
            </a:r>
            <a:r>
              <a:rPr lang="en-US" dirty="0" smtClean="0">
                <a:solidFill>
                  <a:srgbClr val="00B050"/>
                </a:solidFill>
              </a:rPr>
              <a:t>Right/right</a:t>
            </a:r>
            <a:r>
              <a:rPr lang="en-US" dirty="0" smtClean="0"/>
              <a:t>, she better grab the money and run</a:t>
            </a:r>
          </a:p>
          <a:p>
            <a:pPr>
              <a:lnSpc>
                <a:spcPct val="150000"/>
              </a:lnSpc>
            </a:pPr>
            <a:r>
              <a:rPr lang="en-US" dirty="0" smtClean="0"/>
              <a:t>… and imagine it’s much longer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192" y="1628800"/>
            <a:ext cx="2089132" cy="2376264"/>
          </a:xfrm>
          <a:prstGeom prst="rect">
            <a:avLst/>
          </a:prstGeom>
        </p:spPr>
      </p:pic>
      <p:sp>
        <p:nvSpPr>
          <p:cNvPr id="5" name="TextBox 4"/>
          <p:cNvSpPr txBox="1"/>
          <p:nvPr/>
        </p:nvSpPr>
        <p:spPr>
          <a:xfrm>
            <a:off x="5996235" y="4293096"/>
            <a:ext cx="2808312" cy="646331"/>
          </a:xfrm>
          <a:prstGeom prst="rect">
            <a:avLst/>
          </a:prstGeom>
          <a:noFill/>
        </p:spPr>
        <p:txBody>
          <a:bodyPr wrap="square" rtlCol="0">
            <a:spAutoFit/>
          </a:bodyPr>
          <a:lstStyle/>
          <a:p>
            <a:r>
              <a:rPr lang="en-US" dirty="0" smtClean="0"/>
              <a:t>Robert W. Rosenthal (1945-2002)</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20" y="1826870"/>
            <a:ext cx="5259888" cy="1875886"/>
          </a:xfrm>
          <a:prstGeom prst="rect">
            <a:avLst/>
          </a:prstGeom>
        </p:spPr>
      </p:pic>
    </p:spTree>
    <p:extLst>
      <p:ext uri="{BB962C8B-B14F-4D97-AF65-F5344CB8AC3E}">
        <p14:creationId xmlns:p14="http://schemas.microsoft.com/office/powerpoint/2010/main" val="225496261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Games of perfect information, predatory pricing and the Chain-Store Paradox</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Robert W. Rosenthal</a:t>
            </a:r>
          </a:p>
          <a:p>
            <a:pPr marL="0" indent="0" algn="l" rtl="0" eaLnBrk="1" hangingPunct="1">
              <a:lnSpc>
                <a:spcPct val="150000"/>
              </a:lnSpc>
              <a:buNone/>
            </a:pPr>
            <a:r>
              <a:rPr lang="en-US" sz="1800" i="1" dirty="0" smtClean="0"/>
              <a:t>Journal of Economic Theory </a:t>
            </a:r>
            <a:r>
              <a:rPr lang="en-US" sz="1800" dirty="0" smtClean="0"/>
              <a:t>Vol. 25 (1981), pp. 92-100</a:t>
            </a:r>
            <a:endParaRPr lang="en-US" sz="1800" dirty="0"/>
          </a:p>
          <a:p>
            <a:pPr marL="0" indent="0" algn="l" rtl="0">
              <a:buNone/>
            </a:pPr>
            <a:r>
              <a:rPr lang="en-US" sz="1800" dirty="0" smtClean="0">
                <a:solidFill>
                  <a:srgbClr val="009900"/>
                </a:solidFill>
              </a:rPr>
              <a:t>(No abstract)</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292</a:t>
            </a:fld>
            <a:endParaRPr lang="en-US" altLang="en-US"/>
          </a:p>
        </p:txBody>
      </p:sp>
    </p:spTree>
    <p:extLst>
      <p:ext uri="{BB962C8B-B14F-4D97-AF65-F5344CB8AC3E}">
        <p14:creationId xmlns:p14="http://schemas.microsoft.com/office/powerpoint/2010/main" val="51511204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293</a:t>
            </a:fld>
            <a:endParaRPr lang="en-US" altLang="en-US" sz="1400"/>
          </a:p>
        </p:txBody>
      </p:sp>
      <p:sp>
        <p:nvSpPr>
          <p:cNvPr id="146435" name="Rectangle 2"/>
          <p:cNvSpPr>
            <a:spLocks noGrp="1" noChangeArrowheads="1"/>
          </p:cNvSpPr>
          <p:nvPr>
            <p:ph type="title"/>
          </p:nvPr>
        </p:nvSpPr>
        <p:spPr/>
        <p:txBody>
          <a:bodyPr/>
          <a:lstStyle/>
          <a:p>
            <a:pPr eaLnBrk="1" hangingPunct="1"/>
            <a:r>
              <a:rPr lang="en-US" sz="3600" dirty="0" smtClean="0">
                <a:solidFill>
                  <a:schemeClr val="accent2"/>
                </a:solidFill>
              </a:rPr>
              <a:t>The </a:t>
            </a:r>
            <a:r>
              <a:rPr lang="en-US" sz="3600" dirty="0">
                <a:solidFill>
                  <a:schemeClr val="accent2"/>
                </a:solidFill>
              </a:rPr>
              <a:t>Prisoner’s Dilemma</a:t>
            </a:r>
            <a:endParaRPr lang="en-US" altLang="en-US" sz="3600" dirty="0" smtClean="0">
              <a:solidFill>
                <a:schemeClr val="accent2"/>
              </a:solidFill>
            </a:endParaRP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163983669"/>
              </p:ext>
            </p:extLst>
          </p:nvPr>
        </p:nvGraphicFramePr>
        <p:xfrm>
          <a:off x="1403648" y="1741458"/>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a:blip r:embed="rId2"/>
                <a:stretch>
                  <a:fillRect l="-1818"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𝐷</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𝐶</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𝐷</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𝐶</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4</m:t>
                      </m:r>
                      <m:r>
                        <a:rPr lang="en-US" b="0" i="1" dirty="0" smtClean="0">
                          <a:solidFill>
                            <a:schemeClr val="accent2"/>
                          </a:solidFill>
                          <a:latin typeface="Cambria Math"/>
                        </a:rPr>
                        <m:t> </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solidFill>
                            <a:srgbClr val="C00000"/>
                          </a:solidFill>
                          <a:latin typeface="Cambria Math" panose="02040503050406030204" pitchFamily="18" charset="0"/>
                        </a:rPr>
                        <m:t>4</m:t>
                      </m:r>
                    </m:oMath>
                  </m:oMathPara>
                </a14:m>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52141"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1</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52141" y="3965597"/>
                <a:ext cx="100235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3</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solidFill>
                            <a:srgbClr val="C00000"/>
                          </a:solidFill>
                          <a:latin typeface="Cambria Math" panose="02040503050406030204" pitchFamily="18" charset="0"/>
                        </a:rPr>
                        <m:t>3</m:t>
                      </m:r>
                    </m:oMath>
                  </m:oMathPara>
                </a14:m>
                <a:endParaRPr lang="en-US"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47664" y="4941168"/>
                <a:ext cx="6201311" cy="1200329"/>
              </a:xfrm>
              <a:prstGeom prst="rect">
                <a:avLst/>
              </a:prstGeom>
              <a:noFill/>
            </p:spPr>
            <p:txBody>
              <a:bodyPr wrap="square" rtlCol="0">
                <a:spAutoFit/>
              </a:bodyPr>
              <a:lstStyle/>
              <a:p>
                <a:pPr>
                  <a:lnSpc>
                    <a:spcPct val="150000"/>
                  </a:lnSpc>
                </a:pPr>
                <a14:m>
                  <m:oMath xmlns:m="http://schemas.openxmlformats.org/officeDocument/2006/math">
                    <m:r>
                      <a:rPr lang="en-US" sz="2400" i="1" dirty="0" smtClean="0">
                        <a:latin typeface="Cambria Math" panose="02040503050406030204" pitchFamily="18" charset="0"/>
                      </a:rPr>
                      <m:t>(</m:t>
                    </m:r>
                    <m:r>
                      <a:rPr lang="en-US" sz="2400" i="1" dirty="0" smtClean="0">
                        <a:solidFill>
                          <a:srgbClr val="002060"/>
                        </a:solidFill>
                        <a:latin typeface="Cambria Math" panose="02040503050406030204" pitchFamily="18" charset="0"/>
                      </a:rPr>
                      <m:t>𝐷</m:t>
                    </m:r>
                    <m:r>
                      <a:rPr lang="en-US" sz="2400" i="1" dirty="0" smtClean="0">
                        <a:latin typeface="Cambria Math" panose="02040503050406030204" pitchFamily="18" charset="0"/>
                      </a:rPr>
                      <m:t>,</m:t>
                    </m:r>
                    <m:r>
                      <a:rPr lang="en-US" sz="2400" i="1" dirty="0" smtClean="0">
                        <a:solidFill>
                          <a:srgbClr val="C00000"/>
                        </a:solidFill>
                        <a:latin typeface="Cambria Math" panose="02040503050406030204" pitchFamily="18" charset="0"/>
                      </a:rPr>
                      <m:t>𝐷</m:t>
                    </m:r>
                    <m:r>
                      <a:rPr lang="en-US" sz="2400" i="1" dirty="0" smtClean="0">
                        <a:latin typeface="Cambria Math" panose="02040503050406030204" pitchFamily="18" charset="0"/>
                      </a:rPr>
                      <m:t>) </m:t>
                    </m:r>
                  </m:oMath>
                </a14:m>
                <a:r>
                  <a:rPr lang="en-US" sz="2400" dirty="0" smtClean="0"/>
                  <a:t>isn’t just the </a:t>
                </a:r>
                <a:r>
                  <a:rPr lang="en-US" sz="2400" dirty="0" smtClean="0">
                    <a:solidFill>
                      <a:srgbClr val="009900"/>
                    </a:solidFill>
                  </a:rPr>
                  <a:t>unique</a:t>
                </a:r>
                <a:r>
                  <a:rPr lang="en-US" sz="2400" dirty="0" smtClean="0"/>
                  <a:t> Nash equilibrium – the strategy </a:t>
                </a:r>
                <a14:m>
                  <m:oMath xmlns:m="http://schemas.openxmlformats.org/officeDocument/2006/math">
                    <m:r>
                      <a:rPr lang="en-US" sz="2400" i="1" dirty="0" smtClean="0">
                        <a:latin typeface="Cambria Math" panose="02040503050406030204" pitchFamily="18" charset="0"/>
                      </a:rPr>
                      <m:t>𝐷</m:t>
                    </m:r>
                  </m:oMath>
                </a14:m>
                <a:r>
                  <a:rPr lang="en-US" sz="2400" dirty="0" smtClean="0"/>
                  <a:t> is </a:t>
                </a:r>
                <a:r>
                  <a:rPr lang="en-US" sz="2400" dirty="0" smtClean="0">
                    <a:solidFill>
                      <a:srgbClr val="FF0000"/>
                    </a:solidFill>
                  </a:rPr>
                  <a:t>dominant</a:t>
                </a:r>
                <a:r>
                  <a:rPr lang="en-US" sz="2400" dirty="0" smtClean="0"/>
                  <a:t> for each </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547664" y="4941168"/>
                <a:ext cx="6201311" cy="1200329"/>
              </a:xfrm>
              <a:prstGeom prst="rect">
                <a:avLst/>
              </a:prstGeom>
              <a:blipFill>
                <a:blip r:embed="rId12"/>
                <a:stretch>
                  <a:fillRect l="-1573" b="-6122"/>
                </a:stretch>
              </a:blipFill>
            </p:spPr>
            <p:txBody>
              <a:bodyPr/>
              <a:lstStyle/>
              <a:p>
                <a:r>
                  <a:rPr lang="en-US">
                    <a:noFill/>
                  </a:rPr>
                  <a:t> </a:t>
                </a:r>
              </a:p>
            </p:txBody>
          </p:sp>
        </mc:Fallback>
      </mc:AlternateContent>
    </p:spTree>
    <p:extLst>
      <p:ext uri="{BB962C8B-B14F-4D97-AF65-F5344CB8AC3E}">
        <p14:creationId xmlns:p14="http://schemas.microsoft.com/office/powerpoint/2010/main" val="2942517059"/>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The story behind the PD</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748681"/>
                <a:ext cx="8229600" cy="4525963"/>
              </a:xfrm>
            </p:spPr>
            <p:txBody>
              <a:bodyPr/>
              <a:lstStyle/>
              <a:p>
                <a:pPr algn="l" rtl="0">
                  <a:lnSpc>
                    <a:spcPct val="150000"/>
                  </a:lnSpc>
                </a:pPr>
                <a:r>
                  <a:rPr lang="en-US" sz="2400" dirty="0" smtClean="0"/>
                  <a:t>The story about “betrayal” causes confusion</a:t>
                </a:r>
              </a:p>
              <a:p>
                <a:pPr algn="l" rtl="0">
                  <a:lnSpc>
                    <a:spcPct val="150000"/>
                  </a:lnSpc>
                </a:pPr>
                <a:r>
                  <a:rPr lang="en-US" sz="2400" dirty="0" smtClean="0"/>
                  <a:t>Recall </a:t>
                </a:r>
                <a:r>
                  <a:rPr lang="en-US" sz="2400" dirty="0"/>
                  <a:t>that </a:t>
                </a:r>
                <a:r>
                  <a:rPr lang="en-US" sz="2400" dirty="0" smtClean="0"/>
                  <a:t>the utility numbers should reflect </a:t>
                </a:r>
                <a:r>
                  <a:rPr lang="en-US" sz="2400" dirty="0" smtClean="0">
                    <a:solidFill>
                      <a:srgbClr val="FF0000"/>
                    </a:solidFill>
                  </a:rPr>
                  <a:t>behavior</a:t>
                </a:r>
                <a:endParaRPr lang="en-US" sz="2400" dirty="0">
                  <a:solidFill>
                    <a:srgbClr val="FF0000"/>
                  </a:solidFill>
                </a:endParaRPr>
              </a:p>
              <a:p>
                <a:pPr algn="l" rtl="0">
                  <a:lnSpc>
                    <a:spcPct val="150000"/>
                  </a:lnSpc>
                </a:pPr>
                <a14:m>
                  <m:oMath xmlns:m="http://schemas.openxmlformats.org/officeDocument/2006/math">
                    <m:r>
                      <a:rPr lang="en-US" sz="2400" b="0" i="1" smtClean="0">
                        <a:solidFill>
                          <a:srgbClr val="7030A0"/>
                        </a:solidFill>
                        <a:latin typeface="Cambria Math" panose="02040503050406030204" pitchFamily="18" charset="0"/>
                      </a:rPr>
                      <m:t>4</m:t>
                    </m:r>
                    <m:r>
                      <a:rPr lang="en-US" sz="2400" b="0" i="1" smtClean="0">
                        <a:solidFill>
                          <a:srgbClr val="7030A0"/>
                        </a:solidFill>
                        <a:latin typeface="Cambria Math" panose="02040503050406030204" pitchFamily="18" charset="0"/>
                      </a:rPr>
                      <m:t>&gt;</m:t>
                    </m:r>
                    <m:r>
                      <a:rPr lang="en-US" sz="2400" b="0" i="1" smtClean="0">
                        <a:solidFill>
                          <a:srgbClr val="7030A0"/>
                        </a:solidFill>
                        <a:latin typeface="Cambria Math" panose="02040503050406030204" pitchFamily="18" charset="0"/>
                      </a:rPr>
                      <m:t>3</m:t>
                    </m:r>
                  </m:oMath>
                </a14:m>
                <a:r>
                  <a:rPr lang="en-US" sz="2400" dirty="0" smtClean="0"/>
                  <a:t> </a:t>
                </a:r>
                <a:r>
                  <a:rPr lang="en-US" sz="2400" dirty="0" smtClean="0">
                    <a:solidFill>
                      <a:srgbClr val="FF0000"/>
                    </a:solidFill>
                  </a:rPr>
                  <a:t>means</a:t>
                </a:r>
                <a:r>
                  <a:rPr lang="en-US" sz="2400" dirty="0" smtClean="0"/>
                  <a:t> that, given the choice, the former will be picked</a:t>
                </a:r>
              </a:p>
              <a:p>
                <a:pPr algn="l" rtl="0">
                  <a:lnSpc>
                    <a:spcPct val="150000"/>
                  </a:lnSpc>
                </a:pPr>
                <a:r>
                  <a:rPr lang="en-US" sz="2400" dirty="0" smtClean="0">
                    <a:solidFill>
                      <a:srgbClr val="9933FF"/>
                    </a:solidFill>
                  </a:rPr>
                  <a:t>All</a:t>
                </a:r>
                <a:r>
                  <a:rPr lang="en-US" sz="2400" dirty="0" smtClean="0"/>
                  <a:t> payoffs (psychological etc.) are incorporated into these numbers</a:t>
                </a:r>
                <a:endParaRPr lang="en-US" sz="24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748681"/>
                <a:ext cx="8229600" cy="4525963"/>
              </a:xfrm>
              <a:blipFill>
                <a:blip r:embed="rId2"/>
                <a:stretch>
                  <a:fillRect l="-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294</a:t>
            </a:fld>
            <a:endParaRPr lang="en-US" altLang="en-US"/>
          </a:p>
        </p:txBody>
      </p:sp>
    </p:spTree>
    <p:extLst>
      <p:ext uri="{BB962C8B-B14F-4D97-AF65-F5344CB8AC3E}">
        <p14:creationId xmlns:p14="http://schemas.microsoft.com/office/powerpoint/2010/main" val="282608270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295</a:t>
            </a:fld>
            <a:endParaRPr lang="en-US" altLang="en-US" sz="1400"/>
          </a:p>
        </p:txBody>
      </p:sp>
      <p:sp>
        <p:nvSpPr>
          <p:cNvPr id="146435" name="Rectangle 2"/>
          <p:cNvSpPr>
            <a:spLocks noGrp="1" noChangeArrowheads="1"/>
          </p:cNvSpPr>
          <p:nvPr>
            <p:ph type="title"/>
          </p:nvPr>
        </p:nvSpPr>
        <p:spPr/>
        <p:txBody>
          <a:bodyPr/>
          <a:lstStyle/>
          <a:p>
            <a:pPr eaLnBrk="1" hangingPunct="1"/>
            <a:r>
              <a:rPr lang="en-US" sz="3600" dirty="0" smtClean="0">
                <a:solidFill>
                  <a:schemeClr val="accent2"/>
                </a:solidFill>
              </a:rPr>
              <a:t>The PD again</a:t>
            </a:r>
            <a:endParaRPr lang="en-US" altLang="en-US" sz="3600" dirty="0" smtClean="0">
              <a:solidFill>
                <a:schemeClr val="accent2"/>
              </a:solidFill>
            </a:endParaRP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nvPr>
        </p:nvGraphicFramePr>
        <p:xfrm>
          <a:off x="1403648" y="1741458"/>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a:blip r:embed="rId2"/>
                <a:stretch>
                  <a:fillRect l="-1818"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𝐷</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𝐶</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𝐷</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𝐶</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4</m:t>
                      </m:r>
                      <m:r>
                        <a:rPr lang="en-US" b="0" i="1" dirty="0" smtClean="0">
                          <a:solidFill>
                            <a:schemeClr val="accent2"/>
                          </a:solidFill>
                          <a:latin typeface="Cambria Math"/>
                        </a:rPr>
                        <m:t> </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solidFill>
                            <a:srgbClr val="C00000"/>
                          </a:solidFill>
                          <a:latin typeface="Cambria Math" panose="02040503050406030204" pitchFamily="18" charset="0"/>
                        </a:rPr>
                        <m:t>4</m:t>
                      </m:r>
                    </m:oMath>
                  </m:oMathPara>
                </a14:m>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52141"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1</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52141" y="3965597"/>
                <a:ext cx="100235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3</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solidFill>
                            <a:srgbClr val="C00000"/>
                          </a:solidFill>
                          <a:latin typeface="Cambria Math" panose="02040503050406030204" pitchFamily="18" charset="0"/>
                        </a:rPr>
                        <m:t>3</m:t>
                      </m:r>
                    </m:oMath>
                  </m:oMathPara>
                </a14:m>
                <a:endParaRPr lang="en-US"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99592" y="4941168"/>
                <a:ext cx="7848872" cy="1015663"/>
              </a:xfrm>
              <a:prstGeom prst="rect">
                <a:avLst/>
              </a:prstGeom>
              <a:noFill/>
            </p:spPr>
            <p:txBody>
              <a:bodyPr wrap="square" rtlCol="0">
                <a:spAutoFit/>
              </a:bodyPr>
              <a:lstStyle/>
              <a:p>
                <a:pPr>
                  <a:lnSpc>
                    <a:spcPct val="150000"/>
                  </a:lnSpc>
                </a:pPr>
                <a:r>
                  <a:rPr lang="en-US" sz="2000" dirty="0"/>
                  <a:t>So it may be better to think of a game in which each can get </a:t>
                </a:r>
                <a14:m>
                  <m:oMath xmlns:m="http://schemas.openxmlformats.org/officeDocument/2006/math">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3</m:t>
                    </m:r>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000</m:t>
                    </m:r>
                    <m:r>
                      <a:rPr lang="en-US" sz="2000" i="1" dirty="0">
                        <a:solidFill>
                          <a:srgbClr val="7030A0"/>
                        </a:solidFill>
                        <a:latin typeface="Cambria Math" panose="02040503050406030204" pitchFamily="18" charset="0"/>
                      </a:rPr>
                      <m:t> </m:t>
                    </m:r>
                  </m:oMath>
                </a14:m>
                <a:r>
                  <a:rPr lang="en-US" sz="2000" dirty="0"/>
                  <a:t>transferred to the other (from the bank) or </a:t>
                </a:r>
                <a14:m>
                  <m:oMath xmlns:m="http://schemas.openxmlformats.org/officeDocument/2006/math">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1</m:t>
                    </m:r>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000</m:t>
                    </m:r>
                    <m:r>
                      <a:rPr lang="en-US" sz="2000" i="1" dirty="0">
                        <a:solidFill>
                          <a:srgbClr val="7030A0"/>
                        </a:solidFill>
                        <a:latin typeface="Cambria Math" panose="02040503050406030204" pitchFamily="18" charset="0"/>
                      </a:rPr>
                      <m:t> </m:t>
                    </m:r>
                  </m:oMath>
                </a14:m>
                <a:r>
                  <a:rPr lang="en-US" sz="2000" dirty="0"/>
                  <a:t>to oneself</a:t>
                </a:r>
              </a:p>
            </p:txBody>
          </p:sp>
        </mc:Choice>
        <mc:Fallback xmlns="">
          <p:sp>
            <p:nvSpPr>
              <p:cNvPr id="3" name="TextBox 2"/>
              <p:cNvSpPr txBox="1">
                <a:spLocks noRot="1" noChangeAspect="1" noMove="1" noResize="1" noEditPoints="1" noAdjustHandles="1" noChangeArrowheads="1" noChangeShapeType="1" noTextEdit="1"/>
              </p:cNvSpPr>
              <p:nvPr/>
            </p:nvSpPr>
            <p:spPr>
              <a:xfrm>
                <a:off x="899592" y="4941168"/>
                <a:ext cx="7848872" cy="1015663"/>
              </a:xfrm>
              <a:prstGeom prst="rect">
                <a:avLst/>
              </a:prstGeom>
              <a:blipFill>
                <a:blip r:embed="rId12"/>
                <a:stretch>
                  <a:fillRect l="-855" b="-4819"/>
                </a:stretch>
              </a:blipFill>
            </p:spPr>
            <p:txBody>
              <a:bodyPr/>
              <a:lstStyle/>
              <a:p>
                <a:r>
                  <a:rPr lang="en-US">
                    <a:noFill/>
                  </a:rPr>
                  <a:t> </a:t>
                </a:r>
              </a:p>
            </p:txBody>
          </p:sp>
        </mc:Fallback>
      </mc:AlternateContent>
    </p:spTree>
    <p:extLst>
      <p:ext uri="{BB962C8B-B14F-4D97-AF65-F5344CB8AC3E}">
        <p14:creationId xmlns:p14="http://schemas.microsoft.com/office/powerpoint/2010/main" val="52764521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The point of the PD</a:t>
            </a:r>
            <a:endParaRPr lang="en-US" sz="3600" dirty="0"/>
          </a:p>
        </p:txBody>
      </p:sp>
      <p:sp>
        <p:nvSpPr>
          <p:cNvPr id="3" name="Content Placeholder 2"/>
          <p:cNvSpPr>
            <a:spLocks noGrp="1"/>
          </p:cNvSpPr>
          <p:nvPr>
            <p:ph idx="1"/>
          </p:nvPr>
        </p:nvSpPr>
        <p:spPr>
          <a:xfrm>
            <a:off x="539552" y="1748681"/>
            <a:ext cx="8229600" cy="3336503"/>
          </a:xfrm>
        </p:spPr>
        <p:txBody>
          <a:bodyPr/>
          <a:lstStyle/>
          <a:p>
            <a:pPr algn="l" rtl="0">
              <a:lnSpc>
                <a:spcPct val="150000"/>
              </a:lnSpc>
            </a:pPr>
            <a:r>
              <a:rPr lang="en-US" sz="2400" dirty="0" smtClean="0"/>
              <a:t>Some social interactions are not conducive to cooperation</a:t>
            </a:r>
          </a:p>
          <a:p>
            <a:pPr marL="0" indent="0" algn="l" rtl="0">
              <a:lnSpc>
                <a:spcPct val="150000"/>
              </a:lnSpc>
              <a:buNone/>
            </a:pPr>
            <a:r>
              <a:rPr lang="en-US" sz="2400" dirty="0" smtClean="0"/>
              <a:t>	because the only equilibria are </a:t>
            </a:r>
            <a:r>
              <a:rPr lang="en-US" sz="2400" dirty="0" smtClean="0">
                <a:solidFill>
                  <a:srgbClr val="FF0000"/>
                </a:solidFill>
              </a:rPr>
              <a:t>not Pareto optimal</a:t>
            </a:r>
          </a:p>
          <a:p>
            <a:pPr algn="l" rtl="0">
              <a:lnSpc>
                <a:spcPct val="150000"/>
              </a:lnSpc>
            </a:pPr>
            <a:r>
              <a:rPr lang="en-US" sz="2400" dirty="0" smtClean="0"/>
              <a:t>So we may need to change the rules of the game</a:t>
            </a:r>
            <a:endParaRPr lang="en-US" sz="24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296</a:t>
            </a:fld>
            <a:endParaRPr lang="en-US" altLang="en-US"/>
          </a:p>
        </p:txBody>
      </p:sp>
    </p:spTree>
    <p:extLst>
      <p:ext uri="{BB962C8B-B14F-4D97-AF65-F5344CB8AC3E}">
        <p14:creationId xmlns:p14="http://schemas.microsoft.com/office/powerpoint/2010/main" val="176714983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297</a:t>
            </a:fld>
            <a:endParaRPr lang="en-US" altLang="en-US" sz="1400"/>
          </a:p>
        </p:txBody>
      </p:sp>
      <p:sp>
        <p:nvSpPr>
          <p:cNvPr id="146435" name="Rectangle 2"/>
          <p:cNvSpPr>
            <a:spLocks noGrp="1" noChangeArrowheads="1"/>
          </p:cNvSpPr>
          <p:nvPr>
            <p:ph type="title"/>
          </p:nvPr>
        </p:nvSpPr>
        <p:spPr/>
        <p:txBody>
          <a:bodyPr/>
          <a:lstStyle/>
          <a:p>
            <a:pPr eaLnBrk="1" hangingPunct="1"/>
            <a:r>
              <a:rPr lang="en-US" sz="3600" dirty="0" smtClean="0">
                <a:solidFill>
                  <a:schemeClr val="accent2"/>
                </a:solidFill>
              </a:rPr>
              <a:t>Changing payoffs in the PD</a:t>
            </a:r>
            <a:endParaRPr lang="en-US" altLang="en-US" sz="3600" dirty="0" smtClean="0">
              <a:solidFill>
                <a:schemeClr val="accent2"/>
              </a:solidFill>
            </a:endParaRPr>
          </a:p>
        </p:txBody>
      </p:sp>
      <p:sp>
        <p:nvSpPr>
          <p:cNvPr id="146436" name="Rectangle 3"/>
          <p:cNvSpPr>
            <a:spLocks noGrp="1" noChangeArrowheads="1"/>
          </p:cNvSpPr>
          <p:nvPr>
            <p:ph type="body" idx="1"/>
          </p:nvPr>
        </p:nvSpPr>
        <p:spPr>
          <a:xfrm>
            <a:off x="457200" y="1600200"/>
            <a:ext cx="8075240" cy="4525963"/>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516509392"/>
              </p:ext>
            </p:extLst>
          </p:nvPr>
        </p:nvGraphicFramePr>
        <p:xfrm>
          <a:off x="1403648" y="1741458"/>
          <a:ext cx="6096000" cy="2736304"/>
        </p:xfrm>
        <a:graphic>
          <a:graphicData uri="http://schemas.openxmlformats.org/drawingml/2006/table">
            <a:tbl>
              <a:tblPr firstRow="1" bandRow="1">
                <a:tableStyleId>{F5AB1C69-6EDB-4FF4-983F-18BD219EF322}</a:tableStyleId>
              </a:tblPr>
              <a:tblGrid>
                <a:gridCol w="11037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67880">
                  <a:extLst>
                    <a:ext uri="{9D8B030D-6E8A-4147-A177-3AD203B41FA5}">
                      <a16:colId xmlns:a16="http://schemas.microsoft.com/office/drawing/2014/main" val="20003"/>
                    </a:ext>
                  </a:extLst>
                </a:gridCol>
              </a:tblGrid>
              <a:tr h="684076">
                <a:tc rowSpan="2"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076">
                <a:tc gridSpan="2"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76">
                <a:tc rowSpan="2">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076">
                <a:tc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403648" y="3645024"/>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𝑃𝑙𝑎𝑦𝑒𝑟</m:t>
                      </m:r>
                      <m:r>
                        <a:rPr lang="en-US" b="0" i="1" dirty="0" smtClean="0">
                          <a:solidFill>
                            <a:schemeClr val="accent2"/>
                          </a:solidFill>
                          <a:latin typeface="Cambria Math" panose="02040503050406030204" pitchFamily="18" charset="0"/>
                        </a:rPr>
                        <m:t> </m:t>
                      </m:r>
                      <m:r>
                        <a:rPr lang="en-US" b="0" i="1" dirty="0" smtClean="0">
                          <a:solidFill>
                            <a:schemeClr val="accent2"/>
                          </a:solidFill>
                          <a:latin typeface="Cambria Math" panose="02040503050406030204" pitchFamily="18" charset="0"/>
                        </a:rPr>
                        <m:t>𝐼</m:t>
                      </m:r>
                    </m:oMath>
                  </m:oMathPara>
                </a14:m>
                <a:endParaRPr lang="en-US"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03648" y="3645024"/>
                <a:ext cx="1002350" cy="369332"/>
              </a:xfrm>
              <a:prstGeom prst="rect">
                <a:avLst/>
              </a:prstGeom>
              <a:blipFill>
                <a:blip r:embed="rId2"/>
                <a:stretch>
                  <a:fillRect l="-1818"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4008" y="1844824"/>
                <a:ext cx="18088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𝑃𝑙𝑎𝑦𝑒𝑟</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𝐼𝐼</m:t>
                      </m:r>
                    </m:oMath>
                  </m:oMathPara>
                </a14:m>
                <a:endParaRPr lang="en-US"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44008" y="1844824"/>
                <a:ext cx="1808823"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55776" y="3860297"/>
                <a:ext cx="760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𝐷</m:t>
                      </m:r>
                    </m:oMath>
                  </m:oMathPara>
                </a14:m>
                <a:endParaRPr lang="en-US"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55776" y="3860297"/>
                <a:ext cx="76019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3990" y="3291407"/>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2060"/>
                          </a:solidFill>
                          <a:latin typeface="Cambria Math" panose="02040503050406030204" pitchFamily="18" charset="0"/>
                        </a:rPr>
                        <m:t>𝐶</m:t>
                      </m:r>
                    </m:oMath>
                  </m:oMathPara>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3990" y="3291407"/>
                <a:ext cx="12484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795" y="2636912"/>
                <a:ext cx="1248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𝐷</m:t>
                      </m:r>
                    </m:oMath>
                  </m:oMathPara>
                </a14:m>
                <a:endParaRPr lang="en-US"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795" y="2636912"/>
                <a:ext cx="124849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964" y="263691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𝐶</m:t>
                      </m:r>
                    </m:oMath>
                  </m:oMathPara>
                </a14:m>
                <a:endParaRPr lang="en-US"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47964" y="2636912"/>
                <a:ext cx="79208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94836"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accent2"/>
                          </a:solidFill>
                          <a:latin typeface="Cambria Math" panose="02040503050406030204" pitchFamily="18" charset="0"/>
                        </a:rPr>
                        <m:t>𝟎</m:t>
                      </m:r>
                      <m:r>
                        <a:rPr lang="en-US" b="0" i="1" dirty="0" smtClean="0">
                          <a:solidFill>
                            <a:schemeClr val="accent2"/>
                          </a:solidFill>
                          <a:latin typeface="Cambria Math"/>
                        </a:rPr>
                        <m:t> </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0</m:t>
                      </m:r>
                    </m:oMath>
                  </m:oMathPara>
                </a14:m>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94836" y="3965597"/>
                <a:ext cx="100235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41584" y="3334575"/>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2"/>
                          </a:solidFill>
                          <a:latin typeface="Cambria Math" panose="02040503050406030204" pitchFamily="18" charset="0"/>
                        </a:rPr>
                        <m:t>0</m:t>
                      </m:r>
                      <m:r>
                        <a:rPr lang="en-US" b="0" i="1" dirty="0" smtClean="0">
                          <a:solidFill>
                            <a:schemeClr val="accent2"/>
                          </a:solidFill>
                          <a:latin typeface="Cambria Math"/>
                        </a:rPr>
                        <m:t> </m:t>
                      </m:r>
                      <m:r>
                        <a:rPr lang="en-US" i="1" dirty="0">
                          <a:latin typeface="Cambria Math" panose="02040503050406030204" pitchFamily="18" charset="0"/>
                        </a:rPr>
                        <m:t>,</m:t>
                      </m:r>
                      <m:r>
                        <a:rPr lang="en-US" b="1" i="1" dirty="0" smtClean="0">
                          <a:solidFill>
                            <a:srgbClr val="C00000"/>
                          </a:solidFill>
                          <a:latin typeface="Cambria Math" panose="02040503050406030204" pitchFamily="18" charset="0"/>
                        </a:rPr>
                        <m:t>𝟎</m:t>
                      </m:r>
                    </m:oMath>
                  </m:oMathPara>
                </a14:m>
                <a:endParaRPr lang="en-US" b="1"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41584" y="3334575"/>
                <a:ext cx="100235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52141" y="3965597"/>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1</m:t>
                      </m:r>
                      <m:r>
                        <a:rPr lang="en-US" b="0" i="1" dirty="0" smtClean="0">
                          <a:solidFill>
                            <a:schemeClr val="accent2"/>
                          </a:solidFill>
                          <a:latin typeface="Cambria Math"/>
                        </a:rPr>
                        <m:t> </m:t>
                      </m:r>
                      <m:r>
                        <a:rPr lang="en-US" i="1" dirty="0">
                          <a:latin typeface="Cambria Math" panose="02040503050406030204" pitchFamily="18" charset="0"/>
                        </a:rPr>
                        <m:t>,</m:t>
                      </m:r>
                      <m:r>
                        <a:rPr lang="en-US" i="1" dirty="0">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52141" y="3965597"/>
                <a:ext cx="100235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7944" y="3337772"/>
                <a:ext cx="10023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rPr>
                        <m:t>3</m:t>
                      </m:r>
                      <m:r>
                        <a:rPr lang="en-US" b="0" i="1" dirty="0" smtClean="0">
                          <a:solidFill>
                            <a:schemeClr val="accent2"/>
                          </a:solidFill>
                          <a:latin typeface="Cambria Math"/>
                        </a:rPr>
                        <m:t> </m:t>
                      </m:r>
                      <m:r>
                        <a:rPr lang="en-US" i="1" dirty="0">
                          <a:latin typeface="Cambria Math" panose="02040503050406030204" pitchFamily="18" charset="0"/>
                        </a:rPr>
                        <m:t>,</m:t>
                      </m:r>
                      <m:r>
                        <a:rPr lang="en-US" b="0" i="1" dirty="0" smtClean="0">
                          <a:solidFill>
                            <a:srgbClr val="C00000"/>
                          </a:solidFill>
                          <a:latin typeface="Cambria Math" panose="02040503050406030204" pitchFamily="18" charset="0"/>
                        </a:rPr>
                        <m:t>3</m:t>
                      </m:r>
                    </m:oMath>
                  </m:oMathPara>
                </a14:m>
                <a:endParaRPr lang="en-US"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3337772"/>
                <a:ext cx="100235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625088" y="4900518"/>
                <a:ext cx="4944195" cy="496996"/>
              </a:xfrm>
              <a:prstGeom prst="rect">
                <a:avLst/>
              </a:prstGeom>
              <a:noFill/>
            </p:spPr>
            <p:txBody>
              <a:bodyPr wrap="square" rtlCol="0">
                <a:spAutoFit/>
              </a:bodyPr>
              <a:lstStyle/>
              <a:p>
                <a:pPr>
                  <a:lnSpc>
                    <a:spcPct val="150000"/>
                  </a:lnSpc>
                </a:pPr>
                <a:r>
                  <a:rPr lang="en-US" sz="2000" dirty="0" smtClean="0"/>
                  <a:t>Now </a:t>
                </a:r>
                <a14:m>
                  <m:oMath xmlns:m="http://schemas.openxmlformats.org/officeDocument/2006/math">
                    <m:r>
                      <a:rPr lang="en-US" sz="2000" i="1" dirty="0" smtClean="0">
                        <a:latin typeface="Cambria Math" panose="02040503050406030204" pitchFamily="18" charset="0"/>
                      </a:rPr>
                      <m:t>(</m:t>
                    </m:r>
                    <m:r>
                      <a:rPr lang="en-US" sz="2000" i="1" dirty="0" smtClean="0">
                        <a:solidFill>
                          <a:schemeClr val="accent2"/>
                        </a:solidFill>
                        <a:latin typeface="Cambria Math" panose="02040503050406030204" pitchFamily="18" charset="0"/>
                      </a:rPr>
                      <m:t>𝐶</m:t>
                    </m:r>
                    <m:r>
                      <a:rPr lang="en-US" sz="2000" i="1" dirty="0" smtClean="0">
                        <a:latin typeface="Cambria Math" panose="02040503050406030204" pitchFamily="18" charset="0"/>
                      </a:rPr>
                      <m:t>,</m:t>
                    </m:r>
                    <m:r>
                      <a:rPr lang="en-US" sz="2000" i="1" dirty="0" smtClean="0">
                        <a:solidFill>
                          <a:srgbClr val="C00000"/>
                        </a:solidFill>
                        <a:latin typeface="Cambria Math" panose="02040503050406030204" pitchFamily="18" charset="0"/>
                      </a:rPr>
                      <m:t>𝐶</m:t>
                    </m:r>
                    <m:r>
                      <a:rPr lang="en-US" sz="2000" i="1" dirty="0" smtClean="0">
                        <a:latin typeface="Cambria Math" panose="02040503050406030204" pitchFamily="18" charset="0"/>
                      </a:rPr>
                      <m:t>) </m:t>
                    </m:r>
                  </m:oMath>
                </a14:m>
                <a:r>
                  <a:rPr lang="en-US" sz="2000" dirty="0" smtClean="0"/>
                  <a:t>will (also) be an equilibrium</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625088" y="4900518"/>
                <a:ext cx="4944195" cy="496996"/>
              </a:xfrm>
              <a:prstGeom prst="rect">
                <a:avLst/>
              </a:prstGeom>
              <a:blipFill>
                <a:blip r:embed="rId12"/>
                <a:stretch>
                  <a:fillRect l="-1356" b="-22222"/>
                </a:stretch>
              </a:blipFill>
            </p:spPr>
            <p:txBody>
              <a:bodyPr/>
              <a:lstStyle/>
              <a:p>
                <a:r>
                  <a:rPr lang="en-US">
                    <a:noFill/>
                  </a:rPr>
                  <a:t> </a:t>
                </a:r>
              </a:p>
            </p:txBody>
          </p:sp>
        </mc:Fallback>
      </mc:AlternateContent>
    </p:spTree>
    <p:extLst>
      <p:ext uri="{BB962C8B-B14F-4D97-AF65-F5344CB8AC3E}">
        <p14:creationId xmlns:p14="http://schemas.microsoft.com/office/powerpoint/2010/main" val="2543913626"/>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How do we change payoffs?</a:t>
            </a:r>
            <a:endParaRPr lang="en-US" sz="3600" dirty="0"/>
          </a:p>
        </p:txBody>
      </p:sp>
      <p:sp>
        <p:nvSpPr>
          <p:cNvPr id="3" name="Content Placeholder 2"/>
          <p:cNvSpPr>
            <a:spLocks noGrp="1"/>
          </p:cNvSpPr>
          <p:nvPr>
            <p:ph idx="1"/>
          </p:nvPr>
        </p:nvSpPr>
        <p:spPr>
          <a:xfrm>
            <a:off x="539552" y="1748681"/>
            <a:ext cx="8229600" cy="4056583"/>
          </a:xfrm>
        </p:spPr>
        <p:txBody>
          <a:bodyPr/>
          <a:lstStyle/>
          <a:p>
            <a:pPr algn="l" rtl="0">
              <a:lnSpc>
                <a:spcPct val="150000"/>
              </a:lnSpc>
            </a:pPr>
            <a:r>
              <a:rPr lang="en-US" sz="2400" dirty="0" smtClean="0">
                <a:solidFill>
                  <a:srgbClr val="0070C0"/>
                </a:solidFill>
              </a:rPr>
              <a:t>Laws</a:t>
            </a:r>
          </a:p>
          <a:p>
            <a:pPr algn="l" rtl="0">
              <a:lnSpc>
                <a:spcPct val="150000"/>
              </a:lnSpc>
            </a:pPr>
            <a:r>
              <a:rPr lang="en-US" sz="2400" dirty="0" smtClean="0">
                <a:solidFill>
                  <a:srgbClr val="0070C0"/>
                </a:solidFill>
              </a:rPr>
              <a:t>Social norms</a:t>
            </a:r>
          </a:p>
          <a:p>
            <a:pPr algn="l" rtl="0">
              <a:lnSpc>
                <a:spcPct val="150000"/>
              </a:lnSpc>
            </a:pPr>
            <a:r>
              <a:rPr lang="en-US" sz="2400" dirty="0" smtClean="0">
                <a:solidFill>
                  <a:srgbClr val="0070C0"/>
                </a:solidFill>
              </a:rPr>
              <a:t>Guilt induction</a:t>
            </a:r>
          </a:p>
          <a:p>
            <a:pPr marL="0" indent="0" algn="l" rtl="0">
              <a:lnSpc>
                <a:spcPct val="150000"/>
              </a:lnSpc>
              <a:buNone/>
            </a:pPr>
            <a:endParaRPr lang="en-US" sz="2400" dirty="0" smtClean="0"/>
          </a:p>
          <a:p>
            <a:pPr marL="0" indent="0" algn="l" rtl="0">
              <a:lnSpc>
                <a:spcPct val="150000"/>
              </a:lnSpc>
              <a:buNone/>
            </a:pPr>
            <a:r>
              <a:rPr lang="en-US" sz="2400" dirty="0" smtClean="0"/>
              <a:t>And </a:t>
            </a:r>
            <a:r>
              <a:rPr lang="en-US" sz="2400" dirty="0" smtClean="0">
                <a:solidFill>
                  <a:srgbClr val="C00000"/>
                </a:solidFill>
              </a:rPr>
              <a:t>repeating</a:t>
            </a:r>
            <a:r>
              <a:rPr lang="en-US" sz="2400" dirty="0" smtClean="0"/>
              <a:t> the interaction can also help</a:t>
            </a:r>
          </a:p>
          <a:p>
            <a:pPr marL="0" indent="0" algn="l" rtl="0">
              <a:lnSpc>
                <a:spcPct val="150000"/>
              </a:lnSpc>
              <a:buNone/>
            </a:pPr>
            <a:r>
              <a:rPr lang="en-US" sz="2400" dirty="0" smtClean="0"/>
              <a:t>Indeed, small communities can foster cooperation</a:t>
            </a:r>
          </a:p>
          <a:p>
            <a:pPr marL="0" indent="0" algn="l" rtl="0">
              <a:lnSpc>
                <a:spcPct val="150000"/>
              </a:lnSpc>
              <a:buNone/>
            </a:pPr>
            <a:endParaRPr lang="en-US" sz="24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298</a:t>
            </a:fld>
            <a:endParaRPr lang="en-US" altLang="en-US"/>
          </a:p>
        </p:txBody>
      </p:sp>
    </p:spTree>
    <p:extLst>
      <p:ext uri="{BB962C8B-B14F-4D97-AF65-F5344CB8AC3E}">
        <p14:creationId xmlns:p14="http://schemas.microsoft.com/office/powerpoint/2010/main" val="278188062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A problem with repetition</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748681"/>
                <a:ext cx="8229600" cy="4056583"/>
              </a:xfrm>
            </p:spPr>
            <p:txBody>
              <a:bodyPr/>
              <a:lstStyle/>
              <a:p>
                <a:pPr algn="l" rtl="0">
                  <a:lnSpc>
                    <a:spcPct val="150000"/>
                  </a:lnSpc>
                </a:pPr>
                <a:r>
                  <a:rPr lang="en-US" sz="2400" dirty="0" smtClean="0"/>
                  <a:t>If the game is repeated indefinitely (say, fixed probability of continuation at any stage) – fine</a:t>
                </a:r>
              </a:p>
              <a:p>
                <a:pPr algn="l" rtl="0">
                  <a:lnSpc>
                    <a:spcPct val="150000"/>
                  </a:lnSpc>
                </a:pPr>
                <a:r>
                  <a:rPr lang="en-US" sz="2400" dirty="0" smtClean="0"/>
                  <a:t>If it is played only </a:t>
                </a:r>
                <a14:m>
                  <m:oMath xmlns:m="http://schemas.openxmlformats.org/officeDocument/2006/math">
                    <m:r>
                      <a:rPr lang="en-US" sz="2400" b="0" i="1" smtClean="0">
                        <a:solidFill>
                          <a:srgbClr val="FF0000"/>
                        </a:solidFill>
                        <a:latin typeface="Cambria Math" panose="02040503050406030204" pitchFamily="18" charset="0"/>
                      </a:rPr>
                      <m:t>𝑇</m:t>
                    </m:r>
                  </m:oMath>
                </a14:m>
                <a:r>
                  <a:rPr lang="en-US" sz="2400" dirty="0" smtClean="0"/>
                  <a:t> times and </a:t>
                </a:r>
                <a14:m>
                  <m:oMath xmlns:m="http://schemas.openxmlformats.org/officeDocument/2006/math">
                    <m:r>
                      <a:rPr lang="en-US" sz="2400" i="1">
                        <a:solidFill>
                          <a:srgbClr val="FF0000"/>
                        </a:solidFill>
                        <a:latin typeface="Cambria Math" panose="02040503050406030204" pitchFamily="18" charset="0"/>
                      </a:rPr>
                      <m:t>𝑇</m:t>
                    </m:r>
                  </m:oMath>
                </a14:m>
                <a:r>
                  <a:rPr lang="en-US" sz="2400" dirty="0" smtClean="0"/>
                  <a:t> is </a:t>
                </a:r>
                <a:r>
                  <a:rPr lang="en-US" sz="2400" dirty="0" smtClean="0">
                    <a:solidFill>
                      <a:srgbClr val="0070C0"/>
                    </a:solidFill>
                  </a:rPr>
                  <a:t>CK</a:t>
                </a:r>
                <a:r>
                  <a:rPr lang="en-US" sz="2400" dirty="0" smtClean="0"/>
                  <a:t> – the only equilibrium is no cooperation throughout</a:t>
                </a:r>
              </a:p>
              <a:p>
                <a:pPr lvl="1" algn="l" rtl="0">
                  <a:lnSpc>
                    <a:spcPct val="150000"/>
                  </a:lnSpc>
                </a:pPr>
                <a:r>
                  <a:rPr lang="en-US" sz="2000" dirty="0" smtClean="0">
                    <a:solidFill>
                      <a:srgbClr val="0070C0"/>
                    </a:solidFill>
                  </a:rPr>
                  <a:t>Proof by induction</a:t>
                </a:r>
              </a:p>
              <a:p>
                <a:pPr algn="l" rtl="0">
                  <a:lnSpc>
                    <a:spcPct val="150000"/>
                  </a:lnSpc>
                </a:pPr>
                <a:r>
                  <a:rPr lang="en-US" sz="2400" dirty="0" smtClean="0"/>
                  <a:t>Luckily, people may not think that far…</a:t>
                </a:r>
                <a:endParaRPr lang="en-US" sz="24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748681"/>
                <a:ext cx="8229600" cy="4056583"/>
              </a:xfrm>
              <a:blipFill>
                <a:blip r:embed="rId2"/>
                <a:stretch>
                  <a:fillRect l="-1037" r="-8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299</a:t>
            </a:fld>
            <a:endParaRPr lang="en-US" altLang="en-US"/>
          </a:p>
        </p:txBody>
      </p:sp>
    </p:spTree>
    <p:extLst>
      <p:ext uri="{BB962C8B-B14F-4D97-AF65-F5344CB8AC3E}">
        <p14:creationId xmlns:p14="http://schemas.microsoft.com/office/powerpoint/2010/main" val="134126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57200" y="692696"/>
            <a:ext cx="8229600" cy="4083050"/>
          </a:xfrm>
        </p:spPr>
        <p:txBody>
          <a:bodyPr/>
          <a:lstStyle/>
          <a:p>
            <a:pPr rtl="0" eaLnBrk="1" hangingPunct="1"/>
            <a:r>
              <a:rPr lang="en-US" altLang="en-US" dirty="0" smtClean="0">
                <a:solidFill>
                  <a:srgbClr val="FF0000"/>
                </a:solidFill>
              </a:rPr>
              <a:t>Subjective Expected Utility</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ADD90FE-70CB-46F8-AEB7-DE3D8760AF4B}" type="slidenum">
              <a:rPr lang="ar-SA" altLang="en-US" sz="1400"/>
              <a:pPr algn="l">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a:solidFill>
                  <a:schemeClr val="accent2"/>
                </a:solidFill>
              </a:rPr>
              <a:t>Countable additivity</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30</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4524315"/>
              </a:xfrm>
              <a:prstGeom prst="rect">
                <a:avLst/>
              </a:prstGeom>
              <a:noFill/>
            </p:spPr>
            <p:txBody>
              <a:bodyPr wrap="square" rtlCol="0">
                <a:spAutoFit/>
              </a:bodyPr>
              <a:lstStyle/>
              <a:p>
                <a:pPr>
                  <a:lnSpc>
                    <a:spcPct val="150000"/>
                  </a:lnSpc>
                </a:pPr>
                <a:r>
                  <a:rPr lang="en-US" sz="2400" dirty="0" smtClean="0"/>
                  <a:t>often comes at the cost of declaring many events “unmeasurable”</a:t>
                </a:r>
              </a:p>
              <a:p>
                <a:pPr>
                  <a:lnSpc>
                    <a:spcPct val="150000"/>
                  </a:lnSpc>
                </a:pPr>
                <a:endParaRPr lang="en-US" sz="2400" dirty="0"/>
              </a:p>
              <a:p>
                <a:pPr>
                  <a:lnSpc>
                    <a:spcPct val="150000"/>
                  </a:lnSpc>
                </a:pPr>
                <a:r>
                  <a:rPr lang="en-US" sz="2400" dirty="0" smtClean="0"/>
                  <a:t>This looks rather artificial if one starts with a state space such as </a:t>
                </a:r>
                <a14:m>
                  <m:oMath xmlns:m="http://schemas.openxmlformats.org/officeDocument/2006/math">
                    <m:r>
                      <a:rPr lang="en-US" sz="2400" b="0" i="1" smtClean="0">
                        <a:solidFill>
                          <a:srgbClr val="FF0000"/>
                        </a:solidFill>
                        <a:latin typeface="Cambria Math"/>
                      </a:rPr>
                      <m:t>[</m:t>
                    </m:r>
                    <m:r>
                      <a:rPr lang="en-US" sz="2400" b="0" i="1" smtClean="0">
                        <a:solidFill>
                          <a:srgbClr val="FF0000"/>
                        </a:solidFill>
                        <a:latin typeface="Cambria Math"/>
                      </a:rPr>
                      <m:t>0</m:t>
                    </m:r>
                    <m:r>
                      <a:rPr lang="en-US" sz="2400" b="0" i="1" smtClean="0">
                        <a:solidFill>
                          <a:srgbClr val="FF0000"/>
                        </a:solidFill>
                        <a:latin typeface="Cambria Math"/>
                      </a:rPr>
                      <m:t>,</m:t>
                    </m:r>
                    <m:r>
                      <a:rPr lang="en-US" sz="2400" b="0" i="1" smtClean="0">
                        <a:solidFill>
                          <a:srgbClr val="FF0000"/>
                        </a:solidFill>
                        <a:latin typeface="Cambria Math"/>
                      </a:rPr>
                      <m:t>1</m:t>
                    </m:r>
                    <m:r>
                      <a:rPr lang="en-US" sz="2400" b="0" i="1" smtClean="0">
                        <a:solidFill>
                          <a:srgbClr val="FF0000"/>
                        </a:solidFill>
                        <a:latin typeface="Cambria Math"/>
                      </a:rPr>
                      <m:t>]</m:t>
                    </m:r>
                  </m:oMath>
                </a14:m>
                <a:endParaRPr lang="en-US" sz="2400" dirty="0" smtClean="0">
                  <a:solidFill>
                    <a:srgbClr val="FF0000"/>
                  </a:solidFill>
                </a:endParaRPr>
              </a:p>
              <a:p>
                <a:pPr>
                  <a:lnSpc>
                    <a:spcPct val="150000"/>
                  </a:lnSpc>
                </a:pPr>
                <a:endParaRPr lang="en-US" sz="2400" dirty="0"/>
              </a:p>
              <a:p>
                <a:pPr>
                  <a:lnSpc>
                    <a:spcPct val="150000"/>
                  </a:lnSpc>
                </a:pPr>
                <a:r>
                  <a:rPr lang="en-US" sz="2400" dirty="0" smtClean="0"/>
                  <a:t>But less so if the state space is generated as truth values of propositions</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4524315"/>
              </a:xfrm>
              <a:prstGeom prst="rect">
                <a:avLst/>
              </a:prstGeom>
              <a:blipFill rotWithShape="1">
                <a:blip r:embed="rId2"/>
                <a:stretch>
                  <a:fillRect l="-1209" b="-809"/>
                </a:stretch>
              </a:blipFill>
            </p:spPr>
            <p:txBody>
              <a:bodyPr/>
              <a:lstStyle/>
              <a:p>
                <a:r>
                  <a:rPr lang="en-US">
                    <a:noFill/>
                  </a:rPr>
                  <a:t> </a:t>
                </a:r>
              </a:p>
            </p:txBody>
          </p:sp>
        </mc:Fallback>
      </mc:AlternateContent>
    </p:spTree>
    <p:extLst>
      <p:ext uri="{BB962C8B-B14F-4D97-AF65-F5344CB8AC3E}">
        <p14:creationId xmlns:p14="http://schemas.microsoft.com/office/powerpoint/2010/main" val="228041566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Bounded rationality can help</a:t>
            </a:r>
            <a:endParaRPr lang="en-US" sz="3600" dirty="0"/>
          </a:p>
        </p:txBody>
      </p:sp>
      <p:sp>
        <p:nvSpPr>
          <p:cNvPr id="3" name="Content Placeholder 2"/>
          <p:cNvSpPr>
            <a:spLocks noGrp="1"/>
          </p:cNvSpPr>
          <p:nvPr>
            <p:ph idx="1"/>
          </p:nvPr>
        </p:nvSpPr>
        <p:spPr>
          <a:xfrm>
            <a:off x="539552" y="1748681"/>
            <a:ext cx="8229600" cy="4056583"/>
          </a:xfrm>
        </p:spPr>
        <p:txBody>
          <a:bodyPr/>
          <a:lstStyle/>
          <a:p>
            <a:pPr algn="l" rtl="0">
              <a:lnSpc>
                <a:spcPct val="150000"/>
              </a:lnSpc>
            </a:pPr>
            <a:r>
              <a:rPr lang="en-US" sz="2400" dirty="0" smtClean="0"/>
              <a:t>If people have an implicit belief in an infinite horizon, that’s not so bad</a:t>
            </a:r>
          </a:p>
          <a:p>
            <a:pPr algn="l" rtl="0">
              <a:lnSpc>
                <a:spcPct val="150000"/>
              </a:lnSpc>
            </a:pPr>
            <a:r>
              <a:rPr lang="en-US" sz="2400" dirty="0" smtClean="0"/>
              <a:t>This is why money has value</a:t>
            </a:r>
          </a:p>
          <a:p>
            <a:pPr algn="l" rtl="0">
              <a:lnSpc>
                <a:spcPct val="150000"/>
              </a:lnSpc>
            </a:pPr>
            <a:r>
              <a:rPr lang="en-US" sz="2400" dirty="0" smtClean="0"/>
              <a:t>But what happens if they start thinking?</a:t>
            </a:r>
          </a:p>
          <a:p>
            <a:pPr lvl="1" algn="l" rtl="0">
              <a:lnSpc>
                <a:spcPct val="150000"/>
              </a:lnSpc>
            </a:pPr>
            <a:r>
              <a:rPr lang="en-US" sz="2000" dirty="0" smtClean="0"/>
              <a:t>Or learn from experience?</a:t>
            </a:r>
            <a:endParaRPr lang="en-US" sz="20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300</a:t>
            </a:fld>
            <a:endParaRPr lang="en-US" altLang="en-US"/>
          </a:p>
        </p:txBody>
      </p:sp>
    </p:spTree>
    <p:extLst>
      <p:ext uri="{BB962C8B-B14F-4D97-AF65-F5344CB8AC3E}">
        <p14:creationId xmlns:p14="http://schemas.microsoft.com/office/powerpoint/2010/main" val="428554626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Finitely repeated PD</a:t>
            </a:r>
            <a:endParaRPr lang="en-US" sz="3600" dirty="0"/>
          </a:p>
        </p:txBody>
      </p:sp>
      <p:sp>
        <p:nvSpPr>
          <p:cNvPr id="3" name="Content Placeholder 2"/>
          <p:cNvSpPr>
            <a:spLocks noGrp="1"/>
          </p:cNvSpPr>
          <p:nvPr>
            <p:ph idx="1"/>
          </p:nvPr>
        </p:nvSpPr>
        <p:spPr>
          <a:xfrm>
            <a:off x="539552" y="1748681"/>
            <a:ext cx="8229600" cy="4056583"/>
          </a:xfrm>
        </p:spPr>
        <p:txBody>
          <a:bodyPr/>
          <a:lstStyle/>
          <a:p>
            <a:pPr algn="l" rtl="0">
              <a:lnSpc>
                <a:spcPct val="150000"/>
              </a:lnSpc>
            </a:pPr>
            <a:r>
              <a:rPr lang="en-US" sz="2400" dirty="0" smtClean="0"/>
              <a:t>In experiments people often cooperate quite a bit</a:t>
            </a:r>
          </a:p>
          <a:p>
            <a:pPr algn="l" rtl="0">
              <a:lnSpc>
                <a:spcPct val="150000"/>
              </a:lnSpc>
            </a:pPr>
            <a:r>
              <a:rPr lang="en-US" sz="2400" dirty="0" smtClean="0"/>
              <a:t>Until a few stages before the end</a:t>
            </a:r>
          </a:p>
          <a:p>
            <a:pPr algn="l" rtl="0">
              <a:lnSpc>
                <a:spcPct val="150000"/>
              </a:lnSpc>
            </a:pPr>
            <a:r>
              <a:rPr lang="en-US" sz="2400" dirty="0" smtClean="0"/>
              <a:t>But then, if the entire repeated game is repeated, they may learn not to cooperate</a:t>
            </a:r>
            <a:endParaRPr lang="en-US" sz="2000" dirty="0"/>
          </a:p>
          <a:p>
            <a:pPr marL="0" indent="0" algn="l" rtl="0">
              <a:lnSpc>
                <a:spcPct val="150000"/>
              </a:lnSpc>
              <a:buNone/>
            </a:pPr>
            <a:endParaRPr lang="en-US" sz="2400" dirty="0"/>
          </a:p>
          <a:p>
            <a:pPr marL="0" indent="0" algn="l" rtl="0">
              <a:buNone/>
            </a:pP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301</a:t>
            </a:fld>
            <a:endParaRPr lang="en-US" altLang="en-US"/>
          </a:p>
        </p:txBody>
      </p:sp>
    </p:spTree>
    <p:extLst>
      <p:ext uri="{BB962C8B-B14F-4D97-AF65-F5344CB8AC3E}">
        <p14:creationId xmlns:p14="http://schemas.microsoft.com/office/powerpoint/2010/main" val="226975801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Level-K reasoning</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748681"/>
                <a:ext cx="8229600" cy="4560639"/>
              </a:xfrm>
            </p:spPr>
            <p:txBody>
              <a:bodyPr/>
              <a:lstStyle/>
              <a:p>
                <a:pPr algn="l" rtl="0">
                  <a:lnSpc>
                    <a:spcPct val="150000"/>
                  </a:lnSpc>
                </a:pPr>
                <a:r>
                  <a:rPr lang="en-US" sz="2400" dirty="0" smtClean="0">
                    <a:solidFill>
                      <a:srgbClr val="0070C0"/>
                    </a:solidFill>
                  </a:rPr>
                  <a:t>An idea: </a:t>
                </a:r>
                <a:r>
                  <a:rPr lang="en-US" sz="2400" dirty="0" smtClean="0"/>
                  <a:t>classify players by the number of “layers” of reasoning they engage in</a:t>
                </a:r>
              </a:p>
              <a:p>
                <a:pPr algn="l" rtl="0">
                  <a:lnSpc>
                    <a:spcPct val="150000"/>
                  </a:lnSpc>
                </a:pPr>
                <a:r>
                  <a:rPr lang="en-US" sz="2400" dirty="0" smtClean="0"/>
                  <a:t>For example (a “</a:t>
                </a:r>
                <a:r>
                  <a:rPr lang="en-US" sz="2400" dirty="0" smtClean="0">
                    <a:solidFill>
                      <a:srgbClr val="FF0000"/>
                    </a:solidFill>
                  </a:rPr>
                  <a:t>Keynes Beauty Contest</a:t>
                </a:r>
                <a:r>
                  <a:rPr lang="en-US" sz="2400" dirty="0" smtClean="0"/>
                  <a:t>”) players have to guess a number in </a:t>
                </a:r>
                <a14:m>
                  <m:oMath xmlns:m="http://schemas.openxmlformats.org/officeDocument/2006/math">
                    <m:r>
                      <a:rPr lang="en-US" sz="2400" i="1" dirty="0" smtClean="0">
                        <a:solidFill>
                          <a:srgbClr val="00B050"/>
                        </a:solidFill>
                        <a:latin typeface="Cambria Math" panose="02040503050406030204" pitchFamily="18" charset="0"/>
                      </a:rPr>
                      <m:t>[</m:t>
                    </m:r>
                    <m:r>
                      <a:rPr lang="en-US" sz="2400" i="1" dirty="0" smtClean="0">
                        <a:solidFill>
                          <a:srgbClr val="00B050"/>
                        </a:solidFill>
                        <a:latin typeface="Cambria Math" panose="02040503050406030204" pitchFamily="18" charset="0"/>
                      </a:rPr>
                      <m:t>0</m:t>
                    </m:r>
                    <m:r>
                      <a:rPr lang="en-US" sz="2400" i="1" dirty="0" smtClean="0">
                        <a:solidFill>
                          <a:srgbClr val="00B050"/>
                        </a:solidFill>
                        <a:latin typeface="Cambria Math" panose="02040503050406030204" pitchFamily="18" charset="0"/>
                      </a:rPr>
                      <m:t>,</m:t>
                    </m:r>
                    <m:r>
                      <a:rPr lang="en-US" sz="2400" i="1" dirty="0" smtClean="0">
                        <a:solidFill>
                          <a:srgbClr val="00B050"/>
                        </a:solidFill>
                        <a:latin typeface="Cambria Math" panose="02040503050406030204" pitchFamily="18" charset="0"/>
                      </a:rPr>
                      <m:t>100</m:t>
                    </m:r>
                    <m:r>
                      <a:rPr lang="en-US" sz="2400" i="1" dirty="0" smtClean="0">
                        <a:solidFill>
                          <a:srgbClr val="00B050"/>
                        </a:solidFill>
                        <a:latin typeface="Cambria Math" panose="02040503050406030204" pitchFamily="18" charset="0"/>
                      </a:rPr>
                      <m:t>] </m:t>
                    </m:r>
                  </m:oMath>
                </a14:m>
                <a:r>
                  <a:rPr lang="en-US" sz="2400" dirty="0" smtClean="0"/>
                  <a:t>and be as close as possible to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2</m:t>
                        </m:r>
                      </m:num>
                      <m:den>
                        <m:r>
                          <a:rPr lang="en-US" sz="2400" b="0" i="1" smtClean="0">
                            <a:solidFill>
                              <a:srgbClr val="C00000"/>
                            </a:solidFill>
                            <a:latin typeface="Cambria Math" panose="02040503050406030204" pitchFamily="18" charset="0"/>
                          </a:rPr>
                          <m:t>3</m:t>
                        </m:r>
                      </m:den>
                    </m:f>
                  </m:oMath>
                </a14:m>
                <a:r>
                  <a:rPr lang="en-US" sz="2400" dirty="0" smtClean="0"/>
                  <a:t> of the average of all the others</a:t>
                </a:r>
              </a:p>
              <a:p>
                <a:pPr algn="l" rtl="0">
                  <a:lnSpc>
                    <a:spcPct val="150000"/>
                  </a:lnSpc>
                </a:pPr>
                <a:r>
                  <a:rPr lang="en-US" sz="2400" dirty="0" smtClean="0"/>
                  <a:t>The only equilibrium is to guess zero, but the distribution of answers gives an idea about </a:t>
                </a:r>
                <a:r>
                  <a:rPr lang="en-US" sz="2400" dirty="0" smtClean="0">
                    <a:solidFill>
                      <a:srgbClr val="C00000"/>
                    </a:solidFill>
                  </a:rPr>
                  <a:t>K</a:t>
                </a:r>
                <a:endParaRPr lang="en-US" sz="2400" dirty="0">
                  <a:solidFill>
                    <a:srgbClr val="C00000"/>
                  </a:solidFill>
                </a:endParaRPr>
              </a:p>
              <a:p>
                <a:pPr marL="0" indent="0" algn="l" rtl="0">
                  <a:lnSpc>
                    <a:spcPct val="150000"/>
                  </a:lnSpc>
                  <a:buNone/>
                </a:pPr>
                <a:endParaRPr lang="en-US" sz="2400" dirty="0"/>
              </a:p>
              <a:p>
                <a:pPr marL="0" indent="0" algn="l" rtl="0">
                  <a:buNone/>
                </a:pPr>
                <a:endParaRPr lang="en-US" sz="1800" dirty="0" smtClean="0">
                  <a:solidFill>
                    <a:srgbClr val="0099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748681"/>
                <a:ext cx="8229600" cy="4560639"/>
              </a:xfrm>
              <a:blipFill>
                <a:blip r:embed="rId2"/>
                <a:stretch>
                  <a:fillRect l="-1037" r="-2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302</a:t>
            </a:fld>
            <a:endParaRPr lang="en-US" altLang="en-US"/>
          </a:p>
        </p:txBody>
      </p:sp>
    </p:spTree>
    <p:extLst>
      <p:ext uri="{BB962C8B-B14F-4D97-AF65-F5344CB8AC3E}">
        <p14:creationId xmlns:p14="http://schemas.microsoft.com/office/powerpoint/2010/main" val="13729022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Evolution of </a:t>
            </a:r>
            <a:r>
              <a:rPr lang="en-US" sz="2000" dirty="0" err="1" smtClean="0">
                <a:solidFill>
                  <a:srgbClr val="7030A0"/>
                </a:solidFill>
              </a:rPr>
              <a:t>Smart</a:t>
            </a:r>
            <a:r>
              <a:rPr lang="en-US" sz="2000" baseline="-25000" dirty="0" err="1" smtClean="0">
                <a:solidFill>
                  <a:srgbClr val="7030A0"/>
                </a:solidFill>
              </a:rPr>
              <a:t>n</a:t>
            </a:r>
            <a:r>
              <a:rPr lang="en-US" sz="1600" dirty="0" smtClean="0">
                <a:solidFill>
                  <a:srgbClr val="7030A0"/>
                </a:solidFill>
              </a:rPr>
              <a:t> </a:t>
            </a:r>
            <a:r>
              <a:rPr lang="en-US" sz="1800" dirty="0" smtClean="0">
                <a:solidFill>
                  <a:srgbClr val="7030A0"/>
                </a:solidFill>
              </a:rPr>
              <a:t>Players </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Dale O. Stahl</a:t>
            </a:r>
          </a:p>
          <a:p>
            <a:pPr marL="0" indent="0" algn="l" rtl="0" eaLnBrk="1" hangingPunct="1">
              <a:lnSpc>
                <a:spcPct val="150000"/>
              </a:lnSpc>
              <a:buNone/>
            </a:pPr>
            <a:r>
              <a:rPr lang="en-US" sz="1800" i="1" dirty="0" smtClean="0"/>
              <a:t>Games and Economic Behavior </a:t>
            </a:r>
            <a:r>
              <a:rPr lang="en-US" sz="1800" dirty="0" smtClean="0"/>
              <a:t>Vol. 5 No. 4 (1993), pp. 604-617</a:t>
            </a:r>
            <a:endParaRPr lang="en-US" sz="1800" dirty="0"/>
          </a:p>
          <a:p>
            <a:pPr marL="0" indent="0" algn="l" rtl="0">
              <a:buNone/>
            </a:pPr>
            <a:r>
              <a:rPr lang="en-US" sz="1800" dirty="0" smtClean="0">
                <a:solidFill>
                  <a:srgbClr val="009900"/>
                </a:solidFill>
              </a:rPr>
              <a:t>Abstract</a:t>
            </a:r>
          </a:p>
          <a:p>
            <a:pPr marL="0" indent="0" algn="l" rtl="0">
              <a:buNone/>
            </a:pPr>
            <a:r>
              <a:rPr lang="en-US" sz="1800" dirty="0"/>
              <a:t>To model the evolution of strategic intelligence, player types are drawn from a hierarchy of "smartness" analogous to the levels of iterated </a:t>
            </a:r>
            <a:r>
              <a:rPr lang="en-US" sz="1800" dirty="0" err="1"/>
              <a:t>rationalizability</a:t>
            </a:r>
            <a:r>
              <a:rPr lang="en-US" sz="1800" dirty="0"/>
              <a:t>. </a:t>
            </a:r>
            <a:r>
              <a:rPr lang="en-US" sz="1800" dirty="0" err="1"/>
              <a:t>Nonrationalizable</a:t>
            </a:r>
            <a:r>
              <a:rPr lang="en-US" sz="1800" dirty="0"/>
              <a:t> strategies die out, but when higher levels of smartness incur maintenance costs, being right is always as good as being smart. Moreover, if a manifest way to play emerges, then dumb players never die out, while smarter players with positive maintenance costs vanish. These results call to question the standard game-theoretic assumption of super-intelligent players.</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303</a:t>
            </a:fld>
            <a:endParaRPr lang="en-US" altLang="en-US"/>
          </a:p>
        </p:txBody>
      </p:sp>
    </p:spTree>
    <p:extLst>
      <p:ext uri="{BB962C8B-B14F-4D97-AF65-F5344CB8AC3E}">
        <p14:creationId xmlns:p14="http://schemas.microsoft.com/office/powerpoint/2010/main" val="27727073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Experimental evidence on players’ models of other players</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Dale O. Stahl, Paul Wilson</a:t>
            </a:r>
          </a:p>
          <a:p>
            <a:pPr marL="0" indent="0" algn="l" rtl="0" eaLnBrk="1" hangingPunct="1">
              <a:lnSpc>
                <a:spcPct val="150000"/>
              </a:lnSpc>
              <a:buNone/>
            </a:pPr>
            <a:r>
              <a:rPr lang="en-US" sz="1800" i="1" dirty="0" smtClean="0"/>
              <a:t>Journal of Economic Behavior and Organization </a:t>
            </a:r>
            <a:r>
              <a:rPr lang="en-US" sz="1800" dirty="0" smtClean="0"/>
              <a:t>Vol. 25 No. 3 (1994), pp. 309-327</a:t>
            </a:r>
            <a:endParaRPr lang="en-US" sz="1800" dirty="0"/>
          </a:p>
          <a:p>
            <a:pPr marL="0" indent="0" algn="l" rtl="0">
              <a:buNone/>
            </a:pPr>
            <a:r>
              <a:rPr lang="en-US" sz="1800" dirty="0" smtClean="0">
                <a:solidFill>
                  <a:srgbClr val="009900"/>
                </a:solidFill>
              </a:rPr>
              <a:t>Abstract</a:t>
            </a:r>
          </a:p>
          <a:p>
            <a:pPr marL="0" indent="0" algn="l" rtl="0">
              <a:buNone/>
            </a:pPr>
            <a:r>
              <a:rPr lang="en-US" sz="1800" dirty="0"/>
              <a:t>We pose a </a:t>
            </a:r>
            <a:r>
              <a:rPr lang="en-US" sz="1800" dirty="0" err="1"/>
              <a:t>hierarchial</a:t>
            </a:r>
            <a:r>
              <a:rPr lang="en-US" sz="1800" dirty="0"/>
              <a:t> model of strategic thinking and conduct an experiment to test this theory as well as other solution concepts for symmetric (3 × 3) games. A level-0 type plays unpredictably, a level-1 type acts as if everyone else were level-0 types, and a level-2 type acts as if all other players were level-0 and level-1 types. In a model with level-0,…, level-2, and Nash types, we estimated that an insignificant portion of the participants were level-0 types, 24% were level-1 types, 49% were level-2 types, and the remaining 27% were Nash types.</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304</a:t>
            </a:fld>
            <a:endParaRPr lang="en-US" altLang="en-US"/>
          </a:p>
        </p:txBody>
      </p:sp>
    </p:spTree>
    <p:extLst>
      <p:ext uri="{BB962C8B-B14F-4D97-AF65-F5344CB8AC3E}">
        <p14:creationId xmlns:p14="http://schemas.microsoft.com/office/powerpoint/2010/main" val="38947365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Unraveling in guessing games: An experimental study</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Rosemarie Nagel</a:t>
            </a:r>
          </a:p>
          <a:p>
            <a:pPr marL="0" indent="0" algn="l" rtl="0" eaLnBrk="1" hangingPunct="1">
              <a:lnSpc>
                <a:spcPct val="150000"/>
              </a:lnSpc>
              <a:buNone/>
            </a:pPr>
            <a:r>
              <a:rPr lang="en-US" sz="1800" i="1" dirty="0" smtClean="0"/>
              <a:t>American Economic Review </a:t>
            </a:r>
            <a:r>
              <a:rPr lang="en-US" sz="1800" dirty="0" smtClean="0"/>
              <a:t>Vol. 85 No. 5 (1995), pp. 1313-1326 </a:t>
            </a:r>
          </a:p>
          <a:p>
            <a:pPr marL="0" indent="0" algn="l" rtl="0" eaLnBrk="1" hangingPunct="1">
              <a:lnSpc>
                <a:spcPct val="150000"/>
              </a:lnSpc>
              <a:buNone/>
            </a:pPr>
            <a:r>
              <a:rPr lang="en-US" sz="1800" dirty="0" smtClean="0">
                <a:solidFill>
                  <a:srgbClr val="009900"/>
                </a:solidFill>
              </a:rPr>
              <a:t>Abstract</a:t>
            </a:r>
          </a:p>
          <a:p>
            <a:pPr marL="0" indent="0" algn="l" rtl="0" eaLnBrk="1" hangingPunct="1">
              <a:buNone/>
            </a:pPr>
            <a:r>
              <a:rPr lang="en-US" sz="1800" dirty="0"/>
              <a:t>The structure of a particular game is found to be conducive for the investigation of whether and how the mental process of a player considers other players' conscious-reasoning behavior. In this game, a large number of players are required to concurrently state number from 0 to 100. The winner is the contestant with a chosen number that is closest to the product of the mean of all numbers stated and a parameter p, which is a commonly known predetermined positive parameter of the game. The game is played four </a:t>
            </a:r>
            <a:r>
              <a:rPr lang="en-US" sz="1800" dirty="0" smtClean="0"/>
              <a:t>times.</a:t>
            </a: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305</a:t>
            </a:fld>
            <a:endParaRPr lang="en-US" altLang="en-US"/>
          </a:p>
        </p:txBody>
      </p:sp>
    </p:spTree>
    <p:extLst>
      <p:ext uri="{BB962C8B-B14F-4D97-AF65-F5344CB8AC3E}">
        <p14:creationId xmlns:p14="http://schemas.microsoft.com/office/powerpoint/2010/main" val="164094782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323528" y="1700808"/>
            <a:ext cx="8229600" cy="3226370"/>
          </a:xfrm>
        </p:spPr>
        <p:txBody>
          <a:bodyPr/>
          <a:lstStyle/>
          <a:p>
            <a:pPr rtl="0" eaLnBrk="1" hangingPunct="1"/>
            <a:r>
              <a:rPr lang="en-US" altLang="en-US" dirty="0" smtClean="0">
                <a:solidFill>
                  <a:srgbClr val="FF0000"/>
                </a:solidFill>
              </a:rPr>
              <a:t>Well Being</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ADD90FE-70CB-46F8-AEB7-DE3D8760AF4B}" type="slidenum">
              <a:rPr lang="ar-SA" altLang="en-US" sz="1400"/>
              <a:pPr algn="l">
                <a:spcBef>
                  <a:spcPct val="0"/>
                </a:spcBef>
                <a:buFontTx/>
                <a:buNone/>
              </a:pPr>
              <a:t>306</a:t>
            </a:fld>
            <a:endParaRPr lang="en-US" altLang="en-US" sz="1400"/>
          </a:p>
        </p:txBody>
      </p:sp>
    </p:spTree>
    <p:extLst>
      <p:ext uri="{BB962C8B-B14F-4D97-AF65-F5344CB8AC3E}">
        <p14:creationId xmlns:p14="http://schemas.microsoft.com/office/powerpoint/2010/main" val="121063984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307</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Problem</a:t>
            </a:r>
          </a:p>
        </p:txBody>
      </p:sp>
      <p:sp>
        <p:nvSpPr>
          <p:cNvPr id="14643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Mary’s direct boss just quit, and you’re looking for someone for the job.  You don’t think that Mary is perfect for it.  By contrast, Jane seems a great fit.  But it may be awkward to promote Jane and make Mary her subordinate.  A colleague suggested that you go ahead and do this, but give both of them a nice raise to solve the problem.</a:t>
            </a:r>
          </a:p>
        </p:txBody>
      </p:sp>
    </p:spTree>
    <p:extLst>
      <p:ext uri="{BB962C8B-B14F-4D97-AF65-F5344CB8AC3E}">
        <p14:creationId xmlns:p14="http://schemas.microsoft.com/office/powerpoint/2010/main" val="223338626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B0304D1-F0F6-4964-8841-66C1182E13AD}" type="slidenum">
              <a:rPr lang="ar-SA" altLang="en-US" sz="1400"/>
              <a:pPr algn="l">
                <a:spcBef>
                  <a:spcPct val="0"/>
                </a:spcBef>
                <a:buFontTx/>
                <a:buNone/>
              </a:pPr>
              <a:t>308</a:t>
            </a:fld>
            <a:endParaRPr lang="en-US" altLang="en-US" sz="1400"/>
          </a:p>
        </p:txBody>
      </p:sp>
      <p:sp>
        <p:nvSpPr>
          <p:cNvPr id="147459" name="Rectangle 2"/>
          <p:cNvSpPr>
            <a:spLocks noGrp="1" noChangeArrowheads="1"/>
          </p:cNvSpPr>
          <p:nvPr>
            <p:ph type="title"/>
          </p:nvPr>
        </p:nvSpPr>
        <p:spPr/>
        <p:txBody>
          <a:bodyPr/>
          <a:lstStyle/>
          <a:p>
            <a:pPr eaLnBrk="1" hangingPunct="1"/>
            <a:r>
              <a:rPr lang="en-US" altLang="en-US" sz="3600" dirty="0" smtClean="0">
                <a:solidFill>
                  <a:schemeClr val="accent2"/>
                </a:solidFill>
              </a:rPr>
              <a:t>Money and Well-Being</a:t>
            </a:r>
          </a:p>
        </p:txBody>
      </p:sp>
      <p:sp>
        <p:nvSpPr>
          <p:cNvPr id="147460"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Money isn’t everything</a:t>
            </a:r>
          </a:p>
          <a:p>
            <a:pPr lvl="1" algn="l" rtl="0" eaLnBrk="1" hangingPunct="1">
              <a:lnSpc>
                <a:spcPct val="150000"/>
              </a:lnSpc>
            </a:pPr>
            <a:r>
              <a:rPr lang="en-US" altLang="en-US" sz="2400" dirty="0" smtClean="0"/>
              <a:t>Low correlation between income and well-being </a:t>
            </a:r>
          </a:p>
          <a:p>
            <a:pPr lvl="1" algn="l" rtl="0" eaLnBrk="1" hangingPunct="1">
              <a:lnSpc>
                <a:spcPct val="150000"/>
              </a:lnSpc>
            </a:pPr>
            <a:r>
              <a:rPr lang="en-US" altLang="en-US" sz="2400" dirty="0" smtClean="0"/>
              <a:t>The relative income hypothesis (</a:t>
            </a:r>
            <a:r>
              <a:rPr lang="en-US" altLang="en-US" sz="2400" dirty="0" err="1" smtClean="0">
                <a:solidFill>
                  <a:srgbClr val="7030A0"/>
                </a:solidFill>
              </a:rPr>
              <a:t>Duesenberry</a:t>
            </a:r>
            <a:r>
              <a:rPr lang="en-US" altLang="en-US" sz="2400" dirty="0" smtClean="0">
                <a:solidFill>
                  <a:srgbClr val="7030A0"/>
                </a:solidFill>
              </a:rPr>
              <a:t>, 1949</a:t>
            </a:r>
            <a:r>
              <a:rPr lang="en-US" altLang="en-US" sz="2400" dirty="0" smtClean="0"/>
              <a:t>)</a:t>
            </a:r>
          </a:p>
          <a:p>
            <a:pPr lvl="1" algn="l" rtl="0" eaLnBrk="1" hangingPunct="1">
              <a:lnSpc>
                <a:spcPct val="150000"/>
              </a:lnSpc>
            </a:pPr>
            <a:r>
              <a:rPr lang="en-US" altLang="en-US" sz="2400" dirty="0" smtClean="0"/>
              <a:t>Higher correlation </a:t>
            </a:r>
            <a:r>
              <a:rPr lang="en-US" altLang="en-US" sz="2400" smtClean="0"/>
              <a:t>within </a:t>
            </a:r>
            <a:r>
              <a:rPr lang="en-US" altLang="en-US" sz="2400" smtClean="0"/>
              <a:t>country </a:t>
            </a:r>
            <a:r>
              <a:rPr lang="en-US" altLang="en-US" sz="2400" dirty="0" smtClean="0"/>
              <a:t>than </a:t>
            </a:r>
            <a:r>
              <a:rPr lang="en-US" altLang="en-US" sz="2400" dirty="0" smtClean="0"/>
              <a:t>across </a:t>
            </a:r>
            <a:r>
              <a:rPr lang="en-US" altLang="en-US" sz="2400" dirty="0" smtClean="0"/>
              <a:t>countries </a:t>
            </a:r>
            <a:r>
              <a:rPr lang="en-US" altLang="en-US" sz="2400" dirty="0" smtClean="0"/>
              <a:t>(</a:t>
            </a:r>
            <a:r>
              <a:rPr lang="en-US" altLang="en-US" sz="2400" dirty="0" err="1" smtClean="0">
                <a:solidFill>
                  <a:srgbClr val="7030A0"/>
                </a:solidFill>
              </a:rPr>
              <a:t>Easterlin</a:t>
            </a:r>
            <a:r>
              <a:rPr lang="en-US" altLang="en-US" sz="2400" dirty="0" smtClean="0">
                <a:solidFill>
                  <a:srgbClr val="7030A0"/>
                </a:solidFill>
              </a:rPr>
              <a:t>, 1974</a:t>
            </a:r>
            <a:r>
              <a:rPr lang="en-US" altLang="en-US" sz="2400" dirty="0" smtClean="0"/>
              <a:t>)</a:t>
            </a:r>
          </a:p>
          <a:p>
            <a:pPr lvl="1" algn="l" rtl="0" eaLnBrk="1" hangingPunct="1">
              <a:lnSpc>
                <a:spcPct val="150000"/>
              </a:lnSpc>
            </a:pPr>
            <a:r>
              <a:rPr lang="en-US" altLang="en-US" sz="2400" dirty="0" smtClean="0"/>
              <a:t>Relative to an </a:t>
            </a:r>
            <a:r>
              <a:rPr lang="en-US" altLang="en-US" sz="2400" dirty="0" smtClean="0">
                <a:solidFill>
                  <a:srgbClr val="FF0000"/>
                </a:solidFill>
              </a:rPr>
              <a:t>aspiration level </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0EC7CA6-03E5-4C11-ADB1-BFA56124F053}" type="slidenum">
              <a:rPr lang="ar-SA" altLang="en-US" sz="1400"/>
              <a:pPr algn="l">
                <a:spcBef>
                  <a:spcPct val="0"/>
                </a:spcBef>
                <a:buFontTx/>
                <a:buNone/>
              </a:pPr>
              <a:t>309</a:t>
            </a:fld>
            <a:endParaRPr lang="en-US" altLang="en-US" sz="1400"/>
          </a:p>
        </p:txBody>
      </p:sp>
      <p:sp>
        <p:nvSpPr>
          <p:cNvPr id="148483" name="Rectangle 2"/>
          <p:cNvSpPr>
            <a:spLocks noGrp="1" noChangeArrowheads="1"/>
          </p:cNvSpPr>
          <p:nvPr>
            <p:ph type="title"/>
          </p:nvPr>
        </p:nvSpPr>
        <p:spPr/>
        <p:txBody>
          <a:bodyPr/>
          <a:lstStyle/>
          <a:p>
            <a:pPr eaLnBrk="1" hangingPunct="1"/>
            <a:r>
              <a:rPr lang="en-US" altLang="en-US" sz="3600" dirty="0" smtClean="0">
                <a:solidFill>
                  <a:schemeClr val="accent2"/>
                </a:solidFill>
              </a:rPr>
              <a:t>Other determinants of Well-Being</a:t>
            </a:r>
          </a:p>
        </p:txBody>
      </p:sp>
      <p:sp>
        <p:nvSpPr>
          <p:cNvPr id="148484" name="Rectangle 3"/>
          <p:cNvSpPr>
            <a:spLocks noGrp="1" noChangeArrowheads="1"/>
          </p:cNvSpPr>
          <p:nvPr>
            <p:ph type="body" idx="1"/>
          </p:nvPr>
        </p:nvSpPr>
        <p:spPr/>
        <p:txBody>
          <a:bodyPr/>
          <a:lstStyle/>
          <a:p>
            <a:pPr algn="l" rtl="0" eaLnBrk="1" hangingPunct="1">
              <a:lnSpc>
                <a:spcPct val="150000"/>
              </a:lnSpc>
            </a:pPr>
            <a:r>
              <a:rPr lang="en-US" altLang="en-US" sz="2400" dirty="0" smtClean="0"/>
              <a:t>Love, friendship</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Social status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Self fulfillment</a:t>
            </a:r>
          </a:p>
          <a:p>
            <a:pPr algn="l" rtl="0" eaLnBrk="1" hangingPunct="1">
              <a:lnSpc>
                <a:spcPct val="150000"/>
              </a:lnSpc>
            </a:pPr>
            <a:endParaRPr lang="en-US" altLang="en-US" sz="2400" dirty="0" smtClean="0"/>
          </a:p>
          <a:p>
            <a:pPr lvl="1" algn="l" rtl="0" eaLnBrk="1" hangingPunct="1">
              <a:lnSpc>
                <a:spcPct val="150000"/>
              </a:lnSpc>
            </a:pPr>
            <a:r>
              <a:rPr lang="en-US" altLang="en-US" sz="2400" dirty="0" smtClean="0"/>
              <a:t>So how should we measure “success”?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The syntactic approach</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4524315"/>
              </a:xfrm>
              <a:prstGeom prst="rect">
                <a:avLst/>
              </a:prstGeom>
              <a:noFill/>
            </p:spPr>
            <p:txBody>
              <a:bodyPr wrap="square" rtlCol="0">
                <a:spAutoFit/>
              </a:bodyPr>
              <a:lstStyle/>
              <a:p>
                <a:pPr>
                  <a:lnSpc>
                    <a:spcPct val="150000"/>
                  </a:lnSpc>
                </a:pPr>
                <a:r>
                  <a:rPr lang="en-US" sz="2400" dirty="0" smtClean="0"/>
                  <a:t>We start with </a:t>
                </a:r>
                <a:r>
                  <a:rPr lang="en-US" sz="2400" dirty="0" smtClean="0">
                    <a:solidFill>
                      <a:srgbClr val="7030A0"/>
                    </a:solidFill>
                  </a:rPr>
                  <a:t>propositions</a:t>
                </a:r>
                <a:r>
                  <a:rPr lang="en-US" sz="2400" dirty="0" smtClean="0"/>
                  <a:t> that can be </a:t>
                </a:r>
                <a:r>
                  <a:rPr lang="en-US" sz="2400" dirty="0" smtClean="0">
                    <a:solidFill>
                      <a:srgbClr val="FF0000"/>
                    </a:solidFill>
                  </a:rPr>
                  <a:t>true</a:t>
                </a:r>
                <a:r>
                  <a:rPr lang="en-US" sz="2400" dirty="0" smtClean="0"/>
                  <a:t> or </a:t>
                </a:r>
                <a:r>
                  <a:rPr lang="en-US" sz="2400" dirty="0" smtClean="0">
                    <a:solidFill>
                      <a:srgbClr val="FF0000"/>
                    </a:solidFill>
                  </a:rPr>
                  <a:t>false</a:t>
                </a:r>
              </a:p>
              <a:p>
                <a:pPr>
                  <a:lnSpc>
                    <a:spcPct val="150000"/>
                  </a:lnSpc>
                </a:pPr>
                <a:endParaRPr lang="en-US" sz="2400" dirty="0"/>
              </a:p>
              <a:p>
                <a:pPr>
                  <a:lnSpc>
                    <a:spcPct val="150000"/>
                  </a:lnSpc>
                </a:pPr>
                <a:r>
                  <a:rPr lang="en-US" sz="2400" dirty="0" smtClean="0"/>
                  <a:t>Say, there are only countably many of these </a:t>
                </a:r>
                <a14:m>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b="0" i="1" smtClean="0">
                            <a:solidFill>
                              <a:srgbClr val="7030A0"/>
                            </a:solidFill>
                            <a:latin typeface="Cambria Math"/>
                          </a:rPr>
                          <m:t>𝑝</m:t>
                        </m:r>
                      </m:e>
                      <m:sub>
                        <m:r>
                          <a:rPr lang="en-US" sz="2400" b="0" i="1" smtClean="0">
                            <a:solidFill>
                              <a:srgbClr val="7030A0"/>
                            </a:solidFill>
                            <a:latin typeface="Cambria Math"/>
                          </a:rPr>
                          <m:t>1</m:t>
                        </m:r>
                      </m:sub>
                    </m:sSub>
                    <m:r>
                      <a:rPr lang="en-US" sz="2400" b="0" i="1" smtClean="0">
                        <a:solidFill>
                          <a:srgbClr val="7030A0"/>
                        </a:solidFill>
                        <a:latin typeface="Cambria Math"/>
                      </a:rPr>
                      <m:t>,</m:t>
                    </m:r>
                  </m:oMath>
                </a14:m>
                <a:r>
                  <a:rPr lang="en-US" sz="2400" dirty="0">
                    <a:solidFill>
                      <a:srgbClr val="7030A0"/>
                    </a:solidFill>
                  </a:rPr>
                  <a:t> </a:t>
                </a:r>
                <a14:m>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b="0" i="1" smtClean="0">
                            <a:solidFill>
                              <a:srgbClr val="7030A0"/>
                            </a:solidFill>
                            <a:latin typeface="Cambria Math"/>
                          </a:rPr>
                          <m:t>2</m:t>
                        </m:r>
                      </m:sub>
                    </m:sSub>
                    <m:r>
                      <a:rPr lang="en-US" sz="2400" b="0" i="1" smtClean="0">
                        <a:solidFill>
                          <a:srgbClr val="7030A0"/>
                        </a:solidFill>
                        <a:latin typeface="Cambria Math"/>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b="0" i="1" smtClean="0">
                            <a:solidFill>
                              <a:srgbClr val="7030A0"/>
                            </a:solidFill>
                            <a:latin typeface="Cambria Math"/>
                          </a:rPr>
                          <m:t>3</m:t>
                        </m:r>
                      </m:sub>
                    </m:sSub>
                    <m:r>
                      <a:rPr lang="en-US" sz="2400" b="0" i="1" smtClean="0">
                        <a:solidFill>
                          <a:srgbClr val="7030A0"/>
                        </a:solidFill>
                        <a:latin typeface="Cambria Math"/>
                      </a:rPr>
                      <m:t>,…</m:t>
                    </m:r>
                  </m:oMath>
                </a14:m>
                <a:r>
                  <a:rPr lang="en-US" sz="2400" dirty="0" smtClean="0">
                    <a:solidFill>
                      <a:srgbClr val="7030A0"/>
                    </a:solidFill>
                  </a:rPr>
                  <a:t> </a:t>
                </a:r>
                <a:r>
                  <a:rPr lang="en-US" sz="2000" dirty="0" smtClean="0"/>
                  <a:t>(consider that which can be expressed in finite-length sentences)</a:t>
                </a:r>
              </a:p>
              <a:p>
                <a:pPr>
                  <a:lnSpc>
                    <a:spcPct val="150000"/>
                  </a:lnSpc>
                </a:pPr>
                <a:endParaRPr lang="en-US" sz="2400" dirty="0"/>
              </a:p>
              <a:p>
                <a:pPr>
                  <a:lnSpc>
                    <a:spcPct val="150000"/>
                  </a:lnSpc>
                </a:pPr>
                <a:r>
                  <a:rPr lang="en-US" sz="2400" dirty="0" smtClean="0"/>
                  <a:t>A</a:t>
                </a:r>
                <a14:m>
                  <m:oMath xmlns:m="http://schemas.openxmlformats.org/officeDocument/2006/math">
                    <m:r>
                      <a:rPr lang="en-US" sz="2400" b="0" i="0" smtClean="0">
                        <a:latin typeface="Cambria Math"/>
                      </a:rPr>
                      <m:t> </m:t>
                    </m:r>
                  </m:oMath>
                </a14:m>
                <a:r>
                  <a:rPr lang="en-US" sz="2400" b="0" i="0" dirty="0" smtClean="0">
                    <a:latin typeface="+mj-lt"/>
                  </a:rPr>
                  <a:t>state </a:t>
                </a:r>
                <a14:m>
                  <m:oMath xmlns:m="http://schemas.openxmlformats.org/officeDocument/2006/math">
                    <m:r>
                      <a:rPr lang="en-US" sz="2400" b="0" i="1" smtClean="0">
                        <a:solidFill>
                          <a:srgbClr val="FF0000"/>
                        </a:solidFill>
                        <a:latin typeface="Cambria Math"/>
                      </a:rPr>
                      <m:t>𝑠</m:t>
                    </m:r>
                  </m:oMath>
                </a14:m>
                <a:r>
                  <a:rPr lang="en-US" sz="2400" b="0" i="0" dirty="0" smtClean="0">
                    <a:latin typeface="+mj-lt"/>
                  </a:rPr>
                  <a:t> should assign to each </a:t>
                </a:r>
                <a14:m>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b="0" i="1" smtClean="0">
                            <a:solidFill>
                              <a:srgbClr val="7030A0"/>
                            </a:solidFill>
                            <a:latin typeface="Cambria Math"/>
                          </a:rPr>
                          <m:t>𝑖</m:t>
                        </m:r>
                      </m:sub>
                    </m:sSub>
                  </m:oMath>
                </a14:m>
                <a:r>
                  <a:rPr lang="en-US" sz="2400" b="0" i="0" dirty="0" smtClean="0">
                    <a:latin typeface="Cambria Math"/>
                  </a:rPr>
                  <a:t> </a:t>
                </a:r>
                <a:r>
                  <a:rPr lang="en-US" sz="2400" b="0" i="0" dirty="0" smtClean="0">
                    <a:latin typeface="+mn-lt"/>
                  </a:rPr>
                  <a:t>a truth value </a:t>
                </a:r>
                <a:r>
                  <a:rPr lang="en-US" sz="2400" dirty="0" smtClean="0">
                    <a:latin typeface="+mn-lt"/>
                  </a:rPr>
                  <a:t>– a number in </a:t>
                </a:r>
                <a14:m>
                  <m:oMath xmlns:m="http://schemas.openxmlformats.org/officeDocument/2006/math">
                    <m:d>
                      <m:dPr>
                        <m:begChr m:val="{"/>
                        <m:endChr m:val="}"/>
                        <m:ctrlPr>
                          <a:rPr lang="en-US" sz="2400" i="1" smtClean="0">
                            <a:solidFill>
                              <a:srgbClr val="FF0000"/>
                            </a:solidFill>
                            <a:latin typeface="Cambria Math" panose="02040503050406030204" pitchFamily="18" charset="0"/>
                          </a:rPr>
                        </m:ctrlPr>
                      </m:dPr>
                      <m:e>
                        <m:r>
                          <a:rPr lang="en-US" sz="2400" b="0" i="1" smtClean="0">
                            <a:solidFill>
                              <a:srgbClr val="FF0000"/>
                            </a:solidFill>
                            <a:latin typeface="Cambria Math"/>
                          </a:rPr>
                          <m:t>0</m:t>
                        </m:r>
                        <m:r>
                          <a:rPr lang="en-US" sz="2400" b="0" i="1" smtClean="0">
                            <a:solidFill>
                              <a:srgbClr val="FF0000"/>
                            </a:solidFill>
                            <a:latin typeface="Cambria Math"/>
                          </a:rPr>
                          <m:t>,</m:t>
                        </m:r>
                        <m:r>
                          <a:rPr lang="en-US" sz="2400" b="0" i="1" smtClean="0">
                            <a:solidFill>
                              <a:srgbClr val="FF0000"/>
                            </a:solidFill>
                            <a:latin typeface="Cambria Math"/>
                          </a:rPr>
                          <m:t>1</m:t>
                        </m:r>
                      </m:e>
                    </m:d>
                  </m:oMath>
                </a14:m>
                <a:endParaRPr lang="en-US" sz="2400" b="0" i="0" dirty="0" smtClean="0">
                  <a:latin typeface="Cambria Math"/>
                </a:endParaRPr>
              </a:p>
              <a:p>
                <a:pPr>
                  <a:lnSpc>
                    <a:spcPct val="150000"/>
                  </a:lnSpc>
                </a:pP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4524315"/>
              </a:xfrm>
              <a:prstGeom prst="rect">
                <a:avLst/>
              </a:prstGeom>
              <a:blipFill>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30946918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3FBEE62B-32E5-4A87-ACE5-56E3694A1564}" type="slidenum">
              <a:rPr lang="ar-SA" altLang="en-US" sz="1400"/>
              <a:pPr algn="l" eaLnBrk="1" hangingPunct="1">
                <a:spcBef>
                  <a:spcPct val="0"/>
                </a:spcBef>
                <a:buFontTx/>
                <a:buNone/>
              </a:pPr>
              <a:t>310</a:t>
            </a:fld>
            <a:endParaRPr lang="en-US" altLang="en-US" sz="1400"/>
          </a:p>
        </p:txBody>
      </p:sp>
      <p:sp>
        <p:nvSpPr>
          <p:cNvPr id="1495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Subjective Well Being</a:t>
            </a:r>
          </a:p>
        </p:txBody>
      </p:sp>
      <p:sp>
        <p:nvSpPr>
          <p:cNvPr id="149508" name="Rectangle 3"/>
          <p:cNvSpPr>
            <a:spLocks noGrp="1" noChangeArrowheads="1"/>
          </p:cNvSpPr>
          <p:nvPr>
            <p:ph type="body" idx="4294967295"/>
          </p:nvPr>
        </p:nvSpPr>
        <p:spPr>
          <a:xfrm>
            <a:off x="457200" y="1417638"/>
            <a:ext cx="8229600" cy="4525963"/>
          </a:xfrm>
        </p:spPr>
        <p:txBody>
          <a:bodyPr/>
          <a:lstStyle/>
          <a:p>
            <a:pPr algn="l" rtl="0" eaLnBrk="1" hangingPunct="1">
              <a:lnSpc>
                <a:spcPct val="150000"/>
              </a:lnSpc>
            </a:pPr>
            <a:r>
              <a:rPr lang="en-US" altLang="en-US" sz="2400" dirty="0" smtClean="0"/>
              <a:t>We already mentioned </a:t>
            </a:r>
            <a:r>
              <a:rPr lang="en-US" altLang="en-US" sz="2400" dirty="0" err="1" smtClean="0">
                <a:solidFill>
                  <a:srgbClr val="7030A0"/>
                </a:solidFill>
              </a:rPr>
              <a:t>Helson</a:t>
            </a:r>
            <a:r>
              <a:rPr lang="en-US" altLang="en-US" sz="2400" dirty="0" smtClean="0"/>
              <a:t> and </a:t>
            </a:r>
            <a:r>
              <a:rPr lang="en-US" altLang="en-US" sz="2400" dirty="0" smtClean="0">
                <a:solidFill>
                  <a:srgbClr val="FF0000"/>
                </a:solidFill>
              </a:rPr>
              <a:t>Adaptation Level Theory</a:t>
            </a:r>
          </a:p>
          <a:p>
            <a:pPr algn="l" rtl="0" eaLnBrk="1" hangingPunct="1">
              <a:lnSpc>
                <a:spcPct val="150000"/>
              </a:lnSpc>
            </a:pPr>
            <a:r>
              <a:rPr lang="en-US" altLang="en-US" sz="2400" dirty="0" smtClean="0"/>
              <a:t>Some of his disciples applied it to well-being</a:t>
            </a:r>
          </a:p>
          <a:p>
            <a:pPr algn="l" rtl="0" eaLnBrk="1" hangingPunct="1">
              <a:lnSpc>
                <a:spcPct val="150000"/>
              </a:lnSpc>
            </a:pPr>
            <a:r>
              <a:rPr lang="en-US" altLang="en-US" sz="2400" dirty="0" smtClean="0"/>
              <a:t>Brickman and Coates (1971): the </a:t>
            </a:r>
            <a:r>
              <a:rPr lang="en-US" altLang="en-US" sz="2400" dirty="0" smtClean="0">
                <a:solidFill>
                  <a:srgbClr val="FF0000"/>
                </a:solidFill>
              </a:rPr>
              <a:t>hedonic treadmill</a:t>
            </a:r>
          </a:p>
          <a:p>
            <a:pPr algn="l" rtl="0" eaLnBrk="1" hangingPunct="1">
              <a:lnSpc>
                <a:spcPct val="150000"/>
              </a:lnSpc>
            </a:pPr>
            <a:r>
              <a:rPr lang="en-US" sz="2000" dirty="0"/>
              <a:t>Brickman, P., Coates, D., &amp; </a:t>
            </a:r>
            <a:r>
              <a:rPr lang="en-US" sz="2000" dirty="0" err="1"/>
              <a:t>Janoff</a:t>
            </a:r>
            <a:r>
              <a:rPr lang="en-US" sz="2000" dirty="0"/>
              <a:t>-Bulman, R. (1978). </a:t>
            </a:r>
            <a:r>
              <a:rPr lang="en-US" sz="2000" dirty="0">
                <a:solidFill>
                  <a:srgbClr val="7030A0"/>
                </a:solidFill>
              </a:rPr>
              <a:t>Lottery winners and accident victims: Is happiness relative?</a:t>
            </a:r>
            <a:r>
              <a:rPr lang="en-US" sz="1400" dirty="0"/>
              <a:t> </a:t>
            </a:r>
            <a:r>
              <a:rPr lang="en-US" sz="1400" i="1" dirty="0"/>
              <a:t>Journal of Personality and Social Psychology, 36</a:t>
            </a:r>
            <a:r>
              <a:rPr lang="en-US" sz="1400" dirty="0"/>
              <a:t>(8), 917–927. </a:t>
            </a:r>
            <a:r>
              <a:rPr lang="en-US" sz="1400" dirty="0">
                <a:hlinkClick r:id="rId2"/>
              </a:rPr>
              <a:t>https://</a:t>
            </a:r>
            <a:r>
              <a:rPr lang="en-US" sz="1400" dirty="0" smtClean="0">
                <a:hlinkClick r:id="rId2"/>
              </a:rPr>
              <a:t>doi.org/10.1037/0022-3514.36.8.917</a:t>
            </a:r>
            <a:endParaRPr lang="en-US" sz="1400" dirty="0" smtClean="0"/>
          </a:p>
          <a:p>
            <a:pPr algn="l" rtl="0" eaLnBrk="1" hangingPunct="1">
              <a:lnSpc>
                <a:spcPct val="150000"/>
              </a:lnSpc>
            </a:pPr>
            <a:r>
              <a:rPr lang="en-US" sz="1400" dirty="0">
                <a:hlinkClick r:id="rId3"/>
              </a:rPr>
              <a:t>https://www.ted.com/talks/dan_gilbert_asks_why_are_we_happy/footnotes?referrer=playlist-324</a:t>
            </a:r>
            <a:endParaRPr lang="en-US" sz="1400" dirty="0"/>
          </a:p>
          <a:p>
            <a:pPr algn="l" rtl="0" eaLnBrk="1" hangingPunct="1">
              <a:lnSpc>
                <a:spcPct val="150000"/>
              </a:lnSpc>
            </a:pPr>
            <a:endParaRPr lang="en-US" altLang="en-US" sz="1400"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310</a:t>
            </a:fld>
            <a:endParaRPr lang="en-US" altLang="en-US"/>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75339" y="1196752"/>
            <a:ext cx="8229600" cy="4968552"/>
          </a:xfrm>
        </p:spPr>
        <p:txBody>
          <a:bodyPr/>
          <a:lstStyle/>
          <a:p>
            <a:pPr marL="0" indent="0" algn="l" rtl="0">
              <a:buNone/>
            </a:pPr>
            <a:r>
              <a:rPr lang="en-US" sz="2000" dirty="0" smtClean="0">
                <a:solidFill>
                  <a:srgbClr val="7030A0"/>
                </a:solidFill>
              </a:rPr>
              <a:t>Lottery winners and accident victims: Is happiness relative?</a:t>
            </a:r>
            <a:endParaRPr lang="en-US" sz="2000" dirty="0">
              <a:solidFill>
                <a:srgbClr val="7030A0"/>
              </a:solidFill>
            </a:endParaRPr>
          </a:p>
          <a:p>
            <a:pPr marL="0" indent="0" algn="l" rtl="0" eaLnBrk="1" hangingPunct="1">
              <a:lnSpc>
                <a:spcPct val="150000"/>
              </a:lnSpc>
              <a:buNone/>
            </a:pPr>
            <a:r>
              <a:rPr lang="en-US" altLang="en-US" sz="2000" dirty="0" smtClean="0">
                <a:solidFill>
                  <a:srgbClr val="FF0000"/>
                </a:solidFill>
              </a:rPr>
              <a:t>Philip Brickman, Dan Coates, Ronnie </a:t>
            </a:r>
            <a:r>
              <a:rPr lang="en-US" altLang="en-US" sz="2000" dirty="0" err="1" smtClean="0">
                <a:solidFill>
                  <a:srgbClr val="FF0000"/>
                </a:solidFill>
              </a:rPr>
              <a:t>Janoff</a:t>
            </a:r>
            <a:r>
              <a:rPr lang="en-US" altLang="en-US" sz="2000" dirty="0" smtClean="0">
                <a:solidFill>
                  <a:srgbClr val="FF0000"/>
                </a:solidFill>
              </a:rPr>
              <a:t>-Bulman</a:t>
            </a:r>
          </a:p>
          <a:p>
            <a:pPr marL="0" indent="0" algn="l" rtl="0" eaLnBrk="1" hangingPunct="1">
              <a:lnSpc>
                <a:spcPct val="150000"/>
              </a:lnSpc>
              <a:buNone/>
            </a:pPr>
            <a:r>
              <a:rPr lang="en-US" sz="1600" i="1" dirty="0" smtClean="0"/>
              <a:t>Journal of Personality and Social Psychology, </a:t>
            </a:r>
            <a:r>
              <a:rPr lang="en-US" sz="1600" dirty="0" smtClean="0"/>
              <a:t>Vol. 36 No. 8 (1978), pp. 917-927 </a:t>
            </a:r>
          </a:p>
          <a:p>
            <a:pPr marL="0" indent="0" algn="l" rtl="0" eaLnBrk="1" hangingPunct="1">
              <a:lnSpc>
                <a:spcPct val="150000"/>
              </a:lnSpc>
              <a:buNone/>
            </a:pPr>
            <a:r>
              <a:rPr lang="en-US" sz="1800" dirty="0" smtClean="0">
                <a:solidFill>
                  <a:srgbClr val="009900"/>
                </a:solidFill>
              </a:rPr>
              <a:t>Abstract</a:t>
            </a:r>
          </a:p>
          <a:p>
            <a:pPr marL="0" indent="0" algn="l" rtl="0" eaLnBrk="1" hangingPunct="1">
              <a:buNone/>
            </a:pPr>
            <a:r>
              <a:rPr lang="en-US" sz="1600" dirty="0"/>
              <a:t>Adaptation level theory suggests that both contrast and habituation will operate to prevent the winning of a fortune from elevating happiness as much as might be expected. Contrast with the peak experience of winning should lessen the impact of ordinary pleasures, while habituation should eventually reduce the value of new pleasures made possible by winning. Study 1 compared a sample of 22 major lottery winners with 22 controls and also with a group of 29 paralyzed accident victims who had been previously interviewed. As predicted, lottery winners were not happier than controls and took significantly less pleasure from a series of mundane events. Study 2, using 86 </a:t>
            </a:r>
            <a:r>
              <a:rPr lang="en-US" sz="1600" dirty="0" err="1"/>
              <a:t>Ss</a:t>
            </a:r>
            <a:r>
              <a:rPr lang="en-US" sz="1600" dirty="0"/>
              <a:t> who lived close to past lottery winners, indicated that these effects were not due to preexisting differences between people who buy or do not buy lottery tickets or between interviews that made or did not make the lottery salient. Paraplegics also demonstrated a contrast effect, not by enhancing minor pleasures but by idealizing their past, which did not help their present happiness. </a:t>
            </a:r>
            <a:endParaRPr lang="en-US" sz="16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311</a:t>
            </a:fld>
            <a:endParaRPr lang="en-US" altLang="en-US"/>
          </a:p>
        </p:txBody>
      </p:sp>
    </p:spTree>
    <p:extLst>
      <p:ext uri="{BB962C8B-B14F-4D97-AF65-F5344CB8AC3E}">
        <p14:creationId xmlns:p14="http://schemas.microsoft.com/office/powerpoint/2010/main" val="277687913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3FBEE62B-32E5-4A87-ACE5-56E3694A1564}" type="slidenum">
              <a:rPr lang="ar-SA" altLang="en-US" sz="1400"/>
              <a:pPr algn="l" eaLnBrk="1" hangingPunct="1">
                <a:spcBef>
                  <a:spcPct val="0"/>
                </a:spcBef>
                <a:buFontTx/>
                <a:buNone/>
              </a:pPr>
              <a:t>312</a:t>
            </a:fld>
            <a:endParaRPr lang="en-US" altLang="en-US" sz="1400"/>
          </a:p>
        </p:txBody>
      </p:sp>
      <p:sp>
        <p:nvSpPr>
          <p:cNvPr id="1495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Subjective </a:t>
            </a:r>
            <a:r>
              <a:rPr lang="en-US" altLang="en-US" sz="3600" dirty="0">
                <a:solidFill>
                  <a:schemeClr val="accent2"/>
                </a:solidFill>
              </a:rPr>
              <a:t>W</a:t>
            </a:r>
            <a:r>
              <a:rPr lang="en-US" altLang="en-US" sz="3600" dirty="0" smtClean="0">
                <a:solidFill>
                  <a:schemeClr val="accent2"/>
                </a:solidFill>
              </a:rPr>
              <a:t>ell Being – Methodology </a:t>
            </a:r>
          </a:p>
        </p:txBody>
      </p:sp>
      <p:sp>
        <p:nvSpPr>
          <p:cNvPr id="149508" name="Rectangle 3"/>
          <p:cNvSpPr>
            <a:spLocks noGrp="1" noChangeArrowheads="1"/>
          </p:cNvSpPr>
          <p:nvPr>
            <p:ph type="body" idx="4294967295"/>
          </p:nvPr>
        </p:nvSpPr>
        <p:spPr>
          <a:xfrm>
            <a:off x="457200" y="1340768"/>
            <a:ext cx="8229600" cy="4781128"/>
          </a:xfrm>
        </p:spPr>
        <p:txBody>
          <a:bodyPr/>
          <a:lstStyle/>
          <a:p>
            <a:pPr marL="365760" algn="l" rtl="0">
              <a:lnSpc>
                <a:spcPct val="150000"/>
              </a:lnSpc>
            </a:pPr>
            <a:r>
              <a:rPr lang="en-US" sz="2400" dirty="0" err="1" smtClean="0">
                <a:solidFill>
                  <a:srgbClr val="00B050"/>
                </a:solidFill>
              </a:rPr>
              <a:t>Strack</a:t>
            </a:r>
            <a:r>
              <a:rPr lang="en-US" sz="2400" dirty="0" smtClean="0">
                <a:solidFill>
                  <a:srgbClr val="00B050"/>
                </a:solidFill>
              </a:rPr>
              <a:t>, Martin</a:t>
            </a:r>
            <a:r>
              <a:rPr lang="en-US" sz="2400" dirty="0">
                <a:solidFill>
                  <a:srgbClr val="00B050"/>
                </a:solidFill>
              </a:rPr>
              <a:t>, and </a:t>
            </a:r>
            <a:r>
              <a:rPr lang="en-US" sz="2400" dirty="0" smtClean="0">
                <a:solidFill>
                  <a:srgbClr val="00B050"/>
                </a:solidFill>
              </a:rPr>
              <a:t>Schwarz </a:t>
            </a:r>
            <a:r>
              <a:rPr lang="en-US" sz="2400" dirty="0"/>
              <a:t>(1988</a:t>
            </a:r>
            <a:r>
              <a:rPr lang="en-US" sz="2400" dirty="0" smtClean="0"/>
              <a:t>) showed that the order of questions can change correlation of factual ones with assessment of well-being</a:t>
            </a:r>
          </a:p>
          <a:p>
            <a:pPr marL="365760" algn="l" rtl="0">
              <a:lnSpc>
                <a:spcPct val="150000"/>
              </a:lnSpc>
            </a:pPr>
            <a:endParaRPr lang="en-US" sz="2400" dirty="0"/>
          </a:p>
          <a:p>
            <a:pPr marL="365760" algn="l" rtl="0">
              <a:lnSpc>
                <a:spcPct val="150000"/>
              </a:lnSpc>
            </a:pPr>
            <a:r>
              <a:rPr lang="en-US" sz="2400" dirty="0" smtClean="0">
                <a:solidFill>
                  <a:srgbClr val="00B050"/>
                </a:solidFill>
              </a:rPr>
              <a:t>Schwarz and </a:t>
            </a:r>
            <a:r>
              <a:rPr lang="en-US" sz="2400" dirty="0" err="1" smtClean="0">
                <a:solidFill>
                  <a:srgbClr val="00B050"/>
                </a:solidFill>
              </a:rPr>
              <a:t>Clore</a:t>
            </a:r>
            <a:r>
              <a:rPr lang="en-US" sz="2400" dirty="0" smtClean="0">
                <a:solidFill>
                  <a:srgbClr val="00B050"/>
                </a:solidFill>
              </a:rPr>
              <a:t> </a:t>
            </a:r>
            <a:r>
              <a:rPr lang="en-US" sz="2400" dirty="0"/>
              <a:t>(</a:t>
            </a:r>
            <a:r>
              <a:rPr lang="en-US" sz="2400" dirty="0" smtClean="0"/>
              <a:t>1983) showed that people could “deduct” the effect of weather in responding to well-being questions, provided they were induced to notice it</a:t>
            </a:r>
          </a:p>
          <a:p>
            <a:pPr marL="365760" indent="0" algn="l" rtl="0">
              <a:lnSpc>
                <a:spcPct val="150000"/>
              </a:lnSpc>
              <a:buNone/>
            </a:pPr>
            <a:endParaRPr lang="en-US" sz="14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312</a:t>
            </a:fld>
            <a:endParaRPr lang="en-US" altLang="en-US"/>
          </a:p>
        </p:txBody>
      </p:sp>
    </p:spTree>
    <p:extLst>
      <p:ext uri="{BB962C8B-B14F-4D97-AF65-F5344CB8AC3E}">
        <p14:creationId xmlns:p14="http://schemas.microsoft.com/office/powerpoint/2010/main" val="1692102663"/>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89858" y="1124744"/>
            <a:ext cx="8229600" cy="4968552"/>
          </a:xfrm>
        </p:spPr>
        <p:txBody>
          <a:bodyPr/>
          <a:lstStyle/>
          <a:p>
            <a:pPr marL="0" indent="0" algn="l" rtl="0">
              <a:buNone/>
            </a:pPr>
            <a:r>
              <a:rPr lang="en-US" sz="2000" dirty="0">
                <a:solidFill>
                  <a:srgbClr val="7030A0"/>
                </a:solidFill>
              </a:rPr>
              <a:t>Priming and </a:t>
            </a:r>
            <a:r>
              <a:rPr lang="en-US" sz="2000" dirty="0" smtClean="0">
                <a:solidFill>
                  <a:srgbClr val="7030A0"/>
                </a:solidFill>
              </a:rPr>
              <a:t>communication</a:t>
            </a:r>
            <a:r>
              <a:rPr lang="en-US" sz="2000" dirty="0">
                <a:solidFill>
                  <a:srgbClr val="7030A0"/>
                </a:solidFill>
              </a:rPr>
              <a:t>: Social </a:t>
            </a:r>
            <a:r>
              <a:rPr lang="en-US" sz="2000" dirty="0" smtClean="0">
                <a:solidFill>
                  <a:srgbClr val="7030A0"/>
                </a:solidFill>
              </a:rPr>
              <a:t>determinants </a:t>
            </a:r>
            <a:r>
              <a:rPr lang="en-US" sz="2000" dirty="0">
                <a:solidFill>
                  <a:srgbClr val="7030A0"/>
                </a:solidFill>
              </a:rPr>
              <a:t>of </a:t>
            </a:r>
            <a:r>
              <a:rPr lang="en-US" sz="2000" dirty="0" smtClean="0">
                <a:solidFill>
                  <a:srgbClr val="7030A0"/>
                </a:solidFill>
              </a:rPr>
              <a:t>information use </a:t>
            </a:r>
            <a:r>
              <a:rPr lang="en-US" sz="2000" dirty="0">
                <a:solidFill>
                  <a:srgbClr val="7030A0"/>
                </a:solidFill>
              </a:rPr>
              <a:t>in </a:t>
            </a:r>
            <a:r>
              <a:rPr lang="en-US" sz="2000" dirty="0" smtClean="0">
                <a:solidFill>
                  <a:srgbClr val="7030A0"/>
                </a:solidFill>
              </a:rPr>
              <a:t>judgments </a:t>
            </a:r>
            <a:r>
              <a:rPr lang="en-US" sz="2000" dirty="0">
                <a:solidFill>
                  <a:srgbClr val="7030A0"/>
                </a:solidFill>
              </a:rPr>
              <a:t>of </a:t>
            </a:r>
            <a:r>
              <a:rPr lang="en-US" sz="2000" dirty="0" smtClean="0">
                <a:solidFill>
                  <a:srgbClr val="7030A0"/>
                </a:solidFill>
              </a:rPr>
              <a:t>life satisfaction </a:t>
            </a:r>
          </a:p>
          <a:p>
            <a:pPr marL="0" indent="0" algn="l" rtl="0">
              <a:buNone/>
            </a:pPr>
            <a:r>
              <a:rPr lang="en-US" altLang="en-US" sz="2000" dirty="0" smtClean="0">
                <a:solidFill>
                  <a:srgbClr val="FF0000"/>
                </a:solidFill>
              </a:rPr>
              <a:t>Fritz </a:t>
            </a:r>
            <a:r>
              <a:rPr lang="en-US" altLang="en-US" sz="2000" dirty="0" err="1" smtClean="0">
                <a:solidFill>
                  <a:srgbClr val="FF0000"/>
                </a:solidFill>
              </a:rPr>
              <a:t>Strack</a:t>
            </a:r>
            <a:r>
              <a:rPr lang="en-US" altLang="en-US" sz="2000" dirty="0" smtClean="0">
                <a:solidFill>
                  <a:srgbClr val="FF0000"/>
                </a:solidFill>
              </a:rPr>
              <a:t>, Leonard L. Martin, Norbert Schwartz</a:t>
            </a:r>
          </a:p>
          <a:p>
            <a:pPr marL="0" indent="0" algn="l" rtl="0" eaLnBrk="1" hangingPunct="1">
              <a:lnSpc>
                <a:spcPct val="150000"/>
              </a:lnSpc>
              <a:buNone/>
            </a:pPr>
            <a:r>
              <a:rPr lang="en-US" sz="1600" i="1" dirty="0" smtClean="0"/>
              <a:t>European Journal of Social Psychology, </a:t>
            </a:r>
            <a:r>
              <a:rPr lang="en-US" sz="1600" dirty="0" smtClean="0"/>
              <a:t>Vol. 18 No. 5 (1988), pp. 429-442 </a:t>
            </a:r>
          </a:p>
          <a:p>
            <a:pPr marL="0" indent="0" algn="l" rtl="0" eaLnBrk="1" hangingPunct="1">
              <a:lnSpc>
                <a:spcPct val="150000"/>
              </a:lnSpc>
              <a:buNone/>
            </a:pPr>
            <a:r>
              <a:rPr lang="en-US" sz="1800" dirty="0" smtClean="0">
                <a:solidFill>
                  <a:srgbClr val="009900"/>
                </a:solidFill>
              </a:rPr>
              <a:t>Abstract</a:t>
            </a:r>
          </a:p>
          <a:p>
            <a:pPr marL="0" indent="0" algn="l" rtl="0" eaLnBrk="1" hangingPunct="1">
              <a:buNone/>
            </a:pPr>
            <a:r>
              <a:rPr lang="en-US" sz="1600" dirty="0"/>
              <a:t>Two experiments examined the effects of answering a question about a specific component of life satisfaction on respondents' assessment of their overall satisfaction with life. The results suggest that the use of primed information in forming subsequent judgments is determined by Grice's conversational norms. In general, answering the specific question increases the accessibility of information relevant to that question. However, the effect that this has on the general judgment depends on the way in which the two questions are presented. When the two questions are merely placed in sequence without a conversational context, the answer to the subsequent general question is based in part on the primed specific information. As a result, the answer to the general question becomes similar to that for the specific question (i.e. assimilation). However, this does not occur when the two questions are placed in a communication </a:t>
            </a:r>
            <a:r>
              <a:rPr lang="en-US" sz="1600" dirty="0" smtClean="0"/>
              <a:t>context…</a:t>
            </a:r>
            <a:endParaRPr lang="en-US" sz="16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313</a:t>
            </a:fld>
            <a:endParaRPr lang="en-US" altLang="en-US"/>
          </a:p>
        </p:txBody>
      </p:sp>
    </p:spTree>
    <p:extLst>
      <p:ext uri="{BB962C8B-B14F-4D97-AF65-F5344CB8AC3E}">
        <p14:creationId xmlns:p14="http://schemas.microsoft.com/office/powerpoint/2010/main" val="97768532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89858" y="1124744"/>
            <a:ext cx="8229600" cy="4968552"/>
          </a:xfrm>
        </p:spPr>
        <p:txBody>
          <a:bodyPr/>
          <a:lstStyle/>
          <a:p>
            <a:pPr marL="0" indent="0" algn="l">
              <a:buNone/>
            </a:pPr>
            <a:r>
              <a:rPr lang="en-US" sz="2000" dirty="0">
                <a:solidFill>
                  <a:srgbClr val="7030A0"/>
                </a:solidFill>
              </a:rPr>
              <a:t>Mood, </a:t>
            </a:r>
            <a:r>
              <a:rPr lang="en-US" sz="2000" dirty="0" smtClean="0">
                <a:solidFill>
                  <a:srgbClr val="7030A0"/>
                </a:solidFill>
              </a:rPr>
              <a:t>misattribution</a:t>
            </a:r>
            <a:r>
              <a:rPr lang="en-US" sz="2000" dirty="0">
                <a:solidFill>
                  <a:srgbClr val="7030A0"/>
                </a:solidFill>
              </a:rPr>
              <a:t>, and </a:t>
            </a:r>
            <a:r>
              <a:rPr lang="en-US" sz="2000" dirty="0" smtClean="0">
                <a:solidFill>
                  <a:srgbClr val="7030A0"/>
                </a:solidFill>
              </a:rPr>
              <a:t>judgments </a:t>
            </a:r>
            <a:r>
              <a:rPr lang="en-US" sz="2000" dirty="0">
                <a:solidFill>
                  <a:srgbClr val="7030A0"/>
                </a:solidFill>
              </a:rPr>
              <a:t>of </a:t>
            </a:r>
            <a:r>
              <a:rPr lang="en-US" sz="2000" dirty="0" smtClean="0">
                <a:solidFill>
                  <a:srgbClr val="7030A0"/>
                </a:solidFill>
              </a:rPr>
              <a:t>well-being</a:t>
            </a:r>
            <a:r>
              <a:rPr lang="en-US" sz="2000" dirty="0">
                <a:solidFill>
                  <a:srgbClr val="7030A0"/>
                </a:solidFill>
              </a:rPr>
              <a:t>: Informative and </a:t>
            </a:r>
            <a:r>
              <a:rPr lang="en-US" sz="2000" dirty="0" smtClean="0">
                <a:solidFill>
                  <a:srgbClr val="7030A0"/>
                </a:solidFill>
              </a:rPr>
              <a:t>directive functions </a:t>
            </a:r>
            <a:r>
              <a:rPr lang="en-US" sz="2000" dirty="0">
                <a:solidFill>
                  <a:srgbClr val="7030A0"/>
                </a:solidFill>
              </a:rPr>
              <a:t>of </a:t>
            </a:r>
            <a:r>
              <a:rPr lang="en-US" sz="2000" dirty="0" smtClean="0">
                <a:solidFill>
                  <a:srgbClr val="7030A0"/>
                </a:solidFill>
              </a:rPr>
              <a:t>affective states</a:t>
            </a:r>
            <a:endParaRPr lang="en-US" sz="2000" dirty="0">
              <a:solidFill>
                <a:srgbClr val="7030A0"/>
              </a:solidFill>
            </a:endParaRPr>
          </a:p>
          <a:p>
            <a:pPr marL="0" indent="0" algn="l" rtl="0">
              <a:buNone/>
            </a:pPr>
            <a:r>
              <a:rPr lang="en-US" altLang="en-US" sz="2000" dirty="0" smtClean="0">
                <a:solidFill>
                  <a:srgbClr val="FF0000"/>
                </a:solidFill>
              </a:rPr>
              <a:t>Norbert Schwartz, Gerald </a:t>
            </a:r>
            <a:r>
              <a:rPr lang="en-US" altLang="en-US" sz="2000" dirty="0" err="1" smtClean="0">
                <a:solidFill>
                  <a:srgbClr val="FF0000"/>
                </a:solidFill>
              </a:rPr>
              <a:t>Clore</a:t>
            </a:r>
            <a:endParaRPr lang="en-US" altLang="en-US" sz="2000" dirty="0" smtClean="0">
              <a:solidFill>
                <a:srgbClr val="FF0000"/>
              </a:solidFill>
            </a:endParaRPr>
          </a:p>
          <a:p>
            <a:pPr marL="0" indent="0" algn="l" rtl="0" eaLnBrk="1" hangingPunct="1">
              <a:lnSpc>
                <a:spcPct val="150000"/>
              </a:lnSpc>
              <a:buNone/>
            </a:pPr>
            <a:r>
              <a:rPr lang="en-US" sz="1600" i="1" dirty="0" smtClean="0"/>
              <a:t>Journal of Personality and Social Psychology, </a:t>
            </a:r>
            <a:r>
              <a:rPr lang="en-US" sz="1600" dirty="0" smtClean="0"/>
              <a:t>Vol. 45 No. 3 (Sep. 1983), pp. 513-523 </a:t>
            </a:r>
          </a:p>
          <a:p>
            <a:pPr marL="0" indent="0" algn="l" rtl="0" eaLnBrk="1" hangingPunct="1">
              <a:lnSpc>
                <a:spcPct val="150000"/>
              </a:lnSpc>
              <a:buNone/>
            </a:pPr>
            <a:r>
              <a:rPr lang="en-US" sz="1800" dirty="0" smtClean="0">
                <a:solidFill>
                  <a:srgbClr val="009900"/>
                </a:solidFill>
              </a:rPr>
              <a:t>Abstract</a:t>
            </a:r>
          </a:p>
          <a:p>
            <a:pPr marL="0" indent="0" algn="l" rtl="0" eaLnBrk="1" hangingPunct="1">
              <a:buNone/>
            </a:pPr>
            <a:r>
              <a:rPr lang="en-US" sz="1600" dirty="0"/>
              <a:t>Investigated, in 2 experiments, whether judgments of happiness and satisfaction with one's life are influenced by mood at the time of judgment. In </a:t>
            </a:r>
            <a:r>
              <a:rPr lang="en-US" sz="1600" dirty="0" err="1"/>
              <a:t>Exp</a:t>
            </a:r>
            <a:r>
              <a:rPr lang="en-US" sz="1600" dirty="0"/>
              <a:t> I, moods were induced by asking 61 undergraduates for vivid descriptions of a recent happy or sad event in their lives. In </a:t>
            </a:r>
            <a:r>
              <a:rPr lang="en-US" sz="1600" dirty="0" err="1"/>
              <a:t>Exp</a:t>
            </a:r>
            <a:r>
              <a:rPr lang="en-US" sz="1600" dirty="0"/>
              <a:t> II, moods were induced by interviewing 84 participants on sunny or rainy days. In both experiments, </a:t>
            </a:r>
            <a:r>
              <a:rPr lang="en-US" sz="1600" dirty="0" err="1"/>
              <a:t>Ss</a:t>
            </a:r>
            <a:r>
              <a:rPr lang="en-US" sz="1600" dirty="0"/>
              <a:t> reported more happiness and satisfaction with their life as a whole when in a good mood than when in a bad mood. However, the negative impact of bad moods was eliminated when </a:t>
            </a:r>
            <a:r>
              <a:rPr lang="en-US" sz="1600" dirty="0" err="1"/>
              <a:t>Ss</a:t>
            </a:r>
            <a:r>
              <a:rPr lang="en-US" sz="1600" dirty="0"/>
              <a:t> were induced to attribute their present feelings to transient external sources irrelevant to the evaluation of their lives; but </a:t>
            </a:r>
            <a:r>
              <a:rPr lang="en-US" sz="1600" dirty="0" err="1"/>
              <a:t>Ss</a:t>
            </a:r>
            <a:r>
              <a:rPr lang="en-US" sz="1600" dirty="0"/>
              <a:t> who were in a good mood were not affected by misattribution manipulations. The data suggest that (a) people use their momentary affective states in making judgments of how happy and satisfied they are with their lives in general and (b) people in unpleasant affective states are more likely to search for and use information to explain their state than are people in pleasant affective states. </a:t>
            </a:r>
            <a:endParaRPr lang="en-US" sz="16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314</a:t>
            </a:fld>
            <a:endParaRPr lang="en-US" altLang="en-US"/>
          </a:p>
        </p:txBody>
      </p:sp>
    </p:spTree>
    <p:extLst>
      <p:ext uri="{BB962C8B-B14F-4D97-AF65-F5344CB8AC3E}">
        <p14:creationId xmlns:p14="http://schemas.microsoft.com/office/powerpoint/2010/main" val="41500621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3FBEE62B-32E5-4A87-ACE5-56E3694A1564}" type="slidenum">
              <a:rPr lang="ar-SA" altLang="en-US" sz="1400"/>
              <a:pPr algn="l" eaLnBrk="1" hangingPunct="1">
                <a:spcBef>
                  <a:spcPct val="0"/>
                </a:spcBef>
                <a:buFontTx/>
                <a:buNone/>
              </a:pPr>
              <a:t>315</a:t>
            </a:fld>
            <a:endParaRPr lang="en-US" altLang="en-US" sz="1400"/>
          </a:p>
        </p:txBody>
      </p:sp>
      <p:sp>
        <p:nvSpPr>
          <p:cNvPr id="1495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More on method</a:t>
            </a:r>
          </a:p>
        </p:txBody>
      </p:sp>
      <p:sp>
        <p:nvSpPr>
          <p:cNvPr id="149508" name="Rectangle 3"/>
          <p:cNvSpPr>
            <a:spLocks noGrp="1" noChangeArrowheads="1"/>
          </p:cNvSpPr>
          <p:nvPr>
            <p:ph type="body" idx="4294967295"/>
          </p:nvPr>
        </p:nvSpPr>
        <p:spPr>
          <a:xfrm>
            <a:off x="457200" y="1340768"/>
            <a:ext cx="8229600" cy="4781128"/>
          </a:xfrm>
        </p:spPr>
        <p:txBody>
          <a:bodyPr/>
          <a:lstStyle/>
          <a:p>
            <a:pPr marL="0" indent="0" algn="l" rtl="0">
              <a:buNone/>
            </a:pPr>
            <a:endParaRPr lang="en-US" sz="1400" dirty="0"/>
          </a:p>
          <a:p>
            <a:pPr algn="l" rtl="0"/>
            <a:r>
              <a:rPr lang="en-US" sz="2400" dirty="0" smtClean="0"/>
              <a:t>And will the lottery winners be willing to swap?</a:t>
            </a:r>
          </a:p>
          <a:p>
            <a:pPr marL="0" indent="0" algn="l" rtl="0">
              <a:buNone/>
            </a:pPr>
            <a:endParaRPr lang="en-US" sz="2400" dirty="0"/>
          </a:p>
          <a:p>
            <a:pPr algn="l" rtl="0"/>
            <a:r>
              <a:rPr lang="en-US" sz="2400" dirty="0" smtClean="0"/>
              <a:t>What about having children?</a:t>
            </a:r>
            <a:endParaRPr lang="he-IL" sz="2400" dirty="0"/>
          </a:p>
          <a:p>
            <a:pPr marL="457200" lvl="1" indent="0" algn="l" rtl="0" eaLnBrk="1" hangingPunct="1">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315</a:t>
            </a:fld>
            <a:endParaRPr lang="en-US" altLang="en-US"/>
          </a:p>
        </p:txBody>
      </p:sp>
    </p:spTree>
    <p:extLst>
      <p:ext uri="{BB962C8B-B14F-4D97-AF65-F5344CB8AC3E}">
        <p14:creationId xmlns:p14="http://schemas.microsoft.com/office/powerpoint/2010/main" val="108698479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3FBEE62B-32E5-4A87-ACE5-56E3694A1564}" type="slidenum">
              <a:rPr lang="ar-SA" altLang="en-US" sz="1400"/>
              <a:pPr algn="l" eaLnBrk="1" hangingPunct="1">
                <a:spcBef>
                  <a:spcPct val="0"/>
                </a:spcBef>
                <a:buFontTx/>
                <a:buNone/>
              </a:pPr>
              <a:t>316</a:t>
            </a:fld>
            <a:endParaRPr lang="en-US" altLang="en-US" sz="1400"/>
          </a:p>
        </p:txBody>
      </p:sp>
      <p:sp>
        <p:nvSpPr>
          <p:cNvPr id="1495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Day Reconstruction Method</a:t>
            </a:r>
          </a:p>
        </p:txBody>
      </p:sp>
      <p:sp>
        <p:nvSpPr>
          <p:cNvPr id="149508" name="Rectangle 3"/>
          <p:cNvSpPr>
            <a:spLocks noGrp="1" noChangeArrowheads="1"/>
          </p:cNvSpPr>
          <p:nvPr>
            <p:ph type="body" idx="4294967295"/>
          </p:nvPr>
        </p:nvSpPr>
        <p:spPr>
          <a:xfrm>
            <a:off x="457200" y="1340768"/>
            <a:ext cx="8229600" cy="4176464"/>
          </a:xfrm>
        </p:spPr>
        <p:txBody>
          <a:bodyPr/>
          <a:lstStyle/>
          <a:p>
            <a:pPr marL="0" indent="0" algn="l" rtl="0">
              <a:lnSpc>
                <a:spcPct val="150000"/>
              </a:lnSpc>
              <a:buNone/>
            </a:pPr>
            <a:r>
              <a:rPr lang="en-US" altLang="en-US" sz="2400" dirty="0" smtClean="0">
                <a:solidFill>
                  <a:srgbClr val="00B050"/>
                </a:solidFill>
              </a:rPr>
              <a:t>Kahneman</a:t>
            </a:r>
            <a:r>
              <a:rPr lang="en-US" altLang="en-US" sz="2400" dirty="0" smtClean="0"/>
              <a:t> and colleagues: memories of experiences are not to be trusted </a:t>
            </a:r>
          </a:p>
          <a:p>
            <a:pPr marL="0" indent="0" algn="l" rtl="0">
              <a:lnSpc>
                <a:spcPct val="150000"/>
              </a:lnSpc>
              <a:buNone/>
            </a:pPr>
            <a:endParaRPr lang="en-US" altLang="en-US" sz="2400" dirty="0"/>
          </a:p>
          <a:p>
            <a:pPr marL="0" indent="0" algn="l" rtl="0">
              <a:lnSpc>
                <a:spcPct val="150000"/>
              </a:lnSpc>
              <a:buNone/>
            </a:pPr>
            <a:r>
              <a:rPr lang="en-US" altLang="en-US" sz="2400" dirty="0" smtClean="0"/>
              <a:t>We need something more objective</a:t>
            </a:r>
          </a:p>
          <a:p>
            <a:pPr marL="0" indent="0" algn="l" rtl="0">
              <a:lnSpc>
                <a:spcPct val="150000"/>
              </a:lnSpc>
              <a:buNone/>
            </a:pPr>
            <a:endParaRPr lang="en-US" altLang="en-US" sz="2400" dirty="0"/>
          </a:p>
          <a:p>
            <a:pPr marL="0" indent="0" algn="l" rtl="0">
              <a:lnSpc>
                <a:spcPct val="150000"/>
              </a:lnSpc>
              <a:buNone/>
            </a:pPr>
            <a:r>
              <a:rPr lang="en-US" altLang="en-US" sz="2400" dirty="0" smtClean="0"/>
              <a:t>Ask people what they did and how long, ask others how much fun it is</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316</a:t>
            </a:fld>
            <a:endParaRPr lang="en-US" altLang="en-US"/>
          </a:p>
        </p:txBody>
      </p:sp>
    </p:spTree>
    <p:extLst>
      <p:ext uri="{BB962C8B-B14F-4D97-AF65-F5344CB8AC3E}">
        <p14:creationId xmlns:p14="http://schemas.microsoft.com/office/powerpoint/2010/main" val="173984567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89858" y="1124744"/>
            <a:ext cx="8229600" cy="4968552"/>
          </a:xfrm>
        </p:spPr>
        <p:txBody>
          <a:bodyPr/>
          <a:lstStyle/>
          <a:p>
            <a:pPr marL="0" indent="0" algn="l" rtl="0">
              <a:buNone/>
            </a:pPr>
            <a:r>
              <a:rPr lang="en-US" sz="2000" dirty="0" smtClean="0">
                <a:solidFill>
                  <a:srgbClr val="7030A0"/>
                </a:solidFill>
              </a:rPr>
              <a:t>A </a:t>
            </a:r>
            <a:r>
              <a:rPr lang="en-US" sz="2000" dirty="0">
                <a:solidFill>
                  <a:srgbClr val="7030A0"/>
                </a:solidFill>
              </a:rPr>
              <a:t>Survey Method for Characterizing Daily Life Experience: The Day Reconstruction </a:t>
            </a:r>
            <a:r>
              <a:rPr lang="en-US" sz="2000" dirty="0" smtClean="0">
                <a:solidFill>
                  <a:srgbClr val="7030A0"/>
                </a:solidFill>
              </a:rPr>
              <a:t>Method</a:t>
            </a:r>
            <a:endParaRPr lang="en-US" sz="2000" dirty="0" smtClean="0">
              <a:solidFill>
                <a:srgbClr val="FF0000"/>
              </a:solidFill>
            </a:endParaRPr>
          </a:p>
          <a:p>
            <a:pPr marL="0" indent="0" algn="l" rtl="0">
              <a:buNone/>
            </a:pPr>
            <a:r>
              <a:rPr lang="en-US" sz="2000" dirty="0">
                <a:solidFill>
                  <a:srgbClr val="FF0000"/>
                </a:solidFill>
              </a:rPr>
              <a:t>Daniel </a:t>
            </a:r>
            <a:r>
              <a:rPr lang="en-US" sz="2000" dirty="0" smtClean="0">
                <a:solidFill>
                  <a:srgbClr val="FF0000"/>
                </a:solidFill>
              </a:rPr>
              <a:t>Kahneman, Alan </a:t>
            </a:r>
            <a:r>
              <a:rPr lang="en-US" sz="2000" dirty="0">
                <a:solidFill>
                  <a:srgbClr val="FF0000"/>
                </a:solidFill>
              </a:rPr>
              <a:t>B. </a:t>
            </a:r>
            <a:r>
              <a:rPr lang="en-US" sz="2000" dirty="0" smtClean="0">
                <a:solidFill>
                  <a:srgbClr val="FF0000"/>
                </a:solidFill>
              </a:rPr>
              <a:t>Krueger,</a:t>
            </a:r>
            <a:r>
              <a:rPr lang="en-US" sz="2000" dirty="0">
                <a:solidFill>
                  <a:srgbClr val="FF0000"/>
                </a:solidFill>
              </a:rPr>
              <a:t> </a:t>
            </a:r>
            <a:r>
              <a:rPr lang="en-US" sz="2000" dirty="0" smtClean="0">
                <a:solidFill>
                  <a:srgbClr val="FF0000"/>
                </a:solidFill>
              </a:rPr>
              <a:t>David </a:t>
            </a:r>
            <a:r>
              <a:rPr lang="en-US" sz="2000" dirty="0">
                <a:solidFill>
                  <a:srgbClr val="FF0000"/>
                </a:solidFill>
              </a:rPr>
              <a:t>A. </a:t>
            </a:r>
            <a:r>
              <a:rPr lang="en-US" sz="2000" dirty="0" err="1" smtClean="0">
                <a:solidFill>
                  <a:srgbClr val="FF0000"/>
                </a:solidFill>
              </a:rPr>
              <a:t>Schkade</a:t>
            </a:r>
            <a:r>
              <a:rPr lang="en-US" sz="2000" dirty="0" smtClean="0">
                <a:solidFill>
                  <a:srgbClr val="FF0000"/>
                </a:solidFill>
              </a:rPr>
              <a:t>,</a:t>
            </a:r>
            <a:r>
              <a:rPr lang="en-US" sz="2000" dirty="0">
                <a:solidFill>
                  <a:srgbClr val="FF0000"/>
                </a:solidFill>
              </a:rPr>
              <a:t> </a:t>
            </a:r>
            <a:r>
              <a:rPr lang="en-US" sz="2000" dirty="0" smtClean="0">
                <a:solidFill>
                  <a:srgbClr val="FF0000"/>
                </a:solidFill>
              </a:rPr>
              <a:t>Norbert Schwarz,</a:t>
            </a:r>
            <a:r>
              <a:rPr lang="en-US" sz="2000" dirty="0">
                <a:solidFill>
                  <a:srgbClr val="FF0000"/>
                </a:solidFill>
              </a:rPr>
              <a:t> </a:t>
            </a:r>
            <a:r>
              <a:rPr lang="en-US" sz="2000" dirty="0" smtClean="0">
                <a:solidFill>
                  <a:srgbClr val="FF0000"/>
                </a:solidFill>
              </a:rPr>
              <a:t>Arthur </a:t>
            </a:r>
            <a:r>
              <a:rPr lang="en-US" sz="2000" dirty="0">
                <a:solidFill>
                  <a:srgbClr val="FF0000"/>
                </a:solidFill>
              </a:rPr>
              <a:t>A. </a:t>
            </a:r>
            <a:r>
              <a:rPr lang="en-US" sz="2000" dirty="0" smtClean="0">
                <a:solidFill>
                  <a:srgbClr val="FF0000"/>
                </a:solidFill>
              </a:rPr>
              <a:t>Stone</a:t>
            </a:r>
            <a:endParaRPr lang="en-US" sz="2000" dirty="0">
              <a:solidFill>
                <a:srgbClr val="FF0000"/>
              </a:solidFill>
            </a:endParaRPr>
          </a:p>
          <a:p>
            <a:pPr marL="0" indent="0" algn="l" rtl="0" eaLnBrk="1" hangingPunct="1">
              <a:lnSpc>
                <a:spcPct val="150000"/>
              </a:lnSpc>
              <a:buNone/>
            </a:pPr>
            <a:r>
              <a:rPr lang="en-US" sz="1600" i="1" dirty="0" smtClean="0"/>
              <a:t>Science, </a:t>
            </a:r>
            <a:r>
              <a:rPr lang="en-US" sz="1600" dirty="0" smtClean="0"/>
              <a:t>Vol. 306 No. 5702 (Dec. 2004), pp. 1776-1780 </a:t>
            </a:r>
          </a:p>
          <a:p>
            <a:pPr marL="0" indent="0" algn="l" rtl="0" eaLnBrk="1" hangingPunct="1">
              <a:lnSpc>
                <a:spcPct val="150000"/>
              </a:lnSpc>
              <a:buNone/>
            </a:pPr>
            <a:r>
              <a:rPr lang="en-US" sz="1800" dirty="0" smtClean="0">
                <a:solidFill>
                  <a:srgbClr val="009900"/>
                </a:solidFill>
              </a:rPr>
              <a:t>Abstract</a:t>
            </a:r>
          </a:p>
          <a:p>
            <a:pPr marL="0" indent="0" algn="l" rtl="0">
              <a:buNone/>
            </a:pPr>
            <a:r>
              <a:rPr lang="en-US" sz="1600" dirty="0"/>
              <a:t>The Day Reconstruction Method (DRM) assesses how people spend their </a:t>
            </a:r>
            <a:r>
              <a:rPr lang="en-US" sz="1600" dirty="0" smtClean="0"/>
              <a:t>time</a:t>
            </a:r>
          </a:p>
          <a:p>
            <a:pPr marL="0" indent="0" algn="l" rtl="0">
              <a:buNone/>
            </a:pPr>
            <a:r>
              <a:rPr lang="en-US" sz="1600" dirty="0" smtClean="0"/>
              <a:t>and how they experience the various activities and settings of their lives,</a:t>
            </a:r>
          </a:p>
          <a:p>
            <a:pPr marL="0" indent="0" algn="l" rtl="0">
              <a:buNone/>
            </a:pPr>
            <a:r>
              <a:rPr lang="en-US" sz="1600" dirty="0" smtClean="0"/>
              <a:t>combining </a:t>
            </a:r>
            <a:r>
              <a:rPr lang="en-US" sz="1600" dirty="0"/>
              <a:t>features of time-budget measurement and experience sampling.</a:t>
            </a:r>
          </a:p>
          <a:p>
            <a:pPr marL="0" indent="0" algn="l" rtl="0">
              <a:buNone/>
            </a:pPr>
            <a:r>
              <a:rPr lang="en-US" sz="1600" dirty="0"/>
              <a:t>Participants systematically reconstruct their activities and experiences of the</a:t>
            </a:r>
          </a:p>
          <a:p>
            <a:pPr marL="0" indent="0" algn="l" rtl="0">
              <a:buNone/>
            </a:pPr>
            <a:r>
              <a:rPr lang="en-US" sz="1600" dirty="0"/>
              <a:t>preceding day with procedures designed to reduce recall biases. The DRM’s</a:t>
            </a:r>
          </a:p>
          <a:p>
            <a:pPr marL="0" indent="0" algn="l" rtl="0">
              <a:buNone/>
            </a:pPr>
            <a:r>
              <a:rPr lang="en-US" sz="1600" dirty="0"/>
              <a:t>utility is shown by documenting close correspondences between the DRM</a:t>
            </a:r>
          </a:p>
          <a:p>
            <a:pPr marL="0" indent="0" algn="l" rtl="0">
              <a:buNone/>
            </a:pPr>
            <a:r>
              <a:rPr lang="en-US" sz="1600" dirty="0"/>
              <a:t>reports of 909 employed women and established results from experience</a:t>
            </a:r>
          </a:p>
          <a:p>
            <a:pPr marL="0" indent="0" algn="l" rtl="0">
              <a:buNone/>
            </a:pPr>
            <a:r>
              <a:rPr lang="en-US" sz="1600" dirty="0"/>
              <a:t>sampling. An analysis of the hedonic treadmill shows the DRM’s potential for</a:t>
            </a:r>
          </a:p>
          <a:p>
            <a:pPr marL="0" indent="0" algn="l" rtl="0">
              <a:buNone/>
            </a:pPr>
            <a:r>
              <a:rPr lang="en-US" sz="1600" dirty="0"/>
              <a:t>well-being research.</a:t>
            </a:r>
            <a:endParaRPr lang="en-US" sz="16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317</a:t>
            </a:fld>
            <a:endParaRPr lang="en-US" altLang="en-US"/>
          </a:p>
        </p:txBody>
      </p:sp>
    </p:spTree>
    <p:extLst>
      <p:ext uri="{BB962C8B-B14F-4D97-AF65-F5344CB8AC3E}">
        <p14:creationId xmlns:p14="http://schemas.microsoft.com/office/powerpoint/2010/main" val="95735934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5BC3962-169D-4C00-90BE-068703D1C041}" type="slidenum">
              <a:rPr lang="ar-SA" altLang="en-US" sz="1400"/>
              <a:pPr algn="l">
                <a:spcBef>
                  <a:spcPct val="0"/>
                </a:spcBef>
                <a:buFontTx/>
                <a:buNone/>
              </a:pPr>
              <a:t>318</a:t>
            </a:fld>
            <a:endParaRPr lang="en-US" altLang="en-US" sz="1400"/>
          </a:p>
        </p:txBody>
      </p:sp>
      <p:sp>
        <p:nvSpPr>
          <p:cNvPr id="150531" name="Rectangle 2"/>
          <p:cNvSpPr>
            <a:spLocks noGrp="1" noChangeArrowheads="1"/>
          </p:cNvSpPr>
          <p:nvPr>
            <p:ph type="title"/>
          </p:nvPr>
        </p:nvSpPr>
        <p:spPr/>
        <p:txBody>
          <a:bodyPr/>
          <a:lstStyle/>
          <a:p>
            <a:pPr eaLnBrk="1" hangingPunct="1"/>
            <a:r>
              <a:rPr lang="en-US" altLang="en-US" sz="3600" dirty="0" smtClean="0">
                <a:solidFill>
                  <a:schemeClr val="accent2"/>
                </a:solidFill>
              </a:rPr>
              <a:t>Problem</a:t>
            </a:r>
          </a:p>
        </p:txBody>
      </p:sp>
      <p:sp>
        <p:nvSpPr>
          <p:cNvPr id="150532"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Robert is on a ski vacation with his wife, while John is at home.  He can’t even dream of a ski vacation with the two children, to say nothing of the expense.  In fact, John would be quite happy just to have a good night sleep.</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Do you think that Robert is happier than John?</a:t>
            </a: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158557EE-0EA6-402F-8E4E-1E60016087E7}" type="slidenum">
              <a:rPr lang="ar-SA" altLang="en-US" sz="1400"/>
              <a:pPr algn="l" eaLnBrk="1" hangingPunct="1">
                <a:spcBef>
                  <a:spcPct val="0"/>
                </a:spcBef>
                <a:buFontTx/>
                <a:buNone/>
              </a:pPr>
              <a:t>319</a:t>
            </a:fld>
            <a:endParaRPr lang="en-US" altLang="en-US" sz="1400"/>
          </a:p>
        </p:txBody>
      </p:sp>
      <p:sp>
        <p:nvSpPr>
          <p:cNvPr id="151555"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What’s Happiness?</a:t>
            </a:r>
          </a:p>
        </p:txBody>
      </p:sp>
      <p:sp>
        <p:nvSpPr>
          <p:cNvPr id="1515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Both subjective well being and day reconstruction would suggest that Robert is happier</a:t>
            </a:r>
          </a:p>
          <a:p>
            <a:pPr algn="l" rtl="0" eaLnBrk="1" hangingPunct="1">
              <a:lnSpc>
                <a:spcPct val="90000"/>
              </a:lnSpc>
            </a:pPr>
            <a:endParaRPr lang="en-US" altLang="en-US" sz="2400" dirty="0" smtClean="0"/>
          </a:p>
          <a:p>
            <a:pPr algn="l" rtl="0" eaLnBrk="1" hangingPunct="1">
              <a:lnSpc>
                <a:spcPct val="90000"/>
              </a:lnSpc>
            </a:pPr>
            <a:r>
              <a:rPr lang="en-US" altLang="en-US" sz="2400" dirty="0" smtClean="0"/>
              <a:t>And yet…</a:t>
            </a:r>
          </a:p>
          <a:p>
            <a:pPr algn="l" rtl="0" eaLnBrk="1" hangingPunct="1">
              <a:lnSpc>
                <a:spcPct val="90000"/>
              </a:lnSpc>
            </a:pPr>
            <a:endParaRPr lang="en-US" altLang="en-US" sz="2400" dirty="0" smtClean="0"/>
          </a:p>
          <a:p>
            <a:pPr algn="l" rtl="0" eaLnBrk="1" hangingPunct="1">
              <a:lnSpc>
                <a:spcPct val="90000"/>
              </a:lnSpc>
            </a:pPr>
            <a:r>
              <a:rPr lang="en-US" altLang="en-US" sz="2400" dirty="0" smtClean="0"/>
              <a:t>What’s happiness for you?</a:t>
            </a:r>
          </a:p>
          <a:p>
            <a:pPr algn="l" rtl="0" eaLnBrk="1" hangingPunct="1">
              <a:lnSpc>
                <a:spcPct val="90000"/>
              </a:lnSpc>
            </a:pPr>
            <a:endParaRPr lang="en-US" altLang="en-US" sz="2400" dirty="0" smtClean="0"/>
          </a:p>
          <a:p>
            <a:pPr algn="l" rtl="0" eaLnBrk="1" hangingPunct="1">
              <a:lnSpc>
                <a:spcPct val="90000"/>
              </a:lnSpc>
            </a:pPr>
            <a:r>
              <a:rPr lang="en-US" altLang="en-US" sz="2400" dirty="0" smtClean="0"/>
              <a:t>How should we measure happiness for social policies? </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319</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Thus</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970318"/>
              </a:xfrm>
              <a:prstGeom prst="rect">
                <a:avLst/>
              </a:prstGeom>
              <a:noFill/>
            </p:spPr>
            <p:txBody>
              <a:bodyPr wrap="square" rtlCol="0">
                <a:spAutoFit/>
              </a:bodyPr>
              <a:lstStyle/>
              <a:p>
                <a:pPr>
                  <a:lnSpc>
                    <a:spcPct val="150000"/>
                  </a:lnSpc>
                </a:pPr>
                <a:r>
                  <a:rPr lang="en-US" sz="2400" dirty="0" smtClean="0"/>
                  <a:t>A number in </a:t>
                </a:r>
                <a14:m>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ea typeface="Cambria Math"/>
                      </a:rPr>
                      <m:t>∈</m:t>
                    </m:r>
                    <m:d>
                      <m:dPr>
                        <m:begChr m:val="["/>
                        <m:endChr m:val="]"/>
                        <m:ctrlPr>
                          <a:rPr lang="en-US" sz="2400" i="1">
                            <a:solidFill>
                              <a:srgbClr val="FF0000"/>
                            </a:solidFill>
                            <a:latin typeface="Cambria Math" panose="02040503050406030204" pitchFamily="18" charset="0"/>
                          </a:rPr>
                        </m:ctrlPr>
                      </m:dPr>
                      <m:e>
                        <m:r>
                          <a:rPr lang="en-US" sz="2400" i="1">
                            <a:solidFill>
                              <a:srgbClr val="FF0000"/>
                            </a:solidFill>
                            <a:latin typeface="Cambria Math"/>
                          </a:rPr>
                          <m:t>0</m:t>
                        </m:r>
                        <m:r>
                          <a:rPr lang="en-US" sz="2400" i="1">
                            <a:solidFill>
                              <a:srgbClr val="FF0000"/>
                            </a:solidFill>
                            <a:latin typeface="Cambria Math"/>
                          </a:rPr>
                          <m:t>,</m:t>
                        </m:r>
                        <m:r>
                          <a:rPr lang="en-US" sz="2400" i="1">
                            <a:solidFill>
                              <a:srgbClr val="FF0000"/>
                            </a:solidFill>
                            <a:latin typeface="Cambria Math"/>
                          </a:rPr>
                          <m:t>1</m:t>
                        </m:r>
                      </m:e>
                    </m:d>
                  </m:oMath>
                </a14:m>
                <a:r>
                  <a:rPr lang="en-US" sz="2400" dirty="0" smtClean="0"/>
                  <a:t> that can be written in a binary expansion</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m:t>
                      </m:r>
                      <m:r>
                        <a:rPr lang="en-US" sz="2400" b="0" i="1" smtClean="0">
                          <a:solidFill>
                            <a:srgbClr val="FF0000"/>
                          </a:solidFill>
                          <a:latin typeface="Cambria Math"/>
                        </a:rPr>
                        <m:t>0</m:t>
                      </m:r>
                      <m:r>
                        <a:rPr lang="en-US" sz="2400" b="0" i="1" smtClean="0">
                          <a:solidFill>
                            <a:srgbClr val="FF0000"/>
                          </a:solidFill>
                          <a:latin typeface="Cambria Math"/>
                        </a:rPr>
                        <m:t>.</m:t>
                      </m:r>
                      <m:r>
                        <a:rPr lang="en-US" sz="2400" b="0" i="1" smtClean="0">
                          <a:solidFill>
                            <a:srgbClr val="FF0000"/>
                          </a:solidFill>
                          <a:latin typeface="Cambria Math"/>
                        </a:rPr>
                        <m:t>1001101</m:t>
                      </m:r>
                      <m:r>
                        <a:rPr lang="en-US" sz="2400" b="0" i="1" smtClean="0">
                          <a:solidFill>
                            <a:srgbClr val="FF0000"/>
                          </a:solidFill>
                          <a:latin typeface="Cambria Math"/>
                        </a:rPr>
                        <m:t>…</m:t>
                      </m:r>
                    </m:oMath>
                  </m:oMathPara>
                </a14:m>
                <a:endParaRPr lang="en-US" sz="2400" dirty="0">
                  <a:solidFill>
                    <a:srgbClr val="FF0000"/>
                  </a:solidFill>
                </a:endParaRPr>
              </a:p>
              <a:p>
                <a:pPr>
                  <a:lnSpc>
                    <a:spcPct val="150000"/>
                  </a:lnSpc>
                </a:pPr>
                <a:r>
                  <a:rPr lang="en-US" sz="2400" dirty="0" smtClean="0"/>
                  <a:t>Can be read as providing the truth value for each of the propositions </a:t>
                </a:r>
                <a14:m>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i="1">
                            <a:solidFill>
                              <a:srgbClr val="7030A0"/>
                            </a:solidFill>
                            <a:latin typeface="Cambria Math"/>
                          </a:rPr>
                          <m:t>1</m:t>
                        </m:r>
                      </m:sub>
                    </m:sSub>
                    <m:r>
                      <a:rPr lang="en-US" sz="2400" i="1">
                        <a:solidFill>
                          <a:srgbClr val="7030A0"/>
                        </a:solidFill>
                        <a:latin typeface="Cambria Math"/>
                      </a:rPr>
                      <m:t>,</m:t>
                    </m:r>
                  </m:oMath>
                </a14:m>
                <a:r>
                  <a:rPr lang="en-US" sz="2400" dirty="0">
                    <a:solidFill>
                      <a:srgbClr val="7030A0"/>
                    </a:solidFill>
                  </a:rPr>
                  <a:t> </a:t>
                </a:r>
                <a14:m>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i="1">
                            <a:solidFill>
                              <a:srgbClr val="7030A0"/>
                            </a:solidFill>
                            <a:latin typeface="Cambria Math"/>
                          </a:rPr>
                          <m:t>2</m:t>
                        </m:r>
                      </m:sub>
                    </m:sSub>
                    <m:r>
                      <a:rPr lang="en-US" sz="2400" i="1">
                        <a:solidFill>
                          <a:srgbClr val="7030A0"/>
                        </a:solidFill>
                        <a:latin typeface="Cambria Math"/>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a:rPr>
                          <m:t>𝑝</m:t>
                        </m:r>
                      </m:e>
                      <m:sub>
                        <m:r>
                          <a:rPr lang="en-US" sz="2400" i="1">
                            <a:solidFill>
                              <a:srgbClr val="7030A0"/>
                            </a:solidFill>
                            <a:latin typeface="Cambria Math"/>
                          </a:rPr>
                          <m:t>3</m:t>
                        </m:r>
                      </m:sub>
                    </m:sSub>
                    <m:r>
                      <a:rPr lang="en-US" sz="2400" i="1">
                        <a:solidFill>
                          <a:srgbClr val="7030A0"/>
                        </a:solidFill>
                        <a:latin typeface="Cambria Math"/>
                      </a:rPr>
                      <m:t>,…</m:t>
                    </m:r>
                    <m:r>
                      <a:rPr lang="en-US" sz="2400" b="0" i="0" smtClean="0">
                        <a:solidFill>
                          <a:srgbClr val="7030A0"/>
                        </a:solidFill>
                        <a:latin typeface="Cambria Math"/>
                      </a:rPr>
                      <m:t> </m:t>
                    </m:r>
                  </m:oMath>
                </a14:m>
                <a:endParaRPr lang="en-US" sz="2000" dirty="0" smtClean="0"/>
              </a:p>
              <a:p>
                <a:pPr>
                  <a:lnSpc>
                    <a:spcPct val="150000"/>
                  </a:lnSpc>
                </a:pPr>
                <a:r>
                  <a:rPr lang="en-US" sz="2000" dirty="0"/>
                  <a:t>	</a:t>
                </a:r>
                <a:r>
                  <a:rPr lang="en-US" sz="2000" dirty="0" smtClean="0"/>
                  <a:t>(according to the agreed-upon enumeration)</a:t>
                </a:r>
              </a:p>
              <a:p>
                <a:pPr>
                  <a:lnSpc>
                    <a:spcPct val="150000"/>
                  </a:lnSpc>
                </a:pPr>
                <a:r>
                  <a:rPr lang="en-US" sz="2400" dirty="0" smtClean="0"/>
                  <a:t>It should better be logically consistent</a:t>
                </a: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970318"/>
              </a:xfrm>
              <a:prstGeom prst="rect">
                <a:avLst/>
              </a:prstGeom>
              <a:blipFill>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1025255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Binary expansions</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33</a:t>
            </a:fld>
            <a:endParaRPr lang="en-US"/>
          </a:p>
        </p:txBody>
      </p:sp>
      <p:cxnSp>
        <p:nvCxnSpPr>
          <p:cNvPr id="6" name="Straight Connector 5"/>
          <p:cNvCxnSpPr/>
          <p:nvPr/>
        </p:nvCxnSpPr>
        <p:spPr bwMode="auto">
          <a:xfrm>
            <a:off x="2123728" y="2780928"/>
            <a:ext cx="496855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123728" y="2492896"/>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611195" y="2492896"/>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7117242" y="2490786"/>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148690" y="4797152"/>
            <a:ext cx="496855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123728" y="4509120"/>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47864" y="4509120"/>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940152" y="4502224"/>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608004" y="4509120"/>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7117242" y="4509120"/>
            <a:ext cx="0" cy="576064"/>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 name="TextBox 18"/>
              <p:cNvSpPr txBox="1"/>
              <p:nvPr/>
            </p:nvSpPr>
            <p:spPr>
              <a:xfrm>
                <a:off x="2907432" y="2276872"/>
                <a:ext cx="9444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907432" y="2276872"/>
                <a:ext cx="944488"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580112" y="2276872"/>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1</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580112" y="2276872"/>
                <a:ext cx="100811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084168" y="414908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11</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084168" y="4149080"/>
                <a:ext cx="115212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87173" y="4190088"/>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10</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87173" y="4190088"/>
                <a:ext cx="115212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379676" y="4149698"/>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01</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379676" y="4149698"/>
                <a:ext cx="115212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165580" y="41795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00</m:t>
                      </m:r>
                      <m:r>
                        <a:rPr lang="en-US" b="0" i="1" smtClean="0">
                          <a:solidFill>
                            <a:srgbClr val="7030A0"/>
                          </a:solidFill>
                          <a:latin typeface="Cambria Math"/>
                        </a:rPr>
                        <m:t>…</m:t>
                      </m:r>
                    </m:oMath>
                  </m:oMathPara>
                </a14:m>
                <a:endParaRPr lang="en-US" dirty="0">
                  <a:solidFill>
                    <a:srgbClr val="7030A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165580" y="4179530"/>
                <a:ext cx="115212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161280" y="5003884"/>
                <a:ext cx="8538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a:rPr>
                            <m:t>𝑝</m:t>
                          </m:r>
                        </m:e>
                        <m:sub>
                          <m:r>
                            <a:rPr lang="en-US" b="0" i="1" smtClean="0">
                              <a:solidFill>
                                <a:srgbClr val="FF0000"/>
                              </a:solidFill>
                              <a:latin typeface="Cambria Math"/>
                            </a:rPr>
                            <m:t>1</m:t>
                          </m:r>
                        </m:sub>
                      </m:sSub>
                      <m:r>
                        <a:rPr lang="en-US" i="1" smtClean="0">
                          <a:solidFill>
                            <a:srgbClr val="FF0000"/>
                          </a:solidFill>
                          <a:latin typeface="Cambria Math"/>
                          <a:ea typeface="Cambria Math"/>
                        </a:rPr>
                        <m:t>⋀</m:t>
                      </m:r>
                      <m:sSub>
                        <m:sSubPr>
                          <m:ctrlPr>
                            <a:rPr lang="en-US" i="1" smtClean="0">
                              <a:solidFill>
                                <a:srgbClr val="FF0000"/>
                              </a:solidFill>
                              <a:latin typeface="Cambria Math" panose="02040503050406030204" pitchFamily="18" charset="0"/>
                              <a:ea typeface="Cambria Math"/>
                            </a:rPr>
                          </m:ctrlPr>
                        </m:sSubPr>
                        <m:e>
                          <m:r>
                            <a:rPr lang="en-US" b="0" i="1" smtClean="0">
                              <a:solidFill>
                                <a:srgbClr val="FF0000"/>
                              </a:solidFill>
                              <a:latin typeface="Cambria Math"/>
                              <a:ea typeface="Cambria Math"/>
                            </a:rPr>
                            <m:t>𝑝</m:t>
                          </m:r>
                        </m:e>
                        <m:sub>
                          <m:r>
                            <a:rPr lang="en-US" b="0" i="1" smtClean="0">
                              <a:solidFill>
                                <a:srgbClr val="FF0000"/>
                              </a:solidFill>
                              <a:latin typeface="Cambria Math"/>
                              <a:ea typeface="Cambria Math"/>
                            </a:rPr>
                            <m:t>2</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161280" y="5003884"/>
                <a:ext cx="853887" cy="369332"/>
              </a:xfrm>
              <a:prstGeom prst="rect">
                <a:avLst/>
              </a:prstGeom>
              <a:blipFill rotWithShape="1">
                <a:blip r:embed="rId8"/>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788024" y="5013176"/>
                <a:ext cx="10270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a:rPr>
                            <m:t>𝑝</m:t>
                          </m:r>
                        </m:e>
                        <m:sub>
                          <m:r>
                            <a:rPr lang="en-US" b="0" i="1" smtClean="0">
                              <a:solidFill>
                                <a:srgbClr val="FF0000"/>
                              </a:solidFill>
                              <a:latin typeface="Cambria Math"/>
                            </a:rPr>
                            <m:t>1</m:t>
                          </m:r>
                        </m:sub>
                      </m:sSub>
                      <m:r>
                        <a:rPr lang="en-US" i="1" smtClean="0">
                          <a:solidFill>
                            <a:srgbClr val="FF0000"/>
                          </a:solidFill>
                          <a:latin typeface="Cambria Math"/>
                          <a:ea typeface="Cambria Math"/>
                        </a:rPr>
                        <m:t>⋀</m:t>
                      </m:r>
                      <m:sSub>
                        <m:sSubPr>
                          <m:ctrlPr>
                            <a:rPr lang="en-US" i="1" smtClean="0">
                              <a:solidFill>
                                <a:srgbClr val="FF0000"/>
                              </a:solidFill>
                              <a:latin typeface="Cambria Math" panose="02040503050406030204" pitchFamily="18" charset="0"/>
                              <a:ea typeface="Cambria Math"/>
                            </a:rPr>
                          </m:ctrlPr>
                        </m:sSubPr>
                        <m:e>
                          <m:r>
                            <a:rPr lang="en-US" i="1" smtClean="0">
                              <a:solidFill>
                                <a:srgbClr val="FF0000"/>
                              </a:solidFill>
                              <a:latin typeface="Cambria Math"/>
                              <a:ea typeface="Cambria Math"/>
                            </a:rPr>
                            <m:t>¬</m:t>
                          </m:r>
                          <m:r>
                            <a:rPr lang="en-US" b="0" i="1" smtClean="0">
                              <a:solidFill>
                                <a:srgbClr val="FF0000"/>
                              </a:solidFill>
                              <a:latin typeface="Cambria Math"/>
                              <a:ea typeface="Cambria Math"/>
                            </a:rPr>
                            <m:t>𝑝</m:t>
                          </m:r>
                        </m:e>
                        <m:sub>
                          <m:r>
                            <a:rPr lang="en-US" b="0" i="1" smtClean="0">
                              <a:solidFill>
                                <a:srgbClr val="FF0000"/>
                              </a:solidFill>
                              <a:latin typeface="Cambria Math"/>
                              <a:ea typeface="Cambria Math"/>
                            </a:rPr>
                            <m:t>2</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788024" y="5013176"/>
                <a:ext cx="1027012" cy="369332"/>
              </a:xfrm>
              <a:prstGeom prst="rect">
                <a:avLst/>
              </a:prstGeom>
              <a:blipFill rotWithShape="1">
                <a:blip r:embed="rId9"/>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19872" y="5013176"/>
                <a:ext cx="10270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a:ea typeface="Cambria Math"/>
                            </a:rPr>
                            <m:t>¬</m:t>
                          </m:r>
                          <m:r>
                            <a:rPr lang="en-US" b="0" i="1" smtClean="0">
                              <a:solidFill>
                                <a:srgbClr val="FF0000"/>
                              </a:solidFill>
                              <a:latin typeface="Cambria Math"/>
                            </a:rPr>
                            <m:t>𝑝</m:t>
                          </m:r>
                        </m:e>
                        <m:sub>
                          <m:r>
                            <a:rPr lang="en-US" b="0" i="1" smtClean="0">
                              <a:solidFill>
                                <a:srgbClr val="FF0000"/>
                              </a:solidFill>
                              <a:latin typeface="Cambria Math"/>
                            </a:rPr>
                            <m:t>1</m:t>
                          </m:r>
                        </m:sub>
                      </m:sSub>
                      <m:r>
                        <a:rPr lang="en-US" i="1" smtClean="0">
                          <a:solidFill>
                            <a:srgbClr val="FF0000"/>
                          </a:solidFill>
                          <a:latin typeface="Cambria Math"/>
                          <a:ea typeface="Cambria Math"/>
                        </a:rPr>
                        <m:t>⋀</m:t>
                      </m:r>
                      <m:sSub>
                        <m:sSubPr>
                          <m:ctrlPr>
                            <a:rPr lang="en-US" i="1" smtClean="0">
                              <a:solidFill>
                                <a:srgbClr val="FF0000"/>
                              </a:solidFill>
                              <a:latin typeface="Cambria Math" panose="02040503050406030204" pitchFamily="18" charset="0"/>
                              <a:ea typeface="Cambria Math"/>
                            </a:rPr>
                          </m:ctrlPr>
                        </m:sSubPr>
                        <m:e>
                          <m:r>
                            <a:rPr lang="en-US" b="0" i="1" smtClean="0">
                              <a:solidFill>
                                <a:srgbClr val="FF0000"/>
                              </a:solidFill>
                              <a:latin typeface="Cambria Math"/>
                              <a:ea typeface="Cambria Math"/>
                            </a:rPr>
                            <m:t>𝑝</m:t>
                          </m:r>
                        </m:e>
                        <m:sub>
                          <m:r>
                            <a:rPr lang="en-US" b="0" i="1" smtClean="0">
                              <a:solidFill>
                                <a:srgbClr val="FF0000"/>
                              </a:solidFill>
                              <a:latin typeface="Cambria Math"/>
                              <a:ea typeface="Cambria Math"/>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419872" y="5013176"/>
                <a:ext cx="1027012" cy="369332"/>
              </a:xfrm>
              <a:prstGeom prst="rect">
                <a:avLst/>
              </a:prstGeom>
              <a:blipFill rotWithShape="1">
                <a:blip r:embed="rId1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51720" y="5020652"/>
                <a:ext cx="1200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a:ea typeface="Cambria Math"/>
                            </a:rPr>
                            <m:t>¬</m:t>
                          </m:r>
                          <m:r>
                            <a:rPr lang="en-US" b="0" i="1" smtClean="0">
                              <a:solidFill>
                                <a:srgbClr val="FF0000"/>
                              </a:solidFill>
                              <a:latin typeface="Cambria Math"/>
                            </a:rPr>
                            <m:t>𝑝</m:t>
                          </m:r>
                        </m:e>
                        <m:sub>
                          <m:r>
                            <a:rPr lang="en-US" b="0" i="1" smtClean="0">
                              <a:solidFill>
                                <a:srgbClr val="FF0000"/>
                              </a:solidFill>
                              <a:latin typeface="Cambria Math"/>
                            </a:rPr>
                            <m:t>1</m:t>
                          </m:r>
                        </m:sub>
                      </m:sSub>
                      <m:r>
                        <a:rPr lang="en-US" i="1" smtClean="0">
                          <a:solidFill>
                            <a:srgbClr val="FF0000"/>
                          </a:solidFill>
                          <a:latin typeface="Cambria Math"/>
                          <a:ea typeface="Cambria Math"/>
                        </a:rPr>
                        <m:t>⋀</m:t>
                      </m:r>
                      <m:sSub>
                        <m:sSubPr>
                          <m:ctrlPr>
                            <a:rPr lang="en-US" i="1" smtClean="0">
                              <a:solidFill>
                                <a:srgbClr val="FF0000"/>
                              </a:solidFill>
                              <a:latin typeface="Cambria Math" panose="02040503050406030204" pitchFamily="18" charset="0"/>
                              <a:ea typeface="Cambria Math"/>
                            </a:rPr>
                          </m:ctrlPr>
                        </m:sSubPr>
                        <m:e>
                          <m:r>
                            <a:rPr lang="en-US" i="1" smtClean="0">
                              <a:solidFill>
                                <a:srgbClr val="FF0000"/>
                              </a:solidFill>
                              <a:latin typeface="Cambria Math"/>
                              <a:ea typeface="Cambria Math"/>
                            </a:rPr>
                            <m:t>¬</m:t>
                          </m:r>
                          <m:r>
                            <a:rPr lang="en-US" b="0" i="1" smtClean="0">
                              <a:solidFill>
                                <a:srgbClr val="FF0000"/>
                              </a:solidFill>
                              <a:latin typeface="Cambria Math"/>
                              <a:ea typeface="Cambria Math"/>
                            </a:rPr>
                            <m:t>𝑝</m:t>
                          </m:r>
                        </m:e>
                        <m:sub>
                          <m:r>
                            <a:rPr lang="en-US" b="0" i="1" smtClean="0">
                              <a:solidFill>
                                <a:srgbClr val="FF0000"/>
                              </a:solidFill>
                              <a:latin typeface="Cambria Math"/>
                              <a:ea typeface="Cambria Math"/>
                            </a:rPr>
                            <m:t>2</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2051720" y="5020652"/>
                <a:ext cx="1200137" cy="369332"/>
              </a:xfrm>
              <a:prstGeom prst="rect">
                <a:avLst/>
              </a:prstGeom>
              <a:blipFill rotWithShape="1">
                <a:blip r:embed="rId1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907432" y="2882184"/>
                <a:ext cx="6448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a:ea typeface="Cambria Math"/>
                            </a:rPr>
                            <m:t>¬</m:t>
                          </m:r>
                          <m:r>
                            <a:rPr lang="en-US" b="0" i="1" smtClean="0">
                              <a:solidFill>
                                <a:srgbClr val="FF0000"/>
                              </a:solidFill>
                              <a:latin typeface="Cambria Math"/>
                            </a:rPr>
                            <m:t>𝑝</m:t>
                          </m:r>
                        </m:e>
                        <m:sub>
                          <m:r>
                            <a:rPr lang="en-US" b="0" i="1" smtClean="0">
                              <a:solidFill>
                                <a:srgbClr val="FF0000"/>
                              </a:solidFill>
                              <a:latin typeface="Cambria Math"/>
                            </a:rPr>
                            <m:t>1</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907432" y="2882184"/>
                <a:ext cx="644856" cy="369332"/>
              </a:xfrm>
              <a:prstGeom prst="rect">
                <a:avLst/>
              </a:prstGeom>
              <a:blipFill rotWithShape="1">
                <a:blip r:embed="rId1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580112" y="2886185"/>
                <a:ext cx="471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a:rPr>
                            <m:t>𝑝</m:t>
                          </m:r>
                        </m:e>
                        <m:sub>
                          <m:r>
                            <a:rPr lang="en-US" b="0" i="1" smtClean="0">
                              <a:solidFill>
                                <a:srgbClr val="FF0000"/>
                              </a:solidFill>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580112" y="2886185"/>
                <a:ext cx="471731" cy="369332"/>
              </a:xfrm>
              <a:prstGeom prst="rect">
                <a:avLst/>
              </a:prstGeom>
              <a:blipFill rotWithShape="1">
                <a:blip r:embed="rId13"/>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543278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 problem</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416320"/>
              </a:xfrm>
              <a:prstGeom prst="rect">
                <a:avLst/>
              </a:prstGeom>
              <a:noFill/>
            </p:spPr>
            <p:txBody>
              <a:bodyPr wrap="square" rtlCol="0">
                <a:spAutoFit/>
              </a:bodyPr>
              <a:lstStyle/>
              <a:p>
                <a:pPr>
                  <a:lnSpc>
                    <a:spcPct val="150000"/>
                  </a:lnSpc>
                </a:pPr>
                <a:r>
                  <a:rPr lang="en-US" sz="2400" dirty="0" smtClean="0">
                    <a:latin typeface="+mj-lt"/>
                  </a:rPr>
                  <a:t>…</a:t>
                </a:r>
                <a:r>
                  <a:rPr lang="en-US" sz="2400" dirty="0" smtClean="0"/>
                  <a:t> the same </a:t>
                </a:r>
                <a14:m>
                  <m:oMath xmlns:m="http://schemas.openxmlformats.org/officeDocument/2006/math">
                    <m:r>
                      <a:rPr lang="en-US" sz="2400" i="1">
                        <a:solidFill>
                          <a:srgbClr val="FF0000"/>
                        </a:solidFill>
                        <a:latin typeface="Cambria Math"/>
                      </a:rPr>
                      <m:t>𝑥</m:t>
                    </m:r>
                  </m:oMath>
                </a14:m>
                <a:r>
                  <a:rPr lang="en-US" sz="2400" b="0" i="0" dirty="0" smtClean="0">
                    <a:latin typeface="Cambria Math"/>
                  </a:rPr>
                  <a:t> </a:t>
                </a:r>
                <a:r>
                  <a:rPr lang="en-US" sz="2400" b="0" i="0" dirty="0" smtClean="0">
                    <a:latin typeface="+mj-lt"/>
                  </a:rPr>
                  <a:t>can have more than one expansion </a:t>
                </a:r>
                <a:endParaRPr lang="en-US" sz="2400" i="1" dirty="0" smtClean="0">
                  <a:solidFill>
                    <a:srgbClr val="FF0000"/>
                  </a:solidFill>
                  <a:latin typeface="Cambria Math"/>
                </a:endParaRPr>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rPr>
                        <m:t>𝑥</m:t>
                      </m:r>
                      <m:r>
                        <a:rPr lang="en-US" sz="2400" i="1">
                          <a:solidFill>
                            <a:srgbClr val="FF0000"/>
                          </a:solidFill>
                          <a:latin typeface="Cambria Math"/>
                        </a:rPr>
                        <m:t>=</m:t>
                      </m:r>
                      <m:r>
                        <a:rPr lang="en-US" sz="2400" i="1">
                          <a:solidFill>
                            <a:srgbClr val="FF0000"/>
                          </a:solidFill>
                          <a:latin typeface="Cambria Math"/>
                        </a:rPr>
                        <m:t>0</m:t>
                      </m:r>
                      <m:r>
                        <a:rPr lang="en-US" sz="2400" i="1">
                          <a:solidFill>
                            <a:srgbClr val="FF0000"/>
                          </a:solidFill>
                          <a:latin typeface="Cambria Math"/>
                        </a:rPr>
                        <m:t>.</m:t>
                      </m:r>
                      <m:r>
                        <a:rPr lang="en-US" sz="2400" i="1">
                          <a:solidFill>
                            <a:srgbClr val="FF0000"/>
                          </a:solidFill>
                          <a:latin typeface="Cambria Math"/>
                        </a:rPr>
                        <m:t>1000</m:t>
                      </m:r>
                      <m:r>
                        <a:rPr lang="en-US" sz="2400" i="1">
                          <a:solidFill>
                            <a:srgbClr val="FF0000"/>
                          </a:solidFill>
                          <a:latin typeface="Cambria Math"/>
                        </a:rPr>
                        <m:t>…=</m:t>
                      </m:r>
                      <m:r>
                        <a:rPr lang="en-US" sz="2400" i="1">
                          <a:solidFill>
                            <a:srgbClr val="FF0000"/>
                          </a:solidFill>
                          <a:latin typeface="Cambria Math"/>
                        </a:rPr>
                        <m:t>0</m:t>
                      </m:r>
                      <m:r>
                        <a:rPr lang="en-US" sz="2400" i="1">
                          <a:solidFill>
                            <a:srgbClr val="FF0000"/>
                          </a:solidFill>
                          <a:latin typeface="Cambria Math"/>
                        </a:rPr>
                        <m:t>.</m:t>
                      </m:r>
                      <m:r>
                        <a:rPr lang="en-US" sz="2400" i="1">
                          <a:solidFill>
                            <a:srgbClr val="FF0000"/>
                          </a:solidFill>
                          <a:latin typeface="Cambria Math"/>
                        </a:rPr>
                        <m:t>0111</m:t>
                      </m:r>
                      <m:r>
                        <a:rPr lang="en-US" sz="2400" i="1">
                          <a:solidFill>
                            <a:srgbClr val="FF0000"/>
                          </a:solidFill>
                          <a:latin typeface="Cambria Math"/>
                        </a:rPr>
                        <m:t>…</m:t>
                      </m:r>
                    </m:oMath>
                  </m:oMathPara>
                </a14:m>
                <a:endParaRPr lang="en-US" sz="2400" dirty="0" smtClean="0">
                  <a:solidFill>
                    <a:srgbClr val="FF0000"/>
                  </a:solidFill>
                </a:endParaRPr>
              </a:p>
              <a:p>
                <a:pPr>
                  <a:lnSpc>
                    <a:spcPct val="150000"/>
                  </a:lnSpc>
                </a:pPr>
                <a:r>
                  <a:rPr lang="en-US" sz="2400" dirty="0" smtClean="0"/>
                  <a:t>So we can use </a:t>
                </a:r>
                <a14:m>
                  <m:oMath xmlns:m="http://schemas.openxmlformats.org/officeDocument/2006/math">
                    <m:r>
                      <a:rPr lang="en-US" sz="2400" b="0" i="1" smtClean="0">
                        <a:solidFill>
                          <a:srgbClr val="FF0000"/>
                        </a:solidFill>
                        <a:latin typeface="Cambria Math"/>
                      </a:rPr>
                      <m:t>2</m:t>
                    </m:r>
                  </m:oMath>
                </a14:m>
                <a:r>
                  <a:rPr lang="en-US" sz="2400" dirty="0" smtClean="0"/>
                  <a:t> rather than </a:t>
                </a:r>
                <a14:m>
                  <m:oMath xmlns:m="http://schemas.openxmlformats.org/officeDocument/2006/math">
                    <m:r>
                      <a:rPr lang="en-US" sz="2400" b="0" i="1" smtClean="0">
                        <a:solidFill>
                          <a:srgbClr val="FF0000"/>
                        </a:solidFill>
                        <a:latin typeface="Cambria Math"/>
                      </a:rPr>
                      <m:t>1</m:t>
                    </m:r>
                  </m:oMath>
                </a14:m>
                <a:r>
                  <a:rPr lang="en-US" sz="2400" dirty="0" smtClean="0"/>
                  <a:t> (and use only numbers in the Cantor set) or whatever </a:t>
                </a:r>
              </a:p>
              <a:p>
                <a:pPr>
                  <a:lnSpc>
                    <a:spcPct val="150000"/>
                  </a:lnSpc>
                </a:pPr>
                <a:endParaRPr lang="en-US" sz="2400" dirty="0"/>
              </a:p>
              <a:p>
                <a:pPr>
                  <a:lnSpc>
                    <a:spcPct val="150000"/>
                  </a:lnSpc>
                </a:pPr>
                <a:endParaRPr lang="en-US" sz="2400" b="0" i="0" dirty="0" smtClean="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416320"/>
              </a:xfrm>
              <a:prstGeom prst="rect">
                <a:avLst/>
              </a:prstGeom>
              <a:blipFill rotWithShape="1">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2470961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In any event</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35</a:t>
            </a:fld>
            <a:endParaRPr lang="en-US"/>
          </a:p>
        </p:txBody>
      </p:sp>
      <p:sp>
        <p:nvSpPr>
          <p:cNvPr id="8" name="TextBox 7"/>
          <p:cNvSpPr txBox="1"/>
          <p:nvPr/>
        </p:nvSpPr>
        <p:spPr>
          <a:xfrm>
            <a:off x="827584" y="1406188"/>
            <a:ext cx="8064896" cy="5078313"/>
          </a:xfrm>
          <a:prstGeom prst="rect">
            <a:avLst/>
          </a:prstGeom>
          <a:noFill/>
        </p:spPr>
        <p:txBody>
          <a:bodyPr wrap="square" rtlCol="0">
            <a:spAutoFit/>
          </a:bodyPr>
          <a:lstStyle/>
          <a:p>
            <a:pPr>
              <a:lnSpc>
                <a:spcPct val="150000"/>
              </a:lnSpc>
            </a:pPr>
            <a:r>
              <a:rPr lang="en-US" sz="2400" dirty="0" smtClean="0">
                <a:latin typeface="+mj-lt"/>
              </a:rPr>
              <a:t>We can think of the state space as derived from more primitive propositions</a:t>
            </a:r>
            <a:endParaRPr lang="en-US" sz="2400" i="1" dirty="0" smtClean="0">
              <a:solidFill>
                <a:srgbClr val="FF0000"/>
              </a:solidFill>
              <a:latin typeface="Cambria Math"/>
            </a:endParaRPr>
          </a:p>
          <a:p>
            <a:pPr>
              <a:lnSpc>
                <a:spcPct val="150000"/>
              </a:lnSpc>
            </a:pPr>
            <a:endParaRPr lang="en-US" sz="2400" i="1" dirty="0">
              <a:solidFill>
                <a:srgbClr val="FF0000"/>
              </a:solidFill>
              <a:latin typeface="Cambria Math"/>
            </a:endParaRPr>
          </a:p>
          <a:p>
            <a:pPr>
              <a:lnSpc>
                <a:spcPct val="150000"/>
              </a:lnSpc>
            </a:pPr>
            <a:r>
              <a:rPr lang="en-US" sz="2400" b="0" i="0" dirty="0" smtClean="0">
                <a:latin typeface="+mj-lt"/>
              </a:rPr>
              <a:t>And then the restriction to measurable sets isn’t so artificial</a:t>
            </a:r>
          </a:p>
          <a:p>
            <a:pPr>
              <a:lnSpc>
                <a:spcPct val="150000"/>
              </a:lnSpc>
            </a:pPr>
            <a:endParaRPr lang="en-US" sz="2400" dirty="0">
              <a:latin typeface="+mj-lt"/>
            </a:endParaRPr>
          </a:p>
          <a:p>
            <a:pPr>
              <a:lnSpc>
                <a:spcPct val="150000"/>
              </a:lnSpc>
            </a:pPr>
            <a:r>
              <a:rPr lang="en-US" sz="2400" dirty="0" smtClean="0">
                <a:latin typeface="+mj-lt"/>
              </a:rPr>
              <a:t>In fact, the </a:t>
            </a:r>
            <a:r>
              <a:rPr lang="en-US" sz="2400" dirty="0" err="1" smtClean="0">
                <a:latin typeface="+mj-lt"/>
              </a:rPr>
              <a:t>Borel</a:t>
            </a:r>
            <a:r>
              <a:rPr lang="en-US" sz="2400" dirty="0" smtClean="0">
                <a:latin typeface="+mj-lt"/>
              </a:rPr>
              <a:t> algebra corresponds to events that can be stated in finite sentences in a natural language</a:t>
            </a:r>
            <a:endParaRPr lang="en-US" sz="2400" dirty="0"/>
          </a:p>
          <a:p>
            <a:pPr>
              <a:lnSpc>
                <a:spcPct val="150000"/>
              </a:lnSpc>
            </a:pPr>
            <a:endParaRPr lang="en-US" sz="2400" b="0" i="0" dirty="0" smtClean="0">
              <a:latin typeface="Cambria Math"/>
            </a:endParaRPr>
          </a:p>
        </p:txBody>
      </p:sp>
    </p:spTree>
    <p:extLst>
      <p:ext uri="{BB962C8B-B14F-4D97-AF65-F5344CB8AC3E}">
        <p14:creationId xmlns:p14="http://schemas.microsoft.com/office/powerpoint/2010/main" val="1776975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What is “non-atomic”?</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970318"/>
              </a:xfrm>
              <a:prstGeom prst="rect">
                <a:avLst/>
              </a:prstGeom>
              <a:noFill/>
            </p:spPr>
            <p:txBody>
              <a:bodyPr wrap="square" rtlCol="0">
                <a:spAutoFit/>
              </a:bodyPr>
              <a:lstStyle/>
              <a:p>
                <a:pPr>
                  <a:lnSpc>
                    <a:spcPct val="150000"/>
                  </a:lnSpc>
                </a:pPr>
                <a:r>
                  <a:rPr lang="en-US" sz="2400" dirty="0" smtClean="0"/>
                  <a:t>There are several definitions that coincide for </a:t>
                </a:r>
                <a14:m>
                  <m:oMath xmlns:m="http://schemas.openxmlformats.org/officeDocument/2006/math">
                    <m:r>
                      <m:rPr>
                        <m:sty m:val="p"/>
                      </m:rPr>
                      <a:rPr lang="el-GR" sz="2400" i="1" smtClean="0">
                        <a:latin typeface="Cambria Math"/>
                      </a:rPr>
                      <m:t>σ</m:t>
                    </m:r>
                  </m:oMath>
                </a14:m>
                <a:r>
                  <a:rPr lang="en-US" sz="2400" dirty="0" smtClean="0"/>
                  <a:t>-additive measure but not for finitely additive ones</a:t>
                </a:r>
              </a:p>
              <a:p>
                <a:pPr>
                  <a:lnSpc>
                    <a:spcPct val="150000"/>
                  </a:lnSpc>
                </a:pPr>
                <a:endParaRPr lang="en-US" sz="2400" dirty="0"/>
              </a:p>
              <a:p>
                <a:pPr>
                  <a:lnSpc>
                    <a:spcPct val="150000"/>
                  </a:lnSpc>
                </a:pPr>
                <a:r>
                  <a:rPr lang="en-US" sz="2400" dirty="0" smtClean="0"/>
                  <a:t>We use (and Savage gets) the strongest: </a:t>
                </a:r>
              </a:p>
              <a:p>
                <a:pPr>
                  <a:lnSpc>
                    <a:spcPct val="150000"/>
                  </a:lnSpc>
                </a:pPr>
                <a:r>
                  <a:rPr lang="en-US" sz="2400" dirty="0" smtClean="0"/>
                  <a:t>For any event </a:t>
                </a:r>
                <a14:m>
                  <m:oMath xmlns:m="http://schemas.openxmlformats.org/officeDocument/2006/math">
                    <m:r>
                      <a:rPr lang="en-US" sz="2400" i="1">
                        <a:solidFill>
                          <a:srgbClr val="FF0000"/>
                        </a:solidFill>
                        <a:latin typeface="Cambria Math"/>
                        <a:ea typeface="Cambria Math"/>
                      </a:rPr>
                      <m:t>𝐴</m:t>
                    </m:r>
                  </m:oMath>
                </a14:m>
                <a:r>
                  <a:rPr lang="en-US" sz="2400" dirty="0" smtClean="0"/>
                  <a:t> and every </a:t>
                </a:r>
                <a14:m>
                  <m:oMath xmlns:m="http://schemas.openxmlformats.org/officeDocument/2006/math">
                    <m:r>
                      <a:rPr lang="en-US" sz="2400" b="0" i="1" smtClean="0">
                        <a:solidFill>
                          <a:srgbClr val="FF0000"/>
                        </a:solidFill>
                        <a:latin typeface="Cambria Math"/>
                      </a:rPr>
                      <m:t>𝑟</m:t>
                    </m:r>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0</m:t>
                    </m:r>
                    <m:r>
                      <a:rPr lang="en-US" sz="2400" b="0" i="1" smtClean="0">
                        <a:solidFill>
                          <a:srgbClr val="FF0000"/>
                        </a:solidFill>
                        <a:latin typeface="Cambria Math"/>
                        <a:ea typeface="Cambria Math"/>
                      </a:rPr>
                      <m:t>,</m:t>
                    </m:r>
                    <m:r>
                      <a:rPr lang="en-US" sz="2400" b="0" i="1" smtClean="0">
                        <a:solidFill>
                          <a:srgbClr val="FF0000"/>
                        </a:solidFill>
                        <a:latin typeface="Cambria Math"/>
                        <a:ea typeface="Cambria Math"/>
                      </a:rPr>
                      <m:t>1</m:t>
                    </m:r>
                    <m:r>
                      <a:rPr lang="en-US" sz="2400" b="0" i="1" smtClean="0">
                        <a:solidFill>
                          <a:srgbClr val="FF0000"/>
                        </a:solidFill>
                        <a:latin typeface="Cambria Math"/>
                        <a:ea typeface="Cambria Math"/>
                      </a:rPr>
                      <m:t>]</m:t>
                    </m:r>
                  </m:oMath>
                </a14:m>
                <a:r>
                  <a:rPr lang="en-US" sz="2400" dirty="0" smtClean="0">
                    <a:solidFill>
                      <a:srgbClr val="FF0000"/>
                    </a:solidFill>
                  </a:rPr>
                  <a:t> </a:t>
                </a:r>
                <a:r>
                  <a:rPr lang="en-US" sz="2400" dirty="0" smtClean="0"/>
                  <a:t>there is a </a:t>
                </a:r>
                <a14:m>
                  <m:oMath xmlns:m="http://schemas.openxmlformats.org/officeDocument/2006/math">
                    <m:r>
                      <a:rPr lang="en-US" sz="2400" i="1">
                        <a:solidFill>
                          <a:srgbClr val="FF0000"/>
                        </a:solidFill>
                        <a:latin typeface="Cambria Math"/>
                        <a:ea typeface="Cambria Math"/>
                      </a:rPr>
                      <m:t>𝐵</m:t>
                    </m:r>
                    <m:r>
                      <a:rPr lang="en-US" sz="2400" i="1" dirty="0" smtClean="0">
                        <a:latin typeface="Cambria Math"/>
                        <a:ea typeface="Cambria Math"/>
                      </a:rPr>
                      <m:t>⊆</m:t>
                    </m:r>
                    <m:r>
                      <a:rPr lang="en-US" sz="2400" i="1">
                        <a:solidFill>
                          <a:srgbClr val="FF0000"/>
                        </a:solidFill>
                        <a:latin typeface="Cambria Math"/>
                        <a:ea typeface="Cambria Math"/>
                      </a:rPr>
                      <m:t>𝐴</m:t>
                    </m:r>
                  </m:oMath>
                </a14:m>
                <a:r>
                  <a:rPr lang="en-US" sz="2400" dirty="0" smtClean="0"/>
                  <a:t>, </a:t>
                </a:r>
                <a:r>
                  <a:rPr lang="en-US" sz="2400" b="0" dirty="0" smtClean="0">
                    <a:latin typeface="+mn-lt"/>
                    <a:ea typeface="Cambria Math"/>
                  </a:rPr>
                  <a:t>such that </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𝑝</m:t>
                      </m:r>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a:ea typeface="Cambria Math"/>
                            </a:rPr>
                            <m:t>𝐵</m:t>
                          </m:r>
                        </m:e>
                      </m:d>
                      <m:r>
                        <a:rPr lang="en-US" sz="2400" b="0" i="1" smtClean="0">
                          <a:solidFill>
                            <a:srgbClr val="0070C0"/>
                          </a:solidFill>
                          <a:latin typeface="Cambria Math"/>
                          <a:ea typeface="Cambria Math"/>
                        </a:rPr>
                        <m:t>=</m:t>
                      </m:r>
                      <m:r>
                        <a:rPr lang="en-US" sz="2400" b="0" i="1" smtClean="0">
                          <a:solidFill>
                            <a:srgbClr val="0070C0"/>
                          </a:solidFill>
                          <a:latin typeface="Cambria Math"/>
                          <a:ea typeface="Cambria Math"/>
                        </a:rPr>
                        <m:t>𝑟𝑝</m:t>
                      </m:r>
                      <m:d>
                        <m:dPr>
                          <m:ctrlPr>
                            <a:rPr lang="en-US" sz="2400" b="0" i="1" smtClean="0">
                              <a:solidFill>
                                <a:srgbClr val="0070C0"/>
                              </a:solidFill>
                              <a:latin typeface="Cambria Math" panose="02040503050406030204" pitchFamily="18" charset="0"/>
                              <a:ea typeface="Cambria Math"/>
                            </a:rPr>
                          </m:ctrlPr>
                        </m:dPr>
                        <m:e>
                          <m:r>
                            <a:rPr lang="en-US" sz="2400" b="0" i="1" smtClean="0">
                              <a:solidFill>
                                <a:srgbClr val="0070C0"/>
                              </a:solidFill>
                              <a:latin typeface="Cambria Math"/>
                              <a:ea typeface="Cambria Math"/>
                            </a:rPr>
                            <m:t>𝐴</m:t>
                          </m:r>
                        </m:e>
                      </m:d>
                    </m:oMath>
                  </m:oMathPara>
                </a14:m>
                <a:endParaRPr lang="en-US" sz="2400" dirty="0" smtClean="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970318"/>
              </a:xfrm>
              <a:prstGeom prst="rect">
                <a:avLst/>
              </a:prstGeom>
              <a:blipFill rotWithShape="1">
                <a:blip r:embed="rId2"/>
                <a:stretch>
                  <a:fillRect l="-1209" r="-1209"/>
                </a:stretch>
              </a:blipFill>
            </p:spPr>
            <p:txBody>
              <a:bodyPr/>
              <a:lstStyle/>
              <a:p>
                <a:r>
                  <a:rPr lang="en-US">
                    <a:noFill/>
                  </a:rPr>
                  <a:t> </a:t>
                </a:r>
              </a:p>
            </p:txBody>
          </p:sp>
        </mc:Fallback>
      </mc:AlternateContent>
    </p:spTree>
    <p:extLst>
      <p:ext uri="{BB962C8B-B14F-4D97-AF65-F5344CB8AC3E}">
        <p14:creationId xmlns:p14="http://schemas.microsoft.com/office/powerpoint/2010/main" val="179170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Aumann’s critique of P3</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4694106"/>
              </a:xfrm>
              <a:prstGeom prst="rect">
                <a:avLst/>
              </a:prstGeom>
              <a:noFill/>
            </p:spPr>
            <p:txBody>
              <a:bodyPr wrap="square" rtlCol="0">
                <a:spAutoFit/>
              </a:bodyPr>
              <a:lstStyle/>
              <a:p>
                <a:pPr>
                  <a:lnSpc>
                    <a:spcPct val="150000"/>
                  </a:lnSpc>
                </a:pPr>
                <a14:m>
                  <m:oMath xmlns:m="http://schemas.openxmlformats.org/officeDocument/2006/math">
                    <m:r>
                      <a:rPr lang="en-US" sz="2400" i="1" smtClean="0">
                        <a:solidFill>
                          <a:srgbClr val="7030A0"/>
                        </a:solidFill>
                        <a:latin typeface="Cambria Math" panose="02040503050406030204" pitchFamily="18" charset="0"/>
                      </a:rPr>
                      <m:t>𝑥</m:t>
                    </m:r>
                  </m:oMath>
                </a14:m>
                <a:r>
                  <a:rPr lang="en-US" sz="2400" dirty="0">
                    <a:solidFill>
                      <a:srgbClr val="7030A0"/>
                    </a:solidFill>
                  </a:rPr>
                  <a:t> – swimsuit</a:t>
                </a:r>
                <a:endParaRPr lang="en-US" sz="2400" dirty="0"/>
              </a:p>
              <a:p>
                <a:pPr>
                  <a:lnSpc>
                    <a:spcPct val="150000"/>
                  </a:lnSpc>
                </a:pPr>
                <a14:m>
                  <m:oMath xmlns:m="http://schemas.openxmlformats.org/officeDocument/2006/math">
                    <m:r>
                      <a:rPr lang="en-US" sz="2400" i="1">
                        <a:solidFill>
                          <a:srgbClr val="7030A0"/>
                        </a:solidFill>
                        <a:latin typeface="Cambria Math" panose="02040503050406030204" pitchFamily="18" charset="0"/>
                      </a:rPr>
                      <m:t>𝑦</m:t>
                    </m:r>
                  </m:oMath>
                </a14:m>
                <a:r>
                  <a:rPr lang="en-US" sz="2400" dirty="0">
                    <a:solidFill>
                      <a:srgbClr val="7030A0"/>
                    </a:solidFill>
                  </a:rPr>
                  <a:t> – </a:t>
                </a:r>
                <a:r>
                  <a:rPr lang="en-US" sz="2400" dirty="0" smtClean="0">
                    <a:solidFill>
                      <a:srgbClr val="7030A0"/>
                    </a:solidFill>
                  </a:rPr>
                  <a:t>umbrella</a:t>
                </a:r>
              </a:p>
              <a:p>
                <a:pPr>
                  <a:lnSpc>
                    <a:spcPct val="150000"/>
                  </a:lnSpc>
                </a:pPr>
                <a:r>
                  <a:rPr lang="en-US" sz="2400" dirty="0" smtClean="0"/>
                  <a:t>First,</a:t>
                </a:r>
                <a:endParaRPr lang="en-US" sz="2400" dirty="0"/>
              </a:p>
              <a:p>
                <a:pPr>
                  <a:lnSpc>
                    <a:spcPct val="150000"/>
                  </a:lnSpc>
                </a:pPr>
                <a:r>
                  <a:rPr lang="en-US" sz="2400" dirty="0" smtClean="0"/>
                  <a:t>P3. 	 </a:t>
                </a:r>
                <a14:m>
                  <m:oMath xmlns:m="http://schemas.openxmlformats.org/officeDocument/2006/math">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𝐴𝑥</m:t>
                    </m:r>
                    <m:r>
                      <a:rPr lang="en-US" sz="2400" i="1" dirty="0">
                        <a:latin typeface="Cambria Math"/>
                        <a:ea typeface="Cambria Math"/>
                      </a:rPr>
                      <m:t>≽</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𝐴𝑦</m:t>
                    </m:r>
                    <m:r>
                      <a:rPr lang="en-US" sz="2400" i="1" dirty="0">
                        <a:solidFill>
                          <a:srgbClr val="FF0000"/>
                        </a:solidFill>
                        <a:latin typeface="Cambria Math"/>
                        <a:ea typeface="Cambria Math"/>
                      </a:rPr>
                      <m:t>⇔</m:t>
                    </m:r>
                    <m:r>
                      <a:rPr lang="en-US" sz="2400" i="1">
                        <a:solidFill>
                          <a:srgbClr val="0099FF"/>
                        </a:solidFill>
                        <a:latin typeface="Cambria Math" panose="02040503050406030204" pitchFamily="18" charset="0"/>
                      </a:rPr>
                      <m:t>𝑥</m:t>
                    </m:r>
                    <m:r>
                      <a:rPr lang="en-US" sz="2400" i="1" dirty="0">
                        <a:latin typeface="Cambria Math"/>
                        <a:ea typeface="Cambria Math"/>
                      </a:rPr>
                      <m:t>≽</m:t>
                    </m:r>
                    <m:r>
                      <a:rPr lang="en-US" sz="2400" i="1">
                        <a:solidFill>
                          <a:srgbClr val="0099FF"/>
                        </a:solidFill>
                        <a:latin typeface="Cambria Math" panose="02040503050406030204" pitchFamily="18" charset="0"/>
                      </a:rPr>
                      <m:t>𝑦</m:t>
                    </m:r>
                  </m:oMath>
                </a14:m>
                <a:endParaRPr lang="en-US" sz="2400" b="0" dirty="0" smtClean="0">
                  <a:solidFill>
                    <a:srgbClr val="0099FF"/>
                  </a:solidFill>
                </a:endParaRPr>
              </a:p>
              <a:p>
                <a:pPr>
                  <a:lnSpc>
                    <a:spcPct val="150000"/>
                  </a:lnSpc>
                </a:pPr>
                <a:r>
                  <a:rPr lang="en-US" sz="2400" dirty="0" smtClean="0"/>
                  <a:t>	(</a:t>
                </a:r>
                <a14:m>
                  <m:oMath xmlns:m="http://schemas.openxmlformats.org/officeDocument/2006/math">
                    <m:r>
                      <a:rPr lang="en-US" sz="2400" i="1">
                        <a:solidFill>
                          <a:srgbClr val="7030A0"/>
                        </a:solidFill>
                        <a:latin typeface="Cambria Math" panose="02040503050406030204" pitchFamily="18" charset="0"/>
                      </a:rPr>
                      <m:t>h</m:t>
                    </m:r>
                    <m:r>
                      <a:rPr lang="en-US" sz="2400" b="0" i="1" smtClean="0">
                        <a:solidFill>
                          <a:srgbClr val="009900"/>
                        </a:solidFill>
                        <a:latin typeface="Cambria Math" panose="02040503050406030204" pitchFamily="18" charset="0"/>
                      </a:rPr>
                      <m:t>𝐵</m:t>
                    </m:r>
                    <m:r>
                      <a:rPr lang="en-US" sz="2400" i="1">
                        <a:solidFill>
                          <a:srgbClr val="0099FF"/>
                        </a:solidFill>
                        <a:latin typeface="Cambria Math" panose="02040503050406030204" pitchFamily="18" charset="0"/>
                      </a:rPr>
                      <m:t>𝑥</m:t>
                    </m:r>
                    <m:r>
                      <a:rPr lang="en-US" sz="2400" i="1" dirty="0">
                        <a:latin typeface="Cambria Math"/>
                        <a:ea typeface="Cambria Math"/>
                      </a:rPr>
                      <m:t>≽</m:t>
                    </m:r>
                    <m:r>
                      <a:rPr lang="en-US" sz="2400" i="1">
                        <a:solidFill>
                          <a:srgbClr val="7030A0"/>
                        </a:solidFill>
                        <a:latin typeface="Cambria Math" panose="02040503050406030204" pitchFamily="18" charset="0"/>
                      </a:rPr>
                      <m:t>h</m:t>
                    </m:r>
                    <m:r>
                      <a:rPr lang="en-US" sz="2400" b="0" i="1" smtClean="0">
                        <a:solidFill>
                          <a:srgbClr val="009900"/>
                        </a:solidFill>
                        <a:latin typeface="Cambria Math" panose="02040503050406030204" pitchFamily="18" charset="0"/>
                      </a:rPr>
                      <m:t>𝐵</m:t>
                    </m:r>
                    <m:r>
                      <a:rPr lang="en-US" sz="2400" i="1">
                        <a:solidFill>
                          <a:srgbClr val="0099FF"/>
                        </a:solidFill>
                        <a:latin typeface="Cambria Math" panose="02040503050406030204" pitchFamily="18" charset="0"/>
                      </a:rPr>
                      <m:t>𝑦</m:t>
                    </m:r>
                    <m:r>
                      <a:rPr lang="en-US" sz="2400" i="1" dirty="0">
                        <a:solidFill>
                          <a:srgbClr val="FF0000"/>
                        </a:solidFill>
                        <a:latin typeface="Cambria Math"/>
                        <a:ea typeface="Cambria Math"/>
                      </a:rPr>
                      <m:t>⇔</m:t>
                    </m:r>
                    <m:r>
                      <a:rPr lang="en-US" sz="2400" i="1">
                        <a:solidFill>
                          <a:srgbClr val="0099FF"/>
                        </a:solidFill>
                        <a:latin typeface="Cambria Math" panose="02040503050406030204" pitchFamily="18" charset="0"/>
                      </a:rPr>
                      <m:t>𝑥</m:t>
                    </m:r>
                    <m:r>
                      <a:rPr lang="en-US" sz="2400" i="1" dirty="0">
                        <a:latin typeface="Cambria Math"/>
                        <a:ea typeface="Cambria Math"/>
                      </a:rPr>
                      <m:t>≽</m:t>
                    </m:r>
                    <m:r>
                      <a:rPr lang="en-US" sz="2400" i="1">
                        <a:solidFill>
                          <a:srgbClr val="0099FF"/>
                        </a:solidFill>
                        <a:latin typeface="Cambria Math" panose="02040503050406030204" pitchFamily="18" charset="0"/>
                      </a:rPr>
                      <m:t>𝑦</m:t>
                    </m:r>
                  </m:oMath>
                </a14:m>
                <a:r>
                  <a:rPr lang="en-US" sz="2400" dirty="0" smtClean="0"/>
                  <a:t>) </a:t>
                </a:r>
              </a:p>
              <a:p>
                <a:pPr>
                  <a:lnSpc>
                    <a:spcPct val="150000"/>
                  </a:lnSpc>
                </a:pPr>
                <a:r>
                  <a:rPr lang="en-US" sz="2400" dirty="0" smtClean="0"/>
                  <a:t>might not make sense if </a:t>
                </a:r>
                <a14:m>
                  <m:oMath xmlns:m="http://schemas.openxmlformats.org/officeDocument/2006/math">
                    <m:r>
                      <a:rPr lang="en-US" sz="2400" i="1">
                        <a:solidFill>
                          <a:srgbClr val="009900"/>
                        </a:solidFill>
                        <a:latin typeface="Cambria Math" panose="02040503050406030204" pitchFamily="18" charset="0"/>
                      </a:rPr>
                      <m:t>𝐴</m:t>
                    </m:r>
                  </m:oMath>
                </a14:m>
                <a:r>
                  <a:rPr lang="en-US" sz="2400" dirty="0" smtClean="0"/>
                  <a:t>	is “rain” and </a:t>
                </a:r>
                <a14:m>
                  <m:oMath xmlns:m="http://schemas.openxmlformats.org/officeDocument/2006/math">
                    <m:r>
                      <a:rPr lang="en-US" sz="2400" i="1">
                        <a:solidFill>
                          <a:srgbClr val="009900"/>
                        </a:solidFill>
                        <a:latin typeface="Cambria Math" panose="02040503050406030204" pitchFamily="18" charset="0"/>
                      </a:rPr>
                      <m:t>𝐵</m:t>
                    </m:r>
                  </m:oMath>
                </a14:m>
                <a:r>
                  <a:rPr lang="en-US" sz="2400" dirty="0" smtClean="0">
                    <a:solidFill>
                      <a:srgbClr val="A50021"/>
                    </a:solidFill>
                  </a:rPr>
                  <a:t> </a:t>
                </a:r>
                <a:r>
                  <a:rPr lang="en-US" sz="2400" dirty="0" smtClean="0"/>
                  <a:t>is “sun”</a:t>
                </a:r>
              </a:p>
              <a:p>
                <a:pPr>
                  <a:lnSpc>
                    <a:spcPct val="150000"/>
                  </a:lnSpc>
                </a:pPr>
                <a:endParaRPr lang="en-US" sz="2400" dirty="0" smtClean="0">
                  <a:solidFill>
                    <a:srgbClr val="7030A0"/>
                  </a:solidFill>
                </a:endParaRPr>
              </a:p>
              <a:p>
                <a:pPr>
                  <a:lnSpc>
                    <a:spcPct val="150000"/>
                  </a:lnSpc>
                </a:pPr>
                <a:endParaRPr lang="en-US" sz="24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4694106"/>
              </a:xfrm>
              <a:prstGeom prst="rect">
                <a:avLst/>
              </a:prstGeom>
              <a:blipFill>
                <a:blip r:embed="rId2"/>
                <a:stretch>
                  <a:fillRect l="-1134"/>
                </a:stretch>
              </a:blipFill>
            </p:spPr>
            <p:txBody>
              <a:bodyPr/>
              <a:lstStyle/>
              <a:p>
                <a:r>
                  <a:rPr lang="en-US">
                    <a:noFill/>
                  </a:rPr>
                  <a:t> </a:t>
                </a:r>
              </a:p>
            </p:txBody>
          </p:sp>
        </mc:Fallback>
      </mc:AlternateContent>
    </p:spTree>
    <p:extLst>
      <p:ext uri="{BB962C8B-B14F-4D97-AF65-F5344CB8AC3E}">
        <p14:creationId xmlns:p14="http://schemas.microsoft.com/office/powerpoint/2010/main" val="3022408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Aumann’s critique of P4</a:t>
            </a:r>
            <a:endParaRPr lang="en-US" sz="3600" dirty="0">
              <a:solidFill>
                <a:srgbClr val="FF0000"/>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38</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5400600" cy="5262979"/>
              </a:xfrm>
              <a:prstGeom prst="rect">
                <a:avLst/>
              </a:prstGeom>
              <a:noFill/>
            </p:spPr>
            <p:txBody>
              <a:bodyPr wrap="square" rtlCol="0">
                <a:spAutoFit/>
              </a:bodyPr>
              <a:lstStyle/>
              <a:p>
                <a:pPr>
                  <a:lnSpc>
                    <a:spcPct val="150000"/>
                  </a:lnSpc>
                </a:pPr>
                <a14:m>
                  <m:oMath xmlns:m="http://schemas.openxmlformats.org/officeDocument/2006/math">
                    <m:r>
                      <a:rPr lang="en-US" sz="2000" i="1" smtClean="0">
                        <a:solidFill>
                          <a:srgbClr val="7030A0"/>
                        </a:solidFill>
                        <a:latin typeface="Cambria Math" panose="02040503050406030204" pitchFamily="18" charset="0"/>
                      </a:rPr>
                      <m:t>𝑥</m:t>
                    </m:r>
                  </m:oMath>
                </a14:m>
                <a:r>
                  <a:rPr lang="en-US" sz="2000" dirty="0">
                    <a:solidFill>
                      <a:srgbClr val="7030A0"/>
                    </a:solidFill>
                  </a:rPr>
                  <a:t> – swimsuit</a:t>
                </a:r>
                <a:endParaRPr lang="en-US" sz="2000" dirty="0"/>
              </a:p>
              <a:p>
                <a:pPr>
                  <a:lnSpc>
                    <a:spcPct val="150000"/>
                  </a:lnSpc>
                </a:pPr>
                <a14:m>
                  <m:oMath xmlns:m="http://schemas.openxmlformats.org/officeDocument/2006/math">
                    <m:r>
                      <a:rPr lang="en-US" sz="2000" i="1">
                        <a:solidFill>
                          <a:srgbClr val="7030A0"/>
                        </a:solidFill>
                        <a:latin typeface="Cambria Math" panose="02040503050406030204" pitchFamily="18" charset="0"/>
                      </a:rPr>
                      <m:t>𝑦</m:t>
                    </m:r>
                  </m:oMath>
                </a14:m>
                <a:r>
                  <a:rPr lang="en-US" sz="2000" dirty="0">
                    <a:solidFill>
                      <a:srgbClr val="7030A0"/>
                    </a:solidFill>
                  </a:rPr>
                  <a:t> – umbrella</a:t>
                </a:r>
              </a:p>
              <a:p>
                <a:pPr>
                  <a:lnSpc>
                    <a:spcPct val="150000"/>
                  </a:lnSpc>
                </a:pPr>
                <a:r>
                  <a:rPr lang="en-US" sz="2000" dirty="0" smtClean="0"/>
                  <a:t>Next,	</a:t>
                </a:r>
                <a:endParaRPr lang="en-US" sz="2000" dirty="0" smtClean="0">
                  <a:solidFill>
                    <a:srgbClr val="A50021"/>
                  </a:solidFill>
                </a:endParaRPr>
              </a:p>
              <a:p>
                <a:pPr>
                  <a:lnSpc>
                    <a:spcPct val="150000"/>
                  </a:lnSpc>
                </a:pPr>
                <a:r>
                  <a:rPr lang="en-US" sz="2000" dirty="0" smtClean="0"/>
                  <a:t>P4. </a:t>
                </a:r>
                <a14:m>
                  <m:oMath xmlns:m="http://schemas.openxmlformats.org/officeDocument/2006/math">
                    <m:r>
                      <a:rPr lang="en-US" sz="2000" b="0" i="1" smtClean="0">
                        <a:solidFill>
                          <a:srgbClr val="7030A0"/>
                        </a:solidFill>
                        <a:latin typeface="Cambria Math" panose="02040503050406030204" pitchFamily="18" charset="0"/>
                      </a:rPr>
                      <m:t>𝑥</m:t>
                    </m:r>
                    <m:r>
                      <a:rPr lang="en-US" sz="2000" i="1" smtClean="0">
                        <a:solidFill>
                          <a:srgbClr val="00B0F0"/>
                        </a:solidFill>
                        <a:latin typeface="Cambria Math" panose="02040503050406030204" pitchFamily="18" charset="0"/>
                      </a:rPr>
                      <m:t>𝐴</m:t>
                    </m:r>
                    <m:r>
                      <a:rPr lang="en-US" sz="2000" b="0" i="1" smtClean="0">
                        <a:solidFill>
                          <a:srgbClr val="7030A0"/>
                        </a:solidFill>
                        <a:latin typeface="Cambria Math" panose="02040503050406030204" pitchFamily="18" charset="0"/>
                      </a:rPr>
                      <m:t>𝑦</m:t>
                    </m:r>
                    <m:r>
                      <a:rPr lang="en-US" sz="2000" i="1" dirty="0" smtClean="0">
                        <a:solidFill>
                          <a:srgbClr val="7030A0"/>
                        </a:solidFill>
                        <a:latin typeface="Cambria Math"/>
                        <a:ea typeface="Cambria Math"/>
                      </a:rPr>
                      <m:t>≽</m:t>
                    </m:r>
                    <m:r>
                      <a:rPr lang="en-US" sz="2000" b="0" i="1" smtClean="0">
                        <a:solidFill>
                          <a:srgbClr val="7030A0"/>
                        </a:solidFill>
                        <a:latin typeface="Cambria Math" panose="02040503050406030204" pitchFamily="18" charset="0"/>
                      </a:rPr>
                      <m:t>𝑥</m:t>
                    </m:r>
                    <m:r>
                      <a:rPr lang="en-US" sz="2000" b="0" i="1" smtClean="0">
                        <a:solidFill>
                          <a:srgbClr val="00B0F0"/>
                        </a:solidFill>
                        <a:latin typeface="Cambria Math" panose="02040503050406030204" pitchFamily="18" charset="0"/>
                      </a:rPr>
                      <m:t>𝐵</m:t>
                    </m:r>
                    <m:r>
                      <a:rPr lang="en-US" sz="2000" i="1">
                        <a:solidFill>
                          <a:srgbClr val="7030A0"/>
                        </a:solidFill>
                        <a:latin typeface="Cambria Math" panose="02040503050406030204" pitchFamily="18" charset="0"/>
                      </a:rPr>
                      <m:t>𝑦</m:t>
                    </m:r>
                    <m:r>
                      <a:rPr lang="en-US" sz="2000" i="1" dirty="0" smtClean="0">
                        <a:solidFill>
                          <a:srgbClr val="FF0000"/>
                        </a:solidFill>
                        <a:latin typeface="Cambria Math"/>
                        <a:ea typeface="Cambria Math"/>
                      </a:rPr>
                      <m:t>⇔</m:t>
                    </m:r>
                    <m:r>
                      <a:rPr lang="en-US" sz="2000" b="0" i="1" smtClean="0">
                        <a:solidFill>
                          <a:srgbClr val="7030A0"/>
                        </a:solidFill>
                        <a:latin typeface="Cambria Math" panose="02040503050406030204" pitchFamily="18" charset="0"/>
                      </a:rPr>
                      <m:t>𝑧</m:t>
                    </m:r>
                    <m:r>
                      <a:rPr lang="en-US" sz="2000" i="1" smtClean="0">
                        <a:solidFill>
                          <a:srgbClr val="00B0F0"/>
                        </a:solidFill>
                        <a:latin typeface="Cambria Math" panose="02040503050406030204" pitchFamily="18" charset="0"/>
                      </a:rPr>
                      <m:t>𝐴</m:t>
                    </m:r>
                    <m:r>
                      <a:rPr lang="en-US" sz="2000" b="0" i="1" smtClean="0">
                        <a:solidFill>
                          <a:srgbClr val="7030A0"/>
                        </a:solidFill>
                        <a:latin typeface="Cambria Math" panose="02040503050406030204" pitchFamily="18" charset="0"/>
                      </a:rPr>
                      <m:t>𝑤</m:t>
                    </m:r>
                    <m:r>
                      <a:rPr lang="en-US" sz="2000" i="1" dirty="0">
                        <a:solidFill>
                          <a:srgbClr val="7030A0"/>
                        </a:solidFill>
                        <a:latin typeface="Cambria Math"/>
                        <a:ea typeface="Cambria Math"/>
                      </a:rPr>
                      <m:t>≽</m:t>
                    </m:r>
                    <m:r>
                      <a:rPr lang="en-US" sz="2000" b="0" i="1" smtClean="0">
                        <a:solidFill>
                          <a:srgbClr val="7030A0"/>
                        </a:solidFill>
                        <a:latin typeface="Cambria Math" panose="02040503050406030204" pitchFamily="18" charset="0"/>
                      </a:rPr>
                      <m:t>𝑧</m:t>
                    </m:r>
                    <m:r>
                      <a:rPr lang="en-US" sz="2000" i="1" smtClean="0">
                        <a:solidFill>
                          <a:srgbClr val="00B0F0"/>
                        </a:solidFill>
                        <a:latin typeface="Cambria Math" panose="02040503050406030204" pitchFamily="18" charset="0"/>
                      </a:rPr>
                      <m:t>𝐵</m:t>
                    </m:r>
                    <m:r>
                      <m:rPr>
                        <m:sty m:val="p"/>
                      </m:rPr>
                      <a:rPr lang="en-US" sz="2000" b="0" i="0" smtClean="0">
                        <a:solidFill>
                          <a:srgbClr val="7030A0"/>
                        </a:solidFill>
                        <a:latin typeface="Cambria Math" panose="02040503050406030204" pitchFamily="18" charset="0"/>
                      </a:rPr>
                      <m:t>w</m:t>
                    </m:r>
                  </m:oMath>
                </a14:m>
                <a:endParaRPr lang="en-US" sz="2000" dirty="0" smtClean="0"/>
              </a:p>
              <a:p>
                <a:pPr>
                  <a:lnSpc>
                    <a:spcPct val="150000"/>
                  </a:lnSpc>
                </a:pPr>
                <a:r>
                  <a:rPr lang="en-US" sz="2000" dirty="0" smtClean="0"/>
                  <a:t>Say, </a:t>
                </a:r>
                <a14:m>
                  <m:oMath xmlns:m="http://schemas.openxmlformats.org/officeDocument/2006/math">
                    <m:r>
                      <a:rPr lang="en-US" sz="2000" i="1">
                        <a:solidFill>
                          <a:srgbClr val="009900"/>
                        </a:solidFill>
                        <a:latin typeface="Cambria Math" panose="02040503050406030204" pitchFamily="18" charset="0"/>
                      </a:rPr>
                      <m:t>𝐴</m:t>
                    </m:r>
                    <m:r>
                      <a:rPr lang="en-US" sz="2000" b="0" i="0" smtClean="0">
                        <a:solidFill>
                          <a:srgbClr val="009900"/>
                        </a:solidFill>
                        <a:latin typeface="Cambria Math" panose="02040503050406030204" pitchFamily="18" charset="0"/>
                      </a:rPr>
                      <m:t> </m:t>
                    </m:r>
                  </m:oMath>
                </a14:m>
                <a:r>
                  <a:rPr lang="en-US" sz="2000" dirty="0"/>
                  <a:t>is “rain” and </a:t>
                </a:r>
                <a14:m>
                  <m:oMath xmlns:m="http://schemas.openxmlformats.org/officeDocument/2006/math">
                    <m:r>
                      <a:rPr lang="en-US" sz="2000" i="1">
                        <a:solidFill>
                          <a:srgbClr val="009900"/>
                        </a:solidFill>
                        <a:latin typeface="Cambria Math" panose="02040503050406030204" pitchFamily="18" charset="0"/>
                      </a:rPr>
                      <m:t>𝐵</m:t>
                    </m:r>
                    <m:r>
                      <a:rPr lang="en-US" sz="2000" b="0" i="1" smtClean="0">
                        <a:solidFill>
                          <a:srgbClr val="009900"/>
                        </a:solidFill>
                        <a:latin typeface="Cambria Math" panose="02040503050406030204" pitchFamily="18" charset="0"/>
                      </a:rPr>
                      <m:t>=</m:t>
                    </m:r>
                    <m:sSup>
                      <m:sSupPr>
                        <m:ctrlPr>
                          <a:rPr lang="en-US" sz="2000" b="0" i="1" smtClean="0">
                            <a:solidFill>
                              <a:srgbClr val="009900"/>
                            </a:solidFill>
                            <a:latin typeface="Cambria Math" panose="02040503050406030204" pitchFamily="18" charset="0"/>
                          </a:rPr>
                        </m:ctrlPr>
                      </m:sSupPr>
                      <m:e>
                        <m:r>
                          <a:rPr lang="en-US" sz="2000" b="0" i="1" smtClean="0">
                            <a:solidFill>
                              <a:srgbClr val="009900"/>
                            </a:solidFill>
                            <a:latin typeface="Cambria Math" panose="02040503050406030204" pitchFamily="18" charset="0"/>
                          </a:rPr>
                          <m:t>𝐴</m:t>
                        </m:r>
                      </m:e>
                      <m:sup>
                        <m:r>
                          <a:rPr lang="en-US" sz="2000" b="0" i="1" smtClean="0">
                            <a:solidFill>
                              <a:srgbClr val="009900"/>
                            </a:solidFill>
                            <a:latin typeface="Cambria Math" panose="02040503050406030204" pitchFamily="18" charset="0"/>
                          </a:rPr>
                          <m:t>𝑐</m:t>
                        </m:r>
                      </m:sup>
                    </m:sSup>
                  </m:oMath>
                </a14:m>
                <a:r>
                  <a:rPr lang="en-US" sz="2000" dirty="0">
                    <a:solidFill>
                      <a:srgbClr val="A50021"/>
                    </a:solidFill>
                  </a:rPr>
                  <a:t> </a:t>
                </a:r>
                <a:r>
                  <a:rPr lang="en-US" sz="2000" dirty="0"/>
                  <a:t>is “sun”</a:t>
                </a:r>
              </a:p>
              <a:p>
                <a:pPr>
                  <a:lnSpc>
                    <a:spcPct val="150000"/>
                  </a:lnSpc>
                </a:pPr>
                <a:r>
                  <a:rPr lang="en-US" sz="2000" dirty="0" smtClean="0"/>
                  <a:t>If I’m a wimp who prefers </a:t>
                </a:r>
                <a14:m>
                  <m:oMath xmlns:m="http://schemas.openxmlformats.org/officeDocument/2006/math">
                    <m:r>
                      <a:rPr lang="en-US" sz="2000" i="1" dirty="0" smtClean="0">
                        <a:solidFill>
                          <a:srgbClr val="7030A0"/>
                        </a:solidFill>
                        <a:latin typeface="Cambria Math" panose="02040503050406030204" pitchFamily="18" charset="0"/>
                      </a:rPr>
                      <m:t>𝑢𝑚𝑏𝑟𝑒𝑙𝑙𝑎</m:t>
                    </m:r>
                  </m:oMath>
                </a14:m>
                <a:r>
                  <a:rPr lang="en-US" sz="2000" dirty="0" smtClean="0"/>
                  <a:t> to a </a:t>
                </a:r>
                <a14:m>
                  <m:oMath xmlns:m="http://schemas.openxmlformats.org/officeDocument/2006/math">
                    <m:r>
                      <a:rPr lang="en-US" sz="2000" i="1" dirty="0" smtClean="0">
                        <a:solidFill>
                          <a:srgbClr val="7030A0"/>
                        </a:solidFill>
                        <a:latin typeface="Cambria Math" panose="02040503050406030204" pitchFamily="18" charset="0"/>
                      </a:rPr>
                      <m:t>𝑠𝑤𝑖𝑚𝑠𝑢𝑖𝑡</m:t>
                    </m:r>
                  </m:oMath>
                </a14:m>
                <a:r>
                  <a:rPr lang="en-US" sz="2000" dirty="0" smtClean="0"/>
                  <a:t> you might infer that I think that </a:t>
                </a:r>
                <a14:m>
                  <m:oMath xmlns:m="http://schemas.openxmlformats.org/officeDocument/2006/math">
                    <m:r>
                      <a:rPr lang="en-US" sz="2000" i="1" dirty="0" smtClean="0">
                        <a:solidFill>
                          <a:srgbClr val="009900"/>
                        </a:solidFill>
                        <a:latin typeface="Cambria Math" panose="02040503050406030204" pitchFamily="18" charset="0"/>
                      </a:rPr>
                      <m:t>𝑅𝑎𝑖𝑛</m:t>
                    </m:r>
                  </m:oMath>
                </a14:m>
                <a:r>
                  <a:rPr lang="en-US" sz="2000" dirty="0" smtClean="0"/>
                  <a:t> is more likely than </a:t>
                </a:r>
                <a14:m>
                  <m:oMath xmlns:m="http://schemas.openxmlformats.org/officeDocument/2006/math">
                    <m:r>
                      <a:rPr lang="en-US" sz="2000" i="1" dirty="0" smtClean="0">
                        <a:solidFill>
                          <a:srgbClr val="009900"/>
                        </a:solidFill>
                        <a:latin typeface="Cambria Math" panose="02040503050406030204" pitchFamily="18" charset="0"/>
                      </a:rPr>
                      <m:t>𝑆𝑢𝑛</m:t>
                    </m:r>
                  </m:oMath>
                </a14:m>
                <a:endParaRPr lang="en-US" sz="2000" dirty="0" smtClean="0">
                  <a:solidFill>
                    <a:srgbClr val="009900"/>
                  </a:solidFill>
                </a:endParaRPr>
              </a:p>
              <a:p>
                <a:pPr>
                  <a:lnSpc>
                    <a:spcPct val="150000"/>
                  </a:lnSpc>
                </a:pPr>
                <a:r>
                  <a:rPr lang="en-US" sz="2000" dirty="0" smtClean="0"/>
                  <a:t>Which might be true but doesn’t follow from the ranking </a:t>
                </a:r>
              </a:p>
              <a:p>
                <a:pPr>
                  <a:lnSpc>
                    <a:spcPct val="150000"/>
                  </a:lnSpc>
                </a:pPr>
                <a:endParaRPr lang="en-US" sz="24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5400600" cy="5262979"/>
              </a:xfrm>
              <a:prstGeom prst="rect">
                <a:avLst/>
              </a:prstGeom>
              <a:blipFill rotWithShape="1">
                <a:blip r:embed="rId2"/>
                <a:stretch>
                  <a:fillRect l="-1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84168" y="1629277"/>
                <a:ext cx="2376264" cy="2862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solidFill>
                                <a:srgbClr val="009900"/>
                              </a:solidFill>
                              <a:latin typeface="Cambria Math" panose="02040503050406030204" pitchFamily="18" charset="0"/>
                            </a:rPr>
                          </m:ctrlPr>
                        </m:dPr>
                        <m:e>
                          <m:r>
                            <a:rPr lang="en-US" b="0" i="1" smtClean="0">
                              <a:solidFill>
                                <a:srgbClr val="009900"/>
                              </a:solidFill>
                              <a:latin typeface="Cambria Math" panose="02040503050406030204" pitchFamily="18" charset="0"/>
                            </a:rPr>
                            <m:t>𝑅𝑎𝑖𝑛</m:t>
                          </m:r>
                          <m:r>
                            <a:rPr lang="en-US" b="0" i="1" smtClean="0">
                              <a:solidFill>
                                <a:srgbClr val="009900"/>
                              </a:solidFill>
                              <a:latin typeface="Cambria Math" panose="02040503050406030204" pitchFamily="18" charset="0"/>
                            </a:rPr>
                            <m:t>, </m:t>
                          </m:r>
                          <m:r>
                            <a:rPr lang="en-US" b="0" i="1" smtClean="0">
                              <a:solidFill>
                                <a:srgbClr val="009900"/>
                              </a:solidFill>
                              <a:latin typeface="Cambria Math" panose="02040503050406030204" pitchFamily="18" charset="0"/>
                            </a:rPr>
                            <m:t>𝑆𝑢𝑛</m:t>
                          </m:r>
                        </m:e>
                      </m:d>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d>
                        <m:dPr>
                          <m:ctrlPr>
                            <a:rPr lang="en-US" b="0" i="1" dirty="0" smtClean="0">
                              <a:solidFill>
                                <a:srgbClr val="7030A0"/>
                              </a:solidFill>
                              <a:latin typeface="Cambria Math" panose="02040503050406030204" pitchFamily="18" charset="0"/>
                            </a:rPr>
                          </m:ctrlPr>
                        </m:dPr>
                        <m:e>
                          <m:r>
                            <m:rPr>
                              <m:sty m:val="p"/>
                            </m:rPr>
                            <a:rPr lang="en-US" b="0" i="0" dirty="0" smtClean="0">
                              <a:solidFill>
                                <a:srgbClr val="7030A0"/>
                              </a:solidFill>
                              <a:latin typeface="Cambria Math" panose="02040503050406030204" pitchFamily="18" charset="0"/>
                            </a:rPr>
                            <m:t>umbrella</m:t>
                          </m:r>
                          <m:r>
                            <a:rPr lang="en-US" b="0" i="0" dirty="0" smtClean="0">
                              <a:solidFill>
                                <a:srgbClr val="7030A0"/>
                              </a:solidFill>
                              <a:latin typeface="Cambria Math" panose="02040503050406030204" pitchFamily="18" charset="0"/>
                            </a:rPr>
                            <m:t>,</m:t>
                          </m:r>
                          <m:r>
                            <m:rPr>
                              <m:sty m:val="p"/>
                            </m:rPr>
                            <a:rPr lang="en-US" b="0" i="0" dirty="0" smtClean="0">
                              <a:solidFill>
                                <a:srgbClr val="7030A0"/>
                              </a:solidFill>
                              <a:latin typeface="Cambria Math" panose="02040503050406030204" pitchFamily="18" charset="0"/>
                            </a:rPr>
                            <m:t>swimsuit</m:t>
                          </m:r>
                        </m:e>
                      </m:d>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d>
                        <m:dPr>
                          <m:ctrlPr>
                            <a:rPr lang="en-US" i="1" dirty="0" smtClean="0">
                              <a:solidFill>
                                <a:srgbClr val="7030A0"/>
                              </a:solidFill>
                              <a:latin typeface="Cambria Math" panose="02040503050406030204" pitchFamily="18" charset="0"/>
                            </a:rPr>
                          </m:ctrlPr>
                        </m:dPr>
                        <m:e>
                          <m:r>
                            <m:rPr>
                              <m:sty m:val="p"/>
                            </m:rPr>
                            <a:rPr lang="en-US" dirty="0">
                              <a:solidFill>
                                <a:srgbClr val="7030A0"/>
                              </a:solidFill>
                              <a:latin typeface="Cambria Math" panose="02040503050406030204" pitchFamily="18" charset="0"/>
                            </a:rPr>
                            <m:t>umbrella</m:t>
                          </m:r>
                          <m:r>
                            <a:rPr lang="en-US" dirty="0">
                              <a:solidFill>
                                <a:srgbClr val="7030A0"/>
                              </a:solidFill>
                              <a:latin typeface="Cambria Math" panose="02040503050406030204" pitchFamily="18" charset="0"/>
                            </a:rPr>
                            <m:t>,</m:t>
                          </m:r>
                          <m:r>
                            <m:rPr>
                              <m:sty m:val="p"/>
                            </m:rPr>
                            <a:rPr lang="en-US" b="0" i="0" dirty="0" smtClean="0">
                              <a:solidFill>
                                <a:srgbClr val="7030A0"/>
                              </a:solidFill>
                              <a:latin typeface="Cambria Math" panose="02040503050406030204" pitchFamily="18" charset="0"/>
                            </a:rPr>
                            <m:t>umbrella</m:t>
                          </m:r>
                        </m:e>
                      </m:d>
                    </m:oMath>
                  </m:oMathPara>
                </a14:m>
                <a:endParaRPr lang="en-US" dirty="0">
                  <a:solidFill>
                    <a:srgbClr val="7030A0"/>
                  </a:solidFill>
                </a:endParaRPr>
              </a:p>
              <a:p>
                <a:endParaRPr lang="en-US" dirty="0" smtClean="0">
                  <a:solidFill>
                    <a:srgbClr val="7030A0"/>
                  </a:solidFill>
                </a:endParaRPr>
              </a:p>
              <a:p>
                <a:pPr/>
                <a14:m>
                  <m:oMathPara xmlns:m="http://schemas.openxmlformats.org/officeDocument/2006/math">
                    <m:oMathParaPr>
                      <m:jc m:val="centerGroup"/>
                    </m:oMathParaPr>
                    <m:oMath xmlns:m="http://schemas.openxmlformats.org/officeDocument/2006/math">
                      <m:d>
                        <m:dPr>
                          <m:ctrlPr>
                            <a:rPr lang="en-US" i="1" dirty="0">
                              <a:solidFill>
                                <a:srgbClr val="7030A0"/>
                              </a:solidFill>
                              <a:latin typeface="Cambria Math" panose="02040503050406030204" pitchFamily="18" charset="0"/>
                            </a:rPr>
                          </m:ctrlPr>
                        </m:dPr>
                        <m:e>
                          <m:r>
                            <m:rPr>
                              <m:sty m:val="p"/>
                            </m:rPr>
                            <a:rPr lang="en-US" b="0" i="0" dirty="0" smtClean="0">
                              <a:solidFill>
                                <a:srgbClr val="7030A0"/>
                              </a:solidFill>
                              <a:latin typeface="Cambria Math" panose="02040503050406030204" pitchFamily="18" charset="0"/>
                            </a:rPr>
                            <m:t>swimsuit</m:t>
                          </m:r>
                          <m:r>
                            <a:rPr lang="en-US" dirty="0">
                              <a:solidFill>
                                <a:srgbClr val="7030A0"/>
                              </a:solidFill>
                              <a:latin typeface="Cambria Math" panose="02040503050406030204" pitchFamily="18" charset="0"/>
                            </a:rPr>
                            <m:t>,</m:t>
                          </m:r>
                          <m:r>
                            <m:rPr>
                              <m:sty m:val="p"/>
                            </m:rPr>
                            <a:rPr lang="en-US" dirty="0">
                              <a:solidFill>
                                <a:srgbClr val="7030A0"/>
                              </a:solidFill>
                              <a:latin typeface="Cambria Math" panose="02040503050406030204" pitchFamily="18" charset="0"/>
                            </a:rPr>
                            <m:t>swimsuit</m:t>
                          </m:r>
                        </m:e>
                      </m:d>
                    </m:oMath>
                  </m:oMathPara>
                </a14:m>
                <a:endParaRPr lang="en-US" dirty="0">
                  <a:solidFill>
                    <a:srgbClr val="7030A0"/>
                  </a:solidFill>
                </a:endParaRPr>
              </a:p>
              <a:p>
                <a:endParaRPr lang="en-US" dirty="0" smtClean="0">
                  <a:solidFill>
                    <a:srgbClr val="7030A0"/>
                  </a:solidFill>
                </a:endParaRPr>
              </a:p>
              <a:p>
                <a:pPr/>
                <a14:m>
                  <m:oMathPara xmlns:m="http://schemas.openxmlformats.org/officeDocument/2006/math">
                    <m:oMathParaPr>
                      <m:jc m:val="centerGroup"/>
                    </m:oMathParaPr>
                    <m:oMath xmlns:m="http://schemas.openxmlformats.org/officeDocument/2006/math">
                      <m:d>
                        <m:dPr>
                          <m:ctrlPr>
                            <a:rPr lang="en-US" i="1" dirty="0">
                              <a:solidFill>
                                <a:srgbClr val="7030A0"/>
                              </a:solidFill>
                              <a:latin typeface="Cambria Math" panose="02040503050406030204" pitchFamily="18" charset="0"/>
                            </a:rPr>
                          </m:ctrlPr>
                        </m:dPr>
                        <m:e>
                          <m:r>
                            <m:rPr>
                              <m:sty m:val="p"/>
                            </m:rPr>
                            <a:rPr lang="en-US" dirty="0">
                              <a:solidFill>
                                <a:srgbClr val="7030A0"/>
                              </a:solidFill>
                              <a:latin typeface="Cambria Math" panose="02040503050406030204" pitchFamily="18" charset="0"/>
                            </a:rPr>
                            <m:t>swimsuit</m:t>
                          </m:r>
                          <m:r>
                            <a:rPr lang="en-US" b="0" i="0" dirty="0" smtClean="0">
                              <a:solidFill>
                                <a:srgbClr val="7030A0"/>
                              </a:solidFill>
                              <a:latin typeface="Cambria Math" panose="02040503050406030204" pitchFamily="18" charset="0"/>
                            </a:rPr>
                            <m:t>,</m:t>
                          </m:r>
                          <m:r>
                            <m:rPr>
                              <m:sty m:val="p"/>
                            </m:rPr>
                            <a:rPr lang="en-US" dirty="0">
                              <a:solidFill>
                                <a:srgbClr val="7030A0"/>
                              </a:solidFill>
                              <a:latin typeface="Cambria Math" panose="02040503050406030204" pitchFamily="18" charset="0"/>
                            </a:rPr>
                            <m:t>umbrella</m:t>
                          </m:r>
                        </m:e>
                      </m:d>
                    </m:oMath>
                  </m:oMathPara>
                </a14:m>
                <a:endParaRPr lang="en-US"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84168" y="1629277"/>
                <a:ext cx="2376264" cy="28623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5400000">
                <a:off x="7068313" y="249753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rot="5400000">
                <a:off x="7068313" y="2497531"/>
                <a:ext cx="36004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5400000">
                <a:off x="7068313" y="305020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FF0000"/>
                          </a:solidFill>
                          <a:latin typeface="Cambria Math"/>
                          <a:ea typeface="Cambria Math"/>
                        </a:rPr>
                        <m:t>≻</m:t>
                      </m:r>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rot="5400000">
                <a:off x="7068313" y="3050208"/>
                <a:ext cx="36004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5400000">
                <a:off x="7092280" y="360288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FF0000"/>
                          </a:solidFill>
                          <a:latin typeface="Cambria Math"/>
                          <a:ea typeface="Cambria Math"/>
                        </a:rPr>
                        <m:t>≻</m:t>
                      </m:r>
                    </m:oMath>
                  </m:oMathPara>
                </a14:m>
                <a:endParaRPr lang="en-US"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rot="5400000">
                <a:off x="7092280" y="3602885"/>
                <a:ext cx="360040"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398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State dependent utility</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39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28650" y="1406188"/>
                <a:ext cx="8064896" cy="3608617"/>
              </a:xfrm>
              <a:prstGeom prst="rect">
                <a:avLst/>
              </a:prstGeom>
              <a:noFill/>
            </p:spPr>
            <p:txBody>
              <a:bodyPr wrap="square" rtlCol="0">
                <a:spAutoFit/>
              </a:bodyPr>
              <a:lstStyle/>
              <a:p>
                <a:pPr>
                  <a:lnSpc>
                    <a:spcPct val="150000"/>
                  </a:lnSpc>
                </a:pPr>
                <a:r>
                  <a:rPr lang="en-US" sz="2400" dirty="0" smtClean="0"/>
                  <a:t>We could think of</a:t>
                </a:r>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𝑢</m:t>
                      </m:r>
                      <m:r>
                        <a:rPr lang="en-US" sz="2400" b="0" i="1" smtClean="0">
                          <a:solidFill>
                            <a:srgbClr val="FF0000"/>
                          </a:solidFill>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𝑋</m:t>
                      </m:r>
                      <m:r>
                        <a:rPr lang="en-US"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oMath>
                  </m:oMathPara>
                </a14:m>
                <a:endParaRPr lang="en-US" sz="2400" dirty="0"/>
              </a:p>
              <a:p>
                <a:pPr>
                  <a:lnSpc>
                    <a:spcPct val="150000"/>
                  </a:lnSpc>
                </a:pPr>
                <a:r>
                  <a:rPr lang="en-US" sz="2400" dirty="0" smtClean="0"/>
                  <a:t>such </a:t>
                </a:r>
                <a:r>
                  <a:rPr lang="en-US" sz="2400" dirty="0"/>
                  <a:t>that, for every </a:t>
                </a:r>
                <a14:m>
                  <m:oMath xmlns:m="http://schemas.openxmlformats.org/officeDocument/2006/math">
                    <m:r>
                      <a:rPr lang="en-US" sz="2400" i="1">
                        <a:solidFill>
                          <a:srgbClr val="7030A0"/>
                        </a:solidFill>
                        <a:latin typeface="Cambria Math" panose="02040503050406030204" pitchFamily="18" charset="0"/>
                      </a:rPr>
                      <m:t>𝑓</m:t>
                    </m:r>
                    <m:r>
                      <a:rPr lang="en-US" sz="2400" i="1">
                        <a:solidFill>
                          <a:srgbClr val="C00000"/>
                        </a:solidFill>
                        <a:latin typeface="Cambria Math" panose="02040503050406030204" pitchFamily="18" charset="0"/>
                      </a:rPr>
                      <m:t>,</m:t>
                    </m:r>
                    <m:r>
                      <a:rPr lang="en-US" sz="2400" i="1">
                        <a:solidFill>
                          <a:srgbClr val="7030A0"/>
                        </a:solidFill>
                        <a:latin typeface="Cambria Math" panose="02040503050406030204" pitchFamily="18" charset="0"/>
                      </a:rPr>
                      <m:t>𝑔</m:t>
                    </m:r>
                  </m:oMath>
                </a14:m>
                <a:endParaRPr lang="en-US" sz="2400" dirty="0"/>
              </a:p>
              <a:p>
                <a:pPr algn="ctr">
                  <a:lnSpc>
                    <a:spcPct val="150000"/>
                  </a:lnSpc>
                </a:pPr>
                <a14:m>
                  <m:oMath xmlns:m="http://schemas.openxmlformats.org/officeDocument/2006/math">
                    <m:r>
                      <a:rPr lang="en-US" sz="2400" i="1">
                        <a:solidFill>
                          <a:srgbClr val="7030A0"/>
                        </a:solidFill>
                        <a:latin typeface="Cambria Math" panose="02040503050406030204" pitchFamily="18" charset="0"/>
                      </a:rPr>
                      <m:t>𝑓</m:t>
                    </m:r>
                    <m:r>
                      <a:rPr lang="en-US" sz="2400" i="1" dirty="0" smtClean="0">
                        <a:solidFill>
                          <a:srgbClr val="C00000"/>
                        </a:solidFill>
                        <a:latin typeface="Cambria Math"/>
                        <a:ea typeface="Cambria Math"/>
                      </a:rPr>
                      <m:t>≽</m:t>
                    </m:r>
                    <m:r>
                      <a:rPr lang="en-US" sz="2400" i="1">
                        <a:solidFill>
                          <a:srgbClr val="7030A0"/>
                        </a:solidFill>
                        <a:latin typeface="Cambria Math" panose="02040503050406030204" pitchFamily="18" charset="0"/>
                      </a:rPr>
                      <m:t>𝑔</m:t>
                    </m:r>
                    <m:r>
                      <a:rPr lang="en-US" sz="2400" i="1">
                        <a:solidFill>
                          <a:srgbClr val="7030A0"/>
                        </a:solidFill>
                        <a:latin typeface="Cambria Math" panose="02040503050406030204" pitchFamily="18" charset="0"/>
                      </a:rPr>
                      <m:t>  ⇔  </m:t>
                    </m:r>
                    <m:nary>
                      <m:naryPr>
                        <m:limLoc m:val="undOvr"/>
                        <m:subHide m:val="on"/>
                        <m:supHide m:val="on"/>
                        <m:ctrlPr>
                          <a:rPr lang="en-US" sz="2400" i="1">
                            <a:solidFill>
                              <a:srgbClr val="7030A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𝑢</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𝑓</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𝑠</m:t>
                                </m:r>
                              </m:e>
                            </m:d>
                            <m:r>
                              <a:rPr lang="en-US" sz="2400" b="0" i="1" smtClean="0">
                                <a:solidFill>
                                  <a:srgbClr val="7030A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𝑠</m:t>
                            </m:r>
                          </m:e>
                        </m:d>
                        <m:r>
                          <a:rPr lang="en-US" sz="2400" i="1">
                            <a:solidFill>
                              <a:srgbClr val="7030A0"/>
                            </a:solidFill>
                            <a:latin typeface="Cambria Math" panose="02040503050406030204" pitchFamily="18" charset="0"/>
                            <a:ea typeface="Cambria Math" panose="02040503050406030204" pitchFamily="18" charset="0"/>
                          </a:rPr>
                          <m:t>𝑑</m:t>
                        </m:r>
                        <m:r>
                          <a:rPr lang="en-US" sz="2400" i="1">
                            <a:solidFill>
                              <a:srgbClr val="FF0000"/>
                            </a:solidFill>
                            <a:latin typeface="Cambria Math" panose="02040503050406030204" pitchFamily="18" charset="0"/>
                            <a:ea typeface="Cambria Math" panose="02040503050406030204" pitchFamily="18" charset="0"/>
                          </a:rPr>
                          <m:t>𝑝</m:t>
                        </m:r>
                        <m:r>
                          <a:rPr lang="en-US" sz="240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2400" i="1">
                                <a:solidFill>
                                  <a:srgbClr val="7030A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𝑢</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𝑔</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𝑠</m:t>
                                    </m:r>
                                  </m:e>
                                </m:d>
                                <m:r>
                                  <a:rPr lang="en-US" sz="2400" b="0" i="1" smtClean="0">
                                    <a:solidFill>
                                      <a:srgbClr val="7030A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𝑠</m:t>
                                </m:r>
                              </m:e>
                            </m:d>
                            <m:r>
                              <a:rPr lang="en-US" sz="2400" i="1">
                                <a:solidFill>
                                  <a:srgbClr val="7030A0"/>
                                </a:solidFill>
                                <a:latin typeface="Cambria Math" panose="02040503050406030204" pitchFamily="18" charset="0"/>
                                <a:ea typeface="Cambria Math" panose="02040503050406030204" pitchFamily="18" charset="0"/>
                              </a:rPr>
                              <m:t>𝑑</m:t>
                            </m:r>
                            <m:r>
                              <a:rPr lang="en-US" sz="2400" i="1">
                                <a:solidFill>
                                  <a:srgbClr val="FF0000"/>
                                </a:solidFill>
                                <a:latin typeface="Cambria Math" panose="02040503050406030204" pitchFamily="18" charset="0"/>
                                <a:ea typeface="Cambria Math" panose="02040503050406030204" pitchFamily="18" charset="0"/>
                              </a:rPr>
                              <m:t>𝑝</m:t>
                            </m:r>
                          </m:e>
                        </m:nary>
                      </m:e>
                    </m:nary>
                  </m:oMath>
                </a14:m>
                <a:r>
                  <a:rPr lang="en-US" sz="2400" dirty="0" smtClean="0">
                    <a:solidFill>
                      <a:srgbClr val="7030A0"/>
                    </a:solidFill>
                  </a:rPr>
                  <a:t> </a:t>
                </a:r>
              </a:p>
              <a:p>
                <a:pPr>
                  <a:lnSpc>
                    <a:spcPct val="150000"/>
                  </a:lnSpc>
                </a:pPr>
                <a:r>
                  <a:rPr lang="en-US" sz="2400" dirty="0" smtClean="0"/>
                  <a:t>A major </a:t>
                </a:r>
                <a:r>
                  <a:rPr lang="en-US" sz="2400" dirty="0" smtClean="0">
                    <a:solidFill>
                      <a:srgbClr val="FF0000"/>
                    </a:solidFill>
                  </a:rPr>
                  <a:t>conceptual cost</a:t>
                </a:r>
                <a:r>
                  <a:rPr lang="en-US" sz="2400" dirty="0" smtClean="0"/>
                  <a:t>: </a:t>
                </a:r>
                <a:r>
                  <a:rPr lang="en-US" sz="2400" dirty="0" smtClean="0">
                    <a:solidFill>
                      <a:srgbClr val="7030A0"/>
                    </a:solidFill>
                  </a:rPr>
                  <a:t>we would lose uniqueness of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𝑝</m:t>
                    </m:r>
                  </m:oMath>
                </a14:m>
                <a:endParaRPr lang="en-US" sz="2400" dirty="0" smtClean="0">
                  <a:solidFill>
                    <a:srgbClr val="7030A0"/>
                  </a:solidFill>
                </a:endParaRPr>
              </a:p>
              <a:p>
                <a:pPr>
                  <a:lnSpc>
                    <a:spcPct val="150000"/>
                  </a:lnSpc>
                </a:pPr>
                <a:r>
                  <a:rPr lang="en-US" sz="2400" dirty="0" smtClean="0"/>
                  <a:t>Only the product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𝑢</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𝑥</m:t>
                        </m:r>
                        <m:r>
                          <a:rPr lang="en-US" sz="2400" i="1">
                            <a:solidFill>
                              <a:srgbClr val="7030A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𝑠</m:t>
                        </m:r>
                      </m:e>
                    </m:d>
                    <m:r>
                      <a:rPr lang="en-US" sz="2400" i="1">
                        <a:solidFill>
                          <a:srgbClr val="FF0000"/>
                        </a:solidFill>
                        <a:latin typeface="Cambria Math" panose="02040503050406030204" pitchFamily="18" charset="0"/>
                        <a:ea typeface="Cambria Math" panose="02040503050406030204" pitchFamily="18" charset="0"/>
                      </a:rPr>
                      <m:t>𝑝</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𝑠</m:t>
                        </m:r>
                      </m:e>
                    </m:d>
                  </m:oMath>
                </a14:m>
                <a:r>
                  <a:rPr lang="en-US" sz="2400" dirty="0" smtClean="0"/>
                  <a:t> is observable</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28650" y="1406188"/>
                <a:ext cx="8064896" cy="3608617"/>
              </a:xfrm>
              <a:prstGeom prst="rect">
                <a:avLst/>
              </a:prstGeom>
              <a:blipFill>
                <a:blip r:embed="rId2"/>
                <a:stretch>
                  <a:fillRect l="-1134"/>
                </a:stretch>
              </a:blipFill>
            </p:spPr>
            <p:txBody>
              <a:bodyPr/>
              <a:lstStyle/>
              <a:p>
                <a:r>
                  <a:rPr lang="en-US">
                    <a:noFill/>
                  </a:rPr>
                  <a:t> </a:t>
                </a:r>
              </a:p>
            </p:txBody>
          </p:sp>
        </mc:Fallback>
      </mc:AlternateContent>
    </p:spTree>
    <p:extLst>
      <p:ext uri="{BB962C8B-B14F-4D97-AF65-F5344CB8AC3E}">
        <p14:creationId xmlns:p14="http://schemas.microsoft.com/office/powerpoint/2010/main" val="423793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lstStyle/>
          <a:p>
            <a:r>
              <a:rPr lang="en-US" altLang="en-US" sz="3600" dirty="0" smtClean="0">
                <a:solidFill>
                  <a:schemeClr val="accent2"/>
                </a:solidFill>
              </a:rPr>
              <a:t>Uncertainty</a:t>
            </a:r>
            <a:endParaRPr lang="he-IL" altLang="en-US" sz="3600" dirty="0" smtClean="0"/>
          </a:p>
        </p:txBody>
      </p:sp>
      <p:sp>
        <p:nvSpPr>
          <p:cNvPr id="144387" name="Content Placeholder 2"/>
          <p:cNvSpPr>
            <a:spLocks noGrp="1"/>
          </p:cNvSpPr>
          <p:nvPr>
            <p:ph idx="4294967295"/>
          </p:nvPr>
        </p:nvSpPr>
        <p:spPr/>
        <p:txBody>
          <a:bodyPr/>
          <a:lstStyle/>
          <a:p>
            <a:pPr algn="l" rtl="0">
              <a:lnSpc>
                <a:spcPct val="150000"/>
              </a:lnSpc>
            </a:pPr>
            <a:r>
              <a:rPr lang="en-US" altLang="en-US" sz="2400" dirty="0" smtClean="0"/>
              <a:t>As mentioned above, </a:t>
            </a:r>
            <a:r>
              <a:rPr lang="en-US" altLang="en-US" sz="2400" dirty="0" smtClean="0">
                <a:solidFill>
                  <a:srgbClr val="7030A0"/>
                </a:solidFill>
              </a:rPr>
              <a:t>Pascal (1670) </a:t>
            </a:r>
            <a:r>
              <a:rPr lang="en-US" altLang="en-US" sz="2400" dirty="0" smtClean="0"/>
              <a:t>already used (subjective) probabilities to discuss the problem of becoming a believer</a:t>
            </a:r>
          </a:p>
          <a:p>
            <a:pPr algn="l" rtl="0">
              <a:lnSpc>
                <a:spcPct val="150000"/>
              </a:lnSpc>
            </a:pPr>
            <a:r>
              <a:rPr lang="en-US" altLang="en-US" sz="2400" dirty="0" smtClean="0">
                <a:solidFill>
                  <a:srgbClr val="7030A0"/>
                </a:solidFill>
              </a:rPr>
              <a:t>Bayes (1763) </a:t>
            </a:r>
            <a:r>
              <a:rPr lang="en-US" altLang="en-US" sz="2400" dirty="0" smtClean="0"/>
              <a:t>used subjective probabilities to convince us that God exists</a:t>
            </a:r>
          </a:p>
          <a:p>
            <a:pPr algn="l" rtl="0">
              <a:lnSpc>
                <a:spcPct val="150000"/>
              </a:lnSpc>
            </a:pPr>
            <a:r>
              <a:rPr lang="en-US" altLang="en-US" sz="2400" dirty="0" smtClean="0">
                <a:solidFill>
                  <a:srgbClr val="FF0000"/>
                </a:solidFill>
              </a:rPr>
              <a:t>Can we always quantify uncertainty probabilistically?</a:t>
            </a:r>
          </a:p>
          <a:p>
            <a:pPr algn="l" rtl="0"/>
            <a:endParaRPr lang="he-IL" altLang="en-US" dirty="0" smtClean="0"/>
          </a:p>
        </p:txBody>
      </p:sp>
      <p:sp>
        <p:nvSpPr>
          <p:cNvPr id="14438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5D5D6D5-6949-4BE5-8F59-B06088A8397A}" type="slidenum">
              <a:rPr lang="ar-SA" altLang="en-US" sz="1400"/>
              <a:pPr algn="l" eaLnBrk="1" hangingPunct="1">
                <a:spcBef>
                  <a:spcPct val="0"/>
                </a:spcBef>
                <a:buFontTx/>
                <a:buNone/>
              </a:pPr>
              <a:t>4</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4</a:t>
            </a:fld>
            <a:endParaRPr lang="en-US" altLang="en-US"/>
          </a:p>
        </p:txBody>
      </p:sp>
    </p:spTree>
    <p:extLst>
      <p:ext uri="{BB962C8B-B14F-4D97-AF65-F5344CB8AC3E}">
        <p14:creationId xmlns:p14="http://schemas.microsoft.com/office/powerpoint/2010/main" val="2706114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Proponents of state dependent utility</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387" y="1581031"/>
            <a:ext cx="1709587" cy="2568050"/>
          </a:xfrm>
          <a:prstGeom prst="rect">
            <a:avLst/>
          </a:prstGeom>
        </p:spPr>
      </p:pic>
      <p:sp>
        <p:nvSpPr>
          <p:cNvPr id="6" name="TextBox 5"/>
          <p:cNvSpPr txBox="1"/>
          <p:nvPr/>
        </p:nvSpPr>
        <p:spPr>
          <a:xfrm>
            <a:off x="6492387" y="4387171"/>
            <a:ext cx="2304256" cy="369332"/>
          </a:xfrm>
          <a:prstGeom prst="rect">
            <a:avLst/>
          </a:prstGeom>
          <a:noFill/>
        </p:spPr>
        <p:txBody>
          <a:bodyPr wrap="square" rtlCol="0">
            <a:spAutoFit/>
          </a:bodyPr>
          <a:lstStyle/>
          <a:p>
            <a:r>
              <a:rPr lang="en-US" dirty="0" smtClean="0"/>
              <a:t>Edi Karni (b. 1944)</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789040"/>
            <a:ext cx="1790321" cy="26181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19" y="1565920"/>
            <a:ext cx="2079103" cy="2079103"/>
          </a:xfrm>
          <a:prstGeom prst="rect">
            <a:avLst/>
          </a:prstGeom>
        </p:spPr>
      </p:pic>
      <p:sp>
        <p:nvSpPr>
          <p:cNvPr id="10" name="TextBox 9"/>
          <p:cNvSpPr txBox="1"/>
          <p:nvPr/>
        </p:nvSpPr>
        <p:spPr>
          <a:xfrm>
            <a:off x="899592" y="4005064"/>
            <a:ext cx="2808312" cy="369332"/>
          </a:xfrm>
          <a:prstGeom prst="rect">
            <a:avLst/>
          </a:prstGeom>
          <a:noFill/>
        </p:spPr>
        <p:txBody>
          <a:bodyPr wrap="square" rtlCol="0">
            <a:spAutoFit/>
          </a:bodyPr>
          <a:lstStyle/>
          <a:p>
            <a:r>
              <a:rPr lang="en-US" dirty="0" smtClean="0"/>
              <a:t>Jacques </a:t>
            </a:r>
            <a:r>
              <a:rPr lang="en-US" dirty="0" err="1" smtClean="0"/>
              <a:t>Dr</a:t>
            </a:r>
            <a:r>
              <a:rPr lang="en-US" dirty="0" err="1"/>
              <a:t>è</a:t>
            </a:r>
            <a:r>
              <a:rPr lang="en-US" dirty="0" err="1" smtClean="0"/>
              <a:t>ze</a:t>
            </a:r>
            <a:r>
              <a:rPr lang="en-US" dirty="0" smtClean="0"/>
              <a:t> (b. 1929)</a:t>
            </a:r>
            <a:endParaRPr lang="en-US" dirty="0"/>
          </a:p>
        </p:txBody>
      </p:sp>
    </p:spTree>
    <p:extLst>
      <p:ext uri="{BB962C8B-B14F-4D97-AF65-F5344CB8AC3E}">
        <p14:creationId xmlns:p14="http://schemas.microsoft.com/office/powerpoint/2010/main" val="168442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a:solidFill>
                  <a:schemeClr val="accent2"/>
                </a:solidFill>
              </a:rPr>
              <a:t>An interesting example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28650" y="1406188"/>
                <a:ext cx="8064896" cy="4524315"/>
              </a:xfrm>
              <a:prstGeom prst="rect">
                <a:avLst/>
              </a:prstGeom>
              <a:noFill/>
            </p:spPr>
            <p:txBody>
              <a:bodyPr wrap="square" rtlCol="0">
                <a:spAutoFit/>
              </a:bodyPr>
              <a:lstStyle/>
              <a:p>
                <a:pPr>
                  <a:lnSpc>
                    <a:spcPct val="150000"/>
                  </a:lnSpc>
                </a:pPr>
                <a:r>
                  <a:rPr lang="en-US" sz="2400" dirty="0" smtClean="0">
                    <a:solidFill>
                      <a:srgbClr val="00B050"/>
                    </a:solidFill>
                  </a:rPr>
                  <a:t>Aumann</a:t>
                </a:r>
                <a:r>
                  <a:rPr lang="en-US" sz="2400" dirty="0" smtClean="0"/>
                  <a:t>: suppose that one’s spouse has to undergo a serious surgery.  The states:</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𝑆</m:t>
                      </m:r>
                      <m:r>
                        <a:rPr lang="en-US" sz="2400" b="0" i="1" smtClean="0">
                          <a:solidFill>
                            <a:srgbClr val="7030A0"/>
                          </a:solidFill>
                          <a:latin typeface="Cambria Math" panose="02040503050406030204" pitchFamily="18" charset="0"/>
                        </a:rPr>
                        <m:t>=</m:t>
                      </m:r>
                      <m:d>
                        <m:dPr>
                          <m:begChr m:val="{"/>
                          <m:endChr m:val="}"/>
                          <m:ctrlPr>
                            <a:rPr lang="en-US" sz="2400" b="0" i="1" smtClean="0">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𝑑𝑒𝑎𝑡</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 </m:t>
                          </m:r>
                          <m:r>
                            <a:rPr lang="en-US" sz="2400" i="1">
                              <a:solidFill>
                                <a:srgbClr val="7030A0"/>
                              </a:solidFill>
                              <a:latin typeface="Cambria Math" panose="02040503050406030204" pitchFamily="18" charset="0"/>
                            </a:rPr>
                            <m:t>𝑙𝑖𝑓𝑒</m:t>
                          </m:r>
                        </m:e>
                      </m:d>
                    </m:oMath>
                  </m:oMathPara>
                </a14:m>
                <a:endParaRPr lang="en-US" sz="2400" dirty="0" smtClean="0">
                  <a:solidFill>
                    <a:srgbClr val="7030A0"/>
                  </a:solidFill>
                </a:endParaRPr>
              </a:p>
              <a:p>
                <a:pPr>
                  <a:lnSpc>
                    <a:spcPct val="150000"/>
                  </a:lnSpc>
                </a:pPr>
                <a:r>
                  <a:rPr lang="en-US" sz="2400" dirty="0" smtClean="0"/>
                  <a:t>The </a:t>
                </a:r>
                <a:r>
                  <a:rPr lang="en-US" sz="2400" dirty="0" smtClean="0">
                    <a:solidFill>
                      <a:srgbClr val="FF0000"/>
                    </a:solidFill>
                  </a:rPr>
                  <a:t>known</a:t>
                </a:r>
                <a:r>
                  <a:rPr lang="en-US" sz="2400" dirty="0" smtClean="0"/>
                  <a:t> probabilities </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𝑞</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𝑑𝑒𝑎𝑡</m:t>
                          </m:r>
                          <m:r>
                            <a:rPr lang="en-US" sz="2400" b="0" i="1" smtClean="0">
                              <a:solidFill>
                                <a:srgbClr val="FF0000"/>
                              </a:solidFill>
                              <a:latin typeface="Cambria Math" panose="02040503050406030204" pitchFamily="18" charset="0"/>
                            </a:rPr>
                            <m:t>h</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𝑞</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𝑙𝑖𝑓𝑒</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0</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5</m:t>
                      </m:r>
                    </m:oMath>
                  </m:oMathPara>
                </a14:m>
                <a:endParaRPr lang="en-US" sz="2400" dirty="0" smtClean="0">
                  <a:solidFill>
                    <a:srgbClr val="FF0000"/>
                  </a:solidFill>
                </a:endParaRPr>
              </a:p>
              <a:p>
                <a:pPr>
                  <a:lnSpc>
                    <a:spcPct val="150000"/>
                  </a:lnSpc>
                </a:pPr>
                <a:r>
                  <a:rPr lang="en-US" sz="2400" dirty="0" smtClean="0"/>
                  <a:t>In case the spouse dies, one can’t enjoy life as much</a:t>
                </a:r>
              </a:p>
              <a:p>
                <a:pPr>
                  <a:lnSpc>
                    <a:spcPct val="150000"/>
                  </a:lnSpc>
                </a:pPr>
                <a:r>
                  <a:rPr lang="en-US" sz="2400" dirty="0" smtClean="0"/>
                  <a:t>For any </a:t>
                </a:r>
                <a14:m>
                  <m:oMath xmlns:m="http://schemas.openxmlformats.org/officeDocument/2006/math">
                    <m:r>
                      <a:rPr lang="en-US" sz="2400" b="0" i="1" smtClean="0">
                        <a:latin typeface="Cambria Math" panose="02040503050406030204" pitchFamily="18" charset="0"/>
                      </a:rPr>
                      <m:t>𝑥</m:t>
                    </m:r>
                  </m:oMath>
                </a14:m>
                <a:endParaRPr lang="en-US" sz="2400" dirty="0" smtClean="0"/>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𝑢</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𝑑𝑒𝑎𝑡</m:t>
                          </m:r>
                          <m:r>
                            <a:rPr lang="en-US" sz="2400" b="0" i="1" smtClean="0">
                              <a:solidFill>
                                <a:schemeClr val="tx1"/>
                              </a:solidFill>
                              <a:latin typeface="Cambria Math" panose="02040503050406030204" pitchFamily="18" charset="0"/>
                            </a:rPr>
                            <m:t>h</m:t>
                          </m:r>
                        </m:e>
                      </m:d>
                      <m:r>
                        <a:rPr lang="en-US" sz="2400" b="0" i="1" smtClean="0">
                          <a:solidFill>
                            <a:schemeClr val="tx1"/>
                          </a:solidFill>
                          <a:latin typeface="Cambria Math" panose="02040503050406030204" pitchFamily="18" charset="0"/>
                        </a:rPr>
                        <m:t>=</m:t>
                      </m:r>
                      <m:r>
                        <a:rPr lang="en-US" sz="2400" b="0" i="1" smtClean="0">
                          <a:solidFill>
                            <a:srgbClr val="00B050"/>
                          </a:solidFill>
                          <a:latin typeface="Cambria Math" panose="02040503050406030204" pitchFamily="18" charset="0"/>
                        </a:rPr>
                        <m:t>0</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5</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𝑢</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𝑙𝑖𝑓𝑒</m:t>
                      </m:r>
                      <m:r>
                        <a:rPr lang="en-US" sz="2400" b="0" i="1" smtClean="0">
                          <a:solidFill>
                            <a:schemeClr val="tx1"/>
                          </a:solidFill>
                          <a:latin typeface="Cambria Math" panose="02040503050406030204" pitchFamily="18" charset="0"/>
                        </a:rPr>
                        <m:t>)</m:t>
                      </m:r>
                    </m:oMath>
                  </m:oMathPara>
                </a14:m>
                <a:endParaRPr lang="en-US" sz="2400" dirty="0" smtClean="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8650" y="1406188"/>
                <a:ext cx="8064896" cy="4524315"/>
              </a:xfrm>
              <a:prstGeom prst="rect">
                <a:avLst/>
              </a:prstGeom>
              <a:blipFill>
                <a:blip r:embed="rId2"/>
                <a:stretch>
                  <a:fillRect l="-1134"/>
                </a:stretch>
              </a:blipFill>
            </p:spPr>
            <p:txBody>
              <a:bodyPr/>
              <a:lstStyle/>
              <a:p>
                <a:r>
                  <a:rPr lang="en-GB">
                    <a:noFill/>
                  </a:rPr>
                  <a:t> </a:t>
                </a:r>
              </a:p>
            </p:txBody>
          </p:sp>
        </mc:Fallback>
      </mc:AlternateContent>
    </p:spTree>
    <p:extLst>
      <p:ext uri="{BB962C8B-B14F-4D97-AF65-F5344CB8AC3E}">
        <p14:creationId xmlns:p14="http://schemas.microsoft.com/office/powerpoint/2010/main" val="271824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The </a:t>
            </a:r>
            <a:r>
              <a:rPr lang="en-US" sz="3600" dirty="0">
                <a:solidFill>
                  <a:schemeClr val="accent2"/>
                </a:solidFill>
              </a:rPr>
              <a:t>example – cont.</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8363272"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28650" y="1406188"/>
                <a:ext cx="8064896" cy="4755469"/>
              </a:xfrm>
              <a:prstGeom prst="rect">
                <a:avLst/>
              </a:prstGeom>
              <a:noFill/>
            </p:spPr>
            <p:txBody>
              <a:bodyPr wrap="square" rtlCol="0">
                <a:spAutoFit/>
              </a:bodyPr>
              <a:lstStyle/>
              <a:p>
                <a:pPr>
                  <a:lnSpc>
                    <a:spcPct val="150000"/>
                  </a:lnSpc>
                </a:pPr>
                <a:r>
                  <a:rPr lang="en-US" sz="2400" dirty="0" smtClean="0"/>
                  <a:t>The decision maker will </a:t>
                </a:r>
                <a:r>
                  <a:rPr lang="en-US" sz="2400" dirty="0" smtClean="0">
                    <a:solidFill>
                      <a:srgbClr val="0099FF"/>
                    </a:solidFill>
                  </a:rPr>
                  <a:t>satisfy all of Savage’s axioms</a:t>
                </a:r>
                <a:r>
                  <a:rPr lang="en-US" sz="2400" dirty="0" smtClean="0"/>
                  <a:t>, but the probability Savage derives </a:t>
                </a:r>
                <a:r>
                  <a:rPr lang="en-US" sz="2400" dirty="0" smtClean="0">
                    <a:solidFill>
                      <a:srgbClr val="FF0000"/>
                    </a:solidFill>
                  </a:rPr>
                  <a:t>won’t</a:t>
                </a:r>
                <a:r>
                  <a:rPr lang="en-US" sz="2400" dirty="0" smtClean="0"/>
                  <a:t> reflect the beliefs</a:t>
                </a:r>
              </a:p>
              <a:p>
                <a:pPr>
                  <a:lnSpc>
                    <a:spcPct val="150000"/>
                  </a:lnSpc>
                </a:pPr>
                <a:r>
                  <a:rPr lang="en-US" sz="2400" dirty="0" smtClean="0"/>
                  <a:t>For example, suppose that the utility from money is linear:</a:t>
                </a:r>
              </a:p>
              <a:p>
                <a:pPr>
                  <a:lnSpc>
                    <a:spcPct val="150000"/>
                  </a:lnSpc>
                </a:pPr>
                <a14:m>
                  <m:oMathPara xmlns:m="http://schemas.openxmlformats.org/officeDocument/2006/math">
                    <m:oMathParaPr>
                      <m:jc m:val="centerGroup"/>
                    </m:oMathParaPr>
                    <m:oMath xmlns:m="http://schemas.openxmlformats.org/officeDocument/2006/math">
                      <m:d>
                        <m:dPr>
                          <m:ctrlPr>
                            <a:rPr lang="en-US" sz="2400" b="0" i="1" smtClean="0">
                              <a:solidFill>
                                <a:srgbClr val="A50021"/>
                              </a:solidFill>
                              <a:latin typeface="Cambria Math" panose="02040503050406030204" pitchFamily="18" charset="0"/>
                            </a:rPr>
                          </m:ctrlPr>
                        </m:dPr>
                        <m:e>
                          <m:r>
                            <a:rPr lang="en-US" sz="2400" b="0" i="1" smtClean="0">
                              <a:solidFill>
                                <a:srgbClr val="A50021"/>
                              </a:solidFill>
                              <a:latin typeface="Cambria Math" panose="02040503050406030204" pitchFamily="18" charset="0"/>
                            </a:rPr>
                            <m:t>300</m:t>
                          </m:r>
                          <m:r>
                            <a:rPr lang="en-US" sz="2400" b="0" i="1" smtClean="0">
                              <a:solidFill>
                                <a:srgbClr val="A50021"/>
                              </a:solidFill>
                              <a:latin typeface="Cambria Math" panose="02040503050406030204" pitchFamily="18" charset="0"/>
                            </a:rPr>
                            <m:t>,</m:t>
                          </m:r>
                          <m:r>
                            <a:rPr lang="en-US" sz="2400" b="0" i="1" smtClean="0">
                              <a:solidFill>
                                <a:srgbClr val="A50021"/>
                              </a:solidFill>
                              <a:latin typeface="Cambria Math" panose="02040503050406030204" pitchFamily="18" charset="0"/>
                            </a:rPr>
                            <m:t>0</m:t>
                          </m:r>
                        </m:e>
                      </m:d>
                      <m:r>
                        <a:rPr lang="en-US" sz="2400" b="0" i="1" smtClean="0">
                          <a:solidFill>
                            <a:srgbClr val="A50021"/>
                          </a:solidFill>
                          <a:latin typeface="Cambria Math" panose="02040503050406030204" pitchFamily="18" charset="0"/>
                        </a:rPr>
                        <m:t> </m:t>
                      </m:r>
                      <m:r>
                        <a:rPr lang="en-US" sz="2400" b="0" i="1" smtClean="0">
                          <a:solidFill>
                            <a:srgbClr val="A50021"/>
                          </a:solidFill>
                          <a:latin typeface="Cambria Math" panose="02040503050406030204" pitchFamily="18" charset="0"/>
                          <a:ea typeface="Cambria Math" panose="02040503050406030204" pitchFamily="18" charset="0"/>
                        </a:rPr>
                        <m:t>~ (</m:t>
                      </m:r>
                      <m:r>
                        <a:rPr lang="en-US" sz="2400" b="0" i="1" smtClean="0">
                          <a:solidFill>
                            <a:srgbClr val="A50021"/>
                          </a:solidFill>
                          <a:latin typeface="Cambria Math" panose="02040503050406030204" pitchFamily="18" charset="0"/>
                          <a:ea typeface="Cambria Math" panose="02040503050406030204" pitchFamily="18" charset="0"/>
                        </a:rPr>
                        <m:t>100</m:t>
                      </m:r>
                      <m:r>
                        <a:rPr lang="en-US" sz="2400" b="0" i="1" smtClean="0">
                          <a:solidFill>
                            <a:srgbClr val="A50021"/>
                          </a:solidFill>
                          <a:latin typeface="Cambria Math" panose="02040503050406030204" pitchFamily="18" charset="0"/>
                          <a:ea typeface="Cambria Math" panose="02040503050406030204" pitchFamily="18" charset="0"/>
                        </a:rPr>
                        <m:t>,</m:t>
                      </m:r>
                      <m:r>
                        <a:rPr lang="en-US" sz="2400" b="0" i="1" smtClean="0">
                          <a:solidFill>
                            <a:srgbClr val="A50021"/>
                          </a:solidFill>
                          <a:latin typeface="Cambria Math" panose="02040503050406030204" pitchFamily="18" charset="0"/>
                          <a:ea typeface="Cambria Math" panose="02040503050406030204" pitchFamily="18" charset="0"/>
                        </a:rPr>
                        <m:t>100</m:t>
                      </m:r>
                      <m:r>
                        <a:rPr lang="en-US" sz="2400" b="0" i="1" smtClean="0">
                          <a:solidFill>
                            <a:srgbClr val="A50021"/>
                          </a:solidFill>
                          <a:latin typeface="Cambria Math" panose="02040503050406030204" pitchFamily="18" charset="0"/>
                          <a:ea typeface="Cambria Math" panose="02040503050406030204" pitchFamily="18" charset="0"/>
                        </a:rPr>
                        <m:t>)</m:t>
                      </m:r>
                    </m:oMath>
                  </m:oMathPara>
                </a14:m>
                <a:endParaRPr lang="en-US" sz="2400" dirty="0" smtClean="0">
                  <a:solidFill>
                    <a:srgbClr val="A50021"/>
                  </a:solidFill>
                </a:endParaRPr>
              </a:p>
              <a:p>
                <a:pPr>
                  <a:lnSpc>
                    <a:spcPct val="150000"/>
                  </a:lnSpc>
                </a:pPr>
                <a:r>
                  <a:rPr lang="en-US" sz="2400" dirty="0" smtClean="0"/>
                  <a:t>Because </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0</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5</m:t>
                      </m:r>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0</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5</m:t>
                      </m:r>
                      <m:r>
                        <a:rPr lang="en-US" sz="2400" b="0" i="1" smtClean="0">
                          <a:latin typeface="Cambria Math" panose="02040503050406030204" pitchFamily="18" charset="0"/>
                        </a:rPr>
                        <m:t>∗</m:t>
                      </m:r>
                      <m:r>
                        <a:rPr lang="en-US" sz="2400" b="0" i="1" smtClean="0">
                          <a:solidFill>
                            <a:srgbClr val="A50021"/>
                          </a:solidFill>
                          <a:latin typeface="Cambria Math" panose="02040503050406030204" pitchFamily="18" charset="0"/>
                        </a:rPr>
                        <m:t>300</m:t>
                      </m:r>
                      <m:r>
                        <a:rPr lang="en-US" sz="2400" b="0" i="1" smtClean="0">
                          <a:latin typeface="Cambria Math" panose="02040503050406030204" pitchFamily="18" charset="0"/>
                        </a:rPr>
                        <m:t>+</m:t>
                      </m:r>
                      <m:r>
                        <a:rPr lang="en-US" sz="2400" b="0" i="1" smtClean="0">
                          <a:solidFill>
                            <a:srgbClr val="00B050"/>
                          </a:solidFill>
                          <a:latin typeface="Cambria Math" panose="02040503050406030204" pitchFamily="18" charset="0"/>
                        </a:rPr>
                        <m:t>0</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5</m:t>
                      </m:r>
                      <m:r>
                        <a:rPr lang="en-US" sz="2400" b="0" i="1" smtClean="0">
                          <a:latin typeface="Cambria Math" panose="02040503050406030204" pitchFamily="18" charset="0"/>
                        </a:rPr>
                        <m:t>∗</m:t>
                      </m:r>
                      <m:r>
                        <a:rPr lang="en-US" sz="2400" b="0" i="1" smtClean="0">
                          <a:solidFill>
                            <a:srgbClr val="A50021"/>
                          </a:solidFill>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75</m:t>
                      </m:r>
                      <m:r>
                        <a:rPr lang="en-US" sz="2400" b="0" i="1" smtClean="0">
                          <a:latin typeface="Cambria Math" panose="02040503050406030204" pitchFamily="18" charset="0"/>
                        </a:rPr>
                        <m:t>=</m:t>
                      </m:r>
                      <m:r>
                        <a:rPr lang="en-US" sz="2400" i="1" smtClean="0">
                          <a:solidFill>
                            <a:srgbClr val="00B050"/>
                          </a:solidFill>
                          <a:latin typeface="Cambria Math" panose="02040503050406030204" pitchFamily="18" charset="0"/>
                        </a:rPr>
                        <m:t>0</m:t>
                      </m:r>
                      <m:r>
                        <a:rPr lang="en-US" sz="2400" i="1" smtClean="0">
                          <a:solidFill>
                            <a:srgbClr val="00B050"/>
                          </a:solidFill>
                          <a:latin typeface="Cambria Math" panose="02040503050406030204" pitchFamily="18" charset="0"/>
                        </a:rPr>
                        <m:t>.</m:t>
                      </m:r>
                      <m:r>
                        <a:rPr lang="en-US" sz="2400" i="1" smtClean="0">
                          <a:solidFill>
                            <a:srgbClr val="00B050"/>
                          </a:solidFill>
                          <a:latin typeface="Cambria Math" panose="02040503050406030204" pitchFamily="18" charset="0"/>
                        </a:rPr>
                        <m:t>5</m:t>
                      </m:r>
                      <m:r>
                        <a:rPr lang="en-US" sz="2400" i="1">
                          <a:latin typeface="Cambria Math" panose="02040503050406030204" pitchFamily="18" charset="0"/>
                        </a:rPr>
                        <m:t>∗</m:t>
                      </m:r>
                      <m:r>
                        <a:rPr lang="en-US" sz="2400" i="1" smtClean="0">
                          <a:solidFill>
                            <a:srgbClr val="FF0000"/>
                          </a:solidFill>
                          <a:latin typeface="Cambria Math" panose="02040503050406030204" pitchFamily="18" charset="0"/>
                        </a:rPr>
                        <m:t>0</m:t>
                      </m:r>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5</m:t>
                      </m:r>
                      <m:r>
                        <a:rPr lang="en-US" sz="2400" i="1">
                          <a:latin typeface="Cambria Math" panose="02040503050406030204" pitchFamily="18" charset="0"/>
                        </a:rPr>
                        <m:t>∗</m:t>
                      </m:r>
                      <m:r>
                        <a:rPr lang="en-US" sz="2400" b="0" i="1" smtClean="0">
                          <a:solidFill>
                            <a:srgbClr val="A50021"/>
                          </a:solidFill>
                          <a:latin typeface="Cambria Math" panose="02040503050406030204" pitchFamily="18" charset="0"/>
                        </a:rPr>
                        <m:t>100</m:t>
                      </m:r>
                      <m:r>
                        <a:rPr lang="en-US" sz="2400" i="1">
                          <a:latin typeface="Cambria Math" panose="02040503050406030204" pitchFamily="18" charset="0"/>
                        </a:rPr>
                        <m:t>+</m:t>
                      </m:r>
                      <m:r>
                        <a:rPr lang="en-US" sz="2400" i="1" smtClean="0">
                          <a:solidFill>
                            <a:srgbClr val="00B050"/>
                          </a:solidFill>
                          <a:latin typeface="Cambria Math" panose="02040503050406030204" pitchFamily="18" charset="0"/>
                        </a:rPr>
                        <m:t>0</m:t>
                      </m:r>
                      <m:r>
                        <a:rPr lang="en-US" sz="2400" i="1" smtClean="0">
                          <a:solidFill>
                            <a:srgbClr val="00B050"/>
                          </a:solidFill>
                          <a:latin typeface="Cambria Math" panose="02040503050406030204" pitchFamily="18" charset="0"/>
                        </a:rPr>
                        <m:t>.</m:t>
                      </m:r>
                      <m:r>
                        <a:rPr lang="en-US" sz="2400" i="1" smtClean="0">
                          <a:solidFill>
                            <a:srgbClr val="00B050"/>
                          </a:solidFill>
                          <a:latin typeface="Cambria Math" panose="02040503050406030204" pitchFamily="18" charset="0"/>
                        </a:rPr>
                        <m:t>5</m:t>
                      </m:r>
                      <m:r>
                        <a:rPr lang="en-US" sz="2400" i="1">
                          <a:latin typeface="Cambria Math" panose="02040503050406030204" pitchFamily="18" charset="0"/>
                        </a:rPr>
                        <m:t>∗</m:t>
                      </m:r>
                      <m:r>
                        <a:rPr lang="en-US" sz="2400" b="0" i="1" smtClean="0">
                          <a:solidFill>
                            <a:srgbClr val="A50021"/>
                          </a:solidFill>
                          <a:latin typeface="Cambria Math" panose="02040503050406030204" pitchFamily="18" charset="0"/>
                        </a:rPr>
                        <m:t>10</m:t>
                      </m:r>
                      <m:r>
                        <a:rPr lang="en-US" sz="2400" i="1">
                          <a:solidFill>
                            <a:srgbClr val="A50021"/>
                          </a:solidFill>
                          <a:latin typeface="Cambria Math" panose="02040503050406030204" pitchFamily="18" charset="0"/>
                        </a:rPr>
                        <m:t>0</m:t>
                      </m:r>
                    </m:oMath>
                  </m:oMathPara>
                </a14:m>
                <a:endParaRPr lang="en-US" sz="2400" dirty="0" smtClean="0">
                  <a:solidFill>
                    <a:srgbClr val="A50021"/>
                  </a:solidFill>
                </a:endParaRPr>
              </a:p>
              <a:p>
                <a:pPr>
                  <a:lnSpc>
                    <a:spcPct val="150000"/>
                  </a:lnSpc>
                </a:pPr>
                <a:r>
                  <a:rPr lang="en-US" sz="2400" dirty="0" smtClean="0"/>
                  <a:t>Compatible with </a:t>
                </a:r>
                <a:r>
                  <a:rPr lang="en-US" sz="2400" dirty="0" smtClean="0">
                    <a:solidFill>
                      <a:srgbClr val="00B0F0"/>
                    </a:solidFill>
                  </a:rPr>
                  <a:t>state-independent</a:t>
                </a:r>
                <a:r>
                  <a:rPr lang="en-US" sz="2400" dirty="0" smtClean="0"/>
                  <a:t> utility and beliefs </a:t>
                </a:r>
              </a:p>
              <a:p>
                <a:pPr algn="ctr">
                  <a:lnSpc>
                    <a:spcPct val="150000"/>
                  </a:lnSpc>
                </a:pPr>
                <a14:m>
                  <m:oMath xmlns:m="http://schemas.openxmlformats.org/officeDocument/2006/math">
                    <m:r>
                      <a:rPr lang="en-US" sz="2400" b="0" i="1" smtClean="0">
                        <a:solidFill>
                          <a:srgbClr val="FF0000"/>
                        </a:solidFill>
                        <a:latin typeface="Cambria Math" panose="02040503050406030204" pitchFamily="18" charset="0"/>
                      </a:rPr>
                      <m:t>𝑝</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𝑑𝑒𝑎𝑡</m:t>
                        </m:r>
                        <m:r>
                          <a:rPr lang="en-US" sz="2400" b="0" i="1" smtClean="0">
                            <a:solidFill>
                              <a:srgbClr val="FF0000"/>
                            </a:solidFill>
                            <a:latin typeface="Cambria Math" panose="02040503050406030204" pitchFamily="18" charset="0"/>
                          </a:rPr>
                          <m:t>h</m:t>
                        </m:r>
                      </m:e>
                    </m:d>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r>
                          <a:rPr lang="en-US" sz="2400" b="0" i="1" smtClean="0">
                            <a:solidFill>
                              <a:srgbClr val="FF0000"/>
                            </a:solidFill>
                            <a:latin typeface="Cambria Math" panose="02040503050406030204" pitchFamily="18" charset="0"/>
                          </a:rPr>
                          <m:t>3</m:t>
                        </m:r>
                      </m:den>
                    </m:f>
                    <m:r>
                      <a:rPr lang="en-US" sz="2400" b="0" i="0" smtClean="0">
                        <a:solidFill>
                          <a:srgbClr val="FF0000"/>
                        </a:solidFill>
                        <a:latin typeface="Cambria Math" panose="02040503050406030204" pitchFamily="18" charset="0"/>
                      </a:rPr>
                      <m:t>,</m:t>
                    </m:r>
                  </m:oMath>
                </a14:m>
                <a:r>
                  <a:rPr lang="en-US" sz="2400" dirty="0">
                    <a:solidFill>
                      <a:srgbClr val="FF0000"/>
                    </a:solidFill>
                  </a:rPr>
                  <a:t> </a:t>
                </a:r>
                <a14:m>
                  <m:oMath xmlns:m="http://schemas.openxmlformats.org/officeDocument/2006/math">
                    <m:r>
                      <a:rPr lang="en-US" sz="2400" i="1">
                        <a:solidFill>
                          <a:srgbClr val="FF0000"/>
                        </a:solidFill>
                        <a:latin typeface="Cambria Math" panose="02040503050406030204" pitchFamily="18" charset="0"/>
                      </a:rPr>
                      <m:t>𝑝</m:t>
                    </m:r>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𝑙𝑖𝑓𝑒</m:t>
                        </m:r>
                      </m:e>
                    </m:d>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3</m:t>
                        </m:r>
                      </m:den>
                    </m:f>
                  </m:oMath>
                </a14:m>
                <a:endParaRPr lang="en-US" sz="24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8650" y="1406188"/>
                <a:ext cx="8064896" cy="4755469"/>
              </a:xfrm>
              <a:prstGeom prst="rect">
                <a:avLst/>
              </a:prstGeom>
              <a:blipFill>
                <a:blip r:embed="rId2"/>
                <a:stretch>
                  <a:fillRect l="-1134" r="-1587"/>
                </a:stretch>
              </a:blipFill>
            </p:spPr>
            <p:txBody>
              <a:bodyPr/>
              <a:lstStyle/>
              <a:p>
                <a:r>
                  <a:rPr lang="en-US">
                    <a:noFill/>
                  </a:rPr>
                  <a:t> </a:t>
                </a:r>
              </a:p>
            </p:txBody>
          </p:sp>
        </mc:Fallback>
      </mc:AlternateContent>
    </p:spTree>
    <p:extLst>
      <p:ext uri="{BB962C8B-B14F-4D97-AF65-F5344CB8AC3E}">
        <p14:creationId xmlns:p14="http://schemas.microsoft.com/office/powerpoint/2010/main" val="3826893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The </a:t>
            </a:r>
            <a:r>
              <a:rPr lang="en-US" sz="3600" dirty="0">
                <a:solidFill>
                  <a:schemeClr val="accent2"/>
                </a:solidFill>
              </a:rPr>
              <a:t>example – cont.</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8363272"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43</a:t>
            </a:fld>
            <a:endParaRPr lang="en-US"/>
          </a:p>
        </p:txBody>
      </p:sp>
      <p:sp>
        <p:nvSpPr>
          <p:cNvPr id="8" name="TextBox 7"/>
          <p:cNvSpPr txBox="1"/>
          <p:nvPr/>
        </p:nvSpPr>
        <p:spPr>
          <a:xfrm>
            <a:off x="606388" y="1700808"/>
            <a:ext cx="8064896"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t>The example is a bit knife-edged</a:t>
            </a:r>
          </a:p>
          <a:p>
            <a:pPr marL="342900" indent="-342900">
              <a:lnSpc>
                <a:spcPct val="150000"/>
              </a:lnSpc>
              <a:buFont typeface="Arial" panose="020B0604020202020204" pitchFamily="34" charset="0"/>
              <a:buChar char="•"/>
            </a:pPr>
            <a:r>
              <a:rPr lang="en-US" sz="2400" dirty="0" smtClean="0"/>
              <a:t>If we add other decisions (</a:t>
            </a:r>
            <a:r>
              <a:rPr lang="en-US" sz="2400" dirty="0" smtClean="0">
                <a:solidFill>
                  <a:srgbClr val="7030A0"/>
                </a:solidFill>
              </a:rPr>
              <a:t>what to tell the children?</a:t>
            </a:r>
            <a:r>
              <a:rPr lang="en-US" sz="2400" dirty="0" smtClean="0"/>
              <a:t>)</a:t>
            </a:r>
            <a:r>
              <a:rPr lang="en-US" sz="2400" dirty="0" smtClean="0">
                <a:solidFill>
                  <a:srgbClr val="7030A0"/>
                </a:solidFill>
              </a:rPr>
              <a:t> </a:t>
            </a:r>
            <a:r>
              <a:rPr lang="en-US" sz="2400" dirty="0" smtClean="0"/>
              <a:t>we’ll get violations of P4</a:t>
            </a:r>
          </a:p>
          <a:p>
            <a:pPr marL="342900" indent="-342900">
              <a:lnSpc>
                <a:spcPct val="150000"/>
              </a:lnSpc>
              <a:buFont typeface="Arial" panose="020B0604020202020204" pitchFamily="34" charset="0"/>
              <a:buChar char="•"/>
            </a:pPr>
            <a:r>
              <a:rPr lang="en-US" sz="2400" dirty="0" smtClean="0"/>
              <a:t>Still, it raises an important question regarding the validity of choice data as a way to measure beliefs</a:t>
            </a:r>
          </a:p>
          <a:p>
            <a:pPr>
              <a:lnSpc>
                <a:spcPct val="150000"/>
              </a:lnSpc>
            </a:pPr>
            <a:endParaRPr lang="en-US" sz="2400" dirty="0">
              <a:solidFill>
                <a:srgbClr val="FF0000"/>
              </a:solidFill>
            </a:endParaRPr>
          </a:p>
        </p:txBody>
      </p:sp>
    </p:spTree>
    <p:extLst>
      <p:ext uri="{BB962C8B-B14F-4D97-AF65-F5344CB8AC3E}">
        <p14:creationId xmlns:p14="http://schemas.microsoft.com/office/powerpoint/2010/main" val="55625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196752"/>
            <a:ext cx="8229600" cy="4896544"/>
          </a:xfrm>
        </p:spPr>
        <p:txBody>
          <a:bodyPr/>
          <a:lstStyle/>
          <a:p>
            <a:pPr marL="0" indent="0" algn="l" rtl="0">
              <a:buNone/>
            </a:pPr>
            <a:r>
              <a:rPr lang="en-US" sz="2000" dirty="0" smtClean="0">
                <a:solidFill>
                  <a:srgbClr val="7030A0"/>
                </a:solidFill>
              </a:rPr>
              <a:t>On the determination of subjective probability by choice</a:t>
            </a:r>
            <a:endParaRPr lang="en-US" sz="2000" dirty="0">
              <a:solidFill>
                <a:srgbClr val="7030A0"/>
              </a:solidFill>
            </a:endParaRPr>
          </a:p>
          <a:p>
            <a:pPr marL="0" indent="0" algn="l" rtl="0">
              <a:buNone/>
            </a:pPr>
            <a:r>
              <a:rPr lang="en-US" sz="2000" dirty="0" smtClean="0">
                <a:solidFill>
                  <a:srgbClr val="FF0000"/>
                </a:solidFill>
              </a:rPr>
              <a:t>Edi </a:t>
            </a:r>
            <a:r>
              <a:rPr lang="en-US" sz="2000" dirty="0" err="1" smtClean="0">
                <a:solidFill>
                  <a:srgbClr val="FF0000"/>
                </a:solidFill>
              </a:rPr>
              <a:t>Karni</a:t>
            </a:r>
            <a:r>
              <a:rPr lang="en-US" sz="2000" dirty="0" smtClean="0">
                <a:solidFill>
                  <a:srgbClr val="FF0000"/>
                </a:solidFill>
              </a:rPr>
              <a:t>, Philippe </a:t>
            </a:r>
            <a:r>
              <a:rPr lang="en-US" sz="2000" dirty="0" err="1" smtClean="0">
                <a:solidFill>
                  <a:srgbClr val="FF0000"/>
                </a:solidFill>
              </a:rPr>
              <a:t>Mongin</a:t>
            </a:r>
            <a:endParaRPr lang="en-US" sz="2000" dirty="0" smtClean="0">
              <a:solidFill>
                <a:srgbClr val="FF0000"/>
              </a:solidFill>
            </a:endParaRPr>
          </a:p>
          <a:p>
            <a:pPr marL="0" indent="0" algn="l" rtl="0">
              <a:buNone/>
            </a:pPr>
            <a:r>
              <a:rPr lang="en-US" sz="1800" i="1" dirty="0" smtClean="0"/>
              <a:t>Management Science</a:t>
            </a:r>
            <a:r>
              <a:rPr lang="en-US" sz="1800" dirty="0" smtClean="0"/>
              <a:t>, Vol. 46, No. 2 (Feb. 2000), pp. 233-248</a:t>
            </a:r>
            <a:endParaRPr lang="en-US" sz="1800" dirty="0" smtClean="0">
              <a:solidFill>
                <a:srgbClr val="009900"/>
              </a:solidFill>
            </a:endParaRPr>
          </a:p>
          <a:p>
            <a:pPr marL="0" indent="0" algn="l" rtl="0">
              <a:buNone/>
            </a:pPr>
            <a:r>
              <a:rPr lang="en-US" sz="2000" dirty="0" smtClean="0">
                <a:solidFill>
                  <a:srgbClr val="009900"/>
                </a:solidFill>
              </a:rPr>
              <a:t>Abstract</a:t>
            </a:r>
            <a:endParaRPr lang="en-US" sz="1800" dirty="0" smtClean="0">
              <a:solidFill>
                <a:srgbClr val="009900"/>
              </a:solidFill>
            </a:endParaRPr>
          </a:p>
          <a:p>
            <a:pPr marL="0" indent="0" algn="l" rtl="0">
              <a:buNone/>
            </a:pPr>
            <a:r>
              <a:rPr lang="en-GB" sz="1800" dirty="0"/>
              <a:t>The paper explores the uniqueness properties of the subjective probabilities in two axiomatizations of state-dependent preferences. </a:t>
            </a:r>
            <a:r>
              <a:rPr lang="en-GB" sz="1800" dirty="0" err="1"/>
              <a:t>Karni</a:t>
            </a:r>
            <a:r>
              <a:rPr lang="en-GB" sz="1800" dirty="0"/>
              <a:t>, Schmeidler, and </a:t>
            </a:r>
            <a:r>
              <a:rPr lang="en-GB" sz="1800" dirty="0" err="1"/>
              <a:t>Vind’s</a:t>
            </a:r>
            <a:r>
              <a:rPr lang="en-GB" sz="1800" dirty="0"/>
              <a:t> (KSV 1983) system depends on selecting an arbitrary auxiliary probability, and as such, does not guarantee the uniqueness of the derived subjective probability. However, an axiom system initially designed by </a:t>
            </a:r>
            <a:r>
              <a:rPr lang="en-GB" sz="1800" dirty="0" err="1"/>
              <a:t>Karni</a:t>
            </a:r>
            <a:r>
              <a:rPr lang="en-GB" sz="1800" dirty="0"/>
              <a:t> and Schmeidler (KS 1981) and further elaborated upon here does guarantee the desired uniqueness as well as a useful property of “stability” of the derived solution. When the preference relation displays state-independence, even the KS probabilities may not agree with those derived from the classic </a:t>
            </a:r>
            <a:r>
              <a:rPr lang="en-GB" sz="1800" dirty="0" err="1"/>
              <a:t>Anscombe-Aumann</a:t>
            </a:r>
            <a:r>
              <a:rPr lang="en-GB" sz="1800" dirty="0"/>
              <a:t> (AA 1963) theorem. However, we claim that, in this case, the KS rather than the AA probabilities are the appropriate representation of the agent’s beliefs.</a:t>
            </a:r>
            <a:endParaRPr lang="en-US" sz="1800" dirty="0" smtClean="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44</a:t>
            </a:fld>
            <a:endParaRPr lang="en-US" altLang="en-US"/>
          </a:p>
        </p:txBody>
      </p:sp>
    </p:spTree>
    <p:extLst>
      <p:ext uri="{BB962C8B-B14F-4D97-AF65-F5344CB8AC3E}">
        <p14:creationId xmlns:p14="http://schemas.microsoft.com/office/powerpoint/2010/main" val="728660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response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45</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99592" y="1405037"/>
                <a:ext cx="8064896" cy="4524315"/>
              </a:xfrm>
              <a:prstGeom prst="rect">
                <a:avLst/>
              </a:prstGeom>
              <a:noFill/>
            </p:spPr>
            <p:txBody>
              <a:bodyPr wrap="square" rtlCol="0">
                <a:spAutoFit/>
              </a:bodyPr>
              <a:lstStyle/>
              <a:p>
                <a:pPr>
                  <a:lnSpc>
                    <a:spcPct val="150000"/>
                  </a:lnSpc>
                </a:pPr>
                <a:r>
                  <a:rPr lang="en-US" sz="2400" dirty="0" smtClean="0"/>
                  <a:t>These </a:t>
                </a:r>
              </a:p>
              <a:p>
                <a:pPr>
                  <a:lnSpc>
                    <a:spcPct val="150000"/>
                  </a:lnSpc>
                </a:pPr>
                <a14:m>
                  <m:oMath xmlns:m="http://schemas.openxmlformats.org/officeDocument/2006/math">
                    <m:r>
                      <a:rPr lang="en-US" sz="2400" i="1" smtClean="0">
                        <a:solidFill>
                          <a:srgbClr val="7030A0"/>
                        </a:solidFill>
                        <a:latin typeface="Cambria Math" panose="02040503050406030204" pitchFamily="18" charset="0"/>
                      </a:rPr>
                      <m:t>𝑥</m:t>
                    </m:r>
                  </m:oMath>
                </a14:m>
                <a:r>
                  <a:rPr lang="en-US" sz="2400" dirty="0">
                    <a:solidFill>
                      <a:srgbClr val="7030A0"/>
                    </a:solidFill>
                  </a:rPr>
                  <a:t> – swimsuit</a:t>
                </a:r>
                <a:endParaRPr lang="en-US" sz="2400" dirty="0"/>
              </a:p>
              <a:p>
                <a:pPr>
                  <a:lnSpc>
                    <a:spcPct val="150000"/>
                  </a:lnSpc>
                </a:pPr>
                <a14:m>
                  <m:oMath xmlns:m="http://schemas.openxmlformats.org/officeDocument/2006/math">
                    <m:r>
                      <a:rPr lang="en-US" sz="2400" i="1">
                        <a:solidFill>
                          <a:srgbClr val="7030A0"/>
                        </a:solidFill>
                        <a:latin typeface="Cambria Math" panose="02040503050406030204" pitchFamily="18" charset="0"/>
                      </a:rPr>
                      <m:t>𝑦</m:t>
                    </m:r>
                  </m:oMath>
                </a14:m>
                <a:r>
                  <a:rPr lang="en-US" sz="2400" dirty="0">
                    <a:solidFill>
                      <a:srgbClr val="7030A0"/>
                    </a:solidFill>
                  </a:rPr>
                  <a:t> – </a:t>
                </a:r>
                <a:r>
                  <a:rPr lang="en-US" sz="2400" dirty="0" smtClean="0">
                    <a:solidFill>
                      <a:srgbClr val="7030A0"/>
                    </a:solidFill>
                  </a:rPr>
                  <a:t>umbrella</a:t>
                </a:r>
              </a:p>
              <a:p>
                <a:pPr>
                  <a:lnSpc>
                    <a:spcPct val="150000"/>
                  </a:lnSpc>
                </a:pPr>
                <a:r>
                  <a:rPr lang="en-US" sz="2400" dirty="0" smtClean="0"/>
                  <a:t>aren’t outcomes</a:t>
                </a:r>
              </a:p>
              <a:p>
                <a:pPr>
                  <a:lnSpc>
                    <a:spcPct val="150000"/>
                  </a:lnSpc>
                </a:pPr>
                <a:r>
                  <a:rPr lang="en-US" sz="2400" dirty="0" smtClean="0"/>
                  <a:t>An “outcome” should specify all that matters to your well-being, such as </a:t>
                </a:r>
              </a:p>
              <a:p>
                <a:pPr>
                  <a:lnSpc>
                    <a:spcPct val="150000"/>
                  </a:lnSpc>
                </a:pPr>
                <a:r>
                  <a:rPr lang="en-US" sz="2400" dirty="0" smtClean="0"/>
                  <a:t>“</a:t>
                </a:r>
                <a:r>
                  <a:rPr lang="en-US" sz="2400" dirty="0" smtClean="0">
                    <a:solidFill>
                      <a:srgbClr val="7030A0"/>
                    </a:solidFill>
                  </a:rPr>
                  <a:t>lying on the beach in the sun wearing a swimsuit</a:t>
                </a:r>
                <a:r>
                  <a:rPr lang="en-US" sz="2400" dirty="0" smtClean="0"/>
                  <a:t>”</a:t>
                </a:r>
              </a:p>
              <a:p>
                <a:pPr>
                  <a:lnSpc>
                    <a:spcPct val="150000"/>
                  </a:lnSpc>
                </a:pPr>
                <a:r>
                  <a:rPr lang="en-US" sz="2400" dirty="0"/>
                  <a:t>o</a:t>
                </a:r>
                <a:r>
                  <a:rPr lang="en-US" sz="2400" dirty="0" smtClean="0"/>
                  <a:t>r “</a:t>
                </a:r>
                <a:r>
                  <a:rPr lang="en-US" sz="2400" dirty="0" smtClean="0">
                    <a:solidFill>
                      <a:srgbClr val="7030A0"/>
                    </a:solidFill>
                  </a:rPr>
                  <a:t>running for shelter half naked in the rain</a:t>
                </a:r>
                <a:r>
                  <a:rPr lang="en-US" sz="2400" dirty="0" smtClean="0"/>
                  <a:t>”</a:t>
                </a:r>
                <a:endParaRPr lang="en-US" sz="2400" dirty="0" smtClean="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99592" y="1405037"/>
                <a:ext cx="8064896" cy="4524315"/>
              </a:xfrm>
              <a:prstGeom prst="rect">
                <a:avLst/>
              </a:prstGeom>
              <a:blipFill>
                <a:blip r:embed="rId2"/>
                <a:stretch>
                  <a:fillRect l="-1209" b="-673"/>
                </a:stretch>
              </a:blipFill>
            </p:spPr>
            <p:txBody>
              <a:bodyPr/>
              <a:lstStyle/>
              <a:p>
                <a:r>
                  <a:rPr lang="en-US">
                    <a:noFill/>
                  </a:rPr>
                  <a:t> </a:t>
                </a:r>
              </a:p>
            </p:txBody>
          </p:sp>
        </mc:Fallback>
      </mc:AlternateContent>
    </p:spTree>
    <p:extLst>
      <p:ext uri="{BB962C8B-B14F-4D97-AF65-F5344CB8AC3E}">
        <p14:creationId xmlns:p14="http://schemas.microsoft.com/office/powerpoint/2010/main" val="3826343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 typical theorist’s response</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46</a:t>
            </a:fld>
            <a:endParaRPr lang="en-US"/>
          </a:p>
        </p:txBody>
      </p:sp>
      <p:sp>
        <p:nvSpPr>
          <p:cNvPr id="8" name="TextBox 7"/>
          <p:cNvSpPr txBox="1"/>
          <p:nvPr/>
        </p:nvSpPr>
        <p:spPr>
          <a:xfrm>
            <a:off x="683568" y="1406188"/>
            <a:ext cx="7488832" cy="3970318"/>
          </a:xfrm>
          <a:prstGeom prst="rect">
            <a:avLst/>
          </a:prstGeom>
          <a:noFill/>
        </p:spPr>
        <p:txBody>
          <a:bodyPr wrap="square" rtlCol="0">
            <a:spAutoFit/>
          </a:bodyPr>
          <a:lstStyle/>
          <a:p>
            <a:pPr>
              <a:lnSpc>
                <a:spcPct val="150000"/>
              </a:lnSpc>
            </a:pPr>
            <a:r>
              <a:rPr lang="en-US" sz="2400" dirty="0" smtClean="0"/>
              <a:t>In many cases of counter-examples to a theory we tend to go back and </a:t>
            </a:r>
            <a:r>
              <a:rPr lang="en-US" sz="2400" dirty="0" smtClean="0">
                <a:solidFill>
                  <a:srgbClr val="7030A0"/>
                </a:solidFill>
              </a:rPr>
              <a:t>re-define</a:t>
            </a:r>
            <a:r>
              <a:rPr lang="en-US" sz="2400" dirty="0" smtClean="0"/>
              <a:t> the terms</a:t>
            </a:r>
          </a:p>
          <a:p>
            <a:pPr>
              <a:lnSpc>
                <a:spcPct val="150000"/>
              </a:lnSpc>
            </a:pPr>
            <a:r>
              <a:rPr lang="en-US" sz="2400" dirty="0" smtClean="0"/>
              <a:t>In picking the second-least-expensive wine we redefined the “</a:t>
            </a:r>
            <a:r>
              <a:rPr lang="en-US" sz="2400" dirty="0" smtClean="0">
                <a:solidFill>
                  <a:srgbClr val="7030A0"/>
                </a:solidFill>
              </a:rPr>
              <a:t>outcome</a:t>
            </a:r>
            <a:r>
              <a:rPr lang="en-US" sz="2400" dirty="0" smtClean="0"/>
              <a:t>”</a:t>
            </a:r>
          </a:p>
          <a:p>
            <a:pPr>
              <a:lnSpc>
                <a:spcPct val="150000"/>
              </a:lnSpc>
            </a:pPr>
            <a:r>
              <a:rPr lang="en-US" sz="2400" dirty="0" smtClean="0"/>
              <a:t>In dynamically inconsistent choice, we redefined the “</a:t>
            </a:r>
            <a:r>
              <a:rPr lang="en-US" sz="2400" dirty="0" smtClean="0">
                <a:solidFill>
                  <a:srgbClr val="7030A0"/>
                </a:solidFill>
              </a:rPr>
              <a:t>agent</a:t>
            </a:r>
            <a:r>
              <a:rPr lang="en-US" sz="2400" dirty="0" smtClean="0"/>
              <a:t>”</a:t>
            </a:r>
          </a:p>
          <a:p>
            <a:pPr>
              <a:lnSpc>
                <a:spcPct val="150000"/>
              </a:lnSpc>
            </a:pPr>
            <a:r>
              <a:rPr lang="en-US" sz="2400" dirty="0" smtClean="0"/>
              <a:t>– often we use the theory as a </a:t>
            </a:r>
            <a:r>
              <a:rPr lang="en-US" sz="2400" dirty="0" smtClean="0">
                <a:solidFill>
                  <a:srgbClr val="FF0000"/>
                </a:solidFill>
              </a:rPr>
              <a:t>conceptual framework</a:t>
            </a:r>
          </a:p>
        </p:txBody>
      </p:sp>
    </p:spTree>
    <p:extLst>
      <p:ext uri="{BB962C8B-B14F-4D97-AF65-F5344CB8AC3E}">
        <p14:creationId xmlns:p14="http://schemas.microsoft.com/office/powerpoint/2010/main" val="1357701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Is this response dishonest?</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628999"/>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47</a:t>
            </a:fld>
            <a:endParaRPr lang="en-US"/>
          </a:p>
        </p:txBody>
      </p:sp>
      <p:sp>
        <p:nvSpPr>
          <p:cNvPr id="8" name="TextBox 7"/>
          <p:cNvSpPr txBox="1"/>
          <p:nvPr/>
        </p:nvSpPr>
        <p:spPr>
          <a:xfrm>
            <a:off x="683225" y="1695758"/>
            <a:ext cx="7488832" cy="3024674"/>
          </a:xfrm>
          <a:prstGeom prst="rect">
            <a:avLst/>
          </a:prstGeom>
          <a:noFill/>
        </p:spPr>
        <p:txBody>
          <a:bodyPr wrap="square" rtlCol="0">
            <a:spAutoFit/>
          </a:bodyPr>
          <a:lstStyle/>
          <a:p>
            <a:pPr marL="365760" indent="-457200">
              <a:lnSpc>
                <a:spcPct val="150000"/>
              </a:lnSpc>
              <a:spcBef>
                <a:spcPts val="600"/>
              </a:spcBef>
            </a:pPr>
            <a:r>
              <a:rPr lang="en-US" sz="2400" dirty="0" smtClean="0"/>
              <a:t>Well, not necessarily</a:t>
            </a:r>
          </a:p>
          <a:p>
            <a:pPr marL="365760" indent="-457200">
              <a:lnSpc>
                <a:spcPct val="150000"/>
              </a:lnSpc>
              <a:spcBef>
                <a:spcPts val="600"/>
              </a:spcBef>
            </a:pPr>
            <a:r>
              <a:rPr lang="en-US" sz="2400" dirty="0" smtClean="0"/>
              <a:t>It gives theory a lot of power in terms of understanding, seeing analogies, criticizing logic…</a:t>
            </a:r>
          </a:p>
          <a:p>
            <a:pPr marL="365760" indent="-457200">
              <a:lnSpc>
                <a:spcPct val="150000"/>
              </a:lnSpc>
              <a:spcBef>
                <a:spcPts val="600"/>
              </a:spcBef>
            </a:pPr>
            <a:r>
              <a:rPr lang="en-US" sz="2400" dirty="0" smtClean="0"/>
              <a:t>But it may not be possible when looking at data</a:t>
            </a:r>
          </a:p>
          <a:p>
            <a:pPr marL="365760" indent="-457200">
              <a:lnSpc>
                <a:spcPct val="150000"/>
              </a:lnSpc>
              <a:spcBef>
                <a:spcPts val="600"/>
              </a:spcBef>
            </a:pPr>
            <a:r>
              <a:rPr lang="en-US" sz="2400" dirty="0" smtClean="0"/>
              <a:t>And it can be ridiculous…</a:t>
            </a:r>
          </a:p>
        </p:txBody>
      </p:sp>
    </p:spTree>
    <p:extLst>
      <p:ext uri="{BB962C8B-B14F-4D97-AF65-F5344CB8AC3E}">
        <p14:creationId xmlns:p14="http://schemas.microsoft.com/office/powerpoint/2010/main" val="1258017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And Savage admitted…</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48</a:t>
            </a:fld>
            <a:endParaRPr lang="en-US"/>
          </a:p>
        </p:txBody>
      </p:sp>
      <p:sp>
        <p:nvSpPr>
          <p:cNvPr id="8" name="TextBox 7"/>
          <p:cNvSpPr txBox="1"/>
          <p:nvPr/>
        </p:nvSpPr>
        <p:spPr>
          <a:xfrm>
            <a:off x="683225" y="1695758"/>
            <a:ext cx="7488832" cy="2308324"/>
          </a:xfrm>
          <a:prstGeom prst="rect">
            <a:avLst/>
          </a:prstGeom>
          <a:noFill/>
        </p:spPr>
        <p:txBody>
          <a:bodyPr wrap="square" rtlCol="0">
            <a:spAutoFit/>
          </a:bodyPr>
          <a:lstStyle/>
          <a:p>
            <a:pPr marL="365760" indent="-457200">
              <a:lnSpc>
                <a:spcPct val="150000"/>
              </a:lnSpc>
            </a:pPr>
            <a:r>
              <a:rPr lang="en-US" sz="2400" dirty="0" smtClean="0"/>
              <a:t>… that the re-definition doesn’t always work</a:t>
            </a:r>
          </a:p>
          <a:p>
            <a:pPr marL="365760" indent="-457200">
              <a:lnSpc>
                <a:spcPct val="150000"/>
              </a:lnSpc>
            </a:pPr>
            <a:endParaRPr lang="en-US" sz="2400" dirty="0"/>
          </a:p>
          <a:p>
            <a:pPr>
              <a:lnSpc>
                <a:spcPct val="150000"/>
              </a:lnSpc>
            </a:pPr>
            <a:r>
              <a:rPr lang="en-US" sz="2400" dirty="0" smtClean="0">
                <a:solidFill>
                  <a:srgbClr val="7030A0"/>
                </a:solidFill>
              </a:rPr>
              <a:t>“</a:t>
            </a:r>
            <a:r>
              <a:rPr lang="en-US" sz="2400" dirty="0">
                <a:solidFill>
                  <a:srgbClr val="7030A0"/>
                </a:solidFill>
              </a:rPr>
              <a:t>I should not mind being </a:t>
            </a:r>
            <a:r>
              <a:rPr lang="en-US" sz="2400" dirty="0" smtClean="0">
                <a:solidFill>
                  <a:srgbClr val="7030A0"/>
                </a:solidFill>
              </a:rPr>
              <a:t>hung so </a:t>
            </a:r>
            <a:r>
              <a:rPr lang="en-US" sz="2400" dirty="0">
                <a:solidFill>
                  <a:srgbClr val="7030A0"/>
                </a:solidFill>
              </a:rPr>
              <a:t>long as it be done without damage to my health or reputation"</a:t>
            </a:r>
            <a:endParaRPr lang="en-US" sz="2400" dirty="0" smtClean="0">
              <a:solidFill>
                <a:srgbClr val="7030A0"/>
              </a:solidFill>
            </a:endParaRPr>
          </a:p>
        </p:txBody>
      </p:sp>
    </p:spTree>
    <p:extLst>
      <p:ext uri="{BB962C8B-B14F-4D97-AF65-F5344CB8AC3E}">
        <p14:creationId xmlns:p14="http://schemas.microsoft.com/office/powerpoint/2010/main" val="1031323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When is state dependence essential?</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49</a:t>
            </a:fld>
            <a:endParaRPr lang="en-US"/>
          </a:p>
        </p:txBody>
      </p:sp>
      <p:sp>
        <p:nvSpPr>
          <p:cNvPr id="8" name="TextBox 7"/>
          <p:cNvSpPr txBox="1"/>
          <p:nvPr/>
        </p:nvSpPr>
        <p:spPr>
          <a:xfrm>
            <a:off x="683225" y="1695758"/>
            <a:ext cx="7488832" cy="4524315"/>
          </a:xfrm>
          <a:prstGeom prst="rect">
            <a:avLst/>
          </a:prstGeom>
          <a:noFill/>
        </p:spPr>
        <p:txBody>
          <a:bodyPr wrap="square" rtlCol="0">
            <a:spAutoFit/>
          </a:bodyPr>
          <a:lstStyle/>
          <a:p>
            <a:pPr marL="365760" indent="-457200">
              <a:lnSpc>
                <a:spcPct val="150000"/>
              </a:lnSpc>
            </a:pPr>
            <a:r>
              <a:rPr lang="en-US" sz="2400" dirty="0" smtClean="0">
                <a:solidFill>
                  <a:srgbClr val="7030A0"/>
                </a:solidFill>
              </a:rPr>
              <a:t>Claim: </a:t>
            </a:r>
            <a:r>
              <a:rPr lang="en-US" sz="2400" dirty="0" smtClean="0">
                <a:solidFill>
                  <a:srgbClr val="009900"/>
                </a:solidFill>
              </a:rPr>
              <a:t>in problems involving our ability to enjoy life</a:t>
            </a:r>
          </a:p>
          <a:p>
            <a:pPr marL="365760" indent="-457200">
              <a:lnSpc>
                <a:spcPct val="150000"/>
              </a:lnSpc>
            </a:pPr>
            <a:r>
              <a:rPr lang="en-US" sz="2400" dirty="0" smtClean="0"/>
              <a:t>(Problems of life and death, physical and mental health…)</a:t>
            </a:r>
          </a:p>
          <a:p>
            <a:pPr marL="365760" indent="-457200">
              <a:lnSpc>
                <a:spcPct val="150000"/>
              </a:lnSpc>
            </a:pPr>
            <a:r>
              <a:rPr lang="en-US" sz="2400" dirty="0" smtClean="0">
                <a:solidFill>
                  <a:srgbClr val="7030A0"/>
                </a:solidFill>
              </a:rPr>
              <a:t>Reason</a:t>
            </a:r>
            <a:r>
              <a:rPr lang="en-US" sz="2400" dirty="0" smtClean="0"/>
              <a:t>: the entire project can be viewed as measuring belief using preferences.  Our “</a:t>
            </a:r>
            <a:r>
              <a:rPr lang="en-US" sz="2400" dirty="0" smtClean="0">
                <a:solidFill>
                  <a:srgbClr val="FF0000"/>
                </a:solidFill>
              </a:rPr>
              <a:t>hedonic engine</a:t>
            </a:r>
            <a:r>
              <a:rPr lang="en-US" sz="2400" dirty="0" smtClean="0"/>
              <a:t>” is part of the </a:t>
            </a:r>
            <a:r>
              <a:rPr lang="en-US" sz="2400" dirty="0" smtClean="0">
                <a:solidFill>
                  <a:srgbClr val="00B0F0"/>
                </a:solidFill>
              </a:rPr>
              <a:t>measurement device</a:t>
            </a:r>
            <a:r>
              <a:rPr lang="en-US" sz="2400" dirty="0" smtClean="0"/>
              <a:t>.  Uncertainty about the measurement device is a problem.</a:t>
            </a:r>
          </a:p>
        </p:txBody>
      </p:sp>
    </p:spTree>
    <p:extLst>
      <p:ext uri="{BB962C8B-B14F-4D97-AF65-F5344CB8AC3E}">
        <p14:creationId xmlns:p14="http://schemas.microsoft.com/office/powerpoint/2010/main" val="343329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lstStyle/>
          <a:p>
            <a:r>
              <a:rPr lang="en-US" altLang="en-US" sz="3600" dirty="0" smtClean="0">
                <a:solidFill>
                  <a:schemeClr val="accent2"/>
                </a:solidFill>
              </a:rPr>
              <a:t>Answer 1: No, we cannot</a:t>
            </a:r>
            <a:endParaRPr lang="he-IL" altLang="en-US" sz="3600" dirty="0" smtClean="0"/>
          </a:p>
        </p:txBody>
      </p:sp>
      <p:sp>
        <p:nvSpPr>
          <p:cNvPr id="144387" name="Content Placeholder 2"/>
          <p:cNvSpPr>
            <a:spLocks noGrp="1"/>
          </p:cNvSpPr>
          <p:nvPr>
            <p:ph idx="4294967295"/>
          </p:nvPr>
        </p:nvSpPr>
        <p:spPr>
          <a:xfrm>
            <a:off x="457200" y="1600200"/>
            <a:ext cx="5410944" cy="4525963"/>
          </a:xfrm>
        </p:spPr>
        <p:txBody>
          <a:bodyPr/>
          <a:lstStyle/>
          <a:p>
            <a:pPr marL="0" indent="0" algn="l" rtl="0">
              <a:lnSpc>
                <a:spcPct val="150000"/>
              </a:lnSpc>
              <a:buNone/>
            </a:pPr>
            <a:r>
              <a:rPr lang="en-US" altLang="en-US" sz="2400" dirty="0" smtClean="0"/>
              <a:t>Knight</a:t>
            </a:r>
            <a:r>
              <a:rPr lang="en-US" altLang="en-US" sz="2400" dirty="0"/>
              <a:t> </a:t>
            </a:r>
            <a:r>
              <a:rPr lang="en-US" altLang="en-US" sz="2400" dirty="0" smtClean="0"/>
              <a:t>distinguished between these two types of uncertainty</a:t>
            </a:r>
          </a:p>
          <a:p>
            <a:pPr marL="0" indent="0" algn="l" rtl="0">
              <a:lnSpc>
                <a:spcPct val="150000"/>
              </a:lnSpc>
              <a:buNone/>
            </a:pPr>
            <a:endParaRPr lang="en-US" altLang="en-US" sz="2400" dirty="0"/>
          </a:p>
          <a:p>
            <a:pPr marL="0" indent="0" algn="l" rtl="0">
              <a:lnSpc>
                <a:spcPct val="150000"/>
              </a:lnSpc>
              <a:buNone/>
            </a:pPr>
            <a:r>
              <a:rPr lang="en-US" altLang="en-US" sz="2400" dirty="0" smtClean="0"/>
              <a:t>“</a:t>
            </a:r>
            <a:r>
              <a:rPr lang="en-US" altLang="en-US" sz="2400" dirty="0" smtClean="0">
                <a:solidFill>
                  <a:srgbClr val="FF0000"/>
                </a:solidFill>
              </a:rPr>
              <a:t>Knightian uncertainty</a:t>
            </a:r>
            <a:r>
              <a:rPr lang="en-US" altLang="en-US" sz="2400" dirty="0" smtClean="0"/>
              <a:t>” – cannot be quantified</a:t>
            </a:r>
            <a:endParaRPr lang="en-US" altLang="en-US" sz="2400" dirty="0"/>
          </a:p>
          <a:p>
            <a:pPr marL="0" indent="0" algn="l" rtl="0">
              <a:lnSpc>
                <a:spcPct val="150000"/>
              </a:lnSpc>
              <a:buNone/>
            </a:pPr>
            <a:r>
              <a:rPr lang="en-US" altLang="en-US" sz="2400" dirty="0" smtClean="0"/>
              <a:t>Argued that entrepreneurs are more tolerant of that type uncertainty</a:t>
            </a:r>
            <a:endParaRPr lang="he-IL" altLang="en-US" sz="2400" dirty="0" smtClean="0"/>
          </a:p>
        </p:txBody>
      </p:sp>
      <p:sp>
        <p:nvSpPr>
          <p:cNvPr id="14438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5D5D6D5-6949-4BE5-8F59-B06088A8397A}" type="slidenum">
              <a:rPr lang="ar-SA" altLang="en-US" sz="1400"/>
              <a:pPr algn="l" eaLnBrk="1" hangingPunct="1">
                <a:spcBef>
                  <a:spcPct val="0"/>
                </a:spcBef>
                <a:buFontTx/>
                <a:buNone/>
              </a:pPr>
              <a:t>5</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700808"/>
            <a:ext cx="1944216" cy="3135048"/>
          </a:xfrm>
          <a:prstGeom prst="rect">
            <a:avLst/>
          </a:prstGeom>
        </p:spPr>
      </p:pic>
      <p:sp>
        <p:nvSpPr>
          <p:cNvPr id="4" name="TextBox 3"/>
          <p:cNvSpPr txBox="1"/>
          <p:nvPr/>
        </p:nvSpPr>
        <p:spPr>
          <a:xfrm>
            <a:off x="5868144" y="5157192"/>
            <a:ext cx="2808312" cy="369332"/>
          </a:xfrm>
          <a:prstGeom prst="rect">
            <a:avLst/>
          </a:prstGeom>
          <a:noFill/>
        </p:spPr>
        <p:txBody>
          <a:bodyPr wrap="square" rtlCol="0">
            <a:spAutoFit/>
          </a:bodyPr>
          <a:lstStyle/>
          <a:p>
            <a:r>
              <a:rPr lang="en-US" dirty="0" smtClean="0"/>
              <a:t>Frank Knight (1885-1972)</a:t>
            </a:r>
            <a:endParaRPr lang="en-US" dirty="0"/>
          </a:p>
        </p:txBody>
      </p:sp>
    </p:spTree>
    <p:extLst>
      <p:ext uri="{BB962C8B-B14F-4D97-AF65-F5344CB8AC3E}">
        <p14:creationId xmlns:p14="http://schemas.microsoft.com/office/powerpoint/2010/main" val="3776272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Anscombe and Aumann</a:t>
            </a:r>
            <a:endParaRPr lang="en-US" sz="3600" dirty="0">
              <a:solidFill>
                <a:srgbClr val="FF0000"/>
              </a:solidFill>
              <a:latin typeface="+mn-lt"/>
            </a:endParaRPr>
          </a:p>
        </p:txBody>
      </p:sp>
      <p:sp>
        <p:nvSpPr>
          <p:cNvPr id="3" name="Content Placeholder 2"/>
          <p:cNvSpPr>
            <a:spLocks noGrp="1"/>
          </p:cNvSpPr>
          <p:nvPr>
            <p:ph idx="1"/>
          </p:nvPr>
        </p:nvSpPr>
        <p:spPr>
          <a:xfrm>
            <a:off x="1272056" y="5009692"/>
            <a:ext cx="6912768" cy="1112987"/>
          </a:xfrm>
        </p:spPr>
        <p:txBody>
          <a:bodyPr/>
          <a:lstStyle/>
          <a:p>
            <a:pPr marL="0" indent="0" algn="l">
              <a:lnSpc>
                <a:spcPct val="150000"/>
              </a:lnSpc>
              <a:spcAft>
                <a:spcPts val="450"/>
              </a:spcAft>
              <a:buNone/>
            </a:pPr>
            <a:r>
              <a:rPr lang="en-US" sz="2400" dirty="0" smtClean="0"/>
              <a:t>A result that is conceptually </a:t>
            </a:r>
            <a:r>
              <a:rPr lang="en-US" sz="2400" dirty="0"/>
              <a:t>similar </a:t>
            </a:r>
            <a:r>
              <a:rPr lang="en-US" sz="2400" dirty="0" smtClean="0"/>
              <a:t>to Savage, deriving </a:t>
            </a:r>
            <a:r>
              <a:rPr lang="en-US" sz="2400" dirty="0" smtClean="0">
                <a:solidFill>
                  <a:srgbClr val="7030A0"/>
                </a:solidFill>
              </a:rPr>
              <a:t>subjective</a:t>
            </a:r>
            <a:r>
              <a:rPr lang="en-US" sz="2400" dirty="0" smtClean="0"/>
              <a:t> from </a:t>
            </a:r>
            <a:r>
              <a:rPr lang="en-US" sz="2400" dirty="0" smtClean="0">
                <a:solidFill>
                  <a:srgbClr val="7030A0"/>
                </a:solidFill>
              </a:rPr>
              <a:t>objective</a:t>
            </a:r>
            <a:r>
              <a:rPr lang="en-US" sz="2400" dirty="0" smtClean="0"/>
              <a:t> probabilities</a:t>
            </a:r>
            <a:endParaRPr lang="en-US" sz="2400"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50</a:t>
            </a:fld>
            <a:endParaRPr lang="en-US"/>
          </a:p>
        </p:txBody>
      </p:sp>
      <p:sp>
        <p:nvSpPr>
          <p:cNvPr id="7" name="TextBox 6"/>
          <p:cNvSpPr txBox="1"/>
          <p:nvPr/>
        </p:nvSpPr>
        <p:spPr>
          <a:xfrm>
            <a:off x="628650" y="4296388"/>
            <a:ext cx="3799334" cy="369332"/>
          </a:xfrm>
          <a:prstGeom prst="rect">
            <a:avLst/>
          </a:prstGeom>
          <a:noFill/>
        </p:spPr>
        <p:txBody>
          <a:bodyPr wrap="square" rtlCol="0">
            <a:spAutoFit/>
          </a:bodyPr>
          <a:lstStyle/>
          <a:p>
            <a:r>
              <a:rPr lang="en-US" dirty="0" smtClean="0"/>
              <a:t>Francis J. Anscombe (1918-2001)</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804243"/>
            <a:ext cx="1524592" cy="21263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831092"/>
            <a:ext cx="1584176" cy="2186162"/>
          </a:xfrm>
          <a:prstGeom prst="rect">
            <a:avLst/>
          </a:prstGeom>
        </p:spPr>
      </p:pic>
      <p:sp>
        <p:nvSpPr>
          <p:cNvPr id="10" name="TextBox 9"/>
          <p:cNvSpPr txBox="1"/>
          <p:nvPr/>
        </p:nvSpPr>
        <p:spPr>
          <a:xfrm>
            <a:off x="5804520" y="4296388"/>
            <a:ext cx="3240360" cy="369332"/>
          </a:xfrm>
          <a:prstGeom prst="rect">
            <a:avLst/>
          </a:prstGeom>
          <a:noFill/>
        </p:spPr>
        <p:txBody>
          <a:bodyPr wrap="square" rtlCol="0">
            <a:spAutoFit/>
          </a:bodyPr>
          <a:lstStyle/>
          <a:p>
            <a:r>
              <a:rPr lang="en-US" dirty="0" smtClean="0"/>
              <a:t>Robert J. Aumann</a:t>
            </a:r>
            <a:r>
              <a:rPr lang="en-US" dirty="0"/>
              <a:t> </a:t>
            </a:r>
            <a:r>
              <a:rPr lang="en-US" dirty="0" smtClean="0"/>
              <a:t>(b. 1930)</a:t>
            </a:r>
            <a:endParaRPr lang="en-US" dirty="0"/>
          </a:p>
        </p:txBody>
      </p:sp>
    </p:spTree>
    <p:extLst>
      <p:ext uri="{BB962C8B-B14F-4D97-AF65-F5344CB8AC3E}">
        <p14:creationId xmlns:p14="http://schemas.microsoft.com/office/powerpoint/2010/main" val="2217573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err="1" smtClean="0">
                <a:solidFill>
                  <a:schemeClr val="accent2"/>
                </a:solidFill>
              </a:rPr>
              <a:t>Anscombe-Aumann’s</a:t>
            </a:r>
            <a:r>
              <a:rPr lang="en-US" sz="3600" dirty="0" smtClean="0">
                <a:solidFill>
                  <a:schemeClr val="accent2"/>
                </a:solidFill>
              </a:rPr>
              <a:t> model</a:t>
            </a:r>
            <a:endParaRPr lang="en-US" sz="3600" dirty="0">
              <a:solidFill>
                <a:srgbClr val="FF0000"/>
              </a:solidFill>
              <a:latin typeface="+mn-lt"/>
            </a:endParaRPr>
          </a:p>
        </p:txBody>
      </p:sp>
      <p:sp>
        <p:nvSpPr>
          <p:cNvPr id="3" name="Content Placeholder 2"/>
          <p:cNvSpPr>
            <a:spLocks noGrp="1"/>
          </p:cNvSpPr>
          <p:nvPr>
            <p:ph idx="1"/>
          </p:nvPr>
        </p:nvSpPr>
        <p:spPr>
          <a:xfrm>
            <a:off x="457200" y="1600200"/>
            <a:ext cx="7715200" cy="4525963"/>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971600" y="1481138"/>
                <a:ext cx="7488832" cy="4710841"/>
              </a:xfrm>
              <a:prstGeom prst="rect">
                <a:avLst/>
              </a:prstGeom>
              <a:noFill/>
            </p:spPr>
            <p:txBody>
              <a:bodyPr wrap="square" rtlCol="0">
                <a:spAutoFit/>
              </a:bodyPr>
              <a:lstStyle/>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𝑆</m:t>
                    </m:r>
                    <m:r>
                      <a:rPr lang="en-US" sz="2400" b="0" i="1" smtClean="0">
                        <a:latin typeface="Cambria Math" panose="02040503050406030204" pitchFamily="18" charset="0"/>
                      </a:rPr>
                      <m:t> −</m:t>
                    </m:r>
                  </m:oMath>
                </a14:m>
                <a:r>
                  <a:rPr lang="en-US" sz="2400" dirty="0" smtClean="0"/>
                  <a:t> </a:t>
                </a:r>
                <a:r>
                  <a:rPr lang="en-US" sz="2400" dirty="0" smtClean="0">
                    <a:solidFill>
                      <a:srgbClr val="7030A0"/>
                    </a:solidFill>
                  </a:rPr>
                  <a:t>states</a:t>
                </a:r>
              </a:p>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𝑋</m:t>
                    </m:r>
                    <m:r>
                      <a:rPr lang="en-US" sz="2400" i="1">
                        <a:latin typeface="Cambria Math" panose="02040503050406030204" pitchFamily="18" charset="0"/>
                      </a:rPr>
                      <m:t> −</m:t>
                    </m:r>
                  </m:oMath>
                </a14:m>
                <a:r>
                  <a:rPr lang="en-US" sz="2400" dirty="0"/>
                  <a:t> </a:t>
                </a:r>
                <a:r>
                  <a:rPr lang="en-US" sz="2400" dirty="0" smtClean="0">
                    <a:solidFill>
                      <a:srgbClr val="7030A0"/>
                    </a:solidFill>
                  </a:rPr>
                  <a:t>outcomes</a:t>
                </a:r>
                <a:endParaRPr lang="en-US" sz="2400" dirty="0">
                  <a:solidFill>
                    <a:srgbClr val="7030A0"/>
                  </a:solidFill>
                </a:endParaRPr>
              </a:p>
              <a:p>
                <a:pPr>
                  <a:lnSpc>
                    <a:spcPct val="150000"/>
                  </a:lnSpc>
                </a:pPr>
                <a14:m>
                  <m:oMath xmlns:m="http://schemas.openxmlformats.org/officeDocument/2006/math">
                    <m:r>
                      <a:rPr lang="en-US" sz="2400" b="0" i="1" smtClean="0">
                        <a:solidFill>
                          <a:srgbClr val="FF0000"/>
                        </a:solidFill>
                        <a:latin typeface="Cambria Math"/>
                      </a:rPr>
                      <m:t>𝐿</m:t>
                    </m:r>
                    <m:r>
                      <a:rPr lang="en-US" sz="2400" i="1">
                        <a:latin typeface="Cambria Math" panose="02040503050406030204" pitchFamily="18" charset="0"/>
                      </a:rPr>
                      <m:t> −</m:t>
                    </m:r>
                  </m:oMath>
                </a14:m>
                <a:r>
                  <a:rPr lang="en-US" sz="2400" dirty="0"/>
                  <a:t> </a:t>
                </a:r>
                <a:r>
                  <a:rPr lang="en-US" sz="2400" dirty="0" smtClean="0">
                    <a:solidFill>
                      <a:srgbClr val="7030A0"/>
                    </a:solidFill>
                  </a:rPr>
                  <a:t>lotteries over outcomes (with finite support)</a:t>
                </a:r>
              </a:p>
              <a:p>
                <a:pPr>
                  <a:lnSpc>
                    <a:spcPct val="150000"/>
                  </a:lnSpc>
                </a:pPr>
                <a:r>
                  <a:rPr lang="en-US" sz="2400" dirty="0" smtClean="0">
                    <a:solidFill>
                      <a:srgbClr val="7030A0"/>
                    </a:solidFill>
                  </a:rPr>
                  <a:t>Acts</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𝐹</m:t>
                      </m:r>
                      <m:r>
                        <a:rPr lang="en-US" sz="2400" b="0" i="1" dirty="0" smtClean="0">
                          <a:latin typeface="Cambria Math"/>
                          <a:ea typeface="Cambria Math"/>
                        </a:rPr>
                        <m:t>⊆</m:t>
                      </m:r>
                      <m:r>
                        <a:rPr lang="en-US" sz="2400" b="0" i="1" smtClean="0">
                          <a:latin typeface="Cambria Math" panose="02040503050406030204" pitchFamily="18" charset="0"/>
                        </a:rPr>
                        <m:t> </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a:rPr>
                            <m:t>𝐿</m:t>
                          </m:r>
                        </m:e>
                        <m:sup>
                          <m:r>
                            <a:rPr lang="en-US" sz="2400" b="0" i="1" smtClean="0">
                              <a:solidFill>
                                <a:srgbClr val="0070C0"/>
                              </a:solidFill>
                              <a:latin typeface="Cambria Math" panose="02040503050406030204" pitchFamily="18" charset="0"/>
                            </a:rPr>
                            <m:t>𝑆</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𝑓</m:t>
                          </m:r>
                          <m:r>
                            <a:rPr lang="en-US" sz="2400" b="0" i="1" smtClean="0">
                              <a:latin typeface="Cambria Math" panose="02040503050406030204" pitchFamily="18" charset="0"/>
                            </a:rPr>
                            <m:t> : </m:t>
                          </m:r>
                          <m:r>
                            <a:rPr lang="en-US" sz="2400" b="0" i="1" smtClean="0">
                              <a:latin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a:ea typeface="Cambria Math" panose="02040503050406030204" pitchFamily="18" charset="0"/>
                            </a:rPr>
                            <m:t>𝐿</m:t>
                          </m:r>
                        </m:e>
                      </m:d>
                    </m:oMath>
                  </m:oMathPara>
                </a14:m>
                <a:endParaRPr lang="en-US" sz="2400" dirty="0" smtClean="0"/>
              </a:p>
              <a:p>
                <a:pPr>
                  <a:lnSpc>
                    <a:spcPct val="150000"/>
                  </a:lnSpc>
                </a:pPr>
                <a:r>
                  <a:rPr lang="en-US" sz="2000" dirty="0" smtClean="0">
                    <a:solidFill>
                      <a:srgbClr val="7030A0"/>
                    </a:solidFill>
                  </a:rPr>
                  <a:t>Events</a:t>
                </a:r>
                <a:r>
                  <a:rPr lang="en-US" sz="2000" dirty="0" smtClean="0"/>
                  <a:t> are subsets of </a:t>
                </a:r>
                <a14:m>
                  <m:oMath xmlns:m="http://schemas.openxmlformats.org/officeDocument/2006/math">
                    <m:r>
                      <a:rPr lang="en-US" sz="2000" i="1">
                        <a:solidFill>
                          <a:srgbClr val="FF0000"/>
                        </a:solidFill>
                        <a:latin typeface="Cambria Math" panose="02040503050406030204" pitchFamily="18" charset="0"/>
                      </a:rPr>
                      <m:t>𝑆</m:t>
                    </m:r>
                  </m:oMath>
                </a14:m>
                <a:endParaRPr lang="en-US" sz="2000" dirty="0" smtClean="0"/>
              </a:p>
              <a:p>
                <a:pPr>
                  <a:lnSpc>
                    <a:spcPct val="150000"/>
                  </a:lnSpc>
                </a:pPr>
                <a:r>
                  <a:rPr lang="en-US" sz="2000" dirty="0" smtClean="0"/>
                  <a:t>But if </a:t>
                </a:r>
                <a14:m>
                  <m:oMath xmlns:m="http://schemas.openxmlformats.org/officeDocument/2006/math">
                    <m:r>
                      <a:rPr lang="en-US" sz="2000" i="1">
                        <a:solidFill>
                          <a:srgbClr val="FF0000"/>
                        </a:solidFill>
                        <a:latin typeface="Cambria Math" panose="02040503050406030204" pitchFamily="18" charset="0"/>
                      </a:rPr>
                      <m:t>𝑆</m:t>
                    </m:r>
                    <m:r>
                      <a:rPr lang="en-US" sz="2000" b="0" i="0" smtClean="0">
                        <a:solidFill>
                          <a:srgbClr val="FF0000"/>
                        </a:solidFill>
                        <a:latin typeface="Cambria Math"/>
                      </a:rPr>
                      <m:t> </m:t>
                    </m:r>
                  </m:oMath>
                </a14:m>
                <a:r>
                  <a:rPr lang="en-US" sz="2000" dirty="0" smtClean="0"/>
                  <a:t> is infinite we assume a </a:t>
                </a:r>
                <a:r>
                  <a:rPr lang="en-US" sz="2000" dirty="0" smtClean="0">
                    <a:solidFill>
                      <a:srgbClr val="0070C0"/>
                    </a:solidFill>
                  </a:rPr>
                  <a:t>measurable</a:t>
                </a:r>
                <a:r>
                  <a:rPr lang="en-US" sz="2000" dirty="0" smtClean="0"/>
                  <a:t> space and limit attention to </a:t>
                </a:r>
                <a:r>
                  <a:rPr lang="en-US" sz="2000" dirty="0" smtClean="0">
                    <a:solidFill>
                      <a:srgbClr val="0070C0"/>
                    </a:solidFill>
                  </a:rPr>
                  <a:t>measurable</a:t>
                </a:r>
                <a:r>
                  <a:rPr lang="en-US" sz="2000" dirty="0" smtClean="0"/>
                  <a:t> subsets and </a:t>
                </a:r>
                <a:r>
                  <a:rPr lang="en-US" sz="2000" dirty="0" smtClean="0">
                    <a:solidFill>
                      <a:srgbClr val="FF0000"/>
                    </a:solidFill>
                  </a:rPr>
                  <a:t>simple</a:t>
                </a:r>
                <a:r>
                  <a:rPr lang="en-US" sz="2000" dirty="0" smtClean="0"/>
                  <a:t> measurable acts (assuming finitely many values)</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971600" y="1481138"/>
                <a:ext cx="7488832" cy="4710841"/>
              </a:xfrm>
              <a:prstGeom prst="rect">
                <a:avLst/>
              </a:prstGeom>
              <a:blipFill rotWithShape="1">
                <a:blip r:embed="rId2"/>
                <a:stretch>
                  <a:fillRect l="-1221" b="-259"/>
                </a:stretch>
              </a:blipFill>
            </p:spPr>
            <p:txBody>
              <a:bodyPr/>
              <a:lstStyle/>
              <a:p>
                <a:r>
                  <a:rPr lang="en-US">
                    <a:noFill/>
                  </a:rPr>
                  <a:t> </a:t>
                </a:r>
              </a:p>
            </p:txBody>
          </p:sp>
        </mc:Fallback>
      </mc:AlternateContent>
    </p:spTree>
    <p:extLst>
      <p:ext uri="{BB962C8B-B14F-4D97-AF65-F5344CB8AC3E}">
        <p14:creationId xmlns:p14="http://schemas.microsoft.com/office/powerpoint/2010/main" val="1764873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err="1" smtClean="0">
                <a:solidFill>
                  <a:schemeClr val="accent2"/>
                </a:solidFill>
              </a:rPr>
              <a:t>Anscombe-Aumann’s</a:t>
            </a:r>
            <a:r>
              <a:rPr lang="en-US" sz="3600" dirty="0" smtClean="0">
                <a:solidFill>
                  <a:schemeClr val="accent2"/>
                </a:solidFill>
              </a:rPr>
              <a:t> model</a:t>
            </a:r>
            <a:endParaRPr lang="en-US" sz="3600" dirty="0">
              <a:solidFill>
                <a:srgbClr val="FF0000"/>
              </a:solidFill>
              <a:latin typeface="+mn-lt"/>
            </a:endParaRPr>
          </a:p>
        </p:txBody>
      </p:sp>
      <p:sp>
        <p:nvSpPr>
          <p:cNvPr id="3" name="Content Placeholder 2"/>
          <p:cNvSpPr>
            <a:spLocks noGrp="1"/>
          </p:cNvSpPr>
          <p:nvPr>
            <p:ph idx="1"/>
          </p:nvPr>
        </p:nvSpPr>
        <p:spPr>
          <a:xfrm>
            <a:off x="827584" y="1600201"/>
            <a:ext cx="7344816" cy="305293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52</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036032" y="1454385"/>
                <a:ext cx="7488832" cy="4524315"/>
              </a:xfrm>
              <a:prstGeom prst="rect">
                <a:avLst/>
              </a:prstGeom>
              <a:noFill/>
            </p:spPr>
            <p:txBody>
              <a:bodyPr wrap="square" rtlCol="0">
                <a:spAutoFit/>
              </a:bodyPr>
              <a:lstStyle/>
              <a:p>
                <a:pPr>
                  <a:lnSpc>
                    <a:spcPct val="150000"/>
                  </a:lnSpc>
                </a:pPr>
                <a:r>
                  <a:rPr lang="en-US" sz="2400" dirty="0" smtClean="0">
                    <a:ea typeface="Cambria Math" panose="02040503050406030204" pitchFamily="18" charset="0"/>
                  </a:rPr>
                  <a:t>We will assume as observable </a:t>
                </a:r>
                <a14:m>
                  <m:oMath xmlns:m="http://schemas.openxmlformats.org/officeDocument/2006/math">
                    <m:r>
                      <a:rPr lang="en-US" sz="2400" i="1" dirty="0">
                        <a:solidFill>
                          <a:srgbClr val="7030A0"/>
                        </a:solidFill>
                        <a:latin typeface="Cambria Math"/>
                        <a:ea typeface="Cambria Math"/>
                      </a:rPr>
                      <m:t>≽</m:t>
                    </m:r>
                    <m:r>
                      <m:rPr>
                        <m:sty m:val="p"/>
                      </m:rPr>
                      <a:rPr lang="en-US" sz="2400">
                        <a:solidFill>
                          <a:srgbClr val="7030A0"/>
                        </a:solidFill>
                        <a:latin typeface="Cambria Math" panose="02040503050406030204" pitchFamily="18" charset="0"/>
                        <a:ea typeface="Cambria Math" panose="02040503050406030204" pitchFamily="18" charset="0"/>
                      </a:rPr>
                      <m:t>on</m:t>
                    </m:r>
                    <m:r>
                      <a:rPr lang="en-US" sz="2400" i="1">
                        <a:solidFill>
                          <a:srgbClr val="7030A0"/>
                        </a:solidFill>
                        <a:latin typeface="Cambria Math" panose="02040503050406030204" pitchFamily="18" charset="0"/>
                        <a:ea typeface="Cambria Math" panose="02040503050406030204" pitchFamily="18" charset="0"/>
                      </a:rPr>
                      <m:t> </m:t>
                    </m:r>
                    <m:r>
                      <a:rPr lang="en-US" sz="2400" i="1">
                        <a:solidFill>
                          <a:srgbClr val="7030A0"/>
                        </a:solidFill>
                        <a:latin typeface="Cambria Math" panose="02040503050406030204" pitchFamily="18" charset="0"/>
                        <a:ea typeface="Cambria Math" panose="02040503050406030204" pitchFamily="18" charset="0"/>
                      </a:rPr>
                      <m:t>𝐹</m:t>
                    </m:r>
                  </m:oMath>
                </a14:m>
                <a:endParaRPr lang="en-US" sz="2400" dirty="0" smtClean="0"/>
              </a:p>
              <a:p>
                <a:pPr>
                  <a:lnSpc>
                    <a:spcPct val="150000"/>
                  </a:lnSpc>
                </a:pPr>
                <a:r>
                  <a:rPr lang="en-US" sz="2400" dirty="0" smtClean="0"/>
                  <a:t>From which we can also derive </a:t>
                </a:r>
                <a14:m>
                  <m:oMath xmlns:m="http://schemas.openxmlformats.org/officeDocument/2006/math">
                    <m:r>
                      <a:rPr lang="en-US" sz="2400" i="1" dirty="0">
                        <a:solidFill>
                          <a:srgbClr val="7030A0"/>
                        </a:solidFill>
                        <a:latin typeface="Cambria Math"/>
                        <a:ea typeface="Cambria Math"/>
                      </a:rPr>
                      <m:t>≽</m:t>
                    </m:r>
                    <m:r>
                      <m:rPr>
                        <m:sty m:val="p"/>
                      </m:rPr>
                      <a:rPr lang="en-US" sz="2400">
                        <a:solidFill>
                          <a:srgbClr val="7030A0"/>
                        </a:solidFill>
                        <a:latin typeface="Cambria Math" panose="02040503050406030204" pitchFamily="18" charset="0"/>
                        <a:ea typeface="Cambria Math" panose="02040503050406030204" pitchFamily="18" charset="0"/>
                      </a:rPr>
                      <m:t>on</m:t>
                    </m:r>
                    <m:r>
                      <a:rPr lang="en-US" sz="2400" i="1">
                        <a:solidFill>
                          <a:srgbClr val="7030A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a:ea typeface="Cambria Math" panose="02040503050406030204" pitchFamily="18" charset="0"/>
                      </a:rPr>
                      <m:t>𝐿</m:t>
                    </m:r>
                  </m:oMath>
                </a14:m>
                <a:endParaRPr lang="en-US" sz="2400" dirty="0"/>
              </a:p>
              <a:p>
                <a:pPr>
                  <a:lnSpc>
                    <a:spcPct val="150000"/>
                  </a:lnSpc>
                </a:pPr>
                <a:endParaRPr lang="en-US" sz="2400" dirty="0" smtClean="0"/>
              </a:p>
              <a:p>
                <a:pPr>
                  <a:lnSpc>
                    <a:spcPct val="150000"/>
                  </a:lnSpc>
                </a:pPr>
                <a:r>
                  <a:rPr lang="en-US" sz="2400" dirty="0" smtClean="0"/>
                  <a:t>And we can compare </a:t>
                </a:r>
                <a14:m>
                  <m:oMath xmlns:m="http://schemas.openxmlformats.org/officeDocument/2006/math">
                    <m:r>
                      <a:rPr lang="en-US" sz="2400" i="1" smtClean="0">
                        <a:solidFill>
                          <a:srgbClr val="C00000"/>
                        </a:solidFill>
                        <a:latin typeface="Cambria Math" panose="02040503050406030204" pitchFamily="18" charset="0"/>
                      </a:rPr>
                      <m:t>𝑓</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𝐹</m:t>
                    </m:r>
                  </m:oMath>
                </a14:m>
                <a:r>
                  <a:rPr lang="en-US" sz="2400" dirty="0" smtClean="0">
                    <a:solidFill>
                      <a:srgbClr val="C00000"/>
                    </a:solidFill>
                    <a:ea typeface="Cambria Math" panose="02040503050406030204" pitchFamily="18" charset="0"/>
                  </a:rPr>
                  <a:t> </a:t>
                </a:r>
                <a:r>
                  <a:rPr lang="en-US" sz="2400" dirty="0" smtClean="0">
                    <a:ea typeface="Cambria Math" panose="02040503050406030204" pitchFamily="18" charset="0"/>
                  </a:rPr>
                  <a:t>with </a:t>
                </a:r>
                <a14:m>
                  <m:oMath xmlns:m="http://schemas.openxmlformats.org/officeDocument/2006/math">
                    <m:r>
                      <a:rPr lang="en-US" sz="2400" b="0" i="1" smtClean="0">
                        <a:solidFill>
                          <a:srgbClr val="C00000"/>
                        </a:solidFill>
                        <a:latin typeface="Cambria Math"/>
                      </a:rPr>
                      <m:t>𝑃</m:t>
                    </m:r>
                    <m:r>
                      <a:rPr lang="en-US" sz="2400" i="1">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a:ea typeface="Cambria Math" panose="02040503050406030204" pitchFamily="18" charset="0"/>
                      </a:rPr>
                      <m:t>𝐿</m:t>
                    </m:r>
                  </m:oMath>
                </a14:m>
                <a:r>
                  <a:rPr lang="en-US" sz="2400" dirty="0">
                    <a:solidFill>
                      <a:srgbClr val="C00000"/>
                    </a:solidFill>
                    <a:ea typeface="Cambria Math" panose="02040503050406030204" pitchFamily="18" charset="0"/>
                  </a:rPr>
                  <a:t> </a:t>
                </a:r>
                <a:endParaRPr lang="en-US" sz="2400" dirty="0" smtClean="0">
                  <a:ea typeface="Cambria Math" panose="02040503050406030204" pitchFamily="18" charset="0"/>
                </a:endParaRPr>
              </a:p>
              <a:p>
                <a:pPr>
                  <a:lnSpc>
                    <a:spcPct val="150000"/>
                  </a:lnSpc>
                </a:pPr>
                <a:endParaRPr lang="en-US" sz="2400" dirty="0"/>
              </a:p>
              <a:p>
                <a:pPr>
                  <a:lnSpc>
                    <a:spcPct val="150000"/>
                  </a:lnSpc>
                </a:pPr>
                <a:r>
                  <a:rPr lang="en-US" sz="2400" dirty="0"/>
                  <a:t>For </a:t>
                </a:r>
                <a14:m>
                  <m:oMath xmlns:m="http://schemas.openxmlformats.org/officeDocument/2006/math">
                    <m:r>
                      <a:rPr lang="en-US" sz="2400" i="1" smtClean="0">
                        <a:solidFill>
                          <a:srgbClr val="0070C0"/>
                        </a:solidFill>
                        <a:latin typeface="Cambria Math" panose="02040503050406030204" pitchFamily="18" charset="0"/>
                      </a:rPr>
                      <m:t>𝑓</m:t>
                    </m:r>
                    <m:r>
                      <a:rPr lang="en-US" sz="2400" i="1" smtClean="0">
                        <a:solidFill>
                          <a:srgbClr val="0070C0"/>
                        </a:solidFill>
                        <a:latin typeface="Cambria Math" panose="02040503050406030204" pitchFamily="18" charset="0"/>
                      </a:rPr>
                      <m:t>,</m:t>
                    </m:r>
                    <m:r>
                      <a:rPr lang="en-US" sz="2400" i="1" smtClean="0">
                        <a:solidFill>
                          <a:srgbClr val="0070C0"/>
                        </a:solidFill>
                        <a:latin typeface="Cambria Math" panose="02040503050406030204" pitchFamily="18" charset="0"/>
                      </a:rPr>
                      <m:t>𝑔</m:t>
                    </m:r>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𝐹</m:t>
                    </m:r>
                  </m:oMath>
                </a14:m>
                <a:r>
                  <a:rPr lang="en-US" sz="2400" dirty="0">
                    <a:solidFill>
                      <a:srgbClr val="0070C0"/>
                    </a:solidFill>
                  </a:rPr>
                  <a:t> </a:t>
                </a:r>
                <a:r>
                  <a:rPr lang="en-US" sz="2400" dirty="0"/>
                  <a:t>and </a:t>
                </a:r>
                <a14:m>
                  <m:oMath xmlns:m="http://schemas.openxmlformats.org/officeDocument/2006/math">
                    <m:r>
                      <a:rPr lang="en-US" sz="2400" i="1">
                        <a:latin typeface="Cambria Math" panose="02040503050406030204" pitchFamily="18" charset="0"/>
                      </a:rPr>
                      <m:t>𝐴</m:t>
                    </m:r>
                  </m:oMath>
                </a14:m>
                <a:r>
                  <a:rPr lang="en-US" sz="2400" dirty="0" smtClean="0"/>
                  <a:t>, and </a:t>
                </a:r>
                <a14:m>
                  <m:oMath xmlns:m="http://schemas.openxmlformats.org/officeDocument/2006/math">
                    <m:r>
                      <m:rPr>
                        <m:sty m:val="p"/>
                      </m:rPr>
                      <a:rPr lang="el-GR" sz="2400" i="1" smtClean="0">
                        <a:solidFill>
                          <a:srgbClr val="0070C0"/>
                        </a:solidFill>
                        <a:latin typeface="Cambria Math"/>
                      </a:rPr>
                      <m:t>α</m:t>
                    </m:r>
                    <m:r>
                      <a:rPr lang="el-GR" sz="2400" i="1" smtClean="0">
                        <a:solidFill>
                          <a:srgbClr val="0070C0"/>
                        </a:solidFill>
                        <a:latin typeface="Cambria Math"/>
                        <a:ea typeface="Cambria Math"/>
                      </a:rPr>
                      <m:t>∈</m:t>
                    </m:r>
                    <m:r>
                      <a:rPr lang="en-US" sz="2400" b="0" i="1" smtClean="0">
                        <a:solidFill>
                          <a:srgbClr val="0070C0"/>
                        </a:solidFill>
                        <a:latin typeface="Cambria Math"/>
                        <a:ea typeface="Cambria Math"/>
                      </a:rPr>
                      <m:t>[</m:t>
                    </m:r>
                    <m:r>
                      <a:rPr lang="en-US" sz="2400" b="0" i="1" smtClean="0">
                        <a:solidFill>
                          <a:srgbClr val="0070C0"/>
                        </a:solidFill>
                        <a:latin typeface="Cambria Math"/>
                        <a:ea typeface="Cambria Math"/>
                      </a:rPr>
                      <m:t>0</m:t>
                    </m:r>
                    <m:r>
                      <a:rPr lang="en-US" sz="2400" b="0" i="1" smtClean="0">
                        <a:solidFill>
                          <a:srgbClr val="0070C0"/>
                        </a:solidFill>
                        <a:latin typeface="Cambria Math"/>
                        <a:ea typeface="Cambria Math"/>
                      </a:rPr>
                      <m:t>,</m:t>
                    </m:r>
                    <m:r>
                      <a:rPr lang="en-US" sz="2400" b="0" i="1" smtClean="0">
                        <a:solidFill>
                          <a:srgbClr val="0070C0"/>
                        </a:solidFill>
                        <a:latin typeface="Cambria Math"/>
                        <a:ea typeface="Cambria Math"/>
                      </a:rPr>
                      <m:t>1</m:t>
                    </m:r>
                    <m:r>
                      <a:rPr lang="en-US" sz="2400" b="0" i="1" smtClean="0">
                        <a:solidFill>
                          <a:srgbClr val="0070C0"/>
                        </a:solidFill>
                        <a:latin typeface="Cambria Math"/>
                        <a:ea typeface="Cambria Math"/>
                      </a:rPr>
                      <m:t>]</m:t>
                    </m:r>
                  </m:oMath>
                </a14:m>
                <a:r>
                  <a:rPr lang="en-US" sz="2400" dirty="0" smtClean="0">
                    <a:solidFill>
                      <a:srgbClr val="0070C0"/>
                    </a:solidFill>
                  </a:rPr>
                  <a:t> </a:t>
                </a:r>
                <a:r>
                  <a:rPr lang="en-US" sz="2400" dirty="0"/>
                  <a:t>define </a:t>
                </a:r>
                <a:endParaRPr lang="en-US" sz="2400" dirty="0" smtClean="0"/>
              </a:p>
              <a:p>
                <a:pPr>
                  <a:lnSpc>
                    <a:spcPct val="150000"/>
                  </a:lnSpc>
                </a:pPr>
                <a14:m>
                  <m:oMathPara xmlns:m="http://schemas.openxmlformats.org/officeDocument/2006/math">
                    <m:oMathParaPr>
                      <m:jc m:val="centerGroup"/>
                    </m:oMathParaPr>
                    <m:oMath xmlns:m="http://schemas.openxmlformats.org/officeDocument/2006/math">
                      <m:r>
                        <m:rPr>
                          <m:sty m:val="p"/>
                        </m:rPr>
                        <a:rPr lang="el-GR" sz="2400" i="1" smtClean="0">
                          <a:solidFill>
                            <a:srgbClr val="FF0000"/>
                          </a:solidFill>
                          <a:latin typeface="Cambria Math"/>
                        </a:rPr>
                        <m:t>α</m:t>
                      </m:r>
                      <m:r>
                        <a:rPr lang="en-US" sz="2400" b="0" i="1" smtClean="0">
                          <a:solidFill>
                            <a:srgbClr val="FF0000"/>
                          </a:solidFill>
                          <a:latin typeface="Cambria Math"/>
                        </a:rPr>
                        <m:t>𝑓</m:t>
                      </m:r>
                      <m:r>
                        <a:rPr lang="en-US" sz="2400" b="0" i="1" smtClean="0">
                          <a:solidFill>
                            <a:srgbClr val="FF0000"/>
                          </a:solidFill>
                          <a:latin typeface="Cambria Math"/>
                        </a:rPr>
                        <m:t>+(</m:t>
                      </m:r>
                      <m:r>
                        <a:rPr lang="en-US" sz="2400" b="0" i="1" smtClean="0">
                          <a:solidFill>
                            <a:srgbClr val="FF0000"/>
                          </a:solidFill>
                          <a:latin typeface="Cambria Math"/>
                        </a:rPr>
                        <m:t>1</m:t>
                      </m:r>
                      <m:r>
                        <a:rPr lang="en-US" sz="2400" b="0" i="1" smtClean="0">
                          <a:solidFill>
                            <a:srgbClr val="FF0000"/>
                          </a:solidFill>
                          <a:latin typeface="Cambria Math"/>
                        </a:rPr>
                        <m:t>−</m:t>
                      </m:r>
                      <m:r>
                        <m:rPr>
                          <m:sty m:val="p"/>
                        </m:rPr>
                        <a:rPr lang="el-GR" sz="2400" i="1">
                          <a:solidFill>
                            <a:srgbClr val="FF0000"/>
                          </a:solidFill>
                          <a:latin typeface="Cambria Math"/>
                        </a:rPr>
                        <m:t>α</m:t>
                      </m:r>
                      <m:r>
                        <a:rPr lang="en-US" sz="2400" b="0" i="1" smtClean="0">
                          <a:solidFill>
                            <a:srgbClr val="FF0000"/>
                          </a:solidFill>
                          <a:latin typeface="Cambria Math"/>
                        </a:rPr>
                        <m:t>)</m:t>
                      </m:r>
                      <m:r>
                        <a:rPr lang="en-US" sz="2400" i="1">
                          <a:solidFill>
                            <a:srgbClr val="FF0000"/>
                          </a:solidFill>
                          <a:latin typeface="Cambria Math" panose="02040503050406030204" pitchFamily="18" charset="0"/>
                        </a:rPr>
                        <m:t>𝑔</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𝐹</m:t>
                      </m:r>
                    </m:oMath>
                  </m:oMathPara>
                </a14:m>
                <a:endParaRPr lang="en-US" sz="2400" dirty="0" smtClean="0">
                  <a:solidFill>
                    <a:srgbClr val="FF0000"/>
                  </a:solidFill>
                </a:endParaRPr>
              </a:p>
              <a:p>
                <a:pPr>
                  <a:lnSpc>
                    <a:spcPct val="150000"/>
                  </a:lnSpc>
                </a:pPr>
                <a:r>
                  <a:rPr lang="en-US" sz="2400" dirty="0"/>
                  <a:t>p</a:t>
                </a:r>
                <a:r>
                  <a:rPr lang="en-US" sz="2400" dirty="0" smtClean="0"/>
                  <a:t>ointwise (state-by-state) </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36032" y="1454385"/>
                <a:ext cx="7488832" cy="4524315"/>
              </a:xfrm>
              <a:prstGeom prst="rect">
                <a:avLst/>
              </a:prstGeom>
              <a:blipFill rotWithShape="1">
                <a:blip r:embed="rId2"/>
                <a:stretch>
                  <a:fillRect l="-1303" b="-809"/>
                </a:stretch>
              </a:blipFill>
            </p:spPr>
            <p:txBody>
              <a:bodyPr/>
              <a:lstStyle/>
              <a:p>
                <a:r>
                  <a:rPr lang="en-US">
                    <a:noFill/>
                  </a:rPr>
                  <a:t> </a:t>
                </a:r>
              </a:p>
            </p:txBody>
          </p:sp>
        </mc:Fallback>
      </mc:AlternateContent>
    </p:spTree>
    <p:extLst>
      <p:ext uri="{BB962C8B-B14F-4D97-AF65-F5344CB8AC3E}">
        <p14:creationId xmlns:p14="http://schemas.microsoft.com/office/powerpoint/2010/main" val="3931623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The mixture operation – example</a:t>
            </a:r>
            <a:endParaRPr lang="en-US" sz="3600" dirty="0">
              <a:solidFill>
                <a:srgbClr val="FF0000"/>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53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3419872" y="5373216"/>
                <a:ext cx="2599864"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0</m:t>
                      </m:r>
                      <m:r>
                        <a:rPr lang="en-US" sz="2400" b="0" i="1" smtClean="0">
                          <a:solidFill>
                            <a:srgbClr val="FF0000"/>
                          </a:solidFill>
                          <a:latin typeface="Cambria Math"/>
                        </a:rPr>
                        <m:t>.</m:t>
                      </m:r>
                      <m:r>
                        <a:rPr lang="en-US" sz="2400" b="0" i="1" smtClean="0">
                          <a:solidFill>
                            <a:srgbClr val="FF0000"/>
                          </a:solidFill>
                          <a:latin typeface="Cambria Math"/>
                        </a:rPr>
                        <m:t>5</m:t>
                      </m:r>
                      <m:r>
                        <a:rPr lang="en-US" sz="2400" b="0" i="1" smtClean="0">
                          <a:solidFill>
                            <a:srgbClr val="FF0000"/>
                          </a:solidFill>
                          <a:latin typeface="Cambria Math"/>
                        </a:rPr>
                        <m:t>𝑓</m:t>
                      </m:r>
                      <m:r>
                        <a:rPr lang="en-US" sz="2400" b="0" i="1" smtClean="0">
                          <a:solidFill>
                            <a:srgbClr val="FF0000"/>
                          </a:solidFill>
                          <a:latin typeface="Cambria Math"/>
                        </a:rPr>
                        <m:t>+</m:t>
                      </m:r>
                      <m:r>
                        <a:rPr lang="en-US" sz="2400" b="0" i="1" smtClean="0">
                          <a:solidFill>
                            <a:srgbClr val="FF0000"/>
                          </a:solidFill>
                          <a:latin typeface="Cambria Math"/>
                        </a:rPr>
                        <m:t>0</m:t>
                      </m:r>
                      <m:r>
                        <a:rPr lang="en-US" sz="2400" b="0" i="1" smtClean="0">
                          <a:solidFill>
                            <a:srgbClr val="FF0000"/>
                          </a:solidFill>
                          <a:latin typeface="Cambria Math"/>
                        </a:rPr>
                        <m:t>.</m:t>
                      </m:r>
                      <m:r>
                        <a:rPr lang="en-US" sz="2400" b="0" i="1" smtClean="0">
                          <a:solidFill>
                            <a:srgbClr val="FF0000"/>
                          </a:solidFill>
                          <a:latin typeface="Cambria Math"/>
                        </a:rPr>
                        <m:t>5</m:t>
                      </m:r>
                      <m:r>
                        <a:rPr lang="en-US" sz="2400" i="1">
                          <a:solidFill>
                            <a:srgbClr val="FF0000"/>
                          </a:solidFill>
                          <a:latin typeface="Cambria Math" panose="02040503050406030204" pitchFamily="18" charset="0"/>
                        </a:rPr>
                        <m:t>𝑔</m:t>
                      </m:r>
                    </m:oMath>
                  </m:oMathPara>
                </a14:m>
                <a:endParaRPr lang="en-US" sz="2400" dirty="0" smtClean="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19872" y="5373216"/>
                <a:ext cx="2599864"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9293" y="3871866"/>
                <a:ext cx="4485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rPr>
                        <m:t>𝑓</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2289293" y="3871866"/>
                <a:ext cx="448584" cy="461665"/>
              </a:xfrm>
              <a:prstGeom prst="rect">
                <a:avLst/>
              </a:prstGeom>
              <a:blipFill rotWithShape="1">
                <a:blip r:embed="rId3"/>
                <a:stretch>
                  <a:fillRect l="-274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50596271"/>
                  </p:ext>
                </p:extLst>
              </p:nvPr>
            </p:nvGraphicFramePr>
            <p:xfrm>
              <a:off x="5724128" y="2172724"/>
              <a:ext cx="1512168" cy="1472300"/>
            </p:xfrm>
            <a:graphic>
              <a:graphicData uri="http://schemas.openxmlformats.org/drawingml/2006/table">
                <a:tbl>
                  <a:tblPr firstRow="1" bandRow="1">
                    <a:tableStyleId>{F5AB1C69-6EDB-4FF4-983F-18BD219EF322}</a:tableStyleId>
                  </a:tblPr>
                  <a:tblGrid>
                    <a:gridCol w="50405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536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r>
                                  <a:rPr lang="en-US" b="0" i="1" dirty="0" smtClean="0">
                                    <a:solidFill>
                                      <a:schemeClr val="accent2"/>
                                    </a:solidFill>
                                    <a:latin typeface="Cambria Math"/>
                                  </a:rPr>
                                  <m:t>′</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r>
                                  <a:rPr lang="en-US" b="0" i="1" smtClean="0">
                                    <a:solidFill>
                                      <a:srgbClr val="00B050"/>
                                    </a:solidFill>
                                    <a:latin typeface="Cambria Math"/>
                                  </a:rPr>
                                  <m:t>′</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50596271"/>
                  </p:ext>
                </p:extLst>
              </p:nvPr>
            </p:nvGraphicFramePr>
            <p:xfrm>
              <a:off x="5724128" y="2172724"/>
              <a:ext cx="1512168" cy="1472300"/>
            </p:xfrm>
            <a:graphic>
              <a:graphicData uri="http://schemas.openxmlformats.org/drawingml/2006/table">
                <a:tbl>
                  <a:tblPr firstRow="1" bandRow="1">
                    <a:tableStyleId>{F5AB1C69-6EDB-4FF4-983F-18BD219EF322}</a:tableStyleId>
                  </a:tblPr>
                  <a:tblGrid>
                    <a:gridCol w="504056"/>
                    <a:gridCol w="504056"/>
                    <a:gridCol w="504056"/>
                  </a:tblGrid>
                  <a:tr h="5361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205" r="-200000" b="-17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02439" r="-102439" b="-17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0000" r="-1205" b="-175000"/>
                          </a:stretch>
                        </a:blipFill>
                      </a:tcPr>
                    </a:tc>
                  </a:tr>
                  <a:tr h="468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205" t="-114286" r="-20000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02439" t="-114286" r="-102439"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0000" t="-114286" r="-1205" b="-100000"/>
                          </a:stretch>
                        </a:blipFill>
                      </a:tcPr>
                    </a:tc>
                  </a:tr>
                  <a:tr h="468052">
                    <a:tc>
                      <a:txBody>
                        <a:bodyPr/>
                        <a:lstStyle/>
                        <a:p>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02439" t="-214286" r="-1024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00000" t="-214286" r="-1205"/>
                          </a:stretch>
                        </a:blipFill>
                      </a:tcPr>
                    </a:tc>
                  </a:tr>
                </a:tbl>
              </a:graphicData>
            </a:graphic>
          </p:graphicFrame>
        </mc:Fallback>
      </mc:AlternateContent>
      <mc:AlternateContent xmlns:mc="http://schemas.openxmlformats.org/markup-compatibility/2006" xmlns:a14="http://schemas.microsoft.com/office/drawing/2010/main">
        <mc:Choice Requires="a14">
          <p:sp>
            <p:nvSpPr>
              <p:cNvPr id="10" name="Rectangle 9"/>
              <p:cNvSpPr/>
              <p:nvPr/>
            </p:nvSpPr>
            <p:spPr>
              <a:xfrm>
                <a:off x="6355369" y="3861048"/>
                <a:ext cx="4624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𝑔</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355369" y="3861048"/>
                <a:ext cx="462434" cy="461665"/>
              </a:xfrm>
              <a:prstGeom prst="rect">
                <a:avLst/>
              </a:prstGeom>
              <a:blipFill rotWithShape="1">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645768201"/>
                  </p:ext>
                </p:extLst>
              </p:nvPr>
            </p:nvGraphicFramePr>
            <p:xfrm>
              <a:off x="1821808" y="2204863"/>
              <a:ext cx="1512168" cy="1393851"/>
            </p:xfrm>
            <a:graphic>
              <a:graphicData uri="http://schemas.openxmlformats.org/drawingml/2006/table">
                <a:tbl>
                  <a:tblPr firstRow="1" bandRow="1">
                    <a:tableStyleId>{F5AB1C69-6EDB-4FF4-983F-18BD219EF322}</a:tableStyleId>
                  </a:tblPr>
                  <a:tblGrid>
                    <a:gridCol w="50405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504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4</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8</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r>
                                  <a:rPr lang="en-US" b="0" i="1" dirty="0" smtClean="0">
                                    <a:solidFill>
                                      <a:schemeClr val="accent2"/>
                                    </a:solidFill>
                                    <a:latin typeface="Cambria Math"/>
                                  </a:rPr>
                                  <m:t>′</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0</m:t>
                                </m:r>
                                <m:r>
                                  <a:rPr lang="en-US" i="1" dirty="0" smtClean="0">
                                    <a:latin typeface="Cambria Math"/>
                                  </a:rPr>
                                  <m:t>.</m:t>
                                </m:r>
                                <m:r>
                                  <a:rPr lang="en-US" i="1" dirty="0" smtClean="0">
                                    <a:latin typeface="Cambria Math"/>
                                  </a:rPr>
                                  <m:t>6</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0</m:t>
                                </m:r>
                                <m:r>
                                  <a:rPr lang="en-US" i="1" dirty="0" smtClean="0">
                                    <a:latin typeface="Cambria Math"/>
                                  </a:rPr>
                                  <m:t>.</m:t>
                                </m:r>
                                <m:r>
                                  <a:rPr lang="en-US" b="0" i="1" dirty="0" smtClean="0">
                                    <a:latin typeface="Cambria Math"/>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r>
                                  <a:rPr lang="en-US" b="0" i="1" smtClean="0">
                                    <a:solidFill>
                                      <a:srgbClr val="00B050"/>
                                    </a:solidFill>
                                    <a:latin typeface="Cambria Math"/>
                                  </a:rPr>
                                  <m:t>′</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645768201"/>
                  </p:ext>
                </p:extLst>
              </p:nvPr>
            </p:nvGraphicFramePr>
            <p:xfrm>
              <a:off x="1821808" y="2204863"/>
              <a:ext cx="1512168" cy="1393851"/>
            </p:xfrm>
            <a:graphic>
              <a:graphicData uri="http://schemas.openxmlformats.org/drawingml/2006/table">
                <a:tbl>
                  <a:tblPr firstRow="1" bandRow="1">
                    <a:tableStyleId>{F5AB1C69-6EDB-4FF4-983F-18BD219EF322}</a:tableStyleId>
                  </a:tblPr>
                  <a:tblGrid>
                    <a:gridCol w="504056"/>
                    <a:gridCol w="504056"/>
                    <a:gridCol w="504056"/>
                  </a:tblGrid>
                  <a:tr h="5040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6"/>
                          <a:stretch>
                            <a:fillRect l="-1205" t="-1220" r="-198795"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2439" t="-1220" r="-10122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1220" b="-179268"/>
                          </a:stretch>
                        </a:blipFill>
                      </a:tcPr>
                    </a:tc>
                  </a:tr>
                  <a:tr h="4448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205" t="-113699" r="-198795"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2439" t="-113699" r="-10122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113699" b="-101370"/>
                          </a:stretch>
                        </a:blipFill>
                      </a:tcPr>
                    </a:tc>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2439" t="-213699" r="-101220" b="-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213699" b="-137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111065834"/>
                  </p:ext>
                </p:extLst>
              </p:nvPr>
            </p:nvGraphicFramePr>
            <p:xfrm>
              <a:off x="3851920" y="3763341"/>
              <a:ext cx="1512168" cy="1393851"/>
            </p:xfrm>
            <a:graphic>
              <a:graphicData uri="http://schemas.openxmlformats.org/drawingml/2006/table">
                <a:tbl>
                  <a:tblPr firstRow="1" bandRow="1">
                    <a:tableStyleId>{F5AB1C69-6EDB-4FF4-983F-18BD219EF322}</a:tableStyleId>
                  </a:tblPr>
                  <a:tblGrid>
                    <a:gridCol w="50405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504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7</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4</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𝑥</m:t>
                                </m:r>
                                <m:r>
                                  <a:rPr lang="en-US" b="0" i="1" dirty="0" smtClean="0">
                                    <a:solidFill>
                                      <a:schemeClr val="accent2"/>
                                    </a:solidFill>
                                    <a:latin typeface="Cambria Math"/>
                                  </a:rPr>
                                  <m:t>′</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0</m:t>
                                </m:r>
                                <m:r>
                                  <a:rPr lang="en-US" i="1" dirty="0" smtClean="0">
                                    <a:latin typeface="Cambria Math"/>
                                  </a:rPr>
                                  <m:t>.</m:t>
                                </m:r>
                                <m:r>
                                  <a:rPr lang="en-US" b="0" i="1" dirty="0" smtClean="0">
                                    <a:latin typeface="Cambria Math"/>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0</m:t>
                                </m:r>
                                <m:r>
                                  <a:rPr lang="en-US" i="1" dirty="0" smtClean="0">
                                    <a:latin typeface="Cambria Math"/>
                                  </a:rPr>
                                  <m:t>.</m:t>
                                </m:r>
                                <m:r>
                                  <a:rPr lang="en-US" b="0" i="1" dirty="0" smtClean="0">
                                    <a:latin typeface="Cambria Math"/>
                                  </a:rPr>
                                  <m:t>6</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𝑠</m:t>
                                </m:r>
                                <m:r>
                                  <a:rPr lang="en-US" b="0" i="1" smtClean="0">
                                    <a:solidFill>
                                      <a:srgbClr val="00B050"/>
                                    </a:solidFill>
                                    <a:latin typeface="Cambria Math"/>
                                  </a:rPr>
                                  <m:t>′</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111065834"/>
                  </p:ext>
                </p:extLst>
              </p:nvPr>
            </p:nvGraphicFramePr>
            <p:xfrm>
              <a:off x="3851920" y="3763341"/>
              <a:ext cx="1512168" cy="1393851"/>
            </p:xfrm>
            <a:graphic>
              <a:graphicData uri="http://schemas.openxmlformats.org/drawingml/2006/table">
                <a:tbl>
                  <a:tblPr firstRow="1" bandRow="1">
                    <a:tableStyleId>{F5AB1C69-6EDB-4FF4-983F-18BD219EF322}</a:tableStyleId>
                  </a:tblPr>
                  <a:tblGrid>
                    <a:gridCol w="504056"/>
                    <a:gridCol w="504056"/>
                    <a:gridCol w="504056"/>
                  </a:tblGrid>
                  <a:tr h="5040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7"/>
                          <a:stretch>
                            <a:fillRect l="-1205" r="-198795" b="-1759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2439" r="-101220" b="-1759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b="-175904"/>
                          </a:stretch>
                        </a:blipFill>
                      </a:tcPr>
                    </a:tc>
                  </a:tr>
                  <a:tr h="4448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205" t="-113699" r="-198795"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2439" t="-113699" r="-10122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t="-113699" b="-100000"/>
                          </a:stretch>
                        </a:blipFill>
                      </a:tcPr>
                    </a:tc>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2439" t="-213699" r="-10122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t="-213699"/>
                          </a:stretch>
                        </a:blipFill>
                      </a:tcPr>
                    </a:tc>
                  </a:tr>
                </a:tbl>
              </a:graphicData>
            </a:graphic>
          </p:graphicFrame>
        </mc:Fallback>
      </mc:AlternateContent>
    </p:spTree>
    <p:extLst>
      <p:ext uri="{BB962C8B-B14F-4D97-AF65-F5344CB8AC3E}">
        <p14:creationId xmlns:p14="http://schemas.microsoft.com/office/powerpoint/2010/main" val="3916658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a:solidFill>
                  <a:schemeClr val="accent2"/>
                </a:solidFill>
              </a:rPr>
              <a:t>Anscombe-</a:t>
            </a:r>
            <a:r>
              <a:rPr lang="en-US" sz="3600" dirty="0" err="1">
                <a:solidFill>
                  <a:schemeClr val="accent2"/>
                </a:solidFill>
              </a:rPr>
              <a:t>Aumann’s</a:t>
            </a:r>
            <a:r>
              <a:rPr lang="en-US" sz="3600" dirty="0">
                <a:solidFill>
                  <a:schemeClr val="accent2"/>
                </a:solidFill>
              </a:rPr>
              <a:t> </a:t>
            </a:r>
            <a:r>
              <a:rPr lang="en-US" sz="3600" dirty="0" smtClean="0">
                <a:solidFill>
                  <a:schemeClr val="accent2"/>
                </a:solidFill>
              </a:rPr>
              <a:t>axioms</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556991"/>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3323987"/>
              </a:xfrm>
              <a:prstGeom prst="rect">
                <a:avLst/>
              </a:prstGeom>
              <a:noFill/>
            </p:spPr>
            <p:txBody>
              <a:bodyPr wrap="square" rtlCol="0">
                <a:spAutoFit/>
              </a:bodyPr>
              <a:lstStyle/>
              <a:p>
                <a:pPr>
                  <a:lnSpc>
                    <a:spcPct val="150000"/>
                  </a:lnSpc>
                </a:pPr>
                <a:r>
                  <a:rPr lang="en-US" sz="2000" dirty="0" smtClean="0"/>
                  <a:t>AA1. </a:t>
                </a:r>
                <a14:m>
                  <m:oMath xmlns:m="http://schemas.openxmlformats.org/officeDocument/2006/math">
                    <m:r>
                      <a:rPr lang="en-US" sz="2000" i="1" dirty="0">
                        <a:solidFill>
                          <a:srgbClr val="7030A0"/>
                        </a:solidFill>
                        <a:latin typeface="Cambria Math"/>
                        <a:ea typeface="Cambria Math"/>
                      </a:rPr>
                      <m:t>≽</m:t>
                    </m:r>
                    <m:r>
                      <m:rPr>
                        <m:sty m:val="p"/>
                      </m:rPr>
                      <a:rPr lang="en-US" sz="2000" b="0" i="0" smtClean="0">
                        <a:solidFill>
                          <a:srgbClr val="7030A0"/>
                        </a:solidFill>
                        <a:latin typeface="Cambria Math" panose="02040503050406030204" pitchFamily="18" charset="0"/>
                        <a:ea typeface="Cambria Math" panose="02040503050406030204" pitchFamily="18" charset="0"/>
                      </a:rPr>
                      <m:t>on</m:t>
                    </m:r>
                    <m:r>
                      <a:rPr lang="en-US" sz="2000" b="0" i="1" smtClean="0">
                        <a:solidFill>
                          <a:srgbClr val="7030A0"/>
                        </a:solidFill>
                        <a:latin typeface="Cambria Math" panose="02040503050406030204" pitchFamily="18" charset="0"/>
                        <a:ea typeface="Cambria Math" panose="02040503050406030204" pitchFamily="18" charset="0"/>
                      </a:rPr>
                      <m:t> </m:t>
                    </m:r>
                    <m:r>
                      <a:rPr lang="en-US" sz="2000" b="0" i="1" smtClean="0">
                        <a:solidFill>
                          <a:srgbClr val="7030A0"/>
                        </a:solidFill>
                        <a:latin typeface="Cambria Math" panose="02040503050406030204" pitchFamily="18" charset="0"/>
                        <a:ea typeface="Cambria Math" panose="02040503050406030204" pitchFamily="18" charset="0"/>
                      </a:rPr>
                      <m:t>𝐹</m:t>
                    </m:r>
                  </m:oMath>
                </a14:m>
                <a:r>
                  <a:rPr lang="en-US" sz="2000" dirty="0" smtClean="0">
                    <a:solidFill>
                      <a:srgbClr val="7030A0"/>
                    </a:solidFill>
                  </a:rPr>
                  <a:t> </a:t>
                </a:r>
                <a:r>
                  <a:rPr lang="en-US" sz="2000" dirty="0" smtClean="0"/>
                  <a:t>is </a:t>
                </a:r>
                <a:r>
                  <a:rPr lang="en-US" sz="2000" dirty="0" smtClean="0">
                    <a:solidFill>
                      <a:srgbClr val="FF0000"/>
                    </a:solidFill>
                  </a:rPr>
                  <a:t>complete</a:t>
                </a:r>
                <a:r>
                  <a:rPr lang="en-US" sz="2000" dirty="0" smtClean="0"/>
                  <a:t> and </a:t>
                </a:r>
                <a:r>
                  <a:rPr lang="en-US" sz="2000" dirty="0" smtClean="0">
                    <a:solidFill>
                      <a:srgbClr val="FF0000"/>
                    </a:solidFill>
                  </a:rPr>
                  <a:t>transitive</a:t>
                </a:r>
              </a:p>
              <a:p>
                <a:pPr>
                  <a:lnSpc>
                    <a:spcPct val="150000"/>
                  </a:lnSpc>
                </a:pPr>
                <a:r>
                  <a:rPr lang="en-US" sz="2000" dirty="0" smtClean="0"/>
                  <a:t>AA2. </a:t>
                </a:r>
                <a14:m>
                  <m:oMath xmlns:m="http://schemas.openxmlformats.org/officeDocument/2006/math">
                    <m:r>
                      <a:rPr lang="en-US" sz="2000" b="0" i="1" smtClean="0">
                        <a:solidFill>
                          <a:srgbClr val="0070C0"/>
                        </a:solidFill>
                        <a:latin typeface="Cambria Math"/>
                      </a:rPr>
                      <m:t>𝑓</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𝑔</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h</m:t>
                    </m:r>
                  </m:oMath>
                </a14:m>
                <a:r>
                  <a:rPr lang="en-US" sz="2000" dirty="0" smtClean="0"/>
                  <a:t> </a:t>
                </a:r>
                <a14:m>
                  <m:oMath xmlns:m="http://schemas.openxmlformats.org/officeDocument/2006/math">
                    <m:r>
                      <a:rPr lang="en-US" sz="2000" i="1" dirty="0" smtClean="0">
                        <a:latin typeface="Cambria Math"/>
                        <a:ea typeface="Cambria Math"/>
                      </a:rPr>
                      <m:t>⇒∃</m:t>
                    </m:r>
                  </m:oMath>
                </a14:m>
                <a:r>
                  <a:rPr lang="el-GR" sz="2000" dirty="0">
                    <a:solidFill>
                      <a:srgbClr val="FF0000"/>
                    </a:solidFill>
                  </a:rPr>
                  <a:t> </a:t>
                </a:r>
                <a14:m>
                  <m:oMath xmlns:m="http://schemas.openxmlformats.org/officeDocument/2006/math">
                    <m:r>
                      <m:rPr>
                        <m:sty m:val="p"/>
                      </m:rPr>
                      <a:rPr lang="el-GR" sz="2000" i="1">
                        <a:solidFill>
                          <a:srgbClr val="FF0000"/>
                        </a:solidFill>
                        <a:latin typeface="Cambria Math"/>
                      </a:rPr>
                      <m:t>α</m:t>
                    </m:r>
                    <m:r>
                      <a:rPr lang="en-US" sz="2000" b="0" i="1" smtClean="0">
                        <a:solidFill>
                          <a:srgbClr val="FF0000"/>
                        </a:solidFill>
                        <a:latin typeface="Cambria Math"/>
                      </a:rPr>
                      <m:t>,</m:t>
                    </m:r>
                    <m:r>
                      <m:rPr>
                        <m:sty m:val="p"/>
                      </m:rPr>
                      <a:rPr lang="el-GR" sz="2000" i="1">
                        <a:solidFill>
                          <a:srgbClr val="FF0000"/>
                        </a:solidFill>
                        <a:latin typeface="Cambria Math"/>
                      </a:rPr>
                      <m:t>β</m:t>
                    </m:r>
                    <m:r>
                      <a:rPr lang="el-GR" sz="2000" i="1" smtClean="0">
                        <a:solidFill>
                          <a:srgbClr val="FF0000"/>
                        </a:solidFill>
                        <a:latin typeface="Cambria Math"/>
                        <a:ea typeface="Cambria Math"/>
                      </a:rPr>
                      <m:t>∈</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0</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1</m:t>
                    </m:r>
                    <m:r>
                      <a:rPr lang="en-US" sz="2000" b="0" i="1" smtClean="0">
                        <a:solidFill>
                          <a:srgbClr val="FF0000"/>
                        </a:solidFill>
                        <a:latin typeface="Cambria Math"/>
                        <a:ea typeface="Cambria Math"/>
                      </a:rPr>
                      <m:t>)</m:t>
                    </m:r>
                  </m:oMath>
                </a14:m>
                <a:r>
                  <a:rPr lang="en-US" sz="2000" i="1" dirty="0" smtClean="0">
                    <a:latin typeface="Cambria Math"/>
                    <a:ea typeface="Cambria Math"/>
                  </a:rPr>
                  <a:t> </a:t>
                </a:r>
                <a:r>
                  <a:rPr lang="en-US" sz="2000" dirty="0" smtClean="0">
                    <a:latin typeface="+mn-lt"/>
                    <a:ea typeface="Cambria Math"/>
                  </a:rPr>
                  <a:t>such that</a:t>
                </a:r>
              </a:p>
              <a:p>
                <a:pPr algn="ctr">
                  <a:lnSpc>
                    <a:spcPct val="150000"/>
                  </a:lnSpc>
                </a:pPr>
                <a14:m>
                  <m:oMath xmlns:m="http://schemas.openxmlformats.org/officeDocument/2006/math">
                    <m:r>
                      <m:rPr>
                        <m:sty m:val="p"/>
                      </m:rPr>
                      <a:rPr lang="el-GR" sz="2000" i="1">
                        <a:solidFill>
                          <a:srgbClr val="FF0000"/>
                        </a:solidFill>
                        <a:latin typeface="Cambria Math"/>
                      </a:rPr>
                      <m:t>α</m:t>
                    </m:r>
                    <m:r>
                      <a:rPr lang="en-US" sz="2000" i="1" smtClean="0">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b="0" i="1" smtClean="0">
                        <a:solidFill>
                          <a:srgbClr val="0070C0"/>
                        </a:solidFill>
                        <a:latin typeface="Cambria Math"/>
                      </a:rPr>
                      <m:t>h</m:t>
                    </m:r>
                  </m:oMath>
                </a14:m>
                <a:r>
                  <a:rPr lang="en-US" sz="2000" dirty="0">
                    <a:solidFill>
                      <a:srgbClr val="0070C0"/>
                    </a:solidFill>
                    <a:ea typeface="Cambria Math"/>
                  </a:rPr>
                  <a:t> </a:t>
                </a:r>
                <a14:m>
                  <m:oMath xmlns:m="http://schemas.openxmlformats.org/officeDocument/2006/math">
                    <m:r>
                      <a:rPr lang="en-US" sz="2000" i="1">
                        <a:solidFill>
                          <a:srgbClr val="0070C0"/>
                        </a:solidFill>
                        <a:latin typeface="Cambria Math"/>
                        <a:ea typeface="Cambria Math"/>
                      </a:rPr>
                      <m:t>≻</m:t>
                    </m:r>
                    <m:r>
                      <a:rPr lang="en-US" sz="2000" i="1">
                        <a:solidFill>
                          <a:srgbClr val="0070C0"/>
                        </a:solidFill>
                        <a:latin typeface="Cambria Math"/>
                        <a:ea typeface="Cambria Math"/>
                      </a:rPr>
                      <m:t>𝑔</m:t>
                    </m:r>
                    <m:r>
                      <a:rPr lang="en-US" sz="2000" i="1">
                        <a:solidFill>
                          <a:srgbClr val="0070C0"/>
                        </a:solidFill>
                        <a:latin typeface="Cambria Math"/>
                        <a:ea typeface="Cambria Math"/>
                      </a:rPr>
                      <m:t>≻</m:t>
                    </m:r>
                  </m:oMath>
                </a14:m>
                <a:r>
                  <a:rPr lang="el-GR" sz="2000" dirty="0">
                    <a:solidFill>
                      <a:srgbClr val="FF0000"/>
                    </a:solidFill>
                  </a:rPr>
                  <a:t> </a:t>
                </a:r>
                <a14:m>
                  <m:oMath xmlns:m="http://schemas.openxmlformats.org/officeDocument/2006/math">
                    <m:r>
                      <m:rPr>
                        <m:sty m:val="p"/>
                      </m:rPr>
                      <a:rPr lang="el-GR" sz="2000" i="1">
                        <a:solidFill>
                          <a:srgbClr val="FF0000"/>
                        </a:solidFill>
                        <a:latin typeface="Cambria Math"/>
                      </a:rPr>
                      <m:t>β</m:t>
                    </m:r>
                    <m:r>
                      <a:rPr lang="en-US" sz="2000" i="1" smtClean="0">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β</m:t>
                        </m:r>
                      </m:e>
                    </m:d>
                    <m:r>
                      <a:rPr lang="en-US" sz="2000" i="1" smtClean="0">
                        <a:solidFill>
                          <a:srgbClr val="0070C0"/>
                        </a:solidFill>
                        <a:latin typeface="Cambria Math"/>
                      </a:rPr>
                      <m:t>h</m:t>
                    </m:r>
                  </m:oMath>
                </a14:m>
                <a:r>
                  <a:rPr lang="en-US" sz="2000" dirty="0">
                    <a:solidFill>
                      <a:srgbClr val="0070C0"/>
                    </a:solidFill>
                    <a:ea typeface="Cambria Math"/>
                  </a:rPr>
                  <a:t> </a:t>
                </a:r>
                <a:endParaRPr lang="en-US" sz="2000" dirty="0"/>
              </a:p>
              <a:p>
                <a:pPr>
                  <a:lnSpc>
                    <a:spcPct val="150000"/>
                  </a:lnSpc>
                </a:pPr>
                <a:r>
                  <a:rPr lang="en-US" sz="2000" dirty="0" smtClean="0"/>
                  <a:t>AA3. </a:t>
                </a:r>
                <a14:m>
                  <m:oMath xmlns:m="http://schemas.openxmlformats.org/officeDocument/2006/math">
                    <m:r>
                      <a:rPr lang="en-US" sz="2000" i="1">
                        <a:solidFill>
                          <a:srgbClr val="0070C0"/>
                        </a:solidFill>
                        <a:latin typeface="Cambria Math"/>
                      </a:rPr>
                      <m:t>𝑓</m:t>
                    </m:r>
                    <m:r>
                      <a:rPr lang="en-US" sz="2000" i="1">
                        <a:solidFill>
                          <a:srgbClr val="0070C0"/>
                        </a:solidFill>
                        <a:latin typeface="Cambria Math"/>
                        <a:ea typeface="Cambria Math"/>
                      </a:rPr>
                      <m:t>≻</m:t>
                    </m:r>
                    <m:r>
                      <a:rPr lang="en-US" sz="2000" i="1">
                        <a:solidFill>
                          <a:srgbClr val="0070C0"/>
                        </a:solidFill>
                        <a:latin typeface="Cambria Math"/>
                        <a:ea typeface="Cambria Math"/>
                      </a:rPr>
                      <m:t>𝑔</m:t>
                    </m:r>
                  </m:oMath>
                </a14:m>
                <a:r>
                  <a:rPr lang="en-US" sz="2000" dirty="0"/>
                  <a:t> </a:t>
                </a:r>
                <a14:m>
                  <m:oMath xmlns:m="http://schemas.openxmlformats.org/officeDocument/2006/math">
                    <m:r>
                      <a:rPr lang="en-US" sz="2000" i="1" dirty="0">
                        <a:latin typeface="Cambria Math"/>
                        <a:ea typeface="Cambria Math"/>
                      </a:rPr>
                      <m:t>⇒</m:t>
                    </m:r>
                    <m:r>
                      <a:rPr lang="en-US" sz="2000" i="1" dirty="0" smtClean="0">
                        <a:solidFill>
                          <a:srgbClr val="FF0000"/>
                        </a:solidFill>
                        <a:latin typeface="Cambria Math"/>
                        <a:ea typeface="Cambria Math"/>
                      </a:rPr>
                      <m:t>∀</m:t>
                    </m:r>
                  </m:oMath>
                </a14:m>
                <a:r>
                  <a:rPr lang="en-US" sz="2000" dirty="0">
                    <a:solidFill>
                      <a:srgbClr val="0070C0"/>
                    </a:solidFill>
                    <a:ea typeface="Cambria Math"/>
                  </a:rPr>
                  <a:t> </a:t>
                </a:r>
                <a14:m>
                  <m:oMath xmlns:m="http://schemas.openxmlformats.org/officeDocument/2006/math">
                    <m:r>
                      <a:rPr lang="en-US" sz="2000" i="1" smtClean="0">
                        <a:solidFill>
                          <a:srgbClr val="0070C0"/>
                        </a:solidFill>
                        <a:latin typeface="Cambria Math"/>
                        <a:ea typeface="Cambria Math"/>
                      </a:rPr>
                      <m:t>h</m:t>
                    </m:r>
                  </m:oMath>
                </a14:m>
                <a:r>
                  <a:rPr lang="en-US" sz="2000" dirty="0" smtClean="0">
                    <a:solidFill>
                      <a:srgbClr val="0070C0"/>
                    </a:solidFill>
                  </a:rPr>
                  <a:t>,</a:t>
                </a:r>
                <a:r>
                  <a:rPr lang="el-GR" sz="2000" dirty="0">
                    <a:solidFill>
                      <a:srgbClr val="0070C0"/>
                    </a:solidFill>
                  </a:rPr>
                  <a:t> </a:t>
                </a:r>
                <a14:m>
                  <m:oMath xmlns:m="http://schemas.openxmlformats.org/officeDocument/2006/math">
                    <m:r>
                      <m:rPr>
                        <m:sty m:val="p"/>
                      </m:rPr>
                      <a:rPr lang="el-GR" sz="2000" i="1">
                        <a:solidFill>
                          <a:srgbClr val="0070C0"/>
                        </a:solidFill>
                        <a:latin typeface="Cambria Math"/>
                      </a:rPr>
                      <m:t>α</m:t>
                    </m:r>
                    <m:r>
                      <a:rPr lang="en-US" sz="2000" b="0" i="1" smtClean="0">
                        <a:solidFill>
                          <a:srgbClr val="0070C0"/>
                        </a:solidFill>
                        <a:latin typeface="Cambria Math"/>
                      </a:rPr>
                      <m:t>&gt;</m:t>
                    </m:r>
                    <m:r>
                      <a:rPr lang="en-US" sz="2000" b="0" i="1" smtClean="0">
                        <a:solidFill>
                          <a:srgbClr val="0070C0"/>
                        </a:solidFill>
                        <a:latin typeface="Cambria Math"/>
                      </a:rPr>
                      <m:t>0</m:t>
                    </m:r>
                  </m:oMath>
                </a14:m>
                <a:endParaRPr lang="en-US" sz="2000" b="0" i="1" dirty="0" smtClean="0">
                  <a:solidFill>
                    <a:srgbClr val="0070C0"/>
                  </a:solidFill>
                  <a:latin typeface="Cambria Math"/>
                </a:endParaRPr>
              </a:p>
              <a:p>
                <a:pPr algn="ctr">
                  <a:lnSpc>
                    <a:spcPct val="150000"/>
                  </a:lnSpc>
                </a:pPr>
                <a14:m>
                  <m:oMath xmlns:m="http://schemas.openxmlformats.org/officeDocument/2006/math">
                    <m:r>
                      <m:rPr>
                        <m:sty m:val="p"/>
                      </m:rPr>
                      <a:rPr lang="el-GR" sz="2000" i="1">
                        <a:solidFill>
                          <a:srgbClr val="FF0000"/>
                        </a:solidFill>
                        <a:latin typeface="Cambria Math"/>
                      </a:rPr>
                      <m:t>α</m:t>
                    </m:r>
                    <m:r>
                      <a:rPr lang="en-US" sz="2000" i="1">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i="1">
                        <a:solidFill>
                          <a:srgbClr val="0070C0"/>
                        </a:solidFill>
                        <a:latin typeface="Cambria Math"/>
                      </a:rPr>
                      <m:t>h</m:t>
                    </m:r>
                  </m:oMath>
                </a14:m>
                <a:r>
                  <a:rPr lang="en-US" sz="2000" dirty="0">
                    <a:solidFill>
                      <a:srgbClr val="0070C0"/>
                    </a:solidFill>
                    <a:ea typeface="Cambria Math"/>
                  </a:rPr>
                  <a:t> </a:t>
                </a:r>
                <a14:m>
                  <m:oMath xmlns:m="http://schemas.openxmlformats.org/officeDocument/2006/math">
                    <m:r>
                      <a:rPr lang="en-US" sz="2000" i="1">
                        <a:solidFill>
                          <a:srgbClr val="0070C0"/>
                        </a:solidFill>
                        <a:latin typeface="Cambria Math"/>
                        <a:ea typeface="Cambria Math"/>
                      </a:rPr>
                      <m:t>≻</m:t>
                    </m:r>
                    <m:r>
                      <m:rPr>
                        <m:sty m:val="p"/>
                      </m:rPr>
                      <a:rPr lang="el-GR" sz="2000" i="1">
                        <a:solidFill>
                          <a:srgbClr val="FF0000"/>
                        </a:solidFill>
                        <a:latin typeface="Cambria Math"/>
                      </a:rPr>
                      <m:t>α</m:t>
                    </m:r>
                    <m:r>
                      <a:rPr lang="en-US" sz="2000" b="0" i="1" smtClean="0">
                        <a:solidFill>
                          <a:srgbClr val="0070C0"/>
                        </a:solidFill>
                        <a:latin typeface="Cambria Math"/>
                      </a:rPr>
                      <m:t>𝑔</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i="1">
                        <a:solidFill>
                          <a:srgbClr val="0070C0"/>
                        </a:solidFill>
                        <a:latin typeface="Cambria Math"/>
                      </a:rPr>
                      <m:t>h</m:t>
                    </m:r>
                  </m:oMath>
                </a14:m>
                <a:endParaRPr lang="en-US" sz="2000" dirty="0"/>
              </a:p>
              <a:p>
                <a:pPr>
                  <a:lnSpc>
                    <a:spcPct val="150000"/>
                  </a:lnSpc>
                </a:pPr>
                <a:r>
                  <a:rPr lang="en-US" sz="2000" dirty="0" smtClean="0"/>
                  <a:t>AA4. </a:t>
                </a:r>
                <a14:m>
                  <m:oMath xmlns:m="http://schemas.openxmlformats.org/officeDocument/2006/math">
                    <m:d>
                      <m:dPr>
                        <m:begChr m:val="["/>
                        <m:endChr m:val="]"/>
                        <m:ctrlPr>
                          <a:rPr lang="en-US" sz="2000" i="1" dirty="0" smtClean="0">
                            <a:solidFill>
                              <a:srgbClr val="FF0000"/>
                            </a:solidFill>
                            <a:latin typeface="Cambria Math" panose="02040503050406030204" pitchFamily="18" charset="0"/>
                            <a:ea typeface="Cambria Math"/>
                          </a:rPr>
                        </m:ctrlPr>
                      </m:dPr>
                      <m:e>
                        <m:r>
                          <a:rPr lang="en-US" sz="2000" i="1" dirty="0">
                            <a:solidFill>
                              <a:srgbClr val="FF0000"/>
                            </a:solidFill>
                            <a:latin typeface="Cambria Math" panose="02040503050406030204" pitchFamily="18" charset="0"/>
                            <a:ea typeface="Cambria Math"/>
                          </a:rPr>
                          <m:t>∀</m:t>
                        </m:r>
                        <m:r>
                          <a:rPr lang="en-US" sz="2000" i="1" dirty="0">
                            <a:solidFill>
                              <a:srgbClr val="0070C0"/>
                            </a:solidFill>
                            <a:latin typeface="Cambria Math" panose="02040503050406030204" pitchFamily="18" charset="0"/>
                            <a:ea typeface="Cambria Math"/>
                          </a:rPr>
                          <m:t> </m:t>
                        </m:r>
                        <m:r>
                          <a:rPr lang="en-US" sz="2000" i="1" dirty="0" smtClean="0">
                            <a:solidFill>
                              <a:srgbClr val="00B050"/>
                            </a:solidFill>
                            <a:latin typeface="Cambria Math" panose="02040503050406030204" pitchFamily="18" charset="0"/>
                            <a:ea typeface="Cambria Math"/>
                          </a:rPr>
                          <m:t>𝑠</m:t>
                        </m:r>
                        <m:r>
                          <a:rPr lang="en-US" sz="2000" i="1" dirty="0">
                            <a:solidFill>
                              <a:srgbClr val="0070C0"/>
                            </a:solidFill>
                            <a:latin typeface="Cambria Math" panose="02040503050406030204" pitchFamily="18" charset="0"/>
                            <a:ea typeface="Cambria Math"/>
                          </a:rPr>
                          <m:t>    </m:t>
                        </m:r>
                        <m:r>
                          <a:rPr lang="en-US" sz="2000" i="1" dirty="0">
                            <a:solidFill>
                              <a:srgbClr val="7030A0"/>
                            </a:solidFill>
                            <a:latin typeface="Cambria Math" panose="02040503050406030204" pitchFamily="18" charset="0"/>
                          </a:rPr>
                          <m:t>𝑓</m:t>
                        </m:r>
                        <m:r>
                          <a:rPr lang="en-US" sz="2000" i="1" dirty="0">
                            <a:solidFill>
                              <a:srgbClr val="7030A0"/>
                            </a:solidFill>
                            <a:latin typeface="Cambria Math" panose="02040503050406030204" pitchFamily="18" charset="0"/>
                          </a:rPr>
                          <m:t>(</m:t>
                        </m:r>
                        <m:r>
                          <a:rPr lang="en-US" sz="2000" i="1" dirty="0" smtClean="0">
                            <a:solidFill>
                              <a:srgbClr val="00B050"/>
                            </a:solidFill>
                            <a:latin typeface="Cambria Math" panose="02040503050406030204" pitchFamily="18" charset="0"/>
                          </a:rPr>
                          <m:t>𝑠</m:t>
                        </m:r>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𝑔</m:t>
                        </m:r>
                        <m:r>
                          <a:rPr lang="en-US" sz="2000" i="1" dirty="0">
                            <a:solidFill>
                              <a:srgbClr val="7030A0"/>
                            </a:solidFill>
                            <a:latin typeface="Cambria Math" panose="02040503050406030204" pitchFamily="18" charset="0"/>
                          </a:rPr>
                          <m:t>(</m:t>
                        </m:r>
                        <m:r>
                          <a:rPr lang="en-US" sz="2000" i="1" dirty="0" smtClean="0">
                            <a:solidFill>
                              <a:srgbClr val="00B050"/>
                            </a:solidFill>
                            <a:latin typeface="Cambria Math" panose="02040503050406030204" pitchFamily="18" charset="0"/>
                          </a:rPr>
                          <m:t>𝑠</m:t>
                        </m:r>
                        <m:r>
                          <a:rPr lang="en-US" sz="2000" i="1" dirty="0">
                            <a:solidFill>
                              <a:srgbClr val="7030A0"/>
                            </a:solidFill>
                            <a:latin typeface="Cambria Math" panose="02040503050406030204" pitchFamily="18" charset="0"/>
                          </a:rPr>
                          <m:t>)</m:t>
                        </m:r>
                      </m:e>
                    </m:d>
                    <m:r>
                      <a:rPr lang="en-US" sz="2000" i="1" dirty="0">
                        <a:latin typeface="Cambria Math"/>
                        <a:ea typeface="Cambria Math"/>
                      </a:rPr>
                      <m:t>⇒</m:t>
                    </m:r>
                    <m:r>
                      <a:rPr lang="en-US" sz="2000" i="1">
                        <a:solidFill>
                          <a:srgbClr val="7030A0"/>
                        </a:solidFill>
                        <a:latin typeface="Cambria Math"/>
                      </a:rPr>
                      <m:t>𝑓</m:t>
                    </m:r>
                    <m:r>
                      <a:rPr lang="en-US" sz="2000" i="1" dirty="0">
                        <a:latin typeface="Cambria Math"/>
                        <a:ea typeface="Cambria Math"/>
                      </a:rPr>
                      <m:t>≽</m:t>
                    </m:r>
                    <m:r>
                      <a:rPr lang="en-US" sz="2000" i="1">
                        <a:solidFill>
                          <a:srgbClr val="7030A0"/>
                        </a:solidFill>
                        <a:latin typeface="Cambria Math"/>
                      </a:rPr>
                      <m:t>𝑔</m:t>
                    </m:r>
                  </m:oMath>
                </a14:m>
                <a:endParaRPr lang="en-US" sz="2000" b="0" dirty="0" smtClean="0">
                  <a:solidFill>
                    <a:srgbClr val="7030A0"/>
                  </a:solidFill>
                </a:endParaRPr>
              </a:p>
              <a:p>
                <a:pPr>
                  <a:lnSpc>
                    <a:spcPct val="150000"/>
                  </a:lnSpc>
                </a:pPr>
                <a:r>
                  <a:rPr lang="en-US" sz="2000" dirty="0" smtClean="0"/>
                  <a:t>AA5. There </a:t>
                </a:r>
                <a:r>
                  <a:rPr lang="en-US" sz="2000" dirty="0" smtClean="0">
                    <a:solidFill>
                      <a:srgbClr val="FF0000"/>
                    </a:solidFill>
                  </a:rPr>
                  <a:t>exist</a:t>
                </a:r>
                <a:r>
                  <a:rPr lang="en-US" sz="2000" dirty="0" smtClean="0"/>
                  <a:t>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endParaRPr lang="en-US" sz="20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3323987"/>
              </a:xfrm>
              <a:prstGeom prst="rect">
                <a:avLst/>
              </a:prstGeom>
              <a:blipFill>
                <a:blip r:embed="rId2"/>
                <a:stretch>
                  <a:fillRect l="-756" b="-734"/>
                </a:stretch>
              </a:blipFill>
            </p:spPr>
            <p:txBody>
              <a:bodyPr/>
              <a:lstStyle/>
              <a:p>
                <a:r>
                  <a:rPr lang="en-US">
                    <a:noFill/>
                  </a:rPr>
                  <a:t> </a:t>
                </a:r>
              </a:p>
            </p:txBody>
          </p:sp>
        </mc:Fallback>
      </mc:AlternateContent>
    </p:spTree>
    <p:extLst>
      <p:ext uri="{BB962C8B-B14F-4D97-AF65-F5344CB8AC3E}">
        <p14:creationId xmlns:p14="http://schemas.microsoft.com/office/powerpoint/2010/main" val="1415035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Axiom AA1</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556991"/>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55</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2400657"/>
              </a:xfrm>
              <a:prstGeom prst="rect">
                <a:avLst/>
              </a:prstGeom>
              <a:noFill/>
            </p:spPr>
            <p:txBody>
              <a:bodyPr wrap="square" rtlCol="0">
                <a:spAutoFit/>
              </a:bodyPr>
              <a:lstStyle/>
              <a:p>
                <a:pPr>
                  <a:lnSpc>
                    <a:spcPct val="150000"/>
                  </a:lnSpc>
                </a:pPr>
                <a:r>
                  <a:rPr lang="en-US" sz="2000" dirty="0" smtClean="0"/>
                  <a:t>AA1. </a:t>
                </a:r>
                <a14:m>
                  <m:oMath xmlns:m="http://schemas.openxmlformats.org/officeDocument/2006/math">
                    <m:r>
                      <a:rPr lang="en-US" sz="2000" i="1" dirty="0">
                        <a:solidFill>
                          <a:srgbClr val="7030A0"/>
                        </a:solidFill>
                        <a:latin typeface="Cambria Math"/>
                        <a:ea typeface="Cambria Math"/>
                      </a:rPr>
                      <m:t>≽</m:t>
                    </m:r>
                    <m:r>
                      <m:rPr>
                        <m:sty m:val="p"/>
                      </m:rPr>
                      <a:rPr lang="en-US" sz="2000" b="0" i="0" smtClean="0">
                        <a:solidFill>
                          <a:srgbClr val="7030A0"/>
                        </a:solidFill>
                        <a:latin typeface="Cambria Math" panose="02040503050406030204" pitchFamily="18" charset="0"/>
                        <a:ea typeface="Cambria Math" panose="02040503050406030204" pitchFamily="18" charset="0"/>
                      </a:rPr>
                      <m:t>on</m:t>
                    </m:r>
                    <m:r>
                      <a:rPr lang="en-US" sz="2000" b="0" i="1" smtClean="0">
                        <a:solidFill>
                          <a:srgbClr val="7030A0"/>
                        </a:solidFill>
                        <a:latin typeface="Cambria Math" panose="02040503050406030204" pitchFamily="18" charset="0"/>
                        <a:ea typeface="Cambria Math" panose="02040503050406030204" pitchFamily="18" charset="0"/>
                      </a:rPr>
                      <m:t> </m:t>
                    </m:r>
                    <m:r>
                      <a:rPr lang="en-US" sz="2000" b="0" i="1" smtClean="0">
                        <a:solidFill>
                          <a:srgbClr val="7030A0"/>
                        </a:solidFill>
                        <a:latin typeface="Cambria Math" panose="02040503050406030204" pitchFamily="18" charset="0"/>
                        <a:ea typeface="Cambria Math" panose="02040503050406030204" pitchFamily="18" charset="0"/>
                      </a:rPr>
                      <m:t>𝐹</m:t>
                    </m:r>
                  </m:oMath>
                </a14:m>
                <a:r>
                  <a:rPr lang="en-US" sz="2000" dirty="0" smtClean="0">
                    <a:solidFill>
                      <a:srgbClr val="7030A0"/>
                    </a:solidFill>
                  </a:rPr>
                  <a:t> </a:t>
                </a:r>
                <a:r>
                  <a:rPr lang="en-US" sz="2000" dirty="0" smtClean="0"/>
                  <a:t>is </a:t>
                </a:r>
                <a:r>
                  <a:rPr lang="en-US" sz="2000" dirty="0" smtClean="0">
                    <a:solidFill>
                      <a:srgbClr val="FF0000"/>
                    </a:solidFill>
                  </a:rPr>
                  <a:t>complete</a:t>
                </a:r>
                <a:r>
                  <a:rPr lang="en-US" sz="2000" dirty="0" smtClean="0"/>
                  <a:t> and </a:t>
                </a:r>
                <a:r>
                  <a:rPr lang="en-US" sz="2000" dirty="0" smtClean="0">
                    <a:solidFill>
                      <a:srgbClr val="FF0000"/>
                    </a:solidFill>
                  </a:rPr>
                  <a:t>transitive</a:t>
                </a:r>
              </a:p>
              <a:p>
                <a:pPr>
                  <a:lnSpc>
                    <a:spcPct val="150000"/>
                  </a:lnSpc>
                </a:pPr>
                <a:endParaRPr lang="en-US" sz="2000" dirty="0">
                  <a:solidFill>
                    <a:srgbClr val="FF0000"/>
                  </a:solidFill>
                </a:endParaRPr>
              </a:p>
              <a:p>
                <a:pPr>
                  <a:lnSpc>
                    <a:spcPct val="150000"/>
                  </a:lnSpc>
                </a:pPr>
                <a:r>
                  <a:rPr lang="en-US" sz="2000" dirty="0" smtClean="0">
                    <a:solidFill>
                      <a:srgbClr val="FF0000"/>
                    </a:solidFill>
                  </a:rPr>
                  <a:t>Weak order </a:t>
                </a:r>
                <a:r>
                  <a:rPr lang="en-US" sz="2000" dirty="0" smtClean="0">
                    <a:solidFill>
                      <a:schemeClr val="tx2"/>
                    </a:solidFill>
                  </a:rPr>
                  <a:t>– rather standard by now, with the recognition that completeness isn’t so trivial when thinking about acts, and may get particularly thorny if the state space gets wild</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2400657"/>
              </a:xfrm>
              <a:prstGeom prst="rect">
                <a:avLst/>
              </a:prstGeom>
              <a:blipFill rotWithShape="1">
                <a:blip r:embed="rId2"/>
                <a:stretch>
                  <a:fillRect l="-756" b="-1269"/>
                </a:stretch>
              </a:blipFill>
            </p:spPr>
            <p:txBody>
              <a:bodyPr/>
              <a:lstStyle/>
              <a:p>
                <a:r>
                  <a:rPr lang="en-US">
                    <a:noFill/>
                  </a:rPr>
                  <a:t> </a:t>
                </a:r>
              </a:p>
            </p:txBody>
          </p:sp>
        </mc:Fallback>
      </mc:AlternateContent>
    </p:spTree>
    <p:extLst>
      <p:ext uri="{BB962C8B-B14F-4D97-AF65-F5344CB8AC3E}">
        <p14:creationId xmlns:p14="http://schemas.microsoft.com/office/powerpoint/2010/main" val="3408811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Axiom AA2</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556991"/>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2400657"/>
              </a:xfrm>
              <a:prstGeom prst="rect">
                <a:avLst/>
              </a:prstGeom>
              <a:noFill/>
            </p:spPr>
            <p:txBody>
              <a:bodyPr wrap="square" rtlCol="0">
                <a:spAutoFit/>
              </a:bodyPr>
              <a:lstStyle/>
              <a:p>
                <a:pPr>
                  <a:lnSpc>
                    <a:spcPct val="150000"/>
                  </a:lnSpc>
                </a:pPr>
                <a:r>
                  <a:rPr lang="en-US" sz="2000" dirty="0" smtClean="0"/>
                  <a:t>AA2. </a:t>
                </a:r>
                <a14:m>
                  <m:oMath xmlns:m="http://schemas.openxmlformats.org/officeDocument/2006/math">
                    <m:r>
                      <a:rPr lang="en-US" sz="2000" b="0" i="1" smtClean="0">
                        <a:solidFill>
                          <a:srgbClr val="0070C0"/>
                        </a:solidFill>
                        <a:latin typeface="Cambria Math"/>
                      </a:rPr>
                      <m:t>𝑓</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𝑔</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h</m:t>
                    </m:r>
                  </m:oMath>
                </a14:m>
                <a:r>
                  <a:rPr lang="en-US" sz="2000" dirty="0" smtClean="0"/>
                  <a:t> </a:t>
                </a:r>
                <a14:m>
                  <m:oMath xmlns:m="http://schemas.openxmlformats.org/officeDocument/2006/math">
                    <m:r>
                      <a:rPr lang="en-US" sz="2000" i="1" dirty="0" smtClean="0">
                        <a:latin typeface="Cambria Math"/>
                        <a:ea typeface="Cambria Math"/>
                      </a:rPr>
                      <m:t>⇒∃</m:t>
                    </m:r>
                  </m:oMath>
                </a14:m>
                <a:r>
                  <a:rPr lang="el-GR" sz="2000" dirty="0">
                    <a:solidFill>
                      <a:srgbClr val="FF0000"/>
                    </a:solidFill>
                  </a:rPr>
                  <a:t> </a:t>
                </a:r>
                <a14:m>
                  <m:oMath xmlns:m="http://schemas.openxmlformats.org/officeDocument/2006/math">
                    <m:r>
                      <m:rPr>
                        <m:sty m:val="p"/>
                      </m:rPr>
                      <a:rPr lang="el-GR" sz="2000" i="1">
                        <a:solidFill>
                          <a:srgbClr val="FF0000"/>
                        </a:solidFill>
                        <a:latin typeface="Cambria Math"/>
                      </a:rPr>
                      <m:t>α</m:t>
                    </m:r>
                    <m:r>
                      <a:rPr lang="en-US" sz="2000" b="0" i="1" smtClean="0">
                        <a:solidFill>
                          <a:srgbClr val="FF0000"/>
                        </a:solidFill>
                        <a:latin typeface="Cambria Math"/>
                      </a:rPr>
                      <m:t>,</m:t>
                    </m:r>
                    <m:r>
                      <m:rPr>
                        <m:sty m:val="p"/>
                      </m:rPr>
                      <a:rPr lang="el-GR" sz="2000" i="1">
                        <a:solidFill>
                          <a:srgbClr val="FF0000"/>
                        </a:solidFill>
                        <a:latin typeface="Cambria Math"/>
                      </a:rPr>
                      <m:t>β</m:t>
                    </m:r>
                    <m:r>
                      <a:rPr lang="el-GR" sz="2000" i="1" smtClean="0">
                        <a:solidFill>
                          <a:srgbClr val="FF0000"/>
                        </a:solidFill>
                        <a:latin typeface="Cambria Math"/>
                        <a:ea typeface="Cambria Math"/>
                      </a:rPr>
                      <m:t>∈</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0</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1</m:t>
                    </m:r>
                    <m:r>
                      <a:rPr lang="en-US" sz="2000" b="0" i="1" smtClean="0">
                        <a:solidFill>
                          <a:srgbClr val="FF0000"/>
                        </a:solidFill>
                        <a:latin typeface="Cambria Math"/>
                        <a:ea typeface="Cambria Math"/>
                      </a:rPr>
                      <m:t>)</m:t>
                    </m:r>
                  </m:oMath>
                </a14:m>
                <a:r>
                  <a:rPr lang="en-US" sz="2000" i="1" dirty="0" smtClean="0">
                    <a:latin typeface="Cambria Math"/>
                    <a:ea typeface="Cambria Math"/>
                  </a:rPr>
                  <a:t> </a:t>
                </a:r>
                <a:r>
                  <a:rPr lang="en-US" sz="2000" dirty="0" smtClean="0">
                    <a:latin typeface="+mn-lt"/>
                    <a:ea typeface="Cambria Math"/>
                  </a:rPr>
                  <a:t>such that</a:t>
                </a:r>
              </a:p>
              <a:p>
                <a:pPr algn="ctr">
                  <a:lnSpc>
                    <a:spcPct val="150000"/>
                  </a:lnSpc>
                </a:pPr>
                <a14:m>
                  <m:oMath xmlns:m="http://schemas.openxmlformats.org/officeDocument/2006/math">
                    <m:r>
                      <m:rPr>
                        <m:sty m:val="p"/>
                      </m:rPr>
                      <a:rPr lang="el-GR" sz="2000" i="1">
                        <a:solidFill>
                          <a:srgbClr val="FF0000"/>
                        </a:solidFill>
                        <a:latin typeface="Cambria Math"/>
                      </a:rPr>
                      <m:t>α</m:t>
                    </m:r>
                    <m:r>
                      <a:rPr lang="en-US" sz="2000" i="1" smtClean="0">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b="0" i="1" smtClean="0">
                        <a:solidFill>
                          <a:srgbClr val="0070C0"/>
                        </a:solidFill>
                        <a:latin typeface="Cambria Math"/>
                      </a:rPr>
                      <m:t>h</m:t>
                    </m:r>
                  </m:oMath>
                </a14:m>
                <a:r>
                  <a:rPr lang="en-US" sz="2000" dirty="0">
                    <a:solidFill>
                      <a:srgbClr val="0070C0"/>
                    </a:solidFill>
                    <a:ea typeface="Cambria Math"/>
                  </a:rPr>
                  <a:t> </a:t>
                </a:r>
                <a14:m>
                  <m:oMath xmlns:m="http://schemas.openxmlformats.org/officeDocument/2006/math">
                    <m:r>
                      <a:rPr lang="en-US" sz="2000" i="1">
                        <a:solidFill>
                          <a:srgbClr val="0070C0"/>
                        </a:solidFill>
                        <a:latin typeface="Cambria Math"/>
                        <a:ea typeface="Cambria Math"/>
                      </a:rPr>
                      <m:t>≻</m:t>
                    </m:r>
                    <m:r>
                      <a:rPr lang="en-US" sz="2000" i="1">
                        <a:solidFill>
                          <a:srgbClr val="0070C0"/>
                        </a:solidFill>
                        <a:latin typeface="Cambria Math"/>
                        <a:ea typeface="Cambria Math"/>
                      </a:rPr>
                      <m:t>𝑔</m:t>
                    </m:r>
                    <m:r>
                      <a:rPr lang="en-US" sz="2000" i="1">
                        <a:solidFill>
                          <a:srgbClr val="0070C0"/>
                        </a:solidFill>
                        <a:latin typeface="Cambria Math"/>
                        <a:ea typeface="Cambria Math"/>
                      </a:rPr>
                      <m:t>≻</m:t>
                    </m:r>
                  </m:oMath>
                </a14:m>
                <a:r>
                  <a:rPr lang="el-GR" sz="2000" dirty="0">
                    <a:solidFill>
                      <a:srgbClr val="FF0000"/>
                    </a:solidFill>
                  </a:rPr>
                  <a:t> </a:t>
                </a:r>
                <a14:m>
                  <m:oMath xmlns:m="http://schemas.openxmlformats.org/officeDocument/2006/math">
                    <m:r>
                      <m:rPr>
                        <m:sty m:val="p"/>
                      </m:rPr>
                      <a:rPr lang="el-GR" sz="2000" i="1">
                        <a:solidFill>
                          <a:srgbClr val="FF0000"/>
                        </a:solidFill>
                        <a:latin typeface="Cambria Math"/>
                      </a:rPr>
                      <m:t>β</m:t>
                    </m:r>
                    <m:r>
                      <a:rPr lang="en-US" sz="2000" i="1" smtClean="0">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β</m:t>
                        </m:r>
                      </m:e>
                    </m:d>
                    <m:r>
                      <a:rPr lang="en-US" sz="2000" i="1" smtClean="0">
                        <a:solidFill>
                          <a:srgbClr val="0070C0"/>
                        </a:solidFill>
                        <a:latin typeface="Cambria Math"/>
                      </a:rPr>
                      <m:t>h</m:t>
                    </m:r>
                  </m:oMath>
                </a14:m>
                <a:r>
                  <a:rPr lang="en-US" sz="2000" dirty="0">
                    <a:solidFill>
                      <a:srgbClr val="0070C0"/>
                    </a:solidFill>
                    <a:ea typeface="Cambria Math"/>
                  </a:rPr>
                  <a:t> </a:t>
                </a:r>
                <a:endParaRPr lang="en-US" sz="2000" dirty="0" smtClean="0">
                  <a:solidFill>
                    <a:srgbClr val="0070C0"/>
                  </a:solidFill>
                  <a:ea typeface="Cambria Math"/>
                </a:endParaRPr>
              </a:p>
              <a:p>
                <a:pPr algn="ctr">
                  <a:lnSpc>
                    <a:spcPct val="150000"/>
                  </a:lnSpc>
                </a:pPr>
                <a:endParaRPr lang="en-US" sz="2000" dirty="0">
                  <a:solidFill>
                    <a:srgbClr val="0070C0"/>
                  </a:solidFill>
                  <a:ea typeface="Cambria Math"/>
                </a:endParaRPr>
              </a:p>
              <a:p>
                <a:pPr>
                  <a:lnSpc>
                    <a:spcPct val="150000"/>
                  </a:lnSpc>
                </a:pPr>
                <a:r>
                  <a:rPr lang="en-US" sz="2000" dirty="0" smtClean="0">
                    <a:solidFill>
                      <a:srgbClr val="FF0000"/>
                    </a:solidFill>
                    <a:ea typeface="Cambria Math"/>
                  </a:rPr>
                  <a:t>Continuity </a:t>
                </a:r>
                <a:r>
                  <a:rPr lang="en-US" sz="2000" dirty="0" smtClean="0">
                    <a:ea typeface="Cambria Math"/>
                  </a:rPr>
                  <a:t>– as in </a:t>
                </a:r>
                <a:r>
                  <a:rPr lang="en-US" sz="2000" dirty="0" err="1" smtClean="0">
                    <a:ea typeface="Cambria Math"/>
                  </a:rPr>
                  <a:t>vNM’s</a:t>
                </a:r>
                <a:r>
                  <a:rPr lang="en-US" sz="2000" dirty="0" smtClean="0">
                    <a:ea typeface="Cambria Math"/>
                  </a:rPr>
                  <a:t> theorem</a:t>
                </a:r>
              </a:p>
              <a:p>
                <a:pPr>
                  <a:lnSpc>
                    <a:spcPct val="150000"/>
                  </a:lnSpc>
                </a:pPr>
                <a:r>
                  <a:rPr lang="en-US" sz="2000" dirty="0" smtClean="0">
                    <a:ea typeface="Cambria Math"/>
                  </a:rPr>
                  <a:t>We shouldn’t make a fuss here, especially that it’s not really refutable</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2400657"/>
              </a:xfrm>
              <a:prstGeom prst="rect">
                <a:avLst/>
              </a:prstGeom>
              <a:blipFill rotWithShape="1">
                <a:blip r:embed="rId2"/>
                <a:stretch>
                  <a:fillRect l="-756" b="-1269"/>
                </a:stretch>
              </a:blipFill>
            </p:spPr>
            <p:txBody>
              <a:bodyPr/>
              <a:lstStyle/>
              <a:p>
                <a:r>
                  <a:rPr lang="en-US">
                    <a:noFill/>
                  </a:rPr>
                  <a:t> </a:t>
                </a:r>
              </a:p>
            </p:txBody>
          </p:sp>
        </mc:Fallback>
      </mc:AlternateContent>
    </p:spTree>
    <p:extLst>
      <p:ext uri="{BB962C8B-B14F-4D97-AF65-F5344CB8AC3E}">
        <p14:creationId xmlns:p14="http://schemas.microsoft.com/office/powerpoint/2010/main" val="3408811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Axiom AA3</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556991"/>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3785652"/>
              </a:xfrm>
              <a:prstGeom prst="rect">
                <a:avLst/>
              </a:prstGeom>
              <a:noFill/>
            </p:spPr>
            <p:txBody>
              <a:bodyPr wrap="square" rtlCol="0">
                <a:spAutoFit/>
              </a:bodyPr>
              <a:lstStyle/>
              <a:p>
                <a:pPr>
                  <a:lnSpc>
                    <a:spcPct val="150000"/>
                  </a:lnSpc>
                </a:pPr>
                <a:r>
                  <a:rPr lang="en-US" sz="2000" dirty="0" smtClean="0"/>
                  <a:t>AA3. </a:t>
                </a:r>
                <a14:m>
                  <m:oMath xmlns:m="http://schemas.openxmlformats.org/officeDocument/2006/math">
                    <m:r>
                      <a:rPr lang="en-US" sz="2000" i="1">
                        <a:solidFill>
                          <a:srgbClr val="0070C0"/>
                        </a:solidFill>
                        <a:latin typeface="Cambria Math"/>
                      </a:rPr>
                      <m:t>𝑓</m:t>
                    </m:r>
                    <m:r>
                      <a:rPr lang="en-US" sz="2000" i="1">
                        <a:solidFill>
                          <a:srgbClr val="0070C0"/>
                        </a:solidFill>
                        <a:latin typeface="Cambria Math"/>
                        <a:ea typeface="Cambria Math"/>
                      </a:rPr>
                      <m:t>≻</m:t>
                    </m:r>
                    <m:r>
                      <a:rPr lang="en-US" sz="2000" i="1">
                        <a:solidFill>
                          <a:srgbClr val="0070C0"/>
                        </a:solidFill>
                        <a:latin typeface="Cambria Math"/>
                        <a:ea typeface="Cambria Math"/>
                      </a:rPr>
                      <m:t>𝑔</m:t>
                    </m:r>
                  </m:oMath>
                </a14:m>
                <a:r>
                  <a:rPr lang="en-US" sz="2000" dirty="0"/>
                  <a:t> </a:t>
                </a:r>
                <a14:m>
                  <m:oMath xmlns:m="http://schemas.openxmlformats.org/officeDocument/2006/math">
                    <m:r>
                      <a:rPr lang="en-US" sz="2000" i="1" dirty="0">
                        <a:latin typeface="Cambria Math"/>
                        <a:ea typeface="Cambria Math"/>
                      </a:rPr>
                      <m:t>⇒</m:t>
                    </m:r>
                    <m:r>
                      <a:rPr lang="en-US" sz="2000" i="1" dirty="0" smtClean="0">
                        <a:solidFill>
                          <a:srgbClr val="FF0000"/>
                        </a:solidFill>
                        <a:latin typeface="Cambria Math"/>
                        <a:ea typeface="Cambria Math"/>
                      </a:rPr>
                      <m:t>∀</m:t>
                    </m:r>
                  </m:oMath>
                </a14:m>
                <a:r>
                  <a:rPr lang="en-US" sz="2000" dirty="0">
                    <a:solidFill>
                      <a:srgbClr val="0070C0"/>
                    </a:solidFill>
                    <a:ea typeface="Cambria Math"/>
                  </a:rPr>
                  <a:t> </a:t>
                </a:r>
                <a14:m>
                  <m:oMath xmlns:m="http://schemas.openxmlformats.org/officeDocument/2006/math">
                    <m:r>
                      <a:rPr lang="en-US" sz="2000" i="1" smtClean="0">
                        <a:solidFill>
                          <a:srgbClr val="0070C0"/>
                        </a:solidFill>
                        <a:latin typeface="Cambria Math"/>
                        <a:ea typeface="Cambria Math"/>
                      </a:rPr>
                      <m:t>h</m:t>
                    </m:r>
                  </m:oMath>
                </a14:m>
                <a:r>
                  <a:rPr lang="en-US" sz="2000" dirty="0" smtClean="0">
                    <a:solidFill>
                      <a:srgbClr val="0070C0"/>
                    </a:solidFill>
                  </a:rPr>
                  <a:t>,</a:t>
                </a:r>
                <a:r>
                  <a:rPr lang="el-GR" sz="2000" dirty="0">
                    <a:solidFill>
                      <a:srgbClr val="0070C0"/>
                    </a:solidFill>
                  </a:rPr>
                  <a:t> </a:t>
                </a:r>
                <a14:m>
                  <m:oMath xmlns:m="http://schemas.openxmlformats.org/officeDocument/2006/math">
                    <m:r>
                      <m:rPr>
                        <m:sty m:val="p"/>
                      </m:rPr>
                      <a:rPr lang="el-GR" sz="2000" i="1">
                        <a:solidFill>
                          <a:srgbClr val="0070C0"/>
                        </a:solidFill>
                        <a:latin typeface="Cambria Math"/>
                      </a:rPr>
                      <m:t>α</m:t>
                    </m:r>
                    <m:r>
                      <a:rPr lang="en-US" sz="2000" b="0" i="1" smtClean="0">
                        <a:solidFill>
                          <a:srgbClr val="0070C0"/>
                        </a:solidFill>
                        <a:latin typeface="Cambria Math"/>
                      </a:rPr>
                      <m:t>&gt;</m:t>
                    </m:r>
                    <m:r>
                      <a:rPr lang="en-US" sz="2000" b="0" i="1" smtClean="0">
                        <a:solidFill>
                          <a:srgbClr val="0070C0"/>
                        </a:solidFill>
                        <a:latin typeface="Cambria Math"/>
                      </a:rPr>
                      <m:t>0</m:t>
                    </m:r>
                  </m:oMath>
                </a14:m>
                <a:endParaRPr lang="en-US" sz="2000" b="0" i="1" dirty="0" smtClean="0">
                  <a:solidFill>
                    <a:srgbClr val="0070C0"/>
                  </a:solidFill>
                  <a:latin typeface="Cambria Math"/>
                </a:endParaRPr>
              </a:p>
              <a:p>
                <a:pPr algn="ctr">
                  <a:lnSpc>
                    <a:spcPct val="150000"/>
                  </a:lnSpc>
                </a:pPr>
                <a14:m>
                  <m:oMath xmlns:m="http://schemas.openxmlformats.org/officeDocument/2006/math">
                    <m:r>
                      <m:rPr>
                        <m:sty m:val="p"/>
                      </m:rPr>
                      <a:rPr lang="el-GR" sz="2000" i="1">
                        <a:solidFill>
                          <a:srgbClr val="FF0000"/>
                        </a:solidFill>
                        <a:latin typeface="Cambria Math"/>
                      </a:rPr>
                      <m:t>α</m:t>
                    </m:r>
                    <m:r>
                      <a:rPr lang="en-US" sz="2000" i="1">
                        <a:solidFill>
                          <a:srgbClr val="0070C0"/>
                        </a:solidFill>
                        <a:latin typeface="Cambria Math"/>
                      </a:rPr>
                      <m:t>𝑓</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i="1">
                        <a:solidFill>
                          <a:srgbClr val="0070C0"/>
                        </a:solidFill>
                        <a:latin typeface="Cambria Math"/>
                      </a:rPr>
                      <m:t>h</m:t>
                    </m:r>
                  </m:oMath>
                </a14:m>
                <a:r>
                  <a:rPr lang="en-US" sz="2000" dirty="0">
                    <a:solidFill>
                      <a:srgbClr val="0070C0"/>
                    </a:solidFill>
                    <a:ea typeface="Cambria Math"/>
                  </a:rPr>
                  <a:t> </a:t>
                </a:r>
                <a14:m>
                  <m:oMath xmlns:m="http://schemas.openxmlformats.org/officeDocument/2006/math">
                    <m:r>
                      <a:rPr lang="en-US" sz="2000" i="1">
                        <a:solidFill>
                          <a:srgbClr val="0070C0"/>
                        </a:solidFill>
                        <a:latin typeface="Cambria Math"/>
                        <a:ea typeface="Cambria Math"/>
                      </a:rPr>
                      <m:t>≻</m:t>
                    </m:r>
                    <m:r>
                      <m:rPr>
                        <m:sty m:val="p"/>
                      </m:rPr>
                      <a:rPr lang="el-GR" sz="2000" i="1">
                        <a:solidFill>
                          <a:srgbClr val="FF0000"/>
                        </a:solidFill>
                        <a:latin typeface="Cambria Math"/>
                      </a:rPr>
                      <m:t>α</m:t>
                    </m:r>
                    <m:r>
                      <a:rPr lang="en-US" sz="2000" b="0" i="1" smtClean="0">
                        <a:solidFill>
                          <a:srgbClr val="0070C0"/>
                        </a:solidFill>
                        <a:latin typeface="Cambria Math"/>
                      </a:rPr>
                      <m:t>𝑔</m:t>
                    </m:r>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r>
                          <m:rPr>
                            <m:sty m:val="p"/>
                          </m:rPr>
                          <a:rPr lang="el-GR" sz="2000" i="1">
                            <a:solidFill>
                              <a:srgbClr val="FF0000"/>
                            </a:solidFill>
                            <a:latin typeface="Cambria Math"/>
                          </a:rPr>
                          <m:t>α</m:t>
                        </m:r>
                      </m:e>
                    </m:d>
                    <m:r>
                      <a:rPr lang="en-US" sz="2000" i="1">
                        <a:solidFill>
                          <a:srgbClr val="0070C0"/>
                        </a:solidFill>
                        <a:latin typeface="Cambria Math"/>
                      </a:rPr>
                      <m:t>h</m:t>
                    </m:r>
                  </m:oMath>
                </a14:m>
                <a:endParaRPr lang="en-US" sz="2000" dirty="0"/>
              </a:p>
              <a:p>
                <a:pPr>
                  <a:lnSpc>
                    <a:spcPct val="150000"/>
                  </a:lnSpc>
                </a:pPr>
                <a:endParaRPr lang="en-US" sz="2000" dirty="0"/>
              </a:p>
              <a:p>
                <a:pPr>
                  <a:lnSpc>
                    <a:spcPct val="150000"/>
                  </a:lnSpc>
                </a:pPr>
                <a:r>
                  <a:rPr lang="en-US" sz="2000" dirty="0" smtClean="0">
                    <a:solidFill>
                      <a:srgbClr val="FF0000"/>
                    </a:solidFill>
                  </a:rPr>
                  <a:t>Independence</a:t>
                </a:r>
                <a:r>
                  <a:rPr lang="en-US" sz="2000" dirty="0" smtClean="0"/>
                  <a:t> – as in </a:t>
                </a:r>
                <a:r>
                  <a:rPr lang="en-US" sz="2000" dirty="0" err="1" smtClean="0"/>
                  <a:t>vNM’s</a:t>
                </a:r>
                <a:r>
                  <a:rPr lang="en-US" sz="2000" dirty="0" smtClean="0"/>
                  <a:t> theorem, but here over vectors of lotteries, not only over lotteries</a:t>
                </a:r>
              </a:p>
              <a:p>
                <a:pPr>
                  <a:lnSpc>
                    <a:spcPct val="150000"/>
                  </a:lnSpc>
                </a:pPr>
                <a:r>
                  <a:rPr lang="en-US" sz="2000" dirty="0" smtClean="0"/>
                  <a:t>When applied to </a:t>
                </a:r>
                <a:r>
                  <a:rPr lang="en-US" sz="2000" dirty="0" smtClean="0">
                    <a:solidFill>
                      <a:srgbClr val="0070C0"/>
                    </a:solidFill>
                  </a:rPr>
                  <a:t>constant</a:t>
                </a:r>
                <a:r>
                  <a:rPr lang="en-US" sz="2000" dirty="0" smtClean="0"/>
                  <a:t> acts (which are like </a:t>
                </a:r>
                <a:r>
                  <a:rPr lang="en-US" sz="2000" dirty="0" err="1" smtClean="0">
                    <a:solidFill>
                      <a:srgbClr val="0070C0"/>
                    </a:solidFill>
                  </a:rPr>
                  <a:t>vNM</a:t>
                </a:r>
                <a:r>
                  <a:rPr lang="en-US" sz="2000" dirty="0" smtClean="0">
                    <a:solidFill>
                      <a:srgbClr val="0070C0"/>
                    </a:solidFill>
                  </a:rPr>
                  <a:t> lotteries</a:t>
                </a:r>
                <a:r>
                  <a:rPr lang="en-US" sz="2000" dirty="0" smtClean="0"/>
                  <a:t>) – we have all the known problems of EUT under risk</a:t>
                </a:r>
              </a:p>
              <a:p>
                <a:pPr>
                  <a:lnSpc>
                    <a:spcPct val="150000"/>
                  </a:lnSpc>
                </a:pPr>
                <a:r>
                  <a:rPr lang="en-US" sz="2000" dirty="0" smtClean="0"/>
                  <a:t>But here we can also have additional issues</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3785652"/>
              </a:xfrm>
              <a:prstGeom prst="rect">
                <a:avLst/>
              </a:prstGeom>
              <a:blipFill rotWithShape="1">
                <a:blip r:embed="rId2"/>
                <a:stretch>
                  <a:fillRect l="-756" b="-483"/>
                </a:stretch>
              </a:blipFill>
            </p:spPr>
            <p:txBody>
              <a:bodyPr/>
              <a:lstStyle/>
              <a:p>
                <a:r>
                  <a:rPr lang="en-US">
                    <a:noFill/>
                  </a:rPr>
                  <a:t> </a:t>
                </a:r>
              </a:p>
            </p:txBody>
          </p:sp>
        </mc:Fallback>
      </mc:AlternateContent>
    </p:spTree>
    <p:extLst>
      <p:ext uri="{BB962C8B-B14F-4D97-AF65-F5344CB8AC3E}">
        <p14:creationId xmlns:p14="http://schemas.microsoft.com/office/powerpoint/2010/main" val="3408811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Axiom AA4</a:t>
            </a:r>
            <a:endParaRPr lang="en-US" sz="3600" dirty="0">
              <a:solidFill>
                <a:srgbClr val="FF0000"/>
              </a:solidFill>
              <a:latin typeface="+mn-lt"/>
            </a:endParaRPr>
          </a:p>
        </p:txBody>
      </p:sp>
      <p:sp>
        <p:nvSpPr>
          <p:cNvPr id="3" name="Content Placeholder 2"/>
          <p:cNvSpPr>
            <a:spLocks noGrp="1"/>
          </p:cNvSpPr>
          <p:nvPr>
            <p:ph idx="1"/>
          </p:nvPr>
        </p:nvSpPr>
        <p:spPr>
          <a:xfrm>
            <a:off x="467544" y="1556792"/>
            <a:ext cx="7715200" cy="2811958"/>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58</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2400657"/>
              </a:xfrm>
              <a:prstGeom prst="rect">
                <a:avLst/>
              </a:prstGeom>
              <a:noFill/>
            </p:spPr>
            <p:txBody>
              <a:bodyPr wrap="square" rtlCol="0">
                <a:spAutoFit/>
              </a:bodyPr>
              <a:lstStyle/>
              <a:p>
                <a:pPr>
                  <a:lnSpc>
                    <a:spcPct val="150000"/>
                  </a:lnSpc>
                </a:pPr>
                <a:r>
                  <a:rPr lang="en-US" sz="2000" dirty="0" smtClean="0"/>
                  <a:t>AA4.</a:t>
                </a:r>
                <a14:m>
                  <m:oMath xmlns:m="http://schemas.openxmlformats.org/officeDocument/2006/math">
                    <m:d>
                      <m:dPr>
                        <m:begChr m:val="["/>
                        <m:endChr m:val="]"/>
                        <m:ctrlPr>
                          <a:rPr lang="en-US" sz="2000" i="1" dirty="0">
                            <a:solidFill>
                              <a:srgbClr val="FF0000"/>
                            </a:solidFill>
                            <a:latin typeface="Cambria Math" panose="02040503050406030204" pitchFamily="18" charset="0"/>
                            <a:ea typeface="Cambria Math"/>
                          </a:rPr>
                        </m:ctrlPr>
                      </m:dPr>
                      <m:e>
                        <m:r>
                          <a:rPr lang="en-US" sz="2000" i="1" dirty="0">
                            <a:solidFill>
                              <a:srgbClr val="FF0000"/>
                            </a:solidFill>
                            <a:latin typeface="Cambria Math" panose="02040503050406030204" pitchFamily="18" charset="0"/>
                            <a:ea typeface="Cambria Math"/>
                          </a:rPr>
                          <m:t>∀</m:t>
                        </m:r>
                        <m:r>
                          <a:rPr lang="en-US" sz="2000" i="1" dirty="0">
                            <a:solidFill>
                              <a:srgbClr val="0070C0"/>
                            </a:solidFill>
                            <a:latin typeface="Cambria Math" panose="02040503050406030204" pitchFamily="18" charset="0"/>
                            <a:ea typeface="Cambria Math"/>
                          </a:rPr>
                          <m:t> </m:t>
                        </m:r>
                        <m:r>
                          <a:rPr lang="en-US" sz="2000" i="1" dirty="0" smtClean="0">
                            <a:solidFill>
                              <a:srgbClr val="00B050"/>
                            </a:solidFill>
                            <a:latin typeface="Cambria Math" panose="02040503050406030204" pitchFamily="18" charset="0"/>
                            <a:ea typeface="Cambria Math"/>
                          </a:rPr>
                          <m:t>𝑠</m:t>
                        </m:r>
                        <m:r>
                          <a:rPr lang="en-US" sz="2000" i="1" dirty="0">
                            <a:solidFill>
                              <a:srgbClr val="0070C0"/>
                            </a:solidFill>
                            <a:latin typeface="Cambria Math" panose="02040503050406030204" pitchFamily="18" charset="0"/>
                            <a:ea typeface="Cambria Math"/>
                          </a:rPr>
                          <m:t>    </m:t>
                        </m:r>
                        <m:r>
                          <a:rPr lang="en-US" sz="2000" i="1" dirty="0">
                            <a:solidFill>
                              <a:srgbClr val="7030A0"/>
                            </a:solidFill>
                            <a:latin typeface="Cambria Math" panose="02040503050406030204" pitchFamily="18" charset="0"/>
                          </a:rPr>
                          <m:t>𝑓</m:t>
                        </m:r>
                        <m:r>
                          <a:rPr lang="en-US" sz="2000" i="1" dirty="0">
                            <a:solidFill>
                              <a:srgbClr val="7030A0"/>
                            </a:solidFill>
                            <a:latin typeface="Cambria Math" panose="02040503050406030204" pitchFamily="18" charset="0"/>
                          </a:rPr>
                          <m:t>(</m:t>
                        </m:r>
                        <m:r>
                          <a:rPr lang="en-US" sz="2000" i="1" dirty="0" smtClean="0">
                            <a:solidFill>
                              <a:srgbClr val="00B050"/>
                            </a:solidFill>
                            <a:latin typeface="Cambria Math" panose="02040503050406030204" pitchFamily="18" charset="0"/>
                          </a:rPr>
                          <m:t>𝑠</m:t>
                        </m:r>
                        <m:r>
                          <a:rPr lang="en-US" sz="2000" i="1" dirty="0">
                            <a:solidFill>
                              <a:srgbClr val="7030A0"/>
                            </a:solidFill>
                            <a:latin typeface="Cambria Math" panose="02040503050406030204" pitchFamily="18" charset="0"/>
                          </a:rPr>
                          <m:t>)≽</m:t>
                        </m:r>
                        <m:r>
                          <a:rPr lang="en-US" sz="2000" i="1" dirty="0">
                            <a:solidFill>
                              <a:srgbClr val="7030A0"/>
                            </a:solidFill>
                            <a:latin typeface="Cambria Math" panose="02040503050406030204" pitchFamily="18" charset="0"/>
                          </a:rPr>
                          <m:t>𝑔</m:t>
                        </m:r>
                        <m:r>
                          <a:rPr lang="en-US" sz="2000" i="1" dirty="0">
                            <a:solidFill>
                              <a:srgbClr val="7030A0"/>
                            </a:solidFill>
                            <a:latin typeface="Cambria Math" panose="02040503050406030204" pitchFamily="18" charset="0"/>
                          </a:rPr>
                          <m:t>(</m:t>
                        </m:r>
                        <m:r>
                          <a:rPr lang="en-US" sz="2000" i="1" dirty="0" smtClean="0">
                            <a:solidFill>
                              <a:srgbClr val="00B050"/>
                            </a:solidFill>
                            <a:latin typeface="Cambria Math" panose="02040503050406030204" pitchFamily="18" charset="0"/>
                          </a:rPr>
                          <m:t>𝑠</m:t>
                        </m:r>
                        <m:r>
                          <a:rPr lang="en-US" sz="2000" i="1" dirty="0">
                            <a:solidFill>
                              <a:srgbClr val="7030A0"/>
                            </a:solidFill>
                            <a:latin typeface="Cambria Math" panose="02040503050406030204" pitchFamily="18" charset="0"/>
                          </a:rPr>
                          <m:t>)</m:t>
                        </m:r>
                      </m:e>
                    </m:d>
                    <m:r>
                      <a:rPr lang="en-US" sz="2000" i="1" dirty="0">
                        <a:latin typeface="Cambria Math"/>
                        <a:ea typeface="Cambria Math"/>
                      </a:rPr>
                      <m:t>⇒</m:t>
                    </m:r>
                    <m:r>
                      <a:rPr lang="en-US" sz="2000" i="1">
                        <a:solidFill>
                          <a:srgbClr val="7030A0"/>
                        </a:solidFill>
                        <a:latin typeface="Cambria Math"/>
                      </a:rPr>
                      <m:t>𝑓</m:t>
                    </m:r>
                    <m:r>
                      <a:rPr lang="en-US" sz="2000" i="1" dirty="0">
                        <a:latin typeface="Cambria Math"/>
                        <a:ea typeface="Cambria Math"/>
                      </a:rPr>
                      <m:t>≽</m:t>
                    </m:r>
                    <m:r>
                      <a:rPr lang="en-US" sz="2000" i="1">
                        <a:solidFill>
                          <a:srgbClr val="7030A0"/>
                        </a:solidFill>
                        <a:latin typeface="Cambria Math"/>
                      </a:rPr>
                      <m:t>𝑔</m:t>
                    </m:r>
                  </m:oMath>
                </a14:m>
                <a:endParaRPr lang="en-US" sz="2000" dirty="0">
                  <a:solidFill>
                    <a:srgbClr val="7030A0"/>
                  </a:solidFill>
                </a:endParaRPr>
              </a:p>
              <a:p>
                <a:pPr>
                  <a:lnSpc>
                    <a:spcPct val="150000"/>
                  </a:lnSpc>
                </a:pPr>
                <a:endParaRPr lang="en-US" sz="2000" dirty="0">
                  <a:solidFill>
                    <a:srgbClr val="7030A0"/>
                  </a:solidFill>
                </a:endParaRPr>
              </a:p>
              <a:p>
                <a:pPr>
                  <a:lnSpc>
                    <a:spcPct val="150000"/>
                  </a:lnSpc>
                </a:pPr>
                <a:r>
                  <a:rPr lang="en-US" sz="2000" dirty="0" smtClean="0">
                    <a:solidFill>
                      <a:srgbClr val="FF0000"/>
                    </a:solidFill>
                  </a:rPr>
                  <a:t>Monotonicity</a:t>
                </a:r>
                <a:r>
                  <a:rPr lang="en-US" sz="2000" dirty="0" smtClean="0"/>
                  <a:t> – sounds innocuous, but, as </a:t>
                </a:r>
                <a:r>
                  <a:rPr lang="en-US" sz="2000" dirty="0" smtClean="0">
                    <a:solidFill>
                      <a:srgbClr val="C00000"/>
                    </a:solidFill>
                  </a:rPr>
                  <a:t>Aumann</a:t>
                </a:r>
                <a:r>
                  <a:rPr lang="en-US" sz="2000" dirty="0" smtClean="0"/>
                  <a:t> pointed out to Savage (though a few years later), it sneaks in </a:t>
                </a:r>
                <a:r>
                  <a:rPr lang="en-US" sz="2000" dirty="0" smtClean="0">
                    <a:solidFill>
                      <a:srgbClr val="0070C0"/>
                    </a:solidFill>
                  </a:rPr>
                  <a:t>state-independence</a:t>
                </a:r>
                <a:r>
                  <a:rPr lang="en-US" sz="2000" dirty="0" smtClean="0"/>
                  <a:t> of the utility function</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2400657"/>
              </a:xfrm>
              <a:prstGeom prst="rect">
                <a:avLst/>
              </a:prstGeom>
              <a:blipFill>
                <a:blip r:embed="rId2"/>
                <a:stretch>
                  <a:fillRect l="-756" r="-680" b="-1269"/>
                </a:stretch>
              </a:blipFill>
            </p:spPr>
            <p:txBody>
              <a:bodyPr/>
              <a:lstStyle/>
              <a:p>
                <a:r>
                  <a:rPr lang="en-US">
                    <a:noFill/>
                  </a:rPr>
                  <a:t> </a:t>
                </a:r>
              </a:p>
            </p:txBody>
          </p:sp>
        </mc:Fallback>
      </mc:AlternateContent>
    </p:spTree>
    <p:extLst>
      <p:ext uri="{BB962C8B-B14F-4D97-AF65-F5344CB8AC3E}">
        <p14:creationId xmlns:p14="http://schemas.microsoft.com/office/powerpoint/2010/main" val="3408811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Axiom AA5</a:t>
            </a:r>
            <a:endParaRPr lang="en-US" sz="3600" dirty="0">
              <a:solidFill>
                <a:srgbClr val="FF0000"/>
              </a:solidFill>
              <a:latin typeface="+mn-lt"/>
            </a:endParaRPr>
          </a:p>
        </p:txBody>
      </p:sp>
      <p:sp>
        <p:nvSpPr>
          <p:cNvPr id="3" name="Content Placeholder 2"/>
          <p:cNvSpPr>
            <a:spLocks noGrp="1"/>
          </p:cNvSpPr>
          <p:nvPr>
            <p:ph idx="1"/>
          </p:nvPr>
        </p:nvSpPr>
        <p:spPr>
          <a:xfrm>
            <a:off x="457200" y="1600201"/>
            <a:ext cx="7715200" cy="3556991"/>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59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83568" y="1481138"/>
                <a:ext cx="8064896" cy="1477328"/>
              </a:xfrm>
              <a:prstGeom prst="rect">
                <a:avLst/>
              </a:prstGeom>
              <a:noFill/>
            </p:spPr>
            <p:txBody>
              <a:bodyPr wrap="square" rtlCol="0">
                <a:spAutoFit/>
              </a:bodyPr>
              <a:lstStyle/>
              <a:p>
                <a:pPr>
                  <a:lnSpc>
                    <a:spcPct val="150000"/>
                  </a:lnSpc>
                </a:pPr>
                <a:r>
                  <a:rPr lang="en-US" sz="2000" dirty="0" smtClean="0"/>
                  <a:t>AA5. There </a:t>
                </a:r>
                <a:r>
                  <a:rPr lang="en-US" sz="2000" dirty="0" smtClean="0">
                    <a:solidFill>
                      <a:srgbClr val="FF0000"/>
                    </a:solidFill>
                  </a:rPr>
                  <a:t>exist</a:t>
                </a:r>
                <a:r>
                  <a:rPr lang="en-US" sz="2000" dirty="0" smtClean="0"/>
                  <a:t>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a:ea typeface="Cambria Math"/>
                      </a:rPr>
                      <m:t>≻</m:t>
                    </m:r>
                    <m:r>
                      <a:rPr lang="en-US" sz="2000" i="1">
                        <a:solidFill>
                          <a:srgbClr val="7030A0"/>
                        </a:solidFill>
                        <a:latin typeface="Cambria Math" panose="02040503050406030204" pitchFamily="18" charset="0"/>
                      </a:rPr>
                      <m:t>𝑔</m:t>
                    </m:r>
                  </m:oMath>
                </a14:m>
                <a:endParaRPr lang="en-US" sz="2000" dirty="0" smtClean="0"/>
              </a:p>
              <a:p>
                <a:pPr>
                  <a:lnSpc>
                    <a:spcPct val="150000"/>
                  </a:lnSpc>
                </a:pPr>
                <a:endParaRPr lang="en-US" sz="2000" dirty="0"/>
              </a:p>
              <a:p>
                <a:pPr>
                  <a:lnSpc>
                    <a:spcPct val="150000"/>
                  </a:lnSpc>
                </a:pPr>
                <a:r>
                  <a:rPr lang="en-US" sz="2000" dirty="0" smtClean="0">
                    <a:solidFill>
                      <a:srgbClr val="FF0000"/>
                    </a:solidFill>
                  </a:rPr>
                  <a:t>Non-triviality</a:t>
                </a:r>
                <a:r>
                  <a:rPr lang="en-US" sz="2000" dirty="0" smtClean="0"/>
                  <a:t> – as in Savage’s model</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481138"/>
                <a:ext cx="8064896" cy="1477328"/>
              </a:xfrm>
              <a:prstGeom prst="rect">
                <a:avLst/>
              </a:prstGeom>
              <a:blipFill rotWithShape="1">
                <a:blip r:embed="rId2"/>
                <a:stretch>
                  <a:fillRect l="-756" b="-2893"/>
                </a:stretch>
              </a:blipFill>
            </p:spPr>
            <p:txBody>
              <a:bodyPr/>
              <a:lstStyle/>
              <a:p>
                <a:r>
                  <a:rPr lang="en-US">
                    <a:noFill/>
                  </a:rPr>
                  <a:t> </a:t>
                </a:r>
              </a:p>
            </p:txBody>
          </p:sp>
        </mc:Fallback>
      </mc:AlternateContent>
    </p:spTree>
    <p:extLst>
      <p:ext uri="{BB962C8B-B14F-4D97-AF65-F5344CB8AC3E}">
        <p14:creationId xmlns:p14="http://schemas.microsoft.com/office/powerpoint/2010/main" val="340881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lstStyle/>
          <a:p>
            <a:r>
              <a:rPr lang="en-US" altLang="en-US" sz="3600" dirty="0" smtClean="0">
                <a:solidFill>
                  <a:schemeClr val="accent2"/>
                </a:solidFill>
              </a:rPr>
              <a:t>And this was also Keynes’s view</a:t>
            </a:r>
            <a:endParaRPr lang="he-IL" altLang="en-US" sz="3600" dirty="0" smtClean="0"/>
          </a:p>
        </p:txBody>
      </p:sp>
      <p:pic>
        <p:nvPicPr>
          <p:cNvPr id="3"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012160" y="1628800"/>
            <a:ext cx="2100233" cy="2520280"/>
          </a:xfrm>
        </p:spPr>
      </p:pic>
      <p:sp>
        <p:nvSpPr>
          <p:cNvPr id="14438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5D5D6D5-6949-4BE5-8F59-B06088A8397A}" type="slidenum">
              <a:rPr lang="ar-SA" altLang="en-US" sz="1400"/>
              <a:pPr algn="l" eaLnBrk="1" hangingPunct="1">
                <a:spcBef>
                  <a:spcPct val="0"/>
                </a:spcBef>
                <a:buFontTx/>
                <a:buNone/>
              </a:pPr>
              <a:t>6</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6</a:t>
            </a:fld>
            <a:endParaRPr lang="en-US" altLang="en-US"/>
          </a:p>
        </p:txBody>
      </p:sp>
      <p:sp>
        <p:nvSpPr>
          <p:cNvPr id="4" name="TextBox 3"/>
          <p:cNvSpPr txBox="1"/>
          <p:nvPr/>
        </p:nvSpPr>
        <p:spPr>
          <a:xfrm>
            <a:off x="4932040" y="4581128"/>
            <a:ext cx="3816424" cy="369332"/>
          </a:xfrm>
          <a:prstGeom prst="rect">
            <a:avLst/>
          </a:prstGeom>
          <a:noFill/>
        </p:spPr>
        <p:txBody>
          <a:bodyPr wrap="square" rtlCol="0">
            <a:spAutoFit/>
          </a:bodyPr>
          <a:lstStyle/>
          <a:p>
            <a:r>
              <a:rPr lang="en-US" dirty="0" smtClean="0"/>
              <a:t>John Maynard Keynes (1883-1946)</a:t>
            </a:r>
            <a:endParaRPr lang="en-US" dirty="0"/>
          </a:p>
        </p:txBody>
      </p:sp>
      <p:sp>
        <p:nvSpPr>
          <p:cNvPr id="5" name="TextBox 4"/>
          <p:cNvSpPr txBox="1"/>
          <p:nvPr/>
        </p:nvSpPr>
        <p:spPr>
          <a:xfrm>
            <a:off x="899592" y="1700808"/>
            <a:ext cx="4392488" cy="2862322"/>
          </a:xfrm>
          <a:prstGeom prst="rect">
            <a:avLst/>
          </a:prstGeom>
          <a:noFill/>
        </p:spPr>
        <p:txBody>
          <a:bodyPr wrap="square" rtlCol="0">
            <a:spAutoFit/>
          </a:bodyPr>
          <a:lstStyle/>
          <a:p>
            <a:pPr>
              <a:lnSpc>
                <a:spcPct val="150000"/>
              </a:lnSpc>
            </a:pPr>
            <a:r>
              <a:rPr lang="en-US" sz="2400" dirty="0" smtClean="0"/>
              <a:t>“</a:t>
            </a:r>
            <a:r>
              <a:rPr lang="en-US" sz="2400" dirty="0"/>
              <a:t>...About these matters there is no scientific basis on which to form any calculable probability whatever. </a:t>
            </a:r>
            <a:r>
              <a:rPr lang="en-US" sz="2400" dirty="0" smtClean="0"/>
              <a:t> </a:t>
            </a:r>
            <a:r>
              <a:rPr lang="en-US" sz="2400" dirty="0" smtClean="0">
                <a:solidFill>
                  <a:srgbClr val="FF0000"/>
                </a:solidFill>
              </a:rPr>
              <a:t>We </a:t>
            </a:r>
            <a:r>
              <a:rPr lang="en-US" sz="2400" dirty="0">
                <a:solidFill>
                  <a:srgbClr val="FF0000"/>
                </a:solidFill>
              </a:rPr>
              <a:t>simply do not know</a:t>
            </a:r>
            <a:r>
              <a:rPr lang="en-US" sz="2400" dirty="0" smtClean="0"/>
              <a:t>.” </a:t>
            </a:r>
            <a:endParaRPr lang="en-US" sz="2400" dirty="0"/>
          </a:p>
        </p:txBody>
      </p:sp>
    </p:spTree>
    <p:extLst>
      <p:ext uri="{BB962C8B-B14F-4D97-AF65-F5344CB8AC3E}">
        <p14:creationId xmlns:p14="http://schemas.microsoft.com/office/powerpoint/2010/main" val="312429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Anscombe-Aumann’s Theorem</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60</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3761414"/>
              </a:xfrm>
              <a:prstGeom prst="rect">
                <a:avLst/>
              </a:prstGeom>
              <a:noFill/>
            </p:spPr>
            <p:txBody>
              <a:bodyPr wrap="square" rtlCol="0">
                <a:spAutoFit/>
              </a:bodyPr>
              <a:lstStyle/>
              <a:p>
                <a:pPr>
                  <a:lnSpc>
                    <a:spcPct val="150000"/>
                  </a:lnSpc>
                </a:pPr>
                <a14:m>
                  <m:oMath xmlns:m="http://schemas.openxmlformats.org/officeDocument/2006/math">
                    <m:r>
                      <a:rPr lang="en-US" sz="2400" i="1" dirty="0" smtClean="0">
                        <a:solidFill>
                          <a:srgbClr val="7030A0"/>
                        </a:solidFill>
                        <a:latin typeface="Cambria Math"/>
                        <a:ea typeface="Cambria Math"/>
                      </a:rPr>
                      <m:t>≽</m:t>
                    </m:r>
                    <m:r>
                      <m:rPr>
                        <m:sty m:val="p"/>
                      </m:rPr>
                      <a:rPr lang="en-US" sz="2400" b="0" i="0" smtClean="0">
                        <a:solidFill>
                          <a:srgbClr val="7030A0"/>
                        </a:solidFill>
                        <a:latin typeface="Cambria Math" panose="02040503050406030204" pitchFamily="18" charset="0"/>
                        <a:ea typeface="Cambria Math" panose="02040503050406030204" pitchFamily="18" charset="0"/>
                      </a:rPr>
                      <m:t>on</m:t>
                    </m:r>
                    <m:r>
                      <a:rPr lang="en-US" sz="2400" b="0" i="1" smtClean="0">
                        <a:solidFill>
                          <a:srgbClr val="7030A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panose="02040503050406030204" pitchFamily="18" charset="0"/>
                        <a:ea typeface="Cambria Math" panose="02040503050406030204" pitchFamily="18" charset="0"/>
                      </a:rPr>
                      <m:t>𝐹</m:t>
                    </m:r>
                  </m:oMath>
                </a14:m>
                <a:r>
                  <a:rPr lang="en-US" sz="2400" dirty="0" smtClean="0">
                    <a:solidFill>
                      <a:srgbClr val="7030A0"/>
                    </a:solidFill>
                  </a:rPr>
                  <a:t> </a:t>
                </a:r>
                <a:r>
                  <a:rPr lang="en-US" sz="2400" dirty="0" smtClean="0"/>
                  <a:t>satisfies </a:t>
                </a:r>
                <a:r>
                  <a:rPr lang="en-US" sz="2400" dirty="0" smtClean="0">
                    <a:solidFill>
                      <a:srgbClr val="FF0000"/>
                    </a:solidFill>
                  </a:rPr>
                  <a:t>AA1-AA5</a:t>
                </a:r>
              </a:p>
              <a:p>
                <a:pPr algn="ctr">
                  <a:lnSpc>
                    <a:spcPct val="150000"/>
                  </a:lnSpc>
                </a:pPr>
                <a:r>
                  <a:rPr lang="en-US" sz="2400" dirty="0" smtClean="0">
                    <a:solidFill>
                      <a:srgbClr val="C00000"/>
                    </a:solidFill>
                  </a:rPr>
                  <a:t>IFF</a:t>
                </a:r>
              </a:p>
              <a:p>
                <a:pPr>
                  <a:lnSpc>
                    <a:spcPct val="150000"/>
                  </a:lnSpc>
                </a:pPr>
                <a:r>
                  <a:rPr lang="en-US" sz="2400" dirty="0" smtClean="0"/>
                  <a:t>There exist a </a:t>
                </a:r>
                <a:r>
                  <a:rPr lang="en-US" sz="2400" dirty="0"/>
                  <a:t>n</a:t>
                </a:r>
                <a:r>
                  <a:rPr lang="en-US" sz="2400" dirty="0" smtClean="0"/>
                  <a:t>on-constant </a:t>
                </a:r>
                <a14:m>
                  <m:oMath xmlns:m="http://schemas.openxmlformats.org/officeDocument/2006/math">
                    <m:r>
                      <a:rPr lang="en-US" sz="2400" b="0" i="1" smtClean="0">
                        <a:solidFill>
                          <a:srgbClr val="FF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oMath>
                </a14:m>
                <a:endParaRPr lang="en-US" sz="2400" dirty="0"/>
              </a:p>
              <a:p>
                <a:pPr>
                  <a:lnSpc>
                    <a:spcPct val="150000"/>
                  </a:lnSpc>
                </a:pPr>
                <a:r>
                  <a:rPr lang="en-US" sz="2400" dirty="0" smtClean="0"/>
                  <a:t>and a measure </a:t>
                </a:r>
                <a14:m>
                  <m:oMath xmlns:m="http://schemas.openxmlformats.org/officeDocument/2006/math">
                    <m:r>
                      <a:rPr lang="en-US" sz="2400" b="0" i="1" smtClean="0">
                        <a:solidFill>
                          <a:srgbClr val="FF0000"/>
                        </a:solidFill>
                        <a:latin typeface="Cambria Math" panose="02040503050406030204" pitchFamily="18" charset="0"/>
                      </a:rPr>
                      <m:t>𝑝</m:t>
                    </m:r>
                  </m:oMath>
                </a14:m>
                <a:r>
                  <a:rPr lang="en-US" sz="2400" dirty="0" smtClean="0"/>
                  <a:t> on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 </m:t>
                    </m:r>
                  </m:oMath>
                </a14:m>
                <a:r>
                  <a:rPr lang="en-US" sz="2400" dirty="0" smtClean="0"/>
                  <a:t> such that, for every </a:t>
                </a:r>
                <a14:m>
                  <m:oMath xmlns:m="http://schemas.openxmlformats.org/officeDocument/2006/math">
                    <m:r>
                      <a:rPr lang="en-US" sz="2400" i="1">
                        <a:solidFill>
                          <a:srgbClr val="7030A0"/>
                        </a:solidFill>
                        <a:latin typeface="Cambria Math" panose="02040503050406030204" pitchFamily="18" charset="0"/>
                      </a:rPr>
                      <m:t>𝑓</m:t>
                    </m:r>
                    <m:r>
                      <a:rPr lang="en-US" sz="2400" b="0" i="1" smtClean="0">
                        <a:solidFill>
                          <a:srgbClr val="C00000"/>
                        </a:solidFill>
                        <a:latin typeface="Cambria Math" panose="02040503050406030204" pitchFamily="18" charset="0"/>
                      </a:rPr>
                      <m:t>,</m:t>
                    </m:r>
                    <m:r>
                      <a:rPr lang="en-US" sz="2400" i="1">
                        <a:solidFill>
                          <a:srgbClr val="7030A0"/>
                        </a:solidFill>
                        <a:latin typeface="Cambria Math" panose="02040503050406030204" pitchFamily="18" charset="0"/>
                      </a:rPr>
                      <m:t>𝑔</m:t>
                    </m:r>
                  </m:oMath>
                </a14:m>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7030A0"/>
                          </a:solidFill>
                          <a:latin typeface="Cambria Math" panose="02040503050406030204" pitchFamily="18" charset="0"/>
                        </a:rPr>
                        <m:t>𝑓</m:t>
                      </m:r>
                      <m:r>
                        <a:rPr lang="en-US" sz="2400" i="1" dirty="0" smtClean="0">
                          <a:solidFill>
                            <a:srgbClr val="C00000"/>
                          </a:solidFill>
                          <a:latin typeface="Cambria Math"/>
                          <a:ea typeface="Cambria Math"/>
                        </a:rPr>
                        <m:t>≽</m:t>
                      </m:r>
                      <m:r>
                        <a:rPr lang="en-US" sz="2400" i="1">
                          <a:solidFill>
                            <a:srgbClr val="7030A0"/>
                          </a:solidFill>
                          <a:latin typeface="Cambria Math" panose="02040503050406030204" pitchFamily="18" charset="0"/>
                        </a:rPr>
                        <m:t>𝑔</m:t>
                      </m:r>
                      <m:r>
                        <a:rPr lang="en-US" sz="2400" i="1" dirty="0">
                          <a:solidFill>
                            <a:srgbClr val="FF0000"/>
                          </a:solidFill>
                          <a:latin typeface="Cambria Math"/>
                          <a:ea typeface="Cambria Math"/>
                        </a:rPr>
                        <m:t>⇔</m:t>
                      </m:r>
                      <m:nary>
                        <m:naryPr>
                          <m:limLoc m:val="undOvr"/>
                          <m:subHide m:val="on"/>
                          <m:supHide m:val="on"/>
                          <m:ctrlPr>
                            <a:rPr lang="en-US" sz="2400" b="0" i="1" smtClean="0">
                              <a:solidFill>
                                <a:srgbClr val="7030A0"/>
                              </a:solidFill>
                              <a:latin typeface="Cambria Math" panose="02040503050406030204" pitchFamily="18" charset="0"/>
                              <a:ea typeface="Cambria Math" panose="02040503050406030204" pitchFamily="18" charset="0"/>
                            </a:rPr>
                          </m:ctrlPr>
                        </m:naryPr>
                        <m:sub/>
                        <m:sup/>
                        <m:e>
                          <m:r>
                            <a:rPr lang="en-US" sz="2400" b="0" i="1" smtClean="0">
                              <a:solidFill>
                                <a:srgbClr val="FF0000"/>
                              </a:solidFill>
                              <a:latin typeface="Cambria Math"/>
                              <a:ea typeface="Cambria Math" panose="02040503050406030204" pitchFamily="18" charset="0"/>
                            </a:rPr>
                            <m:t>𝐸𝑢</m:t>
                          </m:r>
                          <m:d>
                            <m:dPr>
                              <m:ctrlPr>
                                <a:rPr lang="en-US" sz="2400" b="0" i="1" smtClean="0">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𝑓</m:t>
                              </m:r>
                              <m:d>
                                <m:dPr>
                                  <m:ctrlPr>
                                    <a:rPr lang="en-US" sz="2400" b="0" i="1" smtClean="0">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𝑠</m:t>
                                  </m:r>
                                </m:e>
                              </m:d>
                            </m:e>
                          </m:d>
                          <m:r>
                            <a:rPr lang="en-US" sz="2400" b="0" i="1" smtClean="0">
                              <a:solidFill>
                                <a:srgbClr val="7030A0"/>
                              </a:solidFill>
                              <a:latin typeface="Cambria Math" panose="02040503050406030204" pitchFamily="18" charset="0"/>
                              <a:ea typeface="Cambria Math" panose="02040503050406030204" pitchFamily="18" charset="0"/>
                            </a:rPr>
                            <m:t>𝑑</m:t>
                          </m:r>
                          <m:r>
                            <a:rPr lang="en-US" sz="2400" b="0" i="1" smtClean="0">
                              <a:solidFill>
                                <a:srgbClr val="FF0000"/>
                              </a:solidFill>
                              <a:latin typeface="Cambria Math" panose="02040503050406030204" pitchFamily="18" charset="0"/>
                              <a:ea typeface="Cambria Math" panose="02040503050406030204" pitchFamily="18" charset="0"/>
                            </a:rPr>
                            <m:t>𝑝</m:t>
                          </m:r>
                          <m:r>
                            <a:rPr lang="en-US" sz="2400" b="0" i="1" smtClean="0">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2400" i="1">
                                  <a:solidFill>
                                    <a:srgbClr val="7030A0"/>
                                  </a:solidFill>
                                  <a:latin typeface="Cambria Math" panose="02040503050406030204" pitchFamily="18" charset="0"/>
                                  <a:ea typeface="Cambria Math" panose="02040503050406030204" pitchFamily="18" charset="0"/>
                                </a:rPr>
                              </m:ctrlPr>
                            </m:naryPr>
                            <m:sub/>
                            <m:sup/>
                            <m:e>
                              <m:r>
                                <a:rPr lang="en-US" sz="2400" b="0" i="1" smtClean="0">
                                  <a:solidFill>
                                    <a:srgbClr val="FF0000"/>
                                  </a:solidFill>
                                  <a:latin typeface="Cambria Math"/>
                                  <a:ea typeface="Cambria Math" panose="02040503050406030204" pitchFamily="18" charset="0"/>
                                </a:rPr>
                                <m:t>𝐸𝑢</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b="0" i="1" smtClean="0">
                                      <a:solidFill>
                                        <a:srgbClr val="7030A0"/>
                                      </a:solidFill>
                                      <a:latin typeface="Cambria Math" panose="02040503050406030204" pitchFamily="18" charset="0"/>
                                      <a:ea typeface="Cambria Math" panose="02040503050406030204" pitchFamily="18" charset="0"/>
                                    </a:rPr>
                                    <m:t>𝑔</m:t>
                                  </m:r>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𝑠</m:t>
                                      </m:r>
                                    </m:e>
                                  </m:d>
                                </m:e>
                              </m:d>
                              <m:r>
                                <a:rPr lang="en-US" sz="2400" i="1">
                                  <a:solidFill>
                                    <a:srgbClr val="7030A0"/>
                                  </a:solidFill>
                                  <a:latin typeface="Cambria Math" panose="02040503050406030204" pitchFamily="18" charset="0"/>
                                  <a:ea typeface="Cambria Math" panose="02040503050406030204" pitchFamily="18" charset="0"/>
                                </a:rPr>
                                <m:t>𝑑</m:t>
                              </m:r>
                              <m:r>
                                <a:rPr lang="en-US" sz="2400" i="1" smtClean="0">
                                  <a:solidFill>
                                    <a:srgbClr val="FF0000"/>
                                  </a:solidFill>
                                  <a:latin typeface="Cambria Math" panose="02040503050406030204" pitchFamily="18" charset="0"/>
                                  <a:ea typeface="Cambria Math" panose="02040503050406030204" pitchFamily="18" charset="0"/>
                                </a:rPr>
                                <m:t>𝑝</m:t>
                              </m:r>
                            </m:e>
                          </m:nary>
                        </m:e>
                      </m:nary>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3761414"/>
              </a:xfrm>
              <a:prstGeom prst="rect">
                <a:avLst/>
              </a:prstGeom>
              <a:blipFill>
                <a:blip r:embed="rId2"/>
                <a:stretch>
                  <a:fillRect l="-1209"/>
                </a:stretch>
              </a:blipFill>
            </p:spPr>
            <p:txBody>
              <a:bodyPr/>
              <a:lstStyle/>
              <a:p>
                <a:r>
                  <a:rPr lang="en-US">
                    <a:noFill/>
                  </a:rPr>
                  <a:t> </a:t>
                </a:r>
              </a:p>
            </p:txBody>
          </p:sp>
        </mc:Fallback>
      </mc:AlternateContent>
    </p:spTree>
    <p:extLst>
      <p:ext uri="{BB962C8B-B14F-4D97-AF65-F5344CB8AC3E}">
        <p14:creationId xmlns:p14="http://schemas.microsoft.com/office/powerpoint/2010/main" val="233742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Anscombe-Aumann’s Theorem – uniqueness </a:t>
            </a:r>
            <a:endParaRPr lang="en-US" sz="3600" dirty="0">
              <a:solidFill>
                <a:srgbClr val="FF0000"/>
              </a:solidFill>
              <a:latin typeface="+mn-lt"/>
            </a:endParaRPr>
          </a:p>
        </p:txBody>
      </p:sp>
      <p:sp>
        <p:nvSpPr>
          <p:cNvPr id="3" name="Content Placeholder 2"/>
          <p:cNvSpPr>
            <a:spLocks noGrp="1"/>
          </p:cNvSpPr>
          <p:nvPr>
            <p:ph idx="1"/>
          </p:nvPr>
        </p:nvSpPr>
        <p:spPr>
          <a:xfrm>
            <a:off x="539552" y="1322488"/>
            <a:ext cx="7715200" cy="4133056"/>
          </a:xfrm>
        </p:spPr>
        <p:txBody>
          <a:bodyPr/>
          <a:lstStyle/>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61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27584" y="1406188"/>
                <a:ext cx="8064896" cy="4073359"/>
              </a:xfrm>
              <a:prstGeom prst="rect">
                <a:avLst/>
              </a:prstGeom>
              <a:noFill/>
            </p:spPr>
            <p:txBody>
              <a:bodyPr wrap="square" rtlCol="0">
                <a:spAutoFit/>
              </a:bodyPr>
              <a:lstStyle/>
              <a:p>
                <a:pPr>
                  <a:lnSpc>
                    <a:spcPct val="150000"/>
                  </a:lnSpc>
                </a:pPr>
                <a14:m>
                  <m:oMath xmlns:m="http://schemas.openxmlformats.org/officeDocument/2006/math">
                    <m:r>
                      <a:rPr lang="en-US" sz="2000" i="1" dirty="0">
                        <a:solidFill>
                          <a:srgbClr val="7030A0"/>
                        </a:solidFill>
                        <a:latin typeface="Cambria Math"/>
                        <a:ea typeface="Cambria Math"/>
                      </a:rPr>
                      <m:t>≽</m:t>
                    </m:r>
                    <m:r>
                      <m:rPr>
                        <m:sty m:val="p"/>
                      </m:rPr>
                      <a:rPr lang="en-US" sz="2000">
                        <a:solidFill>
                          <a:srgbClr val="7030A0"/>
                        </a:solidFill>
                        <a:latin typeface="Cambria Math" panose="02040503050406030204" pitchFamily="18" charset="0"/>
                        <a:ea typeface="Cambria Math" panose="02040503050406030204" pitchFamily="18" charset="0"/>
                      </a:rPr>
                      <m:t>on</m:t>
                    </m:r>
                    <m:r>
                      <a:rPr lang="en-US" sz="2000" i="1">
                        <a:solidFill>
                          <a:srgbClr val="7030A0"/>
                        </a:solidFill>
                        <a:latin typeface="Cambria Math" panose="02040503050406030204" pitchFamily="18" charset="0"/>
                        <a:ea typeface="Cambria Math" panose="02040503050406030204" pitchFamily="18" charset="0"/>
                      </a:rPr>
                      <m:t> </m:t>
                    </m:r>
                    <m:r>
                      <a:rPr lang="en-US" sz="2000" i="1">
                        <a:solidFill>
                          <a:srgbClr val="7030A0"/>
                        </a:solidFill>
                        <a:latin typeface="Cambria Math" panose="02040503050406030204" pitchFamily="18" charset="0"/>
                        <a:ea typeface="Cambria Math" panose="02040503050406030204" pitchFamily="18" charset="0"/>
                      </a:rPr>
                      <m:t>𝐹</m:t>
                    </m:r>
                  </m:oMath>
                </a14:m>
                <a:r>
                  <a:rPr lang="en-US" sz="2000" dirty="0">
                    <a:solidFill>
                      <a:srgbClr val="7030A0"/>
                    </a:solidFill>
                  </a:rPr>
                  <a:t> </a:t>
                </a:r>
                <a:r>
                  <a:rPr lang="en-US" sz="2000" dirty="0"/>
                  <a:t>satisfies </a:t>
                </a:r>
                <a:r>
                  <a:rPr lang="en-US" sz="2000" dirty="0">
                    <a:solidFill>
                      <a:srgbClr val="FF0000"/>
                    </a:solidFill>
                  </a:rPr>
                  <a:t>AA1-AA5</a:t>
                </a:r>
              </a:p>
              <a:p>
                <a:pPr algn="ctr">
                  <a:lnSpc>
                    <a:spcPct val="150000"/>
                  </a:lnSpc>
                </a:pPr>
                <a:r>
                  <a:rPr lang="en-US" sz="2000" dirty="0">
                    <a:solidFill>
                      <a:srgbClr val="C00000"/>
                    </a:solidFill>
                  </a:rPr>
                  <a:t>IFF</a:t>
                </a:r>
              </a:p>
              <a:p>
                <a:pPr>
                  <a:lnSpc>
                    <a:spcPct val="150000"/>
                  </a:lnSpc>
                </a:pPr>
                <a:r>
                  <a:rPr lang="en-US" sz="2000" dirty="0"/>
                  <a:t>There </a:t>
                </a:r>
                <a:r>
                  <a:rPr lang="en-US" sz="2000" dirty="0" smtClean="0"/>
                  <a:t>exist </a:t>
                </a:r>
                <a:r>
                  <a:rPr lang="en-US" sz="2000" dirty="0"/>
                  <a:t>a non-constant </a:t>
                </a:r>
                <a14:m>
                  <m:oMath xmlns:m="http://schemas.openxmlformats.org/officeDocument/2006/math">
                    <m:r>
                      <a:rPr lang="en-US" sz="2000" i="1">
                        <a:solidFill>
                          <a:srgbClr val="FF0000"/>
                        </a:solidFill>
                        <a:latin typeface="Cambria Math" panose="02040503050406030204" pitchFamily="18" charset="0"/>
                      </a:rPr>
                      <m:t>𝑢</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𝑅</m:t>
                    </m:r>
                  </m:oMath>
                </a14:m>
                <a:endParaRPr lang="en-US" sz="2000" dirty="0"/>
              </a:p>
              <a:p>
                <a:pPr>
                  <a:lnSpc>
                    <a:spcPct val="150000"/>
                  </a:lnSpc>
                </a:pPr>
                <a:r>
                  <a:rPr lang="en-US" sz="2000" dirty="0" smtClean="0"/>
                  <a:t>and </a:t>
                </a:r>
                <a:r>
                  <a:rPr lang="en-US" sz="2000" dirty="0"/>
                  <a:t>a measure </a:t>
                </a:r>
                <a14:m>
                  <m:oMath xmlns:m="http://schemas.openxmlformats.org/officeDocument/2006/math">
                    <m:r>
                      <a:rPr lang="en-US" sz="2000" i="1">
                        <a:solidFill>
                          <a:srgbClr val="FF0000"/>
                        </a:solidFill>
                        <a:latin typeface="Cambria Math" panose="02040503050406030204" pitchFamily="18" charset="0"/>
                      </a:rPr>
                      <m:t>𝑝</m:t>
                    </m:r>
                  </m:oMath>
                </a14:m>
                <a:r>
                  <a:rPr lang="en-US" sz="2000" dirty="0"/>
                  <a:t> on </a:t>
                </a:r>
                <a14:m>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 </m:t>
                    </m:r>
                  </m:oMath>
                </a14:m>
                <a:r>
                  <a:rPr lang="en-US" sz="2000" dirty="0"/>
                  <a:t> such that, for every </a:t>
                </a:r>
                <a14:m>
                  <m:oMath xmlns:m="http://schemas.openxmlformats.org/officeDocument/2006/math">
                    <m:r>
                      <a:rPr lang="en-US" sz="2000" i="1">
                        <a:solidFill>
                          <a:srgbClr val="7030A0"/>
                        </a:solidFill>
                        <a:latin typeface="Cambria Math" panose="02040503050406030204" pitchFamily="18" charset="0"/>
                      </a:rPr>
                      <m:t>𝑓</m:t>
                    </m:r>
                    <m:r>
                      <a:rPr lang="en-US" sz="2000" i="1">
                        <a:solidFill>
                          <a:srgbClr val="C00000"/>
                        </a:solidFill>
                        <a:latin typeface="Cambria Math" panose="02040503050406030204" pitchFamily="18" charset="0"/>
                      </a:rPr>
                      <m:t>,</m:t>
                    </m:r>
                    <m:r>
                      <a:rPr lang="en-US" sz="2000" i="1">
                        <a:solidFill>
                          <a:srgbClr val="7030A0"/>
                        </a:solidFill>
                        <a:latin typeface="Cambria Math" panose="02040503050406030204" pitchFamily="18" charset="0"/>
                      </a:rPr>
                      <m:t>𝑔</m:t>
                    </m:r>
                  </m:oMath>
                </a14:m>
                <a:endParaRPr lang="en-US" sz="2000" dirty="0"/>
              </a:p>
              <a:p>
                <a:pPr>
                  <a:lnSpc>
                    <a:spcPct val="150000"/>
                  </a:lnSpc>
                </a:pPr>
                <a14:m>
                  <m:oMathPara xmlns:m="http://schemas.openxmlformats.org/officeDocument/2006/math">
                    <m:oMathParaPr>
                      <m:jc m:val="centerGroup"/>
                    </m:oMathParaPr>
                    <m:oMath xmlns:m="http://schemas.openxmlformats.org/officeDocument/2006/math">
                      <m:r>
                        <a:rPr lang="en-US" sz="2000" i="1">
                          <a:solidFill>
                            <a:srgbClr val="7030A0"/>
                          </a:solidFill>
                          <a:latin typeface="Cambria Math" panose="02040503050406030204" pitchFamily="18" charset="0"/>
                        </a:rPr>
                        <m:t>𝑓</m:t>
                      </m:r>
                      <m:r>
                        <a:rPr lang="en-US" sz="2000" i="1" dirty="0">
                          <a:solidFill>
                            <a:srgbClr val="C00000"/>
                          </a:solidFill>
                          <a:latin typeface="Cambria Math"/>
                          <a:ea typeface="Cambria Math"/>
                        </a:rPr>
                        <m:t>≽</m:t>
                      </m:r>
                      <m:r>
                        <a:rPr lang="en-US" sz="2000" i="1">
                          <a:solidFill>
                            <a:srgbClr val="7030A0"/>
                          </a:solidFill>
                          <a:latin typeface="Cambria Math" panose="02040503050406030204" pitchFamily="18" charset="0"/>
                        </a:rPr>
                        <m:t>𝑔</m:t>
                      </m:r>
                      <m:r>
                        <a:rPr lang="en-US" sz="2000" i="1" dirty="0">
                          <a:solidFill>
                            <a:srgbClr val="FF0000"/>
                          </a:solidFill>
                          <a:latin typeface="Cambria Math"/>
                          <a:ea typeface="Cambria Math"/>
                        </a:rPr>
                        <m:t>⇔</m:t>
                      </m:r>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𝑓</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r>
                            <a:rPr lang="en-US" sz="2000" i="1">
                              <a:solidFill>
                                <a:srgbClr val="C00000"/>
                              </a:solidFill>
                              <a:latin typeface="Cambria Math" panose="02040503050406030204" pitchFamily="18" charset="0"/>
                              <a:ea typeface="Cambria Math" panose="02040503050406030204" pitchFamily="18" charset="0"/>
                            </a:rPr>
                            <m:t>≥</m:t>
                          </m:r>
                          <m:nary>
                            <m:naryPr>
                              <m:limLoc m:val="undOvr"/>
                              <m:subHide m:val="on"/>
                              <m:supHide m:val="on"/>
                              <m:ctrlPr>
                                <a:rPr lang="en-US" sz="2000" i="1">
                                  <a:solidFill>
                                    <a:srgbClr val="7030A0"/>
                                  </a:solidFill>
                                  <a:latin typeface="Cambria Math" panose="02040503050406030204" pitchFamily="18" charset="0"/>
                                  <a:ea typeface="Cambria Math" panose="02040503050406030204" pitchFamily="18" charset="0"/>
                                </a:rPr>
                              </m:ctrlPr>
                            </m:naryPr>
                            <m:sub/>
                            <m:sup/>
                            <m:e>
                              <m:r>
                                <a:rPr lang="en-US" sz="2000" i="1">
                                  <a:solidFill>
                                    <a:srgbClr val="FF0000"/>
                                  </a:solidFill>
                                  <a:latin typeface="Cambria Math"/>
                                  <a:ea typeface="Cambria Math" panose="02040503050406030204" pitchFamily="18" charset="0"/>
                                </a:rPr>
                                <m:t>𝐸𝑢</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𝑔</m:t>
                                  </m:r>
                                  <m:d>
                                    <m:dPr>
                                      <m:ctrlPr>
                                        <a:rPr lang="en-US" sz="2000" i="1">
                                          <a:solidFill>
                                            <a:srgbClr val="7030A0"/>
                                          </a:solidFill>
                                          <a:latin typeface="Cambria Math" panose="02040503050406030204" pitchFamily="18" charset="0"/>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𝑠</m:t>
                                      </m:r>
                                    </m:e>
                                  </m:d>
                                </m:e>
                              </m:d>
                              <m:r>
                                <a:rPr lang="en-US" sz="2000" i="1">
                                  <a:solidFill>
                                    <a:srgbClr val="7030A0"/>
                                  </a:solidFill>
                                  <a:latin typeface="Cambria Math" panose="02040503050406030204" pitchFamily="18" charset="0"/>
                                  <a:ea typeface="Cambria Math" panose="02040503050406030204" pitchFamily="18" charset="0"/>
                                </a:rPr>
                                <m:t>𝑑</m:t>
                              </m:r>
                              <m:r>
                                <a:rPr lang="en-US" sz="2000" i="1">
                                  <a:solidFill>
                                    <a:srgbClr val="FF0000"/>
                                  </a:solidFill>
                                  <a:latin typeface="Cambria Math" panose="02040503050406030204" pitchFamily="18" charset="0"/>
                                  <a:ea typeface="Cambria Math" panose="02040503050406030204" pitchFamily="18" charset="0"/>
                                </a:rPr>
                                <m:t>𝑝</m:t>
                              </m:r>
                            </m:e>
                          </m:nary>
                        </m:e>
                      </m:nary>
                      <m:r>
                        <a:rPr lang="en-US" sz="2000" i="1">
                          <a:solidFill>
                            <a:srgbClr val="FF0000"/>
                          </a:solidFill>
                          <a:latin typeface="Cambria Math"/>
                          <a:ea typeface="Cambria Math" panose="02040503050406030204" pitchFamily="18" charset="0"/>
                        </a:rPr>
                        <m:t> </m:t>
                      </m:r>
                    </m:oMath>
                  </m:oMathPara>
                </a14:m>
                <a:endParaRPr lang="en-US" sz="2000" dirty="0" smtClean="0"/>
              </a:p>
              <a:p>
                <a:pPr>
                  <a:lnSpc>
                    <a:spcPct val="150000"/>
                  </a:lnSpc>
                </a:pPr>
                <a:r>
                  <a:rPr lang="en-US" sz="2000" dirty="0" smtClean="0"/>
                  <a:t>In this case </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𝑢</m:t>
                    </m:r>
                  </m:oMath>
                </a14:m>
                <a:r>
                  <a:rPr lang="en-US" sz="2000" dirty="0" smtClean="0"/>
                  <a:t> is </a:t>
                </a:r>
                <a:r>
                  <a:rPr lang="en-US" sz="2000" dirty="0" smtClean="0">
                    <a:solidFill>
                      <a:srgbClr val="C00000"/>
                    </a:solidFill>
                  </a:rPr>
                  <a:t>unique</a:t>
                </a:r>
                <a:r>
                  <a:rPr lang="en-US" sz="2000" dirty="0" smtClean="0"/>
                  <a:t> </a:t>
                </a:r>
                <a:r>
                  <a:rPr lang="en-US" sz="2000" dirty="0" smtClean="0">
                    <a:solidFill>
                      <a:srgbClr val="00B050"/>
                    </a:solidFill>
                  </a:rPr>
                  <a:t>up to a positive affine transformation </a:t>
                </a:r>
                <a:r>
                  <a:rPr lang="en-US" sz="2000" dirty="0" smtClean="0"/>
                  <a:t>and </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𝑝</m:t>
                    </m:r>
                  </m:oMath>
                </a14:m>
                <a:r>
                  <a:rPr lang="en-US" sz="2000" dirty="0" smtClean="0"/>
                  <a:t> is </a:t>
                </a:r>
                <a:r>
                  <a:rPr lang="en-US" sz="2000" dirty="0" smtClean="0">
                    <a:solidFill>
                      <a:srgbClr val="C00000"/>
                    </a:solidFill>
                  </a:rPr>
                  <a:t>unique</a:t>
                </a:r>
                <a:endParaRPr lang="en-US" sz="20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27584" y="1406188"/>
                <a:ext cx="8064896" cy="4073359"/>
              </a:xfrm>
              <a:prstGeom prst="rect">
                <a:avLst/>
              </a:prstGeom>
              <a:blipFill>
                <a:blip r:embed="rId2"/>
                <a:stretch>
                  <a:fillRect l="-831" b="-449"/>
                </a:stretch>
              </a:blipFill>
            </p:spPr>
            <p:txBody>
              <a:bodyPr/>
              <a:lstStyle/>
              <a:p>
                <a:r>
                  <a:rPr lang="en-US">
                    <a:noFill/>
                  </a:rPr>
                  <a:t> </a:t>
                </a:r>
              </a:p>
            </p:txBody>
          </p:sp>
        </mc:Fallback>
      </mc:AlternateContent>
    </p:spTree>
    <p:extLst>
      <p:ext uri="{BB962C8B-B14F-4D97-AF65-F5344CB8AC3E}">
        <p14:creationId xmlns:p14="http://schemas.microsoft.com/office/powerpoint/2010/main" val="2279322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67544" y="1772816"/>
            <a:ext cx="8229600" cy="2664296"/>
          </a:xfrm>
        </p:spPr>
        <p:txBody>
          <a:bodyPr/>
          <a:lstStyle/>
          <a:p>
            <a:pPr rtl="0" eaLnBrk="1" hangingPunct="1">
              <a:lnSpc>
                <a:spcPct val="150000"/>
              </a:lnSpc>
            </a:pPr>
            <a:r>
              <a:rPr lang="en-US" altLang="en-US" dirty="0" smtClean="0">
                <a:solidFill>
                  <a:srgbClr val="FF0000"/>
                </a:solidFill>
              </a:rPr>
              <a:t>Difficulties and </a:t>
            </a:r>
            <a:br>
              <a:rPr lang="en-US" altLang="en-US" dirty="0" smtClean="0">
                <a:solidFill>
                  <a:srgbClr val="FF0000"/>
                </a:solidFill>
              </a:rPr>
            </a:br>
            <a:r>
              <a:rPr lang="en-US" altLang="en-US" dirty="0" smtClean="0">
                <a:solidFill>
                  <a:srgbClr val="FF0000"/>
                </a:solidFill>
              </a:rPr>
              <a:t>Alternative Theories</a:t>
            </a:r>
          </a:p>
        </p:txBody>
      </p:sp>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1FFF04C-978B-4062-905D-138376190442}" type="slidenum">
              <a:rPr lang="ar-SA" altLang="en-US" sz="1400"/>
              <a:pPr algn="l">
                <a:spcBef>
                  <a:spcPct val="0"/>
                </a:spcBef>
                <a:buFontTx/>
                <a:buNone/>
              </a:pPr>
              <a:t>62</a:t>
            </a:fld>
            <a:endParaRPr lang="en-US" altLang="en-US" sz="1400"/>
          </a:p>
        </p:txBody>
      </p:sp>
    </p:spTree>
    <p:extLst>
      <p:ext uri="{BB962C8B-B14F-4D97-AF65-F5344CB8AC3E}">
        <p14:creationId xmlns:p14="http://schemas.microsoft.com/office/powerpoint/2010/main" val="3852729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Ellsberg’s Paradox(</a:t>
            </a:r>
            <a:r>
              <a:rPr lang="en-US" sz="3600" dirty="0" err="1" smtClean="0">
                <a:solidFill>
                  <a:schemeClr val="accent2"/>
                </a:solidFill>
              </a:rPr>
              <a:t>es</a:t>
            </a:r>
            <a:r>
              <a:rPr lang="en-US" sz="3600" dirty="0" smtClean="0">
                <a:solidFill>
                  <a:schemeClr val="accent2"/>
                </a:solidFill>
              </a:rPr>
              <a:t>)</a:t>
            </a:r>
            <a:endParaRPr lang="en-US" sz="3600" dirty="0">
              <a:solidFill>
                <a:srgbClr val="FF0000"/>
              </a:solidFill>
              <a:latin typeface="+mn-lt"/>
            </a:endParaRPr>
          </a:p>
        </p:txBody>
      </p:sp>
      <p:sp>
        <p:nvSpPr>
          <p:cNvPr id="3" name="Content Placeholder 2"/>
          <p:cNvSpPr>
            <a:spLocks noGrp="1"/>
          </p:cNvSpPr>
          <p:nvPr>
            <p:ph idx="1"/>
          </p:nvPr>
        </p:nvSpPr>
        <p:spPr>
          <a:xfrm>
            <a:off x="816362" y="1582750"/>
            <a:ext cx="5842992" cy="4525963"/>
          </a:xfrm>
        </p:spPr>
        <p:txBody>
          <a:bodyPr/>
          <a:lstStyle/>
          <a:p>
            <a:pPr marL="0" indent="0" algn="l" rtl="0">
              <a:lnSpc>
                <a:spcPct val="150000"/>
              </a:lnSpc>
              <a:spcAft>
                <a:spcPts val="450"/>
              </a:spcAft>
              <a:buNone/>
            </a:pPr>
            <a:endParaRPr lang="en-US" sz="2400" dirty="0" smtClean="0"/>
          </a:p>
          <a:p>
            <a:pPr marL="0" indent="0" algn="l" rtl="0">
              <a:lnSpc>
                <a:spcPct val="150000"/>
              </a:lnSpc>
              <a:spcAft>
                <a:spcPts val="450"/>
              </a:spcAft>
              <a:buNone/>
            </a:pPr>
            <a:endParaRPr lang="en-US" sz="2400" dirty="0"/>
          </a:p>
          <a:p>
            <a:pPr marL="0" indent="0" algn="l" rtl="0">
              <a:lnSpc>
                <a:spcPct val="150000"/>
              </a:lnSpc>
              <a:spcAft>
                <a:spcPts val="450"/>
              </a:spcAft>
              <a:buNone/>
            </a:pPr>
            <a:endParaRPr lang="en-US" sz="2400" dirty="0" smtClean="0"/>
          </a:p>
          <a:p>
            <a:pPr marL="0" indent="0" algn="l" rtl="0">
              <a:lnSpc>
                <a:spcPct val="150000"/>
              </a:lnSpc>
              <a:spcAft>
                <a:spcPts val="450"/>
              </a:spcAft>
              <a:buNone/>
            </a:pPr>
            <a:endParaRPr lang="en-US" sz="2400" dirty="0" smtClean="0"/>
          </a:p>
          <a:p>
            <a:pPr marL="0" indent="0" algn="l" rtl="0">
              <a:lnSpc>
                <a:spcPct val="150000"/>
              </a:lnSpc>
              <a:spcAft>
                <a:spcPts val="450"/>
              </a:spcAft>
              <a:buNone/>
            </a:pPr>
            <a:r>
              <a:rPr lang="en-US" sz="2400" dirty="0" smtClean="0"/>
              <a:t>Would you prefer to bet on the known or unknown?</a:t>
            </a:r>
            <a:endParaRPr lang="en-US" sz="2400"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63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03" y="1616272"/>
            <a:ext cx="1372538" cy="2062557"/>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16272"/>
            <a:ext cx="4025306" cy="2622548"/>
          </a:xfrm>
          <a:prstGeom prst="rect">
            <a:avLst/>
          </a:prstGeom>
        </p:spPr>
      </p:pic>
      <p:sp>
        <p:nvSpPr>
          <p:cNvPr id="7" name="TextBox 6"/>
          <p:cNvSpPr txBox="1"/>
          <p:nvPr/>
        </p:nvSpPr>
        <p:spPr>
          <a:xfrm>
            <a:off x="6660232" y="4221088"/>
            <a:ext cx="2026568" cy="646331"/>
          </a:xfrm>
          <a:prstGeom prst="rect">
            <a:avLst/>
          </a:prstGeom>
          <a:noFill/>
        </p:spPr>
        <p:txBody>
          <a:bodyPr wrap="square" rtlCol="0">
            <a:spAutoFit/>
          </a:bodyPr>
          <a:lstStyle/>
          <a:p>
            <a:r>
              <a:rPr lang="en-US" dirty="0" smtClean="0"/>
              <a:t>Daniel Ellsberg (b. 1931)</a:t>
            </a:r>
            <a:endParaRPr lang="en-US" dirty="0"/>
          </a:p>
        </p:txBody>
      </p:sp>
    </p:spTree>
    <p:extLst>
      <p:ext uri="{BB962C8B-B14F-4D97-AF65-F5344CB8AC3E}">
        <p14:creationId xmlns:p14="http://schemas.microsoft.com/office/powerpoint/2010/main" val="3337479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a:solidFill>
                  <a:schemeClr val="accent2"/>
                </a:solidFill>
              </a:rPr>
              <a:t>Ellsberg’s </a:t>
            </a:r>
            <a:r>
              <a:rPr lang="en-US" sz="3600" dirty="0" smtClean="0">
                <a:solidFill>
                  <a:schemeClr val="accent2"/>
                </a:solidFill>
              </a:rPr>
              <a:t>Two-Urn Paradox</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64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81128"/>
              </a:xfrm>
            </p:spPr>
            <p:txBody>
              <a:bodyPr>
                <a:noAutofit/>
              </a:bodyPr>
              <a:lstStyle/>
              <a:p>
                <a:pPr algn="l" rtl="0">
                  <a:lnSpc>
                    <a:spcPct val="150000"/>
                  </a:lnSpc>
                </a:pPr>
                <a:r>
                  <a:rPr lang="en-US" sz="2400" dirty="0" smtClean="0"/>
                  <a:t>If you’re not indifferent, you’re probably </a:t>
                </a:r>
                <a:r>
                  <a:rPr lang="en-US" sz="2400" dirty="0" smtClean="0">
                    <a:solidFill>
                      <a:srgbClr val="FF0000"/>
                    </a:solidFill>
                  </a:rPr>
                  <a:t>not</a:t>
                </a:r>
                <a:r>
                  <a:rPr lang="en-US" sz="2400" dirty="0" smtClean="0"/>
                  <a:t> Bayesian</a:t>
                </a:r>
              </a:p>
              <a:p>
                <a:pPr algn="l" rtl="0">
                  <a:lnSpc>
                    <a:spcPct val="150000"/>
                  </a:lnSpc>
                </a:pPr>
                <a:r>
                  <a:rPr lang="en-US" sz="2400" dirty="0" smtClean="0"/>
                  <a:t>A Bayesian would have to have probabilities that add up to </a:t>
                </a:r>
                <a14:m>
                  <m:oMath xmlns:m="http://schemas.openxmlformats.org/officeDocument/2006/math">
                    <m:r>
                      <a:rPr lang="en-US" sz="2400" i="1" dirty="0" smtClean="0">
                        <a:solidFill>
                          <a:srgbClr val="FF0000"/>
                        </a:solidFill>
                        <a:latin typeface="Cambria Math"/>
                      </a:rPr>
                      <m:t>1</m:t>
                    </m:r>
                  </m:oMath>
                </a14:m>
                <a:endParaRPr lang="en-US" sz="2400" dirty="0" smtClean="0">
                  <a:solidFill>
                    <a:srgbClr val="FF0000"/>
                  </a:solidFill>
                </a:endParaRPr>
              </a:p>
              <a:p>
                <a:pPr algn="l" rtl="0">
                  <a:lnSpc>
                    <a:spcPct val="150000"/>
                  </a:lnSpc>
                </a:pPr>
                <a:r>
                  <a:rPr lang="en-US" sz="2400" dirty="0" smtClean="0"/>
                  <a:t>In case of symmetry, </a:t>
                </a:r>
                <a14:m>
                  <m:oMath xmlns:m="http://schemas.openxmlformats.org/officeDocument/2006/math">
                    <m:r>
                      <a:rPr lang="en-US" sz="2400" i="1" dirty="0" smtClean="0">
                        <a:solidFill>
                          <a:srgbClr val="FF0000"/>
                        </a:solidFill>
                        <a:latin typeface="Cambria Math" panose="02040503050406030204" pitchFamily="18" charset="0"/>
                      </a:rPr>
                      <m:t>50</m:t>
                    </m:r>
                    <m:r>
                      <a:rPr lang="en-US" sz="2400" i="1" dirty="0" smtClean="0">
                        <a:solidFill>
                          <a:srgbClr val="FF0000"/>
                        </a:solidFill>
                        <a:latin typeface="Cambria Math" panose="02040503050406030204" pitchFamily="18" charset="0"/>
                      </a:rPr>
                      <m:t>%</m:t>
                    </m:r>
                  </m:oMath>
                </a14:m>
                <a:r>
                  <a:rPr lang="en-US" sz="2400" dirty="0" smtClean="0"/>
                  <a:t>-</a:t>
                </a:r>
                <a14:m>
                  <m:oMath xmlns:m="http://schemas.openxmlformats.org/officeDocument/2006/math">
                    <m:r>
                      <a:rPr lang="en-US" sz="2400" i="1" dirty="0" smtClean="0">
                        <a:solidFill>
                          <a:srgbClr val="FF0000"/>
                        </a:solidFill>
                        <a:latin typeface="Cambria Math" panose="02040503050406030204" pitchFamily="18" charset="0"/>
                      </a:rPr>
                      <m:t>50</m:t>
                    </m:r>
                    <m:r>
                      <a:rPr lang="en-US" sz="2400" i="1" dirty="0" smtClean="0">
                        <a:solidFill>
                          <a:srgbClr val="FF0000"/>
                        </a:solidFill>
                        <a:latin typeface="Cambria Math" panose="02040503050406030204" pitchFamily="18" charset="0"/>
                      </a:rPr>
                      <m:t>%</m:t>
                    </m:r>
                  </m:oMath>
                </a14:m>
                <a:endParaRPr lang="en-US" sz="2400" dirty="0" smtClean="0">
                  <a:solidFill>
                    <a:srgbClr val="FF0000"/>
                  </a:solidFill>
                </a:endParaRPr>
              </a:p>
              <a:p>
                <a:pPr algn="l" rtl="0">
                  <a:lnSpc>
                    <a:spcPct val="150000"/>
                  </a:lnSpc>
                </a:pPr>
                <a:r>
                  <a:rPr lang="en-US" sz="2400" dirty="0" smtClean="0"/>
                  <a:t>There no distinction between </a:t>
                </a:r>
                <a14:m>
                  <m:oMath xmlns:m="http://schemas.openxmlformats.org/officeDocument/2006/math">
                    <m:r>
                      <a:rPr lang="en-US" sz="2400" i="1" dirty="0">
                        <a:solidFill>
                          <a:srgbClr val="FF0000"/>
                        </a:solidFill>
                        <a:latin typeface="Cambria Math" panose="02040503050406030204" pitchFamily="18" charset="0"/>
                      </a:rPr>
                      <m:t>50</m:t>
                    </m:r>
                    <m:r>
                      <a:rPr lang="en-US" sz="2400" i="1" dirty="0">
                        <a:solidFill>
                          <a:srgbClr val="FF0000"/>
                        </a:solidFill>
                        <a:latin typeface="Cambria Math" panose="02040503050406030204" pitchFamily="18" charset="0"/>
                      </a:rPr>
                      <m:t>%</m:t>
                    </m:r>
                  </m:oMath>
                </a14:m>
                <a:r>
                  <a:rPr lang="en-US" sz="2400" dirty="0"/>
                  <a:t>-</a:t>
                </a:r>
                <a14:m>
                  <m:oMath xmlns:m="http://schemas.openxmlformats.org/officeDocument/2006/math">
                    <m:r>
                      <a:rPr lang="en-US" sz="2400" i="1" dirty="0">
                        <a:solidFill>
                          <a:srgbClr val="FF0000"/>
                        </a:solidFill>
                        <a:latin typeface="Cambria Math" panose="02040503050406030204" pitchFamily="18" charset="0"/>
                      </a:rPr>
                      <m:t>50</m:t>
                    </m:r>
                    <m:r>
                      <a:rPr lang="en-US" sz="2400" i="1" dirty="0">
                        <a:solidFill>
                          <a:srgbClr val="FF0000"/>
                        </a:solidFill>
                        <a:latin typeface="Cambria Math" panose="02040503050406030204" pitchFamily="18" charset="0"/>
                      </a:rPr>
                      <m:t>%</m:t>
                    </m:r>
                    <m:r>
                      <a:rPr lang="en-US" sz="2400" b="0" i="0" dirty="0" smtClean="0">
                        <a:solidFill>
                          <a:srgbClr val="FF0000"/>
                        </a:solidFill>
                        <a:latin typeface="Cambria Math" panose="02040503050406030204" pitchFamily="18" charset="0"/>
                      </a:rPr>
                      <m:t> </m:t>
                    </m:r>
                  </m:oMath>
                </a14:m>
                <a:r>
                  <a:rPr lang="en-US" sz="2400" dirty="0" smtClean="0"/>
                  <a:t>that results from statistics and </a:t>
                </a:r>
                <a14:m>
                  <m:oMath xmlns:m="http://schemas.openxmlformats.org/officeDocument/2006/math">
                    <m:r>
                      <a:rPr lang="en-US" sz="2400" i="1" dirty="0">
                        <a:solidFill>
                          <a:srgbClr val="FF0000"/>
                        </a:solidFill>
                        <a:latin typeface="Cambria Math" panose="02040503050406030204" pitchFamily="18" charset="0"/>
                      </a:rPr>
                      <m:t>50</m:t>
                    </m:r>
                    <m:r>
                      <a:rPr lang="en-US" sz="2400" i="1" dirty="0">
                        <a:solidFill>
                          <a:srgbClr val="FF0000"/>
                        </a:solidFill>
                        <a:latin typeface="Cambria Math" panose="02040503050406030204" pitchFamily="18" charset="0"/>
                      </a:rPr>
                      <m:t>%</m:t>
                    </m:r>
                  </m:oMath>
                </a14:m>
                <a:r>
                  <a:rPr lang="en-US" sz="2400" dirty="0"/>
                  <a:t>-</a:t>
                </a:r>
                <a14:m>
                  <m:oMath xmlns:m="http://schemas.openxmlformats.org/officeDocument/2006/math">
                    <m:r>
                      <a:rPr lang="en-US" sz="2400" i="1" dirty="0">
                        <a:solidFill>
                          <a:srgbClr val="FF0000"/>
                        </a:solidFill>
                        <a:latin typeface="Cambria Math" panose="02040503050406030204" pitchFamily="18" charset="0"/>
                      </a:rPr>
                      <m:t>50</m:t>
                    </m:r>
                    <m:r>
                      <a:rPr lang="en-US" sz="2400" i="1" dirty="0">
                        <a:solidFill>
                          <a:srgbClr val="FF0000"/>
                        </a:solidFill>
                        <a:latin typeface="Cambria Math" panose="02040503050406030204" pitchFamily="18" charset="0"/>
                      </a:rPr>
                      <m:t>%</m:t>
                    </m:r>
                  </m:oMath>
                </a14:m>
                <a:r>
                  <a:rPr lang="en-US" sz="2400" dirty="0" smtClean="0"/>
                  <a:t> that comes with a shrug of shoulders</a:t>
                </a:r>
              </a:p>
              <a:p>
                <a:pPr algn="l" rtl="0">
                  <a:lnSpc>
                    <a:spcPct val="150000"/>
                  </a:lnSpc>
                </a:pPr>
                <a:r>
                  <a:rPr lang="en-US" sz="2400" dirty="0" smtClean="0">
                    <a:solidFill>
                      <a:srgbClr val="0099FF"/>
                    </a:solidFill>
                  </a:rPr>
                  <a:t>Keynes</a:t>
                </a:r>
                <a:r>
                  <a:rPr lang="en-US" sz="2400" dirty="0" smtClean="0">
                    <a:solidFill>
                      <a:srgbClr val="FF0000"/>
                    </a:solidFill>
                  </a:rPr>
                  <a:t> </a:t>
                </a:r>
                <a:r>
                  <a:rPr lang="en-US" sz="2400" dirty="0" smtClean="0"/>
                  <a:t>(1921) gave a similar example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81128"/>
              </a:xfrm>
              <a:blipFill>
                <a:blip r:embed="rId2"/>
                <a:stretch>
                  <a:fillRect l="-963" r="-593" b="-1403"/>
                </a:stretch>
              </a:blipFill>
            </p:spPr>
            <p:txBody>
              <a:bodyPr/>
              <a:lstStyle/>
              <a:p>
                <a:r>
                  <a:rPr lang="en-US">
                    <a:noFill/>
                  </a:rPr>
                  <a:t> </a:t>
                </a:r>
              </a:p>
            </p:txBody>
          </p:sp>
        </mc:Fallback>
      </mc:AlternateContent>
    </p:spTree>
    <p:extLst>
      <p:ext uri="{BB962C8B-B14F-4D97-AF65-F5344CB8AC3E}">
        <p14:creationId xmlns:p14="http://schemas.microsoft.com/office/powerpoint/2010/main" val="42585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Risk, ambiguity, and the Savage axioms</a:t>
            </a:r>
            <a:endParaRPr lang="en-US" sz="2000" dirty="0">
              <a:solidFill>
                <a:srgbClr val="7030A0"/>
              </a:solidFill>
            </a:endParaRPr>
          </a:p>
          <a:p>
            <a:pPr marL="0" indent="0" algn="l" rtl="0">
              <a:buNone/>
            </a:pPr>
            <a:r>
              <a:rPr lang="en-US" sz="2000" dirty="0" smtClean="0">
                <a:solidFill>
                  <a:srgbClr val="FF0000"/>
                </a:solidFill>
              </a:rPr>
              <a:t>Daniel Ellsberg</a:t>
            </a:r>
          </a:p>
          <a:p>
            <a:pPr marL="0" indent="0" algn="l" rtl="0">
              <a:buNone/>
            </a:pPr>
            <a:r>
              <a:rPr lang="en-US" sz="2000" i="1" dirty="0" smtClean="0"/>
              <a:t>The Quarterly Journal of Economics</a:t>
            </a:r>
            <a:r>
              <a:rPr lang="en-US" sz="2000" dirty="0" smtClean="0"/>
              <a:t>, Vol. 75, No. 4 (Nov., 1961), pp. 643-669</a:t>
            </a:r>
            <a:endParaRPr lang="en-US" sz="2000" dirty="0"/>
          </a:p>
          <a:p>
            <a:pPr marL="0" indent="0" algn="l" rtl="0">
              <a:buNone/>
            </a:pPr>
            <a:endParaRPr lang="en-US" sz="2000" dirty="0" smtClean="0">
              <a:solidFill>
                <a:srgbClr val="009900"/>
              </a:solidFill>
            </a:endParaRPr>
          </a:p>
          <a:p>
            <a:pPr marL="0" indent="0" algn="l" rtl="0">
              <a:buNone/>
            </a:pPr>
            <a:r>
              <a:rPr lang="en-US" sz="2000" dirty="0" smtClean="0">
                <a:solidFill>
                  <a:srgbClr val="009900"/>
                </a:solidFill>
              </a:rPr>
              <a:t>Abstract</a:t>
            </a:r>
          </a:p>
          <a:p>
            <a:pPr marL="400050" indent="-400050" algn="l" rtl="0">
              <a:buAutoNum type="romanUcPeriod"/>
            </a:pPr>
            <a:r>
              <a:rPr lang="en-US" sz="2000" dirty="0" smtClean="0"/>
              <a:t>Are </a:t>
            </a:r>
            <a:r>
              <a:rPr lang="en-US" sz="2000" dirty="0"/>
              <a:t>there uncertainties that are not risks</a:t>
            </a:r>
            <a:r>
              <a:rPr lang="en-US" sz="2000" dirty="0" smtClean="0"/>
              <a:t>? </a:t>
            </a:r>
          </a:p>
          <a:p>
            <a:pPr marL="400050" indent="-400050" algn="l" rtl="0">
              <a:buAutoNum type="romanUcPeriod"/>
            </a:pPr>
            <a:r>
              <a:rPr lang="en-US" sz="2000" dirty="0" smtClean="0"/>
              <a:t>Uncertainties </a:t>
            </a:r>
            <a:r>
              <a:rPr lang="en-US" sz="2000" dirty="0"/>
              <a:t>that are not </a:t>
            </a:r>
            <a:r>
              <a:rPr lang="en-US" sz="2000" dirty="0" smtClean="0"/>
              <a:t>risks</a:t>
            </a:r>
          </a:p>
          <a:p>
            <a:pPr marL="400050" indent="-400050" algn="l" rtl="0">
              <a:buAutoNum type="romanUcPeriod"/>
            </a:pPr>
            <a:r>
              <a:rPr lang="en-US" sz="2000" dirty="0" smtClean="0"/>
              <a:t>Why </a:t>
            </a:r>
            <a:r>
              <a:rPr lang="en-US" sz="2000" dirty="0"/>
              <a:t>are some uncertainties not risks? </a:t>
            </a:r>
            <a:endParaRPr lang="en-US" sz="2000" dirty="0">
              <a:solidFill>
                <a:srgbClr val="009900"/>
              </a:solidFill>
            </a:endParaRP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65</a:t>
            </a:fld>
            <a:endParaRPr lang="en-US" altLang="en-US"/>
          </a:p>
        </p:txBody>
      </p:sp>
    </p:spTree>
    <p:extLst>
      <p:ext uri="{BB962C8B-B14F-4D97-AF65-F5344CB8AC3E}">
        <p14:creationId xmlns:p14="http://schemas.microsoft.com/office/powerpoint/2010/main" val="2186351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2"/>
                </a:solidFill>
              </a:rPr>
              <a:t>Ellsberg’s </a:t>
            </a:r>
            <a:r>
              <a:rPr lang="en-US" sz="3600" dirty="0" smtClean="0">
                <a:solidFill>
                  <a:schemeClr val="accent2"/>
                </a:solidFill>
              </a:rPr>
              <a:t>Paradox and the Independence Axiom</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66</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84784"/>
                <a:ext cx="8229600" cy="4781128"/>
              </a:xfrm>
            </p:spPr>
            <p:txBody>
              <a:bodyPr>
                <a:noAutofit/>
              </a:bodyPr>
              <a:lstStyle/>
              <a:p>
                <a:pPr marL="0" indent="0" algn="l" rtl="0">
                  <a:lnSpc>
                    <a:spcPct val="150000"/>
                  </a:lnSpc>
                  <a:buNone/>
                </a:pPr>
                <a:r>
                  <a:rPr lang="en-US" sz="2000" dirty="0" smtClean="0"/>
                  <a:t>Let’s focus on the “unknown” urn</a:t>
                </a:r>
              </a:p>
              <a:p>
                <a:pPr marL="0" indent="0" algn="l" rtl="0">
                  <a:lnSpc>
                    <a:spcPct val="150000"/>
                  </a:lnSpc>
                  <a:buNone/>
                </a:pPr>
                <a:r>
                  <a:rPr lang="en-US" sz="2000" dirty="0"/>
                  <a:t>T</a:t>
                </a:r>
                <a:r>
                  <a:rPr lang="en-US" sz="2000" dirty="0" smtClean="0"/>
                  <a:t>here be two states</a:t>
                </a:r>
                <a:r>
                  <a:rPr lang="en-US" sz="2000" dirty="0">
                    <a:solidFill>
                      <a:srgbClr val="0070C0"/>
                    </a:solidFill>
                  </a:rPr>
                  <a:t> </a:t>
                </a:r>
                <a:r>
                  <a:rPr lang="en-US" sz="2000" dirty="0" smtClean="0">
                    <a:solidFill>
                      <a:srgbClr val="0070C0"/>
                    </a:solidFill>
                  </a:rPr>
                  <a:t> </a:t>
                </a:r>
                <a14:m>
                  <m:oMath xmlns:m="http://schemas.openxmlformats.org/officeDocument/2006/math">
                    <m:r>
                      <a:rPr lang="en-US" sz="2000" b="0" i="1" smtClean="0">
                        <a:solidFill>
                          <a:srgbClr val="0070C0"/>
                        </a:solidFill>
                        <a:latin typeface="Cambria Math"/>
                      </a:rPr>
                      <m:t>𝑆</m:t>
                    </m:r>
                    <m:r>
                      <a:rPr lang="en-US" sz="2000" b="0" i="1" smtClean="0">
                        <a:solidFill>
                          <a:srgbClr val="0070C0"/>
                        </a:solidFill>
                        <a:latin typeface="Cambria Math"/>
                      </a:rPr>
                      <m:t>=</m:t>
                    </m:r>
                    <m:d>
                      <m:dPr>
                        <m:begChr m:val="{"/>
                        <m:endChr m:val="}"/>
                        <m:ctrlPr>
                          <a:rPr lang="en-US" sz="2000" b="0" i="1" smtClean="0">
                            <a:solidFill>
                              <a:srgbClr val="0070C0"/>
                            </a:solidFill>
                            <a:latin typeface="Cambria Math" panose="02040503050406030204" pitchFamily="18" charset="0"/>
                          </a:rPr>
                        </m:ctrlPr>
                      </m:dPr>
                      <m:e>
                        <m:r>
                          <a:rPr lang="en-US" sz="2000" b="0" i="1" smtClean="0">
                            <a:solidFill>
                              <a:srgbClr val="FF0000"/>
                            </a:solidFill>
                            <a:latin typeface="Cambria Math"/>
                          </a:rPr>
                          <m:t>𝑅</m:t>
                        </m:r>
                        <m:r>
                          <a:rPr lang="en-US" sz="2000" b="0" i="1" smtClean="0">
                            <a:solidFill>
                              <a:srgbClr val="0070C0"/>
                            </a:solidFill>
                            <a:latin typeface="Cambria Math"/>
                          </a:rPr>
                          <m:t>,</m:t>
                        </m:r>
                        <m:r>
                          <a:rPr lang="en-US" sz="2000" b="0" i="1" smtClean="0">
                            <a:solidFill>
                              <a:schemeClr val="tx1"/>
                            </a:solidFill>
                            <a:latin typeface="Cambria Math"/>
                          </a:rPr>
                          <m:t>𝐵</m:t>
                        </m:r>
                      </m:e>
                    </m:d>
                  </m:oMath>
                </a14:m>
                <a:endParaRPr lang="en-US" sz="2000" dirty="0" smtClean="0"/>
              </a:p>
              <a:p>
                <a:pPr marL="0" indent="0" algn="l" rtl="0">
                  <a:lnSpc>
                    <a:spcPct val="150000"/>
                  </a:lnSpc>
                  <a:buNone/>
                </a:pPr>
                <a:r>
                  <a:rPr lang="en-US" sz="2000" dirty="0" smtClean="0">
                    <a:solidFill>
                      <a:srgbClr val="0070C0"/>
                    </a:solidFill>
                  </a:rPr>
                  <a:t>Betting on </a:t>
                </a:r>
                <a:r>
                  <a:rPr lang="en-US" sz="2000" dirty="0" smtClean="0">
                    <a:solidFill>
                      <a:srgbClr val="FF0000"/>
                    </a:solidFill>
                  </a:rPr>
                  <a:t>Red</a:t>
                </a:r>
                <a:r>
                  <a:rPr lang="en-US" sz="2000" dirty="0" smtClean="0">
                    <a:solidFill>
                      <a:srgbClr val="0070C0"/>
                    </a:solidFill>
                  </a:rPr>
                  <a:t> gives the vector of winning probabilities </a:t>
                </a:r>
                <a14:m>
                  <m:oMath xmlns:m="http://schemas.openxmlformats.org/officeDocument/2006/math">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a:rPr>
                          <m:t>1</m:t>
                        </m:r>
                        <m:r>
                          <a:rPr lang="en-US" sz="2000" b="0" i="1" smtClean="0">
                            <a:solidFill>
                              <a:schemeClr val="tx1"/>
                            </a:solidFill>
                            <a:latin typeface="Cambria Math"/>
                          </a:rPr>
                          <m:t>,</m:t>
                        </m:r>
                        <m:r>
                          <a:rPr lang="en-US" sz="2000" b="0" i="1" smtClean="0">
                            <a:solidFill>
                              <a:schemeClr val="tx1"/>
                            </a:solidFill>
                            <a:latin typeface="Cambria Math"/>
                          </a:rPr>
                          <m:t>0</m:t>
                        </m:r>
                      </m:e>
                    </m:d>
                  </m:oMath>
                </a14:m>
                <a:endParaRPr lang="en-US" sz="2000" dirty="0">
                  <a:solidFill>
                    <a:srgbClr val="0070C0"/>
                  </a:solidFill>
                </a:endParaRPr>
              </a:p>
              <a:p>
                <a:pPr marL="0" indent="0" algn="l" rtl="0">
                  <a:lnSpc>
                    <a:spcPct val="150000"/>
                  </a:lnSpc>
                  <a:buNone/>
                </a:pPr>
                <a:r>
                  <a:rPr lang="en-US" sz="2000" dirty="0">
                    <a:solidFill>
                      <a:srgbClr val="0070C0"/>
                    </a:solidFill>
                  </a:rPr>
                  <a:t>Betting on </a:t>
                </a:r>
                <a:r>
                  <a:rPr lang="en-US" sz="2000" dirty="0" smtClean="0"/>
                  <a:t>Black</a:t>
                </a:r>
                <a:r>
                  <a:rPr lang="en-US" sz="2000" dirty="0" smtClean="0">
                    <a:solidFill>
                      <a:srgbClr val="0070C0"/>
                    </a:solidFill>
                  </a:rPr>
                  <a:t> gives </a:t>
                </a:r>
                <a:r>
                  <a:rPr lang="en-US" sz="2000" dirty="0">
                    <a:solidFill>
                      <a:srgbClr val="0070C0"/>
                    </a:solidFill>
                  </a:rPr>
                  <a:t>the vector of </a:t>
                </a:r>
                <a:r>
                  <a:rPr lang="en-US" sz="2000" dirty="0" smtClean="0">
                    <a:solidFill>
                      <a:srgbClr val="0070C0"/>
                    </a:solidFill>
                  </a:rPr>
                  <a:t>winning probabilities </a:t>
                </a:r>
                <a14:m>
                  <m:oMath xmlns:m="http://schemas.openxmlformats.org/officeDocument/2006/math">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a:rPr>
                          <m:t>0</m:t>
                        </m:r>
                        <m:r>
                          <a:rPr lang="en-US" sz="2000" i="1">
                            <a:solidFill>
                              <a:schemeClr val="tx1"/>
                            </a:solidFill>
                            <a:latin typeface="Cambria Math"/>
                          </a:rPr>
                          <m:t>,</m:t>
                        </m:r>
                        <m:r>
                          <a:rPr lang="en-US" sz="2000" b="0" i="1" smtClean="0">
                            <a:solidFill>
                              <a:schemeClr val="tx1"/>
                            </a:solidFill>
                            <a:latin typeface="Cambria Math"/>
                          </a:rPr>
                          <m:t>1</m:t>
                        </m:r>
                      </m:e>
                    </m:d>
                  </m:oMath>
                </a14:m>
                <a:endParaRPr lang="en-US" sz="2000" dirty="0" smtClean="0"/>
              </a:p>
              <a:p>
                <a:pPr marL="0" indent="0" algn="l" rtl="0">
                  <a:lnSpc>
                    <a:spcPct val="150000"/>
                  </a:lnSpc>
                  <a:buNone/>
                </a:pPr>
                <a:r>
                  <a:rPr lang="en-US" sz="2000" dirty="0" smtClean="0"/>
                  <a:t>They are equivalent</a:t>
                </a:r>
              </a:p>
              <a:p>
                <a:pPr marL="0" indent="0" algn="l" rtl="0">
                  <a:lnSpc>
                    <a:spcPct val="150000"/>
                  </a:lnSpc>
                  <a:buNone/>
                </a:pPr>
                <a:r>
                  <a:rPr lang="en-US" sz="2000" dirty="0" smtClean="0">
                    <a:solidFill>
                      <a:srgbClr val="C00000"/>
                    </a:solidFill>
                  </a:rPr>
                  <a:t>Independence</a:t>
                </a:r>
                <a:r>
                  <a:rPr lang="en-US" sz="2000" dirty="0" smtClean="0"/>
                  <a:t> means that they should be equivalent also to</a:t>
                </a:r>
              </a:p>
              <a:p>
                <a:pPr marL="0" indent="0" algn="l" rtl="0">
                  <a:lnSpc>
                    <a:spcPct val="150000"/>
                  </a:lnSpc>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US" sz="2000" i="1" smtClean="0">
                              <a:latin typeface="Cambria Math" panose="02040503050406030204" pitchFamily="18" charset="0"/>
                              <a:ea typeface="Cambria Math"/>
                            </a:rPr>
                          </m:ctrlPr>
                        </m:dPr>
                        <m:e>
                          <m:r>
                            <a:rPr lang="en-US" sz="2000" b="0" i="1" smtClean="0">
                              <a:latin typeface="Cambria Math"/>
                              <a:ea typeface="Cambria Math"/>
                            </a:rPr>
                            <m:t>1</m:t>
                          </m:r>
                          <m:r>
                            <a:rPr lang="en-US" sz="2000" b="0" i="1" smtClean="0">
                              <a:latin typeface="Cambria Math"/>
                              <a:ea typeface="Cambria Math"/>
                            </a:rPr>
                            <m:t>,</m:t>
                          </m:r>
                          <m:r>
                            <a:rPr lang="en-US" sz="2000" b="0" i="1" smtClean="0">
                              <a:latin typeface="Cambria Math"/>
                              <a:ea typeface="Cambria Math"/>
                            </a:rPr>
                            <m:t>0</m:t>
                          </m:r>
                        </m:e>
                      </m:d>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d>
                        <m:dPr>
                          <m:ctrlPr>
                            <a:rPr lang="en-US" sz="2000" i="1">
                              <a:latin typeface="Cambria Math" panose="02040503050406030204" pitchFamily="18" charset="0"/>
                              <a:ea typeface="Cambria Math"/>
                            </a:rPr>
                          </m:ctrlPr>
                        </m:dPr>
                        <m:e>
                          <m:r>
                            <a:rPr lang="en-US" sz="2000" b="0" i="1" smtClean="0">
                              <a:latin typeface="Cambria Math"/>
                              <a:ea typeface="Cambria Math"/>
                            </a:rPr>
                            <m:t>0</m:t>
                          </m:r>
                          <m:r>
                            <a:rPr lang="en-US" sz="2000" b="0" i="1" smtClean="0">
                              <a:latin typeface="Cambria Math"/>
                              <a:ea typeface="Cambria Math"/>
                            </a:rPr>
                            <m:t>,</m:t>
                          </m:r>
                          <m:r>
                            <a:rPr lang="en-US" sz="2000" i="1">
                              <a:latin typeface="Cambria Math"/>
                              <a:ea typeface="Cambria Math"/>
                            </a:rPr>
                            <m:t>1</m:t>
                          </m:r>
                        </m:e>
                      </m:d>
                      <m:r>
                        <a:rPr lang="en-US" sz="2000" b="0" i="0" smtClean="0">
                          <a:latin typeface="Cambria Math"/>
                          <a:ea typeface="Cambria Math"/>
                        </a:rPr>
                        <m:t>=</m:t>
                      </m:r>
                      <m:d>
                        <m:dPr>
                          <m:ctrlPr>
                            <a:rPr lang="en-US" sz="2000" b="0" i="1" smtClean="0">
                              <a:latin typeface="Cambria Math" panose="02040503050406030204" pitchFamily="18" charset="0"/>
                              <a:ea typeface="Cambria Math"/>
                            </a:rPr>
                          </m:ctrlPr>
                        </m:dPr>
                        <m:e>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e>
                      </m:d>
                    </m:oMath>
                  </m:oMathPara>
                </a14:m>
                <a:endParaRPr lang="en-US" sz="2000" dirty="0" smtClean="0"/>
              </a:p>
              <a:p>
                <a:pPr marL="0" indent="0" algn="l" rtl="0">
                  <a:lnSpc>
                    <a:spcPct val="150000"/>
                  </a:lnSpc>
                  <a:buNone/>
                </a:pPr>
                <a:r>
                  <a:rPr lang="en-US" sz="2000" dirty="0" smtClean="0"/>
                  <a:t> – which is what the known urn yields</a:t>
                </a:r>
                <a:endParaRPr lang="en-US" sz="2000" dirty="0"/>
              </a:p>
              <a:p>
                <a:pPr marL="0" indent="0" algn="l" rtl="0">
                  <a:lnSpc>
                    <a:spcPct val="150000"/>
                  </a:lnSpc>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781128"/>
              </a:xfrm>
              <a:blipFill rotWithShape="1">
                <a:blip r:embed="rId2"/>
                <a:stretch>
                  <a:fillRect l="-815"/>
                </a:stretch>
              </a:blipFill>
            </p:spPr>
            <p:txBody>
              <a:bodyPr/>
              <a:lstStyle/>
              <a:p>
                <a:r>
                  <a:rPr lang="en-US">
                    <a:noFill/>
                  </a:rPr>
                  <a:t> </a:t>
                </a:r>
              </a:p>
            </p:txBody>
          </p:sp>
        </mc:Fallback>
      </mc:AlternateContent>
    </p:spTree>
    <p:extLst>
      <p:ext uri="{BB962C8B-B14F-4D97-AF65-F5344CB8AC3E}">
        <p14:creationId xmlns:p14="http://schemas.microsoft.com/office/powerpoint/2010/main" val="3853772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pPr rtl="0"/>
            <a:r>
              <a:rPr lang="en-US" sz="3600" dirty="0" smtClean="0">
                <a:solidFill>
                  <a:schemeClr val="accent2"/>
                </a:solidFill>
              </a:rPr>
              <a:t>In more detail</a:t>
            </a:r>
            <a:endParaRPr lang="en-US" sz="3600" dirty="0">
              <a:solidFill>
                <a:srgbClr val="FF0000"/>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67</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3419871" y="5373216"/>
                <a:ext cx="2935497"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a:rPr>
                        <m:t>0</m:t>
                      </m:r>
                      <m:r>
                        <a:rPr lang="en-US" sz="2400" b="0" i="1" smtClean="0">
                          <a:solidFill>
                            <a:srgbClr val="00B050"/>
                          </a:solidFill>
                          <a:latin typeface="Cambria Math"/>
                        </a:rPr>
                        <m:t>.</m:t>
                      </m:r>
                      <m:r>
                        <a:rPr lang="en-US" sz="2400" b="0" i="1" smtClean="0">
                          <a:solidFill>
                            <a:srgbClr val="00B050"/>
                          </a:solidFill>
                          <a:latin typeface="Cambria Math"/>
                        </a:rPr>
                        <m:t>5</m:t>
                      </m:r>
                      <m:r>
                        <a:rPr lang="en-US" sz="2400" b="0" i="1" smtClean="0">
                          <a:solidFill>
                            <a:srgbClr val="FF0000"/>
                          </a:solidFill>
                          <a:latin typeface="Cambria Math"/>
                        </a:rPr>
                        <m:t>𝑅𝑒𝑑</m:t>
                      </m:r>
                      <m:r>
                        <a:rPr lang="en-US" sz="2400" b="0" i="1" smtClean="0">
                          <a:solidFill>
                            <a:srgbClr val="00B050"/>
                          </a:solidFill>
                          <a:latin typeface="Cambria Math"/>
                        </a:rPr>
                        <m:t>+</m:t>
                      </m:r>
                      <m:r>
                        <a:rPr lang="en-US" sz="2400" b="0" i="1" smtClean="0">
                          <a:solidFill>
                            <a:srgbClr val="00B050"/>
                          </a:solidFill>
                          <a:latin typeface="Cambria Math"/>
                        </a:rPr>
                        <m:t>0</m:t>
                      </m:r>
                      <m:r>
                        <a:rPr lang="en-US" sz="2400" b="0" i="1" smtClean="0">
                          <a:solidFill>
                            <a:srgbClr val="00B050"/>
                          </a:solidFill>
                          <a:latin typeface="Cambria Math"/>
                        </a:rPr>
                        <m:t>.</m:t>
                      </m:r>
                      <m:r>
                        <a:rPr lang="en-US" sz="2400" b="0" i="1" smtClean="0">
                          <a:solidFill>
                            <a:srgbClr val="00B050"/>
                          </a:solidFill>
                          <a:latin typeface="Cambria Math"/>
                        </a:rPr>
                        <m:t>5</m:t>
                      </m:r>
                      <m:r>
                        <a:rPr lang="en-US" sz="2400" b="0" i="1" smtClean="0">
                          <a:solidFill>
                            <a:schemeClr val="tx1"/>
                          </a:solidFill>
                          <a:latin typeface="Cambria Math"/>
                        </a:rPr>
                        <m:t>𝐵𝑙𝑎𝑐𝑘</m:t>
                      </m:r>
                    </m:oMath>
                  </m:oMathPara>
                </a14:m>
                <a:endParaRPr lang="en-US" sz="2400" dirty="0" smtClean="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19871" y="5373216"/>
                <a:ext cx="2935497"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59511" y="3652098"/>
                <a:ext cx="8051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𝑅𝑒𝑑</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1859511" y="3652098"/>
                <a:ext cx="805157"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16216" y="3641033"/>
                <a:ext cx="10609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𝐵𝑙𝑎𝑐𝑘</m:t>
                      </m:r>
                    </m:oMath>
                  </m:oMathPara>
                </a14:m>
                <a:endParaRPr lang="en-US" sz="2400"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516216" y="3641033"/>
                <a:ext cx="1060931"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443587377"/>
                  </p:ext>
                </p:extLst>
              </p:nvPr>
            </p:nvGraphicFramePr>
            <p:xfrm>
              <a:off x="1533205" y="2204864"/>
              <a:ext cx="2246706" cy="1393851"/>
            </p:xfrm>
            <a:graphic>
              <a:graphicData uri="http://schemas.openxmlformats.org/drawingml/2006/table">
                <a:tbl>
                  <a:tblPr firstRow="1" bandRow="1">
                    <a:tableStyleId>{F5AB1C69-6EDB-4FF4-983F-18BD219EF322}</a:tableStyleId>
                  </a:tblPr>
                  <a:tblGrid>
                    <a:gridCol w="748902">
                      <a:extLst>
                        <a:ext uri="{9D8B030D-6E8A-4147-A177-3AD203B41FA5}">
                          <a16:colId xmlns:a16="http://schemas.microsoft.com/office/drawing/2014/main" val="20000"/>
                        </a:ext>
                      </a:extLst>
                    </a:gridCol>
                    <a:gridCol w="748902">
                      <a:extLst>
                        <a:ext uri="{9D8B030D-6E8A-4147-A177-3AD203B41FA5}">
                          <a16:colId xmlns:a16="http://schemas.microsoft.com/office/drawing/2014/main" val="20001"/>
                        </a:ext>
                      </a:extLst>
                    </a:gridCol>
                    <a:gridCol w="748902">
                      <a:extLst>
                        <a:ext uri="{9D8B030D-6E8A-4147-A177-3AD203B41FA5}">
                          <a16:colId xmlns:a16="http://schemas.microsoft.com/office/drawing/2014/main" val="20002"/>
                        </a:ext>
                      </a:extLst>
                    </a:gridCol>
                  </a:tblGrid>
                  <a:tr h="504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𝑅𝑒𝑑</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𝐵𝑙𝑎𝑐𝑘</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443587377"/>
                  </p:ext>
                </p:extLst>
              </p:nvPr>
            </p:nvGraphicFramePr>
            <p:xfrm>
              <a:off x="1533205" y="2204864"/>
              <a:ext cx="2246706" cy="1393851"/>
            </p:xfrm>
            <a:graphic>
              <a:graphicData uri="http://schemas.openxmlformats.org/drawingml/2006/table">
                <a:tbl>
                  <a:tblPr firstRow="1" bandRow="1">
                    <a:tableStyleId>{F5AB1C69-6EDB-4FF4-983F-18BD219EF322}</a:tableStyleId>
                  </a:tblPr>
                  <a:tblGrid>
                    <a:gridCol w="748902"/>
                    <a:gridCol w="748902"/>
                    <a:gridCol w="748902"/>
                  </a:tblGrid>
                  <a:tr h="5040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813" t="-1220" r="-20000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01639" t="-1220" r="-101639"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00000" t="-1220" r="-813" b="-179268"/>
                          </a:stretch>
                        </a:blipFill>
                      </a:tcPr>
                    </a:tc>
                  </a:tr>
                  <a:tr h="4448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813" t="-113699" r="-20000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01639" t="-113699" r="-101639"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00000" t="-113699" r="-813" b="-101370"/>
                          </a:stretch>
                        </a:blipFill>
                      </a:tcPr>
                    </a:tc>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01639" t="-213699" r="-101639" b="-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200000" t="-213699" r="-813" b="-137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669409289"/>
                  </p:ext>
                </p:extLst>
              </p:nvPr>
            </p:nvGraphicFramePr>
            <p:xfrm>
              <a:off x="5463233" y="2204864"/>
              <a:ext cx="2246706" cy="1393850"/>
            </p:xfrm>
            <a:graphic>
              <a:graphicData uri="http://schemas.openxmlformats.org/drawingml/2006/table">
                <a:tbl>
                  <a:tblPr firstRow="1" bandRow="1">
                    <a:tableStyleId>{F5AB1C69-6EDB-4FF4-983F-18BD219EF322}</a:tableStyleId>
                  </a:tblPr>
                  <a:tblGrid>
                    <a:gridCol w="748902">
                      <a:extLst>
                        <a:ext uri="{9D8B030D-6E8A-4147-A177-3AD203B41FA5}">
                          <a16:colId xmlns:a16="http://schemas.microsoft.com/office/drawing/2014/main" val="20000"/>
                        </a:ext>
                      </a:extLst>
                    </a:gridCol>
                    <a:gridCol w="748902">
                      <a:extLst>
                        <a:ext uri="{9D8B030D-6E8A-4147-A177-3AD203B41FA5}">
                          <a16:colId xmlns:a16="http://schemas.microsoft.com/office/drawing/2014/main" val="20001"/>
                        </a:ext>
                      </a:extLst>
                    </a:gridCol>
                    <a:gridCol w="748902">
                      <a:extLst>
                        <a:ext uri="{9D8B030D-6E8A-4147-A177-3AD203B41FA5}">
                          <a16:colId xmlns:a16="http://schemas.microsoft.com/office/drawing/2014/main" val="20002"/>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𝑅𝑒𝑑</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𝐵𝑙𝑎𝑐𝑘</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669409289"/>
                  </p:ext>
                </p:extLst>
              </p:nvPr>
            </p:nvGraphicFramePr>
            <p:xfrm>
              <a:off x="5463233" y="2204864"/>
              <a:ext cx="2246706" cy="1393850"/>
            </p:xfrm>
            <a:graphic>
              <a:graphicData uri="http://schemas.openxmlformats.org/drawingml/2006/table">
                <a:tbl>
                  <a:tblPr firstRow="1" bandRow="1">
                    <a:tableStyleId>{F5AB1C69-6EDB-4FF4-983F-18BD219EF322}</a:tableStyleId>
                  </a:tblPr>
                  <a:tblGrid>
                    <a:gridCol w="748902"/>
                    <a:gridCol w="748902"/>
                    <a:gridCol w="748902"/>
                  </a:tblGrid>
                  <a:tr h="5040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6"/>
                          <a:stretch>
                            <a:fillRect t="-1220" r="-20000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1220" r="-10000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1220" b="-179268"/>
                          </a:stretch>
                        </a:blipFill>
                      </a:tcPr>
                    </a:tc>
                  </a:tr>
                  <a:tr h="4448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t="-113699" r="-20000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113699" r="-10000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113699" b="-101370"/>
                          </a:stretch>
                        </a:blipFill>
                      </a:tcPr>
                    </a:tc>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000" t="-213699" r="-100000" b="-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0000" t="-213699" b="-137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046407656"/>
                  </p:ext>
                </p:extLst>
              </p:nvPr>
            </p:nvGraphicFramePr>
            <p:xfrm>
              <a:off x="3519582" y="3869995"/>
              <a:ext cx="2246706" cy="1393850"/>
            </p:xfrm>
            <a:graphic>
              <a:graphicData uri="http://schemas.openxmlformats.org/drawingml/2006/table">
                <a:tbl>
                  <a:tblPr firstRow="1" bandRow="1">
                    <a:tableStyleId>{F5AB1C69-6EDB-4FF4-983F-18BD219EF322}</a:tableStyleId>
                  </a:tblPr>
                  <a:tblGrid>
                    <a:gridCol w="748902">
                      <a:extLst>
                        <a:ext uri="{9D8B030D-6E8A-4147-A177-3AD203B41FA5}">
                          <a16:colId xmlns:a16="http://schemas.microsoft.com/office/drawing/2014/main" val="20000"/>
                        </a:ext>
                      </a:extLst>
                    </a:gridCol>
                    <a:gridCol w="748902">
                      <a:extLst>
                        <a:ext uri="{9D8B030D-6E8A-4147-A177-3AD203B41FA5}">
                          <a16:colId xmlns:a16="http://schemas.microsoft.com/office/drawing/2014/main" val="20001"/>
                        </a:ext>
                      </a:extLst>
                    </a:gridCol>
                    <a:gridCol w="748902">
                      <a:extLst>
                        <a:ext uri="{9D8B030D-6E8A-4147-A177-3AD203B41FA5}">
                          <a16:colId xmlns:a16="http://schemas.microsoft.com/office/drawing/2014/main" val="20002"/>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100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5</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5</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a:rPr>
                                  <m:t>0</m:t>
                                </m:r>
                              </m:oMath>
                            </m:oMathPara>
                          </a14:m>
                          <a:endParaRPr lang="en-US"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0</m:t>
                                </m:r>
                                <m:r>
                                  <a:rPr lang="en-US" b="0" i="1" dirty="0" smtClean="0">
                                    <a:latin typeface="Cambria Math"/>
                                  </a:rPr>
                                  <m:t>.</m:t>
                                </m:r>
                                <m:r>
                                  <a:rPr lang="en-US" b="0" i="1" dirty="0" smtClean="0">
                                    <a:latin typeface="Cambria Math"/>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0</m:t>
                                </m:r>
                                <m:r>
                                  <a:rPr lang="en-US" b="0" i="1" dirty="0" smtClean="0">
                                    <a:latin typeface="Cambria Math"/>
                                  </a:rPr>
                                  <m:t>.</m:t>
                                </m:r>
                                <m:r>
                                  <a:rPr lang="en-US" b="0" i="1" dirty="0" smtClean="0">
                                    <a:latin typeface="Cambria Math"/>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𝑅𝑒𝑑</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𝐵𝑙𝑎𝑐𝑘</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3046407656"/>
                  </p:ext>
                </p:extLst>
              </p:nvPr>
            </p:nvGraphicFramePr>
            <p:xfrm>
              <a:off x="3519582" y="3869995"/>
              <a:ext cx="2246706" cy="1393850"/>
            </p:xfrm>
            <a:graphic>
              <a:graphicData uri="http://schemas.openxmlformats.org/drawingml/2006/table">
                <a:tbl>
                  <a:tblPr firstRow="1" bandRow="1">
                    <a:tableStyleId>{F5AB1C69-6EDB-4FF4-983F-18BD219EF322}</a:tableStyleId>
                  </a:tblPr>
                  <a:tblGrid>
                    <a:gridCol w="748902"/>
                    <a:gridCol w="748902"/>
                    <a:gridCol w="748902"/>
                  </a:tblGrid>
                  <a:tr h="5040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7"/>
                          <a:stretch>
                            <a:fillRect t="-1220" r="-20000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0000" t="-1220" r="-100000" b="-1792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t="-1220" b="-179268"/>
                          </a:stretch>
                        </a:blipFill>
                      </a:tcPr>
                    </a:tc>
                  </a:tr>
                  <a:tr h="4448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t="-113699" r="-20000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0000" t="-113699" r="-100000" b="-10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t="-113699" b="-101370"/>
                          </a:stretch>
                        </a:blipFill>
                      </a:tcPr>
                    </a:tc>
                  </a:tr>
                  <a:tr h="44489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00000" t="-213699" r="-100000" b="-1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00000" t="-213699" b="-1370"/>
                          </a:stretch>
                        </a:blipFill>
                      </a:tcPr>
                    </a:tc>
                  </a:tr>
                </a:tbl>
              </a:graphicData>
            </a:graphic>
          </p:graphicFrame>
        </mc:Fallback>
      </mc:AlternateContent>
    </p:spTree>
    <p:extLst>
      <p:ext uri="{BB962C8B-B14F-4D97-AF65-F5344CB8AC3E}">
        <p14:creationId xmlns:p14="http://schemas.microsoft.com/office/powerpoint/2010/main" val="1489372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C36868-6936-4EE5-BBA9-B7E492CC239D}" type="slidenum">
              <a:rPr lang="ar-SA" altLang="en-US"/>
              <a:pPr eaLnBrk="1" hangingPunct="1"/>
              <a:t>68</a:t>
            </a:fld>
            <a:endParaRPr lang="en-US" altLang="en-US"/>
          </a:p>
        </p:txBody>
      </p:sp>
      <p:sp>
        <p:nvSpPr>
          <p:cNvPr id="144387" name="Rectangle 2"/>
          <p:cNvSpPr>
            <a:spLocks noGrp="1" noChangeArrowheads="1"/>
          </p:cNvSpPr>
          <p:nvPr>
            <p:ph type="title"/>
          </p:nvPr>
        </p:nvSpPr>
        <p:spPr/>
        <p:txBody>
          <a:bodyPr/>
          <a:lstStyle/>
          <a:p>
            <a:pPr rtl="0" eaLnBrk="1" hangingPunct="1"/>
            <a:r>
              <a:rPr lang="en-US" altLang="en-US" sz="3600" dirty="0" smtClean="0">
                <a:solidFill>
                  <a:schemeClr val="accent2"/>
                </a:solidFill>
              </a:rPr>
              <a:t>Ellsberg’s Single-Urn Paradox</a:t>
            </a:r>
          </a:p>
        </p:txBody>
      </p:sp>
      <mc:AlternateContent xmlns:mc="http://schemas.openxmlformats.org/markup-compatibility/2006" xmlns:a14="http://schemas.microsoft.com/office/drawing/2010/main">
        <mc:Choice Requires="a14">
          <p:sp>
            <p:nvSpPr>
              <p:cNvPr id="144388" name="Rectangle 3"/>
              <p:cNvSpPr>
                <a:spLocks noGrp="1" noChangeArrowheads="1"/>
              </p:cNvSpPr>
              <p:nvPr>
                <p:ph type="body" idx="1"/>
              </p:nvPr>
            </p:nvSpPr>
            <p:spPr>
              <a:xfrm>
                <a:off x="457200" y="1268760"/>
                <a:ext cx="8229600" cy="2332855"/>
              </a:xfrm>
            </p:spPr>
            <p:txBody>
              <a:bodyPr/>
              <a:lstStyle/>
              <a:p>
                <a:pPr marL="0" indent="0" algn="l" rtl="0">
                  <a:buNone/>
                </a:pPr>
                <a:r>
                  <a:rPr lang="en-US" sz="2000" dirty="0"/>
                  <a:t>There is an urn containing </a:t>
                </a:r>
                <a14:m>
                  <m:oMath xmlns:m="http://schemas.openxmlformats.org/officeDocument/2006/math">
                    <m:r>
                      <a:rPr lang="en-US" sz="2000" i="1" dirty="0" smtClean="0">
                        <a:latin typeface="Cambria Math" panose="02040503050406030204" pitchFamily="18" charset="0"/>
                      </a:rPr>
                      <m:t>90</m:t>
                    </m:r>
                  </m:oMath>
                </a14:m>
                <a:r>
                  <a:rPr lang="en-US" sz="2000" dirty="0"/>
                  <a:t> balls.  Each ball can be </a:t>
                </a:r>
                <a:r>
                  <a:rPr lang="en-US" sz="2000" dirty="0">
                    <a:solidFill>
                      <a:srgbClr val="FF0000"/>
                    </a:solidFill>
                  </a:rPr>
                  <a:t>red</a:t>
                </a:r>
                <a:r>
                  <a:rPr lang="en-US" sz="2000" dirty="0"/>
                  <a:t>, </a:t>
                </a:r>
                <a:r>
                  <a:rPr lang="en-US" sz="2000" dirty="0">
                    <a:solidFill>
                      <a:srgbClr val="0070C0"/>
                    </a:solidFill>
                  </a:rPr>
                  <a:t>blue</a:t>
                </a:r>
                <a:r>
                  <a:rPr lang="en-US" sz="2000" dirty="0"/>
                  <a:t>, or </a:t>
                </a:r>
                <a:r>
                  <a:rPr lang="en-US" sz="2000" dirty="0">
                    <a:solidFill>
                      <a:srgbClr val="FFC000"/>
                    </a:solidFill>
                  </a:rPr>
                  <a:t>yellow</a:t>
                </a:r>
                <a:r>
                  <a:rPr lang="en-US" sz="2000" dirty="0"/>
                  <a:t>.  You are also told that there are precisely </a:t>
                </a:r>
                <a14:m>
                  <m:oMath xmlns:m="http://schemas.openxmlformats.org/officeDocument/2006/math">
                    <m:r>
                      <a:rPr lang="en-US" sz="2000" i="1" dirty="0" smtClean="0">
                        <a:solidFill>
                          <a:srgbClr val="FF0000"/>
                        </a:solidFill>
                        <a:latin typeface="Cambria Math" panose="02040503050406030204" pitchFamily="18" charset="0"/>
                      </a:rPr>
                      <m:t>30</m:t>
                    </m:r>
                  </m:oMath>
                </a14:m>
                <a:r>
                  <a:rPr lang="en-US" sz="2000" dirty="0">
                    <a:solidFill>
                      <a:srgbClr val="FF0000"/>
                    </a:solidFill>
                  </a:rPr>
                  <a:t> red </a:t>
                </a:r>
                <a:r>
                  <a:rPr lang="en-US" sz="2000" dirty="0"/>
                  <a:t>balls in the urn.  Hence, the remaining </a:t>
                </a:r>
                <a14:m>
                  <m:oMath xmlns:m="http://schemas.openxmlformats.org/officeDocument/2006/math">
                    <m:r>
                      <a:rPr lang="en-US" sz="2000" i="1" dirty="0" smtClean="0">
                        <a:latin typeface="Cambria Math" panose="02040503050406030204" pitchFamily="18" charset="0"/>
                      </a:rPr>
                      <m:t>60</m:t>
                    </m:r>
                  </m:oMath>
                </a14:m>
                <a:r>
                  <a:rPr lang="en-US" sz="2000" dirty="0"/>
                  <a:t> balls are </a:t>
                </a:r>
                <a:r>
                  <a:rPr lang="en-US" sz="2000" dirty="0">
                    <a:solidFill>
                      <a:srgbClr val="0070C0"/>
                    </a:solidFill>
                  </a:rPr>
                  <a:t>blue</a:t>
                </a:r>
                <a:r>
                  <a:rPr lang="en-US" sz="2000" dirty="0"/>
                  <a:t> or </a:t>
                </a:r>
                <a:r>
                  <a:rPr lang="en-US" sz="2000" dirty="0">
                    <a:solidFill>
                      <a:srgbClr val="FF9933"/>
                    </a:solidFill>
                  </a:rPr>
                  <a:t>yellow</a:t>
                </a:r>
                <a:r>
                  <a:rPr lang="en-US" sz="2000" dirty="0"/>
                  <a:t>, but you don’t know how many are blue and how many are yellow.</a:t>
                </a:r>
              </a:p>
              <a:p>
                <a:pPr marL="0" indent="0" algn="l" rtl="0">
                  <a:buNone/>
                </a:pPr>
                <a:r>
                  <a:rPr lang="en-US" sz="2000" dirty="0"/>
                  <a:t>A ball is to be drawn at random from the urn.  You are offered choices between pairs of bets, where “betting on an event” implies winning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100</m:t>
                    </m:r>
                    <m:r>
                      <a:rPr lang="en-US" sz="2000" i="1" dirty="0" smtClean="0">
                        <a:latin typeface="Cambria Math" panose="02040503050406030204" pitchFamily="18" charset="0"/>
                      </a:rPr>
                      <m:t> </m:t>
                    </m:r>
                  </m:oMath>
                </a14:m>
                <a:r>
                  <a:rPr lang="en-US" sz="2000" dirty="0"/>
                  <a:t>if the event occurs, and nothing otherwise:</a:t>
                </a:r>
              </a:p>
              <a:p>
                <a:pPr marL="0" indent="0" algn="l" rtl="0">
                  <a:buNone/>
                </a:pPr>
                <a:endParaRPr lang="en-US" sz="2000" dirty="0" smtClean="0"/>
              </a:p>
              <a:p>
                <a:pPr marL="0" indent="0" algn="l" rtl="0">
                  <a:buNone/>
                </a:pPr>
                <a:r>
                  <a:rPr lang="en-US" sz="2000" dirty="0" smtClean="0"/>
                  <a:t>Betting </a:t>
                </a:r>
                <a:r>
                  <a:rPr lang="en-US" sz="2000" dirty="0"/>
                  <a:t>on the ball being </a:t>
                </a:r>
                <a:r>
                  <a:rPr lang="en-US" sz="2000" dirty="0">
                    <a:solidFill>
                      <a:srgbClr val="FF0000"/>
                    </a:solidFill>
                  </a:rPr>
                  <a:t>red</a:t>
                </a:r>
              </a:p>
              <a:p>
                <a:pPr marL="0" indent="0" algn="l" rtl="0">
                  <a:buNone/>
                </a:pPr>
                <a:r>
                  <a:rPr lang="en-US" sz="2000" dirty="0"/>
                  <a:t>		vs.</a:t>
                </a:r>
              </a:p>
              <a:p>
                <a:pPr marL="0" indent="0" algn="l" rtl="0">
                  <a:buNone/>
                </a:pPr>
                <a:r>
                  <a:rPr lang="en-US" sz="2000" dirty="0"/>
                  <a:t>betting on the ball being </a:t>
                </a:r>
                <a:r>
                  <a:rPr lang="en-US" sz="2000" dirty="0">
                    <a:solidFill>
                      <a:srgbClr val="0070C0"/>
                    </a:solidFill>
                  </a:rPr>
                  <a:t>blue</a:t>
                </a:r>
              </a:p>
              <a:p>
                <a:pPr marL="0" indent="0" algn="l" rtl="0">
                  <a:buNone/>
                </a:pPr>
                <a:r>
                  <a:rPr lang="en-US" sz="2000" dirty="0" smtClean="0"/>
                  <a:t>Betting </a:t>
                </a:r>
                <a:r>
                  <a:rPr lang="en-US" sz="2000" dirty="0"/>
                  <a:t>on the ball being </a:t>
                </a:r>
                <a:r>
                  <a:rPr lang="en-US" sz="2000" dirty="0">
                    <a:solidFill>
                      <a:srgbClr val="00B050"/>
                    </a:solidFill>
                  </a:rPr>
                  <a:t>not</a:t>
                </a:r>
                <a:r>
                  <a:rPr lang="en-US" sz="2000" dirty="0"/>
                  <a:t> </a:t>
                </a:r>
                <a:r>
                  <a:rPr lang="en-US" sz="2000" dirty="0">
                    <a:solidFill>
                      <a:srgbClr val="FF0000"/>
                    </a:solidFill>
                  </a:rPr>
                  <a:t>red</a:t>
                </a:r>
              </a:p>
              <a:p>
                <a:pPr marL="0" indent="0" algn="l" rtl="0">
                  <a:buNone/>
                </a:pPr>
                <a:r>
                  <a:rPr lang="en-US" sz="2000" dirty="0"/>
                  <a:t>		vs.</a:t>
                </a:r>
              </a:p>
              <a:p>
                <a:pPr marL="0" indent="0" algn="l" rtl="0">
                  <a:buNone/>
                </a:pPr>
                <a:r>
                  <a:rPr lang="en-US" sz="2000" dirty="0"/>
                  <a:t>betting on the ball being </a:t>
                </a:r>
                <a:r>
                  <a:rPr lang="en-US" sz="2000" dirty="0">
                    <a:solidFill>
                      <a:srgbClr val="00B050"/>
                    </a:solidFill>
                  </a:rPr>
                  <a:t>not</a:t>
                </a:r>
                <a:r>
                  <a:rPr lang="en-US" sz="2000" dirty="0"/>
                  <a:t> </a:t>
                </a:r>
                <a:r>
                  <a:rPr lang="en-US" sz="2000" dirty="0">
                    <a:solidFill>
                      <a:srgbClr val="0070C0"/>
                    </a:solidFill>
                  </a:rPr>
                  <a:t>blue</a:t>
                </a:r>
              </a:p>
              <a:p>
                <a:pPr marL="0" indent="0" algn="l" rtl="0">
                  <a:buNone/>
                </a:pPr>
                <a:endParaRPr lang="en-US" sz="2000" dirty="0"/>
              </a:p>
              <a:p>
                <a:pPr algn="l" rtl="0" eaLnBrk="1" hangingPunct="1"/>
                <a:endParaRPr lang="en-US" altLang="en-US" dirty="0" smtClean="0"/>
              </a:p>
            </p:txBody>
          </p:sp>
        </mc:Choice>
        <mc:Fallback xmlns="">
          <p:sp>
            <p:nvSpPr>
              <p:cNvPr id="144388" name="Rectangle 3"/>
              <p:cNvSpPr>
                <a:spLocks noGrp="1" noRot="1" noChangeAspect="1" noMove="1" noResize="1" noEditPoints="1" noAdjustHandles="1" noChangeArrowheads="1" noChangeShapeType="1" noTextEdit="1"/>
              </p:cNvSpPr>
              <p:nvPr>
                <p:ph type="body" idx="1"/>
              </p:nvPr>
            </p:nvSpPr>
            <p:spPr>
              <a:xfrm>
                <a:off x="457200" y="1268760"/>
                <a:ext cx="8229600" cy="2332855"/>
              </a:xfrm>
              <a:blipFill>
                <a:blip r:embed="rId2"/>
                <a:stretch>
                  <a:fillRect l="-741" t="-1044" b="-112533"/>
                </a:stretch>
              </a:blipFill>
            </p:spPr>
            <p:txBody>
              <a:bodyPr/>
              <a:lstStyle/>
              <a:p>
                <a:r>
                  <a:rPr lang="en-US">
                    <a:noFill/>
                  </a:rPr>
                  <a:t> </a:t>
                </a:r>
              </a:p>
            </p:txBody>
          </p:sp>
        </mc:Fallback>
      </mc:AlternateContent>
    </p:spTree>
    <p:extLst>
      <p:ext uri="{BB962C8B-B14F-4D97-AF65-F5344CB8AC3E}">
        <p14:creationId xmlns:p14="http://schemas.microsoft.com/office/powerpoint/2010/main" val="37540689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C36868-6936-4EE5-BBA9-B7E492CC239D}" type="slidenum">
              <a:rPr lang="ar-SA" altLang="en-US"/>
              <a:pPr eaLnBrk="1" hangingPunct="1"/>
              <a:t>69</a:t>
            </a:fld>
            <a:endParaRPr lang="en-US" altLang="en-US"/>
          </a:p>
        </p:txBody>
      </p:sp>
      <p:sp>
        <p:nvSpPr>
          <p:cNvPr id="144387" name="Rectangle 2"/>
          <p:cNvSpPr>
            <a:spLocks noGrp="1" noChangeArrowheads="1"/>
          </p:cNvSpPr>
          <p:nvPr>
            <p:ph type="title"/>
          </p:nvPr>
        </p:nvSpPr>
        <p:spPr/>
        <p:txBody>
          <a:bodyPr/>
          <a:lstStyle/>
          <a:p>
            <a:pPr rtl="0" eaLnBrk="1" hangingPunct="1"/>
            <a:r>
              <a:rPr lang="en-US" altLang="en-US" sz="3600" dirty="0" smtClean="0">
                <a:solidFill>
                  <a:schemeClr val="accent2"/>
                </a:solidFill>
              </a:rPr>
              <a:t>Ellsberg’s Single-Urn Paradox</a:t>
            </a:r>
          </a:p>
        </p:txBody>
      </p:sp>
      <p:sp>
        <p:nvSpPr>
          <p:cNvPr id="144388" name="Rectangle 3"/>
          <p:cNvSpPr>
            <a:spLocks noGrp="1" noChangeArrowheads="1"/>
          </p:cNvSpPr>
          <p:nvPr>
            <p:ph type="body" idx="1"/>
          </p:nvPr>
        </p:nvSpPr>
        <p:spPr/>
        <p:txBody>
          <a:bodyPr/>
          <a:lstStyle/>
          <a:p>
            <a:pPr algn="l" rtl="0" eaLnBrk="1" hangingPunct="1">
              <a:lnSpc>
                <a:spcPct val="150000"/>
              </a:lnSpc>
            </a:pPr>
            <a:r>
              <a:rPr lang="en-US" altLang="en-US" sz="2400" dirty="0" smtClean="0"/>
              <a:t>Many prefer betting on </a:t>
            </a:r>
            <a:r>
              <a:rPr lang="en-US" altLang="en-US" sz="2400" dirty="0" smtClean="0">
                <a:solidFill>
                  <a:srgbClr val="FF0000"/>
                </a:solidFill>
              </a:rPr>
              <a:t>red</a:t>
            </a:r>
            <a:r>
              <a:rPr lang="en-US" altLang="en-US" sz="2400" dirty="0" smtClean="0"/>
              <a:t> to betting on </a:t>
            </a:r>
            <a:r>
              <a:rPr lang="en-US" altLang="en-US" sz="2400" dirty="0" smtClean="0">
                <a:solidFill>
                  <a:srgbClr val="0070C0"/>
                </a:solidFill>
              </a:rPr>
              <a:t>blue</a:t>
            </a:r>
            <a:r>
              <a:rPr lang="en-US" altLang="en-US" sz="2400" dirty="0" smtClean="0"/>
              <a:t> (or </a:t>
            </a:r>
            <a:r>
              <a:rPr lang="en-US" altLang="en-US" sz="2400" dirty="0" smtClean="0">
                <a:solidFill>
                  <a:srgbClr val="FFC000"/>
                </a:solidFill>
              </a:rPr>
              <a:t>yellow</a:t>
            </a:r>
            <a:r>
              <a:rPr lang="en-US" altLang="en-US" sz="2400" dirty="0" smtClean="0"/>
              <a:t>)</a:t>
            </a:r>
          </a:p>
          <a:p>
            <a:pPr algn="l" rtl="0" eaLnBrk="1" hangingPunct="1">
              <a:lnSpc>
                <a:spcPct val="150000"/>
              </a:lnSpc>
            </a:pPr>
            <a:r>
              <a:rPr lang="en-US" altLang="en-US" sz="2400" dirty="0" smtClean="0"/>
              <a:t>But also betting on </a:t>
            </a:r>
            <a:r>
              <a:rPr lang="en-US" altLang="en-US" sz="2400" dirty="0" smtClean="0">
                <a:solidFill>
                  <a:srgbClr val="00B050"/>
                </a:solidFill>
              </a:rPr>
              <a:t>not-</a:t>
            </a:r>
            <a:r>
              <a:rPr lang="en-US" altLang="en-US" sz="2400" dirty="0" smtClean="0">
                <a:solidFill>
                  <a:srgbClr val="FF0000"/>
                </a:solidFill>
              </a:rPr>
              <a:t>red</a:t>
            </a:r>
            <a:r>
              <a:rPr lang="en-US" altLang="en-US" sz="2400" dirty="0" smtClean="0"/>
              <a:t> to betting on </a:t>
            </a:r>
            <a:r>
              <a:rPr lang="en-US" altLang="en-US" sz="2400" dirty="0" smtClean="0">
                <a:solidFill>
                  <a:srgbClr val="00B050"/>
                </a:solidFill>
              </a:rPr>
              <a:t>not-</a:t>
            </a:r>
            <a:r>
              <a:rPr lang="en-US" altLang="en-US" sz="2400" dirty="0" smtClean="0">
                <a:solidFill>
                  <a:srgbClr val="0070C0"/>
                </a:solidFill>
              </a:rPr>
              <a:t>blue</a:t>
            </a:r>
            <a:r>
              <a:rPr lang="en-US" altLang="en-US" sz="2400" dirty="0" smtClean="0"/>
              <a:t> (or </a:t>
            </a:r>
            <a:r>
              <a:rPr lang="en-US" altLang="en-US" sz="2400" dirty="0" smtClean="0">
                <a:solidFill>
                  <a:srgbClr val="00B050"/>
                </a:solidFill>
              </a:rPr>
              <a:t>not-</a:t>
            </a:r>
            <a:r>
              <a:rPr lang="en-US" altLang="en-US" sz="2400" dirty="0" smtClean="0">
                <a:solidFill>
                  <a:srgbClr val="FFC000"/>
                </a:solidFill>
              </a:rPr>
              <a:t>yellow</a:t>
            </a:r>
            <a:r>
              <a:rPr lang="en-US" altLang="en-US" sz="2400" dirty="0" smtClean="0"/>
              <a:t>)</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In both cases, the bets defined by </a:t>
            </a:r>
            <a:r>
              <a:rPr lang="en-US" altLang="en-US" sz="2400" dirty="0" smtClean="0">
                <a:solidFill>
                  <a:srgbClr val="FF0000"/>
                </a:solidFill>
              </a:rPr>
              <a:t>red</a:t>
            </a:r>
            <a:r>
              <a:rPr lang="en-US" altLang="en-US" sz="2400" dirty="0" smtClean="0"/>
              <a:t> have known probabilities, as opposed to those defined by </a:t>
            </a:r>
            <a:r>
              <a:rPr lang="en-US" altLang="en-US" sz="2400" dirty="0" smtClean="0">
                <a:solidFill>
                  <a:srgbClr val="0070C0"/>
                </a:solidFill>
              </a:rPr>
              <a:t>blue</a:t>
            </a:r>
            <a:r>
              <a:rPr lang="en-US" altLang="en-US" sz="2400" dirty="0" smtClean="0"/>
              <a:t> (or </a:t>
            </a:r>
            <a:r>
              <a:rPr lang="en-US" altLang="en-US" sz="2400" dirty="0" smtClean="0">
                <a:solidFill>
                  <a:srgbClr val="FFC000"/>
                </a:solidFill>
              </a:rPr>
              <a:t>yellow</a:t>
            </a:r>
            <a:r>
              <a:rPr lang="en-US" altLang="en-US" sz="2400" dirty="0" smtClean="0"/>
              <a:t>)</a:t>
            </a:r>
          </a:p>
        </p:txBody>
      </p:sp>
    </p:spTree>
    <p:extLst>
      <p:ext uri="{BB962C8B-B14F-4D97-AF65-F5344CB8AC3E}">
        <p14:creationId xmlns:p14="http://schemas.microsoft.com/office/powerpoint/2010/main" val="1822756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lstStyle/>
          <a:p>
            <a:r>
              <a:rPr lang="en-US" altLang="en-US" sz="3600" dirty="0" smtClean="0">
                <a:solidFill>
                  <a:schemeClr val="accent2"/>
                </a:solidFill>
              </a:rPr>
              <a:t>On the other hand…</a:t>
            </a:r>
            <a:endParaRPr lang="he-IL" altLang="en-US" sz="3600" dirty="0" smtClean="0"/>
          </a:p>
        </p:txBody>
      </p:sp>
      <p:sp>
        <p:nvSpPr>
          <p:cNvPr id="14438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5D5D6D5-6949-4BE5-8F59-B06088A8397A}" type="slidenum">
              <a:rPr lang="ar-SA" altLang="en-US" sz="1400"/>
              <a:pPr algn="l" eaLnBrk="1" hangingPunct="1">
                <a:spcBef>
                  <a:spcPct val="0"/>
                </a:spcBef>
                <a:buFontTx/>
                <a:buNone/>
              </a:pPr>
              <a:t>7</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7</a:t>
            </a:fld>
            <a:endParaRPr lang="en-US" altLang="en-US"/>
          </a:p>
        </p:txBody>
      </p:sp>
      <p:sp>
        <p:nvSpPr>
          <p:cNvPr id="4" name="TextBox 3"/>
          <p:cNvSpPr txBox="1"/>
          <p:nvPr/>
        </p:nvSpPr>
        <p:spPr>
          <a:xfrm>
            <a:off x="3145486" y="4690393"/>
            <a:ext cx="3816424" cy="369332"/>
          </a:xfrm>
          <a:prstGeom prst="rect">
            <a:avLst/>
          </a:prstGeom>
          <a:noFill/>
        </p:spPr>
        <p:txBody>
          <a:bodyPr wrap="square" rtlCol="0">
            <a:spAutoFit/>
          </a:bodyPr>
          <a:lstStyle/>
          <a:p>
            <a:r>
              <a:rPr lang="en-US" dirty="0" smtClean="0"/>
              <a:t>Frank P. Ramsey (1903-1930)</a:t>
            </a:r>
            <a:endParaRPr lang="en-US" dirty="0"/>
          </a:p>
        </p:txBody>
      </p:sp>
      <p:sp>
        <p:nvSpPr>
          <p:cNvPr id="5" name="TextBox 4"/>
          <p:cNvSpPr txBox="1"/>
          <p:nvPr/>
        </p:nvSpPr>
        <p:spPr>
          <a:xfrm>
            <a:off x="766284" y="1225039"/>
            <a:ext cx="3364761" cy="646331"/>
          </a:xfrm>
          <a:prstGeom prst="rect">
            <a:avLst/>
          </a:prstGeom>
          <a:noFill/>
        </p:spPr>
        <p:txBody>
          <a:bodyPr wrap="square" rtlCol="0">
            <a:spAutoFit/>
          </a:bodyPr>
          <a:lstStyle/>
          <a:p>
            <a:pPr>
              <a:lnSpc>
                <a:spcPct val="150000"/>
              </a:lnSpc>
            </a:pPr>
            <a:r>
              <a:rPr lang="en-US" sz="2400" dirty="0" smtClean="0"/>
              <a:t>There were others…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989812"/>
            <a:ext cx="1868109" cy="21579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463" y="1996126"/>
            <a:ext cx="1724913" cy="2115779"/>
          </a:xfrm>
          <a:prstGeom prst="rect">
            <a:avLst/>
          </a:prstGeom>
        </p:spPr>
      </p:pic>
      <p:sp>
        <p:nvSpPr>
          <p:cNvPr id="9" name="TextBox 8"/>
          <p:cNvSpPr txBox="1"/>
          <p:nvPr/>
        </p:nvSpPr>
        <p:spPr>
          <a:xfrm>
            <a:off x="5398541" y="4277015"/>
            <a:ext cx="3126738" cy="369332"/>
          </a:xfrm>
          <a:prstGeom prst="rect">
            <a:avLst/>
          </a:prstGeom>
          <a:noFill/>
        </p:spPr>
        <p:txBody>
          <a:bodyPr wrap="square" rtlCol="0">
            <a:spAutoFit/>
          </a:bodyPr>
          <a:lstStyle/>
          <a:p>
            <a:r>
              <a:rPr lang="en-US" dirty="0" smtClean="0"/>
              <a:t>Bruno de Finetti (1906-1985)</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989812"/>
            <a:ext cx="1589329" cy="2157988"/>
          </a:xfrm>
          <a:prstGeom prst="rect">
            <a:avLst/>
          </a:prstGeom>
        </p:spPr>
      </p:pic>
      <p:sp>
        <p:nvSpPr>
          <p:cNvPr id="15" name="TextBox 14"/>
          <p:cNvSpPr txBox="1"/>
          <p:nvPr/>
        </p:nvSpPr>
        <p:spPr>
          <a:xfrm>
            <a:off x="457200" y="4293096"/>
            <a:ext cx="2890664" cy="369332"/>
          </a:xfrm>
          <a:prstGeom prst="rect">
            <a:avLst/>
          </a:prstGeom>
          <a:noFill/>
        </p:spPr>
        <p:txBody>
          <a:bodyPr wrap="square" rtlCol="0">
            <a:spAutoFit/>
          </a:bodyPr>
          <a:lstStyle/>
          <a:p>
            <a:r>
              <a:rPr lang="en-US" dirty="0" err="1"/>
              <a:t>É</a:t>
            </a:r>
            <a:r>
              <a:rPr lang="en-US" dirty="0" err="1" smtClean="0"/>
              <a:t>mile</a:t>
            </a:r>
            <a:r>
              <a:rPr lang="en-US" dirty="0" smtClean="0"/>
              <a:t> </a:t>
            </a:r>
            <a:r>
              <a:rPr lang="en-US" dirty="0" err="1" smtClean="0"/>
              <a:t>Borel</a:t>
            </a:r>
            <a:r>
              <a:rPr lang="en-US" dirty="0" smtClean="0"/>
              <a:t> (1871-1956)</a:t>
            </a:r>
            <a:endParaRPr lang="en-US" dirty="0"/>
          </a:p>
        </p:txBody>
      </p:sp>
    </p:spTree>
    <p:extLst>
      <p:ext uri="{BB962C8B-B14F-4D97-AF65-F5344CB8AC3E}">
        <p14:creationId xmlns:p14="http://schemas.microsoft.com/office/powerpoint/2010/main" val="265928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A52A30-1895-4551-A373-4B4D68680882}" type="slidenum">
              <a:rPr lang="ar-SA" altLang="en-US"/>
              <a:pPr eaLnBrk="1" hangingPunct="1"/>
              <a:t>70</a:t>
            </a:fld>
            <a:endParaRPr lang="en-US" altLang="en-US"/>
          </a:p>
        </p:txBody>
      </p:sp>
      <p:sp>
        <p:nvSpPr>
          <p:cNvPr id="145411" name="Rectangle 2"/>
          <p:cNvSpPr>
            <a:spLocks noGrp="1" noChangeArrowheads="1"/>
          </p:cNvSpPr>
          <p:nvPr>
            <p:ph type="title"/>
          </p:nvPr>
        </p:nvSpPr>
        <p:spPr/>
        <p:txBody>
          <a:bodyPr/>
          <a:lstStyle/>
          <a:p>
            <a:pPr eaLnBrk="1" hangingPunct="1"/>
            <a:r>
              <a:rPr lang="en-US" altLang="en-US" sz="3600" dirty="0" smtClean="0">
                <a:solidFill>
                  <a:schemeClr val="accent2"/>
                </a:solidFill>
              </a:rPr>
              <a:t>Is this rational?</a:t>
            </a:r>
          </a:p>
        </p:txBody>
      </p:sp>
      <mc:AlternateContent xmlns:mc="http://schemas.openxmlformats.org/markup-compatibility/2006" xmlns:a14="http://schemas.microsoft.com/office/drawing/2010/main">
        <mc:Choice Requires="a14">
          <p:graphicFrame>
            <p:nvGraphicFramePr>
              <p:cNvPr id="130084" name="Group 36"/>
              <p:cNvGraphicFramePr>
                <a:graphicFrameLocks noGrp="1"/>
              </p:cNvGraphicFramePr>
              <p:nvPr>
                <p:ph idx="1"/>
                <p:extLst>
                  <p:ext uri="{D42A27DB-BD31-4B8C-83A1-F6EECF244321}">
                    <p14:modId xmlns:p14="http://schemas.microsoft.com/office/powerpoint/2010/main" val="4167373051"/>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m:t>
                                </m:r>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m:t>
                                </m:r>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30084" name="Group 36"/>
              <p:cNvGraphicFramePr>
                <a:graphicFrameLocks noGrp="1"/>
              </p:cNvGraphicFramePr>
              <p:nvPr>
                <p:ph idx="1"/>
                <p:extLst>
                  <p:ext uri="{D42A27DB-BD31-4B8C-83A1-F6EECF244321}">
                    <p14:modId xmlns:p14="http://schemas.microsoft.com/office/powerpoint/2010/main" val="4167373051"/>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104730" r="-300888"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104730" r="-201780"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104730" r="-101183" b="-3047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203356" r="-300888"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203356" r="-201780"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203356" r="-101183"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305405" r="-300888"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305405" r="-201780"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305405" r="-101183"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438" t="-402685" r="-300888"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748" t="-402685" r="-201780"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4142" t="-402685" r="-101183"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727049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99A3B2-3178-4FC4-A53D-5A83D63B04B7}" type="slidenum">
              <a:rPr lang="ar-SA" altLang="en-US"/>
              <a:pPr eaLnBrk="1" hangingPunct="1"/>
              <a:t>71</a:t>
            </a:fld>
            <a:endParaRPr lang="en-US" altLang="en-US"/>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Focus on </a:t>
            </a:r>
            <a:r>
              <a:rPr lang="en-US" altLang="en-US" sz="3600" dirty="0" smtClean="0">
                <a:solidFill>
                  <a:srgbClr val="A50021"/>
                </a:solidFill>
              </a:rPr>
              <a:t>Red</a:t>
            </a:r>
            <a:r>
              <a:rPr lang="en-US" altLang="en-US" sz="3600" dirty="0" smtClean="0">
                <a:solidFill>
                  <a:schemeClr val="accent2"/>
                </a:solidFill>
              </a:rPr>
              <a:t> and Blue</a:t>
            </a:r>
          </a:p>
        </p:txBody>
      </p:sp>
      <mc:AlternateContent xmlns:mc="http://schemas.openxmlformats.org/markup-compatibility/2006" xmlns:a14="http://schemas.microsoft.com/office/drawing/2010/main">
        <mc:Choice Requires="a14">
          <p:graphicFrame>
            <p:nvGraphicFramePr>
              <p:cNvPr id="148483" name="Group 3"/>
              <p:cNvGraphicFramePr>
                <a:graphicFrameLocks noGrp="1"/>
              </p:cNvGraphicFramePr>
              <p:nvPr>
                <p:ph idx="1"/>
                <p:extLst>
                  <p:ext uri="{D42A27DB-BD31-4B8C-83A1-F6EECF244321}">
                    <p14:modId xmlns:p14="http://schemas.microsoft.com/office/powerpoint/2010/main" val="3741908597"/>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rgbClr val="99CC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48483" name="Group 3"/>
              <p:cNvGraphicFramePr>
                <a:graphicFrameLocks noGrp="1"/>
              </p:cNvGraphicFramePr>
              <p:nvPr>
                <p:ph idx="1"/>
                <p:extLst>
                  <p:ext uri="{D42A27DB-BD31-4B8C-83A1-F6EECF244321}">
                    <p14:modId xmlns:p14="http://schemas.microsoft.com/office/powerpoint/2010/main" val="3741908597"/>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104730" r="-300888"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104730" r="-201780"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104730" r="-101183" b="-3047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203356" r="-300888"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203356" r="-201780"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203356" r="-101183"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305405" r="-300888"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305405" r="-201780"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305405" r="-101183"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438" t="-402685" r="-300888"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748" t="-402685" r="-201780"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4142" t="-402685" r="-101183"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403408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284586-C197-42B9-BF04-38EEA1EADD66}" type="slidenum">
              <a:rPr lang="ar-SA" altLang="en-US"/>
              <a:pPr eaLnBrk="1" hangingPunct="1"/>
              <a:t>72</a:t>
            </a:fld>
            <a:endParaRPr lang="en-US" altLang="en-US"/>
          </a:p>
        </p:txBody>
      </p:sp>
      <p:sp>
        <p:nvSpPr>
          <p:cNvPr id="147459" name="Rectangle 2"/>
          <p:cNvSpPr>
            <a:spLocks noGrp="1" noChangeArrowheads="1"/>
          </p:cNvSpPr>
          <p:nvPr>
            <p:ph type="title"/>
          </p:nvPr>
        </p:nvSpPr>
        <p:spPr/>
        <p:txBody>
          <a:bodyPr/>
          <a:lstStyle/>
          <a:p>
            <a:pPr rtl="0" eaLnBrk="1" hangingPunct="1"/>
            <a:r>
              <a:rPr lang="en-US" altLang="en-US" sz="3600" dirty="0" smtClean="0">
                <a:solidFill>
                  <a:schemeClr val="accent2"/>
                </a:solidFill>
              </a:rPr>
              <a:t>Why should preferences depend on the outcome for </a:t>
            </a:r>
            <a:r>
              <a:rPr lang="en-US" altLang="en-US" sz="3600" dirty="0" smtClean="0">
                <a:solidFill>
                  <a:srgbClr val="FF9933"/>
                </a:solidFill>
              </a:rPr>
              <a:t>Yellow</a:t>
            </a:r>
            <a:r>
              <a:rPr lang="en-US" altLang="en-US" sz="3600" dirty="0" smtClean="0">
                <a:solidFill>
                  <a:schemeClr val="accent2"/>
                </a:solidFill>
              </a:rPr>
              <a:t>?</a:t>
            </a:r>
          </a:p>
        </p:txBody>
      </p:sp>
      <mc:AlternateContent xmlns:mc="http://schemas.openxmlformats.org/markup-compatibility/2006" xmlns:a14="http://schemas.microsoft.com/office/drawing/2010/main">
        <mc:Choice Requires="a14">
          <p:graphicFrame>
            <p:nvGraphicFramePr>
              <p:cNvPr id="150531" name="Group 3"/>
              <p:cNvGraphicFramePr>
                <a:graphicFrameLocks noGrp="1"/>
              </p:cNvGraphicFramePr>
              <p:nvPr>
                <p:ph idx="1"/>
                <p:extLst>
                  <p:ext uri="{D42A27DB-BD31-4B8C-83A1-F6EECF244321}">
                    <p14:modId xmlns:p14="http://schemas.microsoft.com/office/powerpoint/2010/main" val="1664052940"/>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m:t>
                                </m:r>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rgbClr val="99CCFF"/>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smtClean="0">
                                    <a:ln>
                                      <a:noFill/>
                                    </a:ln>
                                    <a:solidFill>
                                      <a:srgbClr val="99CCFF"/>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400" b="0" i="1" u="none" strike="noStrike" cap="none" normalizeH="0" baseline="0" dirty="0" smtClean="0">
                                    <a:ln>
                                      <a:noFill/>
                                    </a:ln>
                                    <a:solidFill>
                                      <a:srgbClr val="99CCFF"/>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0531" name="Group 3"/>
              <p:cNvGraphicFramePr>
                <a:graphicFrameLocks noGrp="1"/>
              </p:cNvGraphicFramePr>
              <p:nvPr>
                <p:ph idx="1"/>
                <p:extLst>
                  <p:ext uri="{D42A27DB-BD31-4B8C-83A1-F6EECF244321}">
                    <p14:modId xmlns:p14="http://schemas.microsoft.com/office/powerpoint/2010/main" val="1664052940"/>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104730" r="-300888"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104730" r="-201780"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104730" r="-101183" b="-3047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203356" r="-300888"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203356" r="-201780"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203356" r="-101183"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305405" r="-300888"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305405" r="-201780"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305405" r="-101183"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438" t="-402685" r="-300888"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748" t="-402685" r="-201780"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4142" t="-402685" r="-101183"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172374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35B855-493E-4976-9393-480365539F4E}" type="slidenum">
              <a:rPr lang="ar-SA" altLang="en-US"/>
              <a:pPr eaLnBrk="1" hangingPunct="1"/>
              <a:t>73</a:t>
            </a:fld>
            <a:endParaRPr lang="en-US" altLang="en-US"/>
          </a:p>
        </p:txBody>
      </p:sp>
      <p:sp>
        <p:nvSpPr>
          <p:cNvPr id="148483" name="Rectangle 2"/>
          <p:cNvSpPr>
            <a:spLocks noGrp="1" noChangeArrowheads="1"/>
          </p:cNvSpPr>
          <p:nvPr>
            <p:ph type="title"/>
          </p:nvPr>
        </p:nvSpPr>
        <p:spPr/>
        <p:txBody>
          <a:bodyPr/>
          <a:lstStyle/>
          <a:p>
            <a:pPr rtl="0" eaLnBrk="1" hangingPunct="1"/>
            <a:r>
              <a:rPr lang="en-US" altLang="en-US" sz="3600" dirty="0" smtClean="0">
                <a:solidFill>
                  <a:schemeClr val="accent2"/>
                </a:solidFill>
              </a:rPr>
              <a:t>Let us change the outcome for </a:t>
            </a:r>
            <a:r>
              <a:rPr lang="en-US" altLang="en-US" sz="3600" dirty="0" smtClean="0">
                <a:solidFill>
                  <a:srgbClr val="FF9933"/>
                </a:solidFill>
              </a:rPr>
              <a:t>Yellow</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graphicFrame>
            <p:nvGraphicFramePr>
              <p:cNvPr id="151555" name="Group 3"/>
              <p:cNvGraphicFramePr>
                <a:graphicFrameLocks noGrp="1"/>
              </p:cNvGraphicFramePr>
              <p:nvPr>
                <p:ph idx="1"/>
                <p:extLst>
                  <p:ext uri="{D42A27DB-BD31-4B8C-83A1-F6EECF244321}">
                    <p14:modId xmlns:p14="http://schemas.microsoft.com/office/powerpoint/2010/main" val="2691889241"/>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dirty="0" smtClean="0">
                                    <a:ln>
                                      <a:noFill/>
                                    </a:ln>
                                    <a:solidFill>
                                      <a:schemeClr val="tx1"/>
                                    </a:solidFill>
                                    <a:effectLst/>
                                    <a:latin typeface="Cambria Math" panose="02040503050406030204" pitchFamily="18" charset="0"/>
                                    <a:cs typeface="Arial" charset="0"/>
                                  </a:rPr>
                                  <m:t>1</m:t>
                                </m:r>
                                <m:r>
                                  <a:rPr kumimoji="0" lang="he-IL" sz="2800" b="0" i="1" u="none" strike="noStrike" cap="none" normalizeH="0" baseline="0" dirty="0" smtClean="0">
                                    <a:ln>
                                      <a:noFill/>
                                    </a:ln>
                                    <a:solidFill>
                                      <a:schemeClr val="tx1"/>
                                    </a:solidFill>
                                    <a:effectLst/>
                                    <a:latin typeface="Cambria Math" panose="02040503050406030204" pitchFamily="18" charset="0"/>
                                    <a:cs typeface="Arial" charset="0"/>
                                  </a:rPr>
                                  <m:t>00</m:t>
                                </m:r>
                              </m:oMath>
                            </m:oMathPara>
                          </a14:m>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dirty="0" smtClean="0">
                                    <a:ln>
                                      <a:noFill/>
                                    </a:ln>
                                    <a:solidFill>
                                      <a:srgbClr val="99CCFF"/>
                                    </a:solidFill>
                                    <a:effectLst/>
                                    <a:latin typeface="Cambria Math" panose="02040503050406030204" pitchFamily="18" charset="0"/>
                                    <a:cs typeface="Arial" charset="0"/>
                                  </a:rPr>
                                  <m:t>0</m:t>
                                </m:r>
                              </m:oMath>
                            </m:oMathPara>
                          </a14:m>
                          <a:endParaRPr kumimoji="0" lang="en-US" sz="28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99CCFF"/>
                                    </a:solidFill>
                                    <a:effectLst/>
                                    <a:latin typeface="Cambria Math" panose="02040503050406030204" pitchFamily="18" charset="0"/>
                                    <a:cs typeface="Arial" charset="0"/>
                                  </a:rPr>
                                  <m:t>100</m:t>
                                </m:r>
                              </m:oMath>
                            </m:oMathPara>
                          </a14:m>
                          <a:endParaRPr kumimoji="0" lang="en-US" sz="2800" b="0" i="0" u="none" strike="noStrike" cap="none" normalizeH="0" baseline="0" smtClean="0">
                            <a:ln>
                              <a:noFill/>
                            </a:ln>
                            <a:solidFill>
                              <a:srgbClr val="99CC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smtClean="0">
                                    <a:ln>
                                      <a:noFill/>
                                    </a:ln>
                                    <a:solidFill>
                                      <a:srgbClr val="99CCFF"/>
                                    </a:solidFill>
                                    <a:effectLst/>
                                    <a:latin typeface="Cambria Math" panose="02040503050406030204" pitchFamily="18" charset="0"/>
                                    <a:cs typeface="Arial" charset="0"/>
                                  </a:rPr>
                                  <m:t>0</m:t>
                                </m:r>
                              </m:oMath>
                            </m:oMathPara>
                          </a14:m>
                          <a:endParaRPr kumimoji="0" lang="en-US" sz="2800" b="0" i="0" u="none" strike="noStrike" cap="none" normalizeH="0" baseline="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he-IL" sz="2800" b="0" i="1" u="none" strike="noStrike" cap="none" normalizeH="0" baseline="0" dirty="0" smtClean="0">
                                    <a:ln>
                                      <a:noFill/>
                                    </a:ln>
                                    <a:solidFill>
                                      <a:srgbClr val="99CCFF"/>
                                    </a:solidFill>
                                    <a:effectLst/>
                                    <a:latin typeface="Cambria Math" panose="02040503050406030204" pitchFamily="18" charset="0"/>
                                    <a:cs typeface="Arial" charset="0"/>
                                  </a:rPr>
                                  <m:t>100</m:t>
                                </m:r>
                              </m:oMath>
                            </m:oMathPara>
                          </a14:m>
                          <a:endParaRPr kumimoji="0" lang="en-US" sz="2800" b="0" i="0" u="none" strike="noStrike" cap="none" normalizeH="0" baseline="0" dirty="0" smtClean="0">
                            <a:ln>
                              <a:noFill/>
                            </a:ln>
                            <a:solidFill>
                              <a:srgbClr val="99CC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1555" name="Group 3"/>
              <p:cNvGraphicFramePr>
                <a:graphicFrameLocks noGrp="1"/>
              </p:cNvGraphicFramePr>
              <p:nvPr>
                <p:ph idx="1"/>
                <p:extLst>
                  <p:ext uri="{D42A27DB-BD31-4B8C-83A1-F6EECF244321}">
                    <p14:modId xmlns:p14="http://schemas.microsoft.com/office/powerpoint/2010/main" val="2691889241"/>
                  </p:ext>
                </p:extLst>
              </p:nvPr>
            </p:nvGraphicFramePr>
            <p:xfrm>
              <a:off x="457200" y="1600200"/>
              <a:ext cx="8229600" cy="4525963"/>
            </p:xfrm>
            <a:graphic>
              <a:graphicData uri="http://schemas.openxmlformats.org/drawingml/2006/table">
                <a:tbl>
                  <a:tblPr rtl="1"/>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9933"/>
                              </a:solidFill>
                              <a:effectLst/>
                              <a:latin typeface="Arial"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107432" r="-300888"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107432" r="-201780" b="-30473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107432" r="-101183" b="-304730"/>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206040" r="-300888"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206040" r="-201780" b="-20268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206040" r="-101183"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4438" t="-308108" r="-300888"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4748" t="-308108" r="-201780" b="-10405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4142" t="-308108" r="-101183"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4438" t="-405369" r="-300888"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4748" t="-405369" r="-201780" b="-33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4142" t="-405369" r="-101183"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Not blue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0991444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BE9A5E-B100-47F0-B8CF-986D5BECCD20}" type="slidenum">
              <a:rPr lang="ar-SA" altLang="en-US"/>
              <a:pPr eaLnBrk="1" hangingPunct="1"/>
              <a:t>74</a:t>
            </a:fld>
            <a:endParaRPr lang="en-US" altLang="en-US"/>
          </a:p>
        </p:txBody>
      </p:sp>
      <p:sp>
        <p:nvSpPr>
          <p:cNvPr id="149507"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Sure Thing Principle</a:t>
            </a:r>
          </a:p>
        </p:txBody>
      </p:sp>
      <p:sp>
        <p:nvSpPr>
          <p:cNvPr id="149508" name="Rectangle 3"/>
          <p:cNvSpPr>
            <a:spLocks noGrp="1" noChangeArrowheads="1"/>
          </p:cNvSpPr>
          <p:nvPr>
            <p:ph type="body" idx="1"/>
          </p:nvPr>
        </p:nvSpPr>
        <p:spPr/>
        <p:txBody>
          <a:bodyPr/>
          <a:lstStyle/>
          <a:p>
            <a:pPr marL="365760" indent="-457200" algn="l" rtl="0" eaLnBrk="1" hangingPunct="1">
              <a:lnSpc>
                <a:spcPct val="150000"/>
              </a:lnSpc>
              <a:buNone/>
            </a:pPr>
            <a:r>
              <a:rPr lang="en-US" altLang="en-US" sz="2400" dirty="0"/>
              <a:t>i</a:t>
            </a:r>
            <a:r>
              <a:rPr lang="en-US" altLang="en-US" sz="2400" dirty="0" smtClean="0"/>
              <a:t>s directly violated by these preferences in the Single-Urn experiment</a:t>
            </a:r>
          </a:p>
          <a:p>
            <a:pPr marL="365760" indent="-457200" algn="l" rtl="0" eaLnBrk="1" hangingPunct="1">
              <a:lnSpc>
                <a:spcPct val="150000"/>
              </a:lnSpc>
              <a:buNone/>
            </a:pPr>
            <a:r>
              <a:rPr lang="en-US" altLang="en-US" sz="2400" dirty="0" smtClean="0"/>
              <a:t>The reason could be that changing the two acts, where they are equal, while keeping them equal to each other, has an </a:t>
            </a:r>
            <a:r>
              <a:rPr lang="en-US" altLang="en-US" sz="2400" dirty="0" smtClean="0">
                <a:solidFill>
                  <a:srgbClr val="00B050"/>
                </a:solidFill>
              </a:rPr>
              <a:t>asymmetric effect on their ambiguity</a:t>
            </a:r>
          </a:p>
          <a:p>
            <a:pPr marL="365760" indent="-457200" algn="l" rtl="0" eaLnBrk="1" hangingPunct="1">
              <a:lnSpc>
                <a:spcPct val="150000"/>
              </a:lnSpc>
              <a:buNone/>
            </a:pPr>
            <a:r>
              <a:rPr lang="en-US" altLang="en-US" sz="2400" dirty="0" smtClean="0"/>
              <a:t>And act whose distribution was </a:t>
            </a:r>
            <a:r>
              <a:rPr lang="en-US" altLang="en-US" sz="2400" dirty="0" smtClean="0">
                <a:solidFill>
                  <a:srgbClr val="FF0000"/>
                </a:solidFill>
              </a:rPr>
              <a:t>unambiguous</a:t>
            </a:r>
            <a:r>
              <a:rPr lang="en-US" altLang="en-US" sz="2400" dirty="0" smtClean="0"/>
              <a:t> (with </a:t>
            </a:r>
            <a:r>
              <a:rPr lang="en-US" altLang="en-US" sz="2400" dirty="0" smtClean="0">
                <a:solidFill>
                  <a:srgbClr val="0070C0"/>
                </a:solidFill>
              </a:rPr>
              <a:t>known distribution</a:t>
            </a:r>
            <a:r>
              <a:rPr lang="en-US" altLang="en-US" sz="2400" dirty="0" smtClean="0"/>
              <a:t>) became </a:t>
            </a:r>
            <a:r>
              <a:rPr lang="en-US" altLang="en-US" sz="2400" dirty="0" smtClean="0">
                <a:solidFill>
                  <a:srgbClr val="FF0000"/>
                </a:solidFill>
              </a:rPr>
              <a:t>ambiguous</a:t>
            </a:r>
            <a:r>
              <a:rPr lang="en-US" altLang="en-US" sz="2400" dirty="0" smtClean="0"/>
              <a:t> and the other – vice versa</a:t>
            </a:r>
          </a:p>
        </p:txBody>
      </p:sp>
    </p:spTree>
    <p:extLst>
      <p:ext uri="{BB962C8B-B14F-4D97-AF65-F5344CB8AC3E}">
        <p14:creationId xmlns:p14="http://schemas.microsoft.com/office/powerpoint/2010/main" val="31168359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5FF4E4-CA59-4D9C-B019-4EE53C697195}" type="slidenum">
              <a:rPr lang="ar-SA" altLang="en-US"/>
              <a:pPr eaLnBrk="1" hangingPunct="1"/>
              <a:t>75</a:t>
            </a:fld>
            <a:endParaRPr lang="en-US" altLang="en-US"/>
          </a:p>
        </p:txBody>
      </p:sp>
      <p:sp>
        <p:nvSpPr>
          <p:cNvPr id="150531" name="Rectangle 2"/>
          <p:cNvSpPr>
            <a:spLocks noGrp="1" noChangeArrowheads="1"/>
          </p:cNvSpPr>
          <p:nvPr>
            <p:ph type="title"/>
          </p:nvPr>
        </p:nvSpPr>
        <p:spPr/>
        <p:txBody>
          <a:bodyPr/>
          <a:lstStyle/>
          <a:p>
            <a:pPr rtl="0" eaLnBrk="1" hangingPunct="1"/>
            <a:r>
              <a:rPr lang="en-US" altLang="en-US" sz="3600" dirty="0" smtClean="0">
                <a:solidFill>
                  <a:schemeClr val="accent2"/>
                </a:solidFill>
              </a:rPr>
              <a:t>Back to the two urns</a:t>
            </a:r>
          </a:p>
        </p:txBody>
      </p:sp>
      <p:sp>
        <p:nvSpPr>
          <p:cNvPr id="150532" name="Rectangle 3"/>
          <p:cNvSpPr>
            <a:spLocks noGrp="1" noChangeArrowheads="1"/>
          </p:cNvSpPr>
          <p:nvPr>
            <p:ph type="body" idx="1"/>
          </p:nvPr>
        </p:nvSpPr>
        <p:spPr/>
        <p:txBody>
          <a:bodyPr/>
          <a:lstStyle/>
          <a:p>
            <a:pPr marL="365760" indent="-457200" algn="l" rtl="0" eaLnBrk="1" hangingPunct="1">
              <a:lnSpc>
                <a:spcPct val="150000"/>
              </a:lnSpc>
              <a:buNone/>
            </a:pPr>
            <a:r>
              <a:rPr lang="en-US" altLang="en-US" sz="2400" dirty="0" smtClean="0"/>
              <a:t>In order to see that the Sure Thing Principle is violated in this problem, we first have to </a:t>
            </a:r>
            <a:r>
              <a:rPr lang="en-US" altLang="en-US" sz="2400" dirty="0" smtClean="0">
                <a:solidFill>
                  <a:srgbClr val="00B050"/>
                </a:solidFill>
              </a:rPr>
              <a:t>define the state space</a:t>
            </a:r>
          </a:p>
          <a:p>
            <a:pPr marL="365760" indent="-457200" algn="l" rtl="0" eaLnBrk="1" hangingPunct="1">
              <a:lnSpc>
                <a:spcPct val="150000"/>
              </a:lnSpc>
              <a:buNone/>
            </a:pPr>
            <a:r>
              <a:rPr lang="en-US" altLang="en-US" sz="2400" dirty="0" smtClean="0"/>
              <a:t>Recall that states assign outcomes to acts </a:t>
            </a:r>
          </a:p>
          <a:p>
            <a:pPr marL="365760" indent="-457200" algn="l" rtl="0" eaLnBrk="1" hangingPunct="1">
              <a:lnSpc>
                <a:spcPct val="150000"/>
              </a:lnSpc>
              <a:buNone/>
            </a:pPr>
            <a:r>
              <a:rPr lang="en-US" altLang="en-US" sz="2400" dirty="0" smtClean="0"/>
              <a:t>From each urn we may draw either a red or a black ball</a:t>
            </a:r>
          </a:p>
          <a:p>
            <a:pPr marL="365760" indent="-457200" algn="l" rtl="0" eaLnBrk="1" hangingPunct="1">
              <a:lnSpc>
                <a:spcPct val="150000"/>
              </a:lnSpc>
              <a:buNone/>
            </a:pPr>
            <a:r>
              <a:rPr lang="en-US" altLang="en-US" sz="2400" dirty="0" smtClean="0"/>
              <a:t>Hence there are (at least) </a:t>
            </a:r>
            <a:r>
              <a:rPr lang="en-US" altLang="en-US" sz="2400" dirty="0" smtClean="0">
                <a:solidFill>
                  <a:srgbClr val="C00000"/>
                </a:solidFill>
              </a:rPr>
              <a:t>four</a:t>
            </a:r>
            <a:r>
              <a:rPr lang="en-US" altLang="en-US" sz="2400" dirty="0" smtClean="0"/>
              <a:t> states of the world:</a:t>
            </a:r>
          </a:p>
        </p:txBody>
      </p:sp>
    </p:spTree>
    <p:extLst>
      <p:ext uri="{BB962C8B-B14F-4D97-AF65-F5344CB8AC3E}">
        <p14:creationId xmlns:p14="http://schemas.microsoft.com/office/powerpoint/2010/main" val="3019838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2A8AF2-31B2-4F92-B496-FB5E755D6C46}" type="slidenum">
              <a:rPr lang="ar-SA" altLang="en-US"/>
              <a:pPr eaLnBrk="1" hangingPunct="1"/>
              <a:t>76</a:t>
            </a:fld>
            <a:endParaRPr lang="en-US" altLang="en-US"/>
          </a:p>
        </p:txBody>
      </p:sp>
      <p:sp>
        <p:nvSpPr>
          <p:cNvPr id="151555" name="Rectangle 2"/>
          <p:cNvSpPr>
            <a:spLocks noGrp="1" noChangeArrowheads="1"/>
          </p:cNvSpPr>
          <p:nvPr>
            <p:ph type="title"/>
          </p:nvPr>
        </p:nvSpPr>
        <p:spPr/>
        <p:txBody>
          <a:bodyPr/>
          <a:lstStyle/>
          <a:p>
            <a:pPr eaLnBrk="1" hangingPunct="1"/>
            <a:r>
              <a:rPr lang="en-US" altLang="en-US" sz="3600" dirty="0" smtClean="0">
                <a:solidFill>
                  <a:schemeClr val="accent2"/>
                </a:solidFill>
              </a:rPr>
              <a:t>The states of the world</a:t>
            </a:r>
          </a:p>
        </p:txBody>
      </p:sp>
      <p:graphicFrame>
        <p:nvGraphicFramePr>
          <p:cNvPr id="152579" name="Group 3"/>
          <p:cNvGraphicFramePr>
            <a:graphicFrameLocks noGrp="1"/>
          </p:cNvGraphicFramePr>
          <p:nvPr>
            <p:ph type="tbl" idx="1"/>
            <p:extLst>
              <p:ext uri="{D42A27DB-BD31-4B8C-83A1-F6EECF244321}">
                <p14:modId xmlns:p14="http://schemas.microsoft.com/office/powerpoint/2010/main" val="2291552978"/>
              </p:ext>
            </p:extLst>
          </p:nvPr>
        </p:nvGraphicFramePr>
        <p:xfrm>
          <a:off x="457200" y="1600200"/>
          <a:ext cx="8229600" cy="4651374"/>
        </p:xfrm>
        <a:graphic>
          <a:graphicData uri="http://schemas.openxmlformats.org/drawingml/2006/table">
            <a:tbl>
              <a:tblPr rtl="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FF"/>
                          </a:solidFill>
                          <a:effectLst/>
                          <a:latin typeface="Arial" charset="0"/>
                          <a:cs typeface="Arial" charset="0"/>
                        </a:rPr>
                        <a:t>Ball drawn out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FF"/>
                          </a:solidFill>
                          <a:effectLst/>
                          <a:latin typeface="Arial" charset="0"/>
                          <a:cs typeface="Arial" charset="0"/>
                        </a:rPr>
                        <a:t>of Urn B</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FF"/>
                          </a:solidFill>
                          <a:effectLst/>
                          <a:latin typeface="Arial" charset="0"/>
                          <a:cs typeface="Arial" charset="0"/>
                        </a:rPr>
                        <a:t>Ball drawn out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FF"/>
                          </a:solidFill>
                          <a:effectLst/>
                          <a:latin typeface="Arial" charset="0"/>
                          <a:cs typeface="Arial" charset="0"/>
                        </a:rPr>
                        <a:t>of Urn 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black</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A50021"/>
                          </a:solidFill>
                          <a:effectLst/>
                          <a:latin typeface="Arial" charset="0"/>
                          <a:cs typeface="Arial" charset="0"/>
                        </a:rPr>
                        <a:t>red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black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black</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black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3295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D4243F-4007-4A53-96C3-817D160A6F2F}" type="slidenum">
              <a:rPr lang="ar-SA" altLang="en-US"/>
              <a:pPr eaLnBrk="1" hangingPunct="1"/>
              <a:t>77</a:t>
            </a:fld>
            <a:endParaRPr lang="en-US" altLang="en-US"/>
          </a:p>
        </p:txBody>
      </p:sp>
      <p:sp>
        <p:nvSpPr>
          <p:cNvPr id="152579" name="Rectangle 2"/>
          <p:cNvSpPr>
            <a:spLocks noGrp="1" noChangeArrowheads="1"/>
          </p:cNvSpPr>
          <p:nvPr>
            <p:ph type="title"/>
          </p:nvPr>
        </p:nvSpPr>
        <p:spPr/>
        <p:txBody>
          <a:bodyPr/>
          <a:lstStyle/>
          <a:p>
            <a:pPr eaLnBrk="1" hangingPunct="1"/>
            <a:r>
              <a:rPr lang="en-US" altLang="en-US" sz="3600" dirty="0" smtClean="0">
                <a:solidFill>
                  <a:schemeClr val="accent2"/>
                </a:solidFill>
              </a:rPr>
              <a:t>The decision matrix</a:t>
            </a:r>
          </a:p>
        </p:txBody>
      </p:sp>
      <mc:AlternateContent xmlns:mc="http://schemas.openxmlformats.org/markup-compatibility/2006" xmlns:a14="http://schemas.microsoft.com/office/drawing/2010/main">
        <mc:Choice Requires="a14">
          <p:graphicFrame>
            <p:nvGraphicFramePr>
              <p:cNvPr id="153675" name="Group 75"/>
              <p:cNvGraphicFramePr>
                <a:graphicFrameLocks noGrp="1"/>
              </p:cNvGraphicFramePr>
              <p:nvPr>
                <p:ph type="tbl" idx="1"/>
                <p:extLst>
                  <p:ext uri="{D42A27DB-BD31-4B8C-83A1-F6EECF244321}">
                    <p14:modId xmlns:p14="http://schemas.microsoft.com/office/powerpoint/2010/main" val="126630467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3675" name="Group 75"/>
              <p:cNvGraphicFramePr>
                <a:graphicFrameLocks noGrp="1"/>
              </p:cNvGraphicFramePr>
              <p:nvPr>
                <p:ph type="tbl" idx="1"/>
                <p:extLst>
                  <p:ext uri="{D42A27DB-BD31-4B8C-83A1-F6EECF244321}">
                    <p14:modId xmlns:p14="http://schemas.microsoft.com/office/powerpoint/2010/main" val="126630467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108054" r="-4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108054" r="-3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108054" r="-2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108054" r="-101852" b="-3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208054" r="-4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208054" r="-3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208054" r="-2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208054" r="-101852"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310135" r="-4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310135" r="-3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310135" r="-2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310135" r="-101852"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5556" t="-407383" r="-4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5556" t="-407383" r="-3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5556" t="-407383" r="-2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5556" t="-407383" r="-101852"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2969691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12E18B-1495-4DB6-9D9F-EC5745FDAC3A}" type="slidenum">
              <a:rPr lang="ar-SA" altLang="en-US"/>
              <a:pPr eaLnBrk="1" hangingPunct="1"/>
              <a:t>78</a:t>
            </a:fld>
            <a:endParaRPr lang="en-US" altLang="en-US"/>
          </a:p>
        </p:txBody>
      </p:sp>
      <p:sp>
        <p:nvSpPr>
          <p:cNvPr id="153603" name="Rectangle 2"/>
          <p:cNvSpPr>
            <a:spLocks noGrp="1" noChangeArrowheads="1"/>
          </p:cNvSpPr>
          <p:nvPr>
            <p:ph type="title"/>
          </p:nvPr>
        </p:nvSpPr>
        <p:spPr/>
        <p:txBody>
          <a:bodyPr/>
          <a:lstStyle/>
          <a:p>
            <a:pPr eaLnBrk="1" hangingPunct="1"/>
            <a:r>
              <a:rPr lang="en-US" altLang="en-US" sz="3600" dirty="0" smtClean="0">
                <a:solidFill>
                  <a:schemeClr val="accent2"/>
                </a:solidFill>
              </a:rPr>
              <a:t>Compare </a:t>
            </a:r>
            <a:r>
              <a:rPr lang="en-US" altLang="en-US" sz="3600" dirty="0" smtClean="0">
                <a:solidFill>
                  <a:schemeClr val="folHlink"/>
                </a:solidFill>
              </a:rPr>
              <a:t>AR</a:t>
            </a:r>
            <a:r>
              <a:rPr lang="en-US" altLang="en-US" sz="3600" dirty="0" smtClean="0">
                <a:solidFill>
                  <a:schemeClr val="accent2"/>
                </a:solidFill>
              </a:rPr>
              <a:t> and </a:t>
            </a:r>
            <a:r>
              <a:rPr lang="en-US" altLang="en-US" sz="3600" dirty="0" smtClean="0">
                <a:solidFill>
                  <a:schemeClr val="folHlink"/>
                </a:solidFill>
              </a:rPr>
              <a:t>BB</a:t>
            </a:r>
          </a:p>
        </p:txBody>
      </p:sp>
      <mc:AlternateContent xmlns:mc="http://schemas.openxmlformats.org/markup-compatibility/2006" xmlns:a14="http://schemas.microsoft.com/office/drawing/2010/main">
        <mc:Choice Requires="a14">
          <p:graphicFrame>
            <p:nvGraphicFramePr>
              <p:cNvPr id="154627" name="Group 3"/>
              <p:cNvGraphicFramePr>
                <a:graphicFrameLocks noGrp="1"/>
              </p:cNvGraphicFramePr>
              <p:nvPr>
                <p:ph type="tbl" idx="1"/>
                <p:extLst>
                  <p:ext uri="{D42A27DB-BD31-4B8C-83A1-F6EECF244321}">
                    <p14:modId xmlns:p14="http://schemas.microsoft.com/office/powerpoint/2010/main" val="522175664"/>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4627" name="Group 3"/>
              <p:cNvGraphicFramePr>
                <a:graphicFrameLocks noGrp="1"/>
              </p:cNvGraphicFramePr>
              <p:nvPr>
                <p:ph type="tbl" idx="1"/>
                <p:extLst>
                  <p:ext uri="{D42A27DB-BD31-4B8C-83A1-F6EECF244321}">
                    <p14:modId xmlns:p14="http://schemas.microsoft.com/office/powerpoint/2010/main" val="522175664"/>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108054" r="-4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108054" r="-3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108054" r="-2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108054" r="-101852" b="-3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208054" r="-4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208054" r="-3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208054" r="-2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208054" r="-101852"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310135" r="-4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310135" r="-3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310135" r="-2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310135" r="-101852"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5556" t="-407383" r="-4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5556" t="-407383" r="-3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5556" t="-407383" r="-2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5556" t="-407383" r="-101852"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876081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2C8166-8698-4F5D-A611-2B85A13A44B1}" type="slidenum">
              <a:rPr lang="ar-SA" altLang="en-US"/>
              <a:pPr eaLnBrk="1" hangingPunct="1"/>
              <a:t>79</a:t>
            </a:fld>
            <a:endParaRPr lang="en-US" altLang="en-US"/>
          </a:p>
        </p:txBody>
      </p:sp>
      <p:sp>
        <p:nvSpPr>
          <p:cNvPr id="154627" name="Rectangle 2"/>
          <p:cNvSpPr>
            <a:spLocks noGrp="1" noChangeArrowheads="1"/>
          </p:cNvSpPr>
          <p:nvPr>
            <p:ph type="title"/>
          </p:nvPr>
        </p:nvSpPr>
        <p:spPr/>
        <p:txBody>
          <a:bodyPr/>
          <a:lstStyle/>
          <a:p>
            <a:pPr eaLnBrk="1" hangingPunct="1"/>
            <a:r>
              <a:rPr lang="en-US" altLang="en-US" sz="3600" dirty="0" smtClean="0">
                <a:solidFill>
                  <a:schemeClr val="accent2"/>
                </a:solidFill>
              </a:rPr>
              <a:t>Preference between </a:t>
            </a:r>
            <a:r>
              <a:rPr lang="en-US" altLang="en-US" sz="3600" dirty="0" smtClean="0">
                <a:solidFill>
                  <a:schemeClr val="folHlink"/>
                </a:solidFill>
              </a:rPr>
              <a:t>AR</a:t>
            </a:r>
            <a:r>
              <a:rPr lang="en-US" altLang="en-US" sz="3600" dirty="0" smtClean="0">
                <a:solidFill>
                  <a:schemeClr val="accent2"/>
                </a:solidFill>
              </a:rPr>
              <a:t> and </a:t>
            </a:r>
            <a:r>
              <a:rPr lang="en-US" altLang="en-US" sz="3600" dirty="0" smtClean="0">
                <a:solidFill>
                  <a:schemeClr val="folHlink"/>
                </a:solidFill>
              </a:rPr>
              <a:t>BB </a:t>
            </a:r>
            <a:r>
              <a:rPr lang="en-US" altLang="en-US" sz="3600" dirty="0" smtClean="0">
                <a:solidFill>
                  <a:schemeClr val="accent2"/>
                </a:solidFill>
              </a:rPr>
              <a:t>should not change…</a:t>
            </a:r>
            <a:endParaRPr lang="en-US" altLang="en-US" sz="3600" dirty="0" smtClean="0">
              <a:solidFill>
                <a:schemeClr val="folHlink"/>
              </a:solidFill>
            </a:endParaRPr>
          </a:p>
        </p:txBody>
      </p:sp>
      <mc:AlternateContent xmlns:mc="http://schemas.openxmlformats.org/markup-compatibility/2006" xmlns:a14="http://schemas.microsoft.com/office/drawing/2010/main">
        <mc:Choice Requires="a14">
          <p:graphicFrame>
            <p:nvGraphicFramePr>
              <p:cNvPr id="155651" name="Group 3"/>
              <p:cNvGraphicFramePr>
                <a:graphicFrameLocks noGrp="1"/>
              </p:cNvGraphicFramePr>
              <p:nvPr>
                <p:ph type="tbl" idx="1"/>
                <p:extLst>
                  <p:ext uri="{D42A27DB-BD31-4B8C-83A1-F6EECF244321}">
                    <p14:modId xmlns:p14="http://schemas.microsoft.com/office/powerpoint/2010/main" val="181741984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accent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accent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accent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5651" name="Group 3"/>
              <p:cNvGraphicFramePr>
                <a:graphicFrameLocks noGrp="1"/>
              </p:cNvGraphicFramePr>
              <p:nvPr>
                <p:ph type="tbl" idx="1"/>
                <p:extLst>
                  <p:ext uri="{D42A27DB-BD31-4B8C-83A1-F6EECF244321}">
                    <p14:modId xmlns:p14="http://schemas.microsoft.com/office/powerpoint/2010/main" val="181741984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108054" r="-4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108054" r="-3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108054" r="-2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108054" r="-101852" b="-3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208054" r="-4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208054" r="-3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208054" r="-2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208054" r="-101852"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310135" r="-4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310135" r="-3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310135" r="-2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310135" r="-101852"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5556" t="-407383" r="-4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5556" t="-407383" r="-3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5556" t="-407383" r="-2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5556" t="-407383" r="-101852"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6126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Subjective probabilities and choice</a:t>
            </a:r>
            <a:endParaRPr lang="en-US" sz="3600" dirty="0">
              <a:solidFill>
                <a:schemeClr val="accent5"/>
              </a:solidFill>
              <a:latin typeface="+mn-lt"/>
            </a:endParaRPr>
          </a:p>
        </p:txBody>
      </p:sp>
      <p:sp>
        <p:nvSpPr>
          <p:cNvPr id="3" name="Content Placeholder 2"/>
          <p:cNvSpPr>
            <a:spLocks noGrp="1"/>
          </p:cNvSpPr>
          <p:nvPr>
            <p:ph idx="1"/>
          </p:nvPr>
        </p:nvSpPr>
        <p:spPr/>
        <p:txBody>
          <a:bodyPr/>
          <a:lstStyle/>
          <a:p>
            <a:pPr algn="l" rtl="0">
              <a:lnSpc>
                <a:spcPct val="150000"/>
              </a:lnSpc>
              <a:spcAft>
                <a:spcPts val="450"/>
              </a:spcAft>
            </a:pPr>
            <a:r>
              <a:rPr lang="en-US" sz="2400" dirty="0" err="1" smtClean="0">
                <a:solidFill>
                  <a:srgbClr val="FF0000"/>
                </a:solidFill>
              </a:rPr>
              <a:t>Borel</a:t>
            </a:r>
            <a:r>
              <a:rPr lang="en-US" sz="2400" dirty="0" smtClean="0">
                <a:solidFill>
                  <a:srgbClr val="FF0000"/>
                </a:solidFill>
              </a:rPr>
              <a:t>, Ramsey, de Finetti</a:t>
            </a:r>
            <a:r>
              <a:rPr lang="en-US" sz="2400" dirty="0" smtClean="0"/>
              <a:t>: subjective probability should be measured by betting behavior</a:t>
            </a:r>
          </a:p>
          <a:p>
            <a:pPr marL="0" indent="0" algn="l" rtl="0">
              <a:lnSpc>
                <a:spcPct val="150000"/>
              </a:lnSpc>
              <a:spcAft>
                <a:spcPts val="450"/>
              </a:spcAft>
              <a:buNone/>
            </a:pPr>
            <a:r>
              <a:rPr lang="en-US" sz="2400" dirty="0" smtClean="0"/>
              <a:t>	“Put your money where your mouth is”</a:t>
            </a:r>
          </a:p>
          <a:p>
            <a:pPr algn="l" rtl="0">
              <a:lnSpc>
                <a:spcPct val="150000"/>
              </a:lnSpc>
              <a:spcAft>
                <a:spcPts val="450"/>
              </a:spcAft>
            </a:pPr>
            <a:r>
              <a:rPr lang="en-US" sz="2400" dirty="0" smtClean="0"/>
              <a:t>Coherent betting behavior                     maximization of expectation</a:t>
            </a:r>
          </a:p>
          <a:p>
            <a:pPr algn="l" rtl="0">
              <a:lnSpc>
                <a:spcPct val="150000"/>
              </a:lnSpc>
              <a:spcAft>
                <a:spcPts val="450"/>
              </a:spcAft>
            </a:pPr>
            <a:r>
              <a:rPr lang="en-US" sz="2400" dirty="0" smtClean="0">
                <a:solidFill>
                  <a:srgbClr val="00B050"/>
                </a:solidFill>
              </a:rPr>
              <a:t>Define</a:t>
            </a:r>
            <a:r>
              <a:rPr lang="en-US" sz="2400" dirty="0" smtClean="0"/>
              <a:t> probabilities by behavior</a:t>
            </a:r>
          </a:p>
          <a:p>
            <a:pPr>
              <a:lnSpc>
                <a:spcPct val="150000"/>
              </a:lnSpc>
              <a:spcAft>
                <a:spcPts val="450"/>
              </a:spcAft>
            </a:pPr>
            <a:endParaRPr lang="en-US" dirty="0"/>
          </a:p>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8</a:t>
            </a:fld>
            <a:endParaRPr lang="en-US"/>
          </a:p>
        </p:txBody>
      </p:sp>
      <p:sp>
        <p:nvSpPr>
          <p:cNvPr id="5" name="Right Arrow 4"/>
          <p:cNvSpPr/>
          <p:nvPr/>
        </p:nvSpPr>
        <p:spPr>
          <a:xfrm>
            <a:off x="4860032" y="3681444"/>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3533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CAF64-7713-43FA-BA65-18D916DAE964}" type="slidenum">
              <a:rPr lang="ar-SA" altLang="en-US"/>
              <a:pPr eaLnBrk="1" hangingPunct="1"/>
              <a:t>80</a:t>
            </a:fld>
            <a:endParaRPr lang="en-US" altLang="en-US"/>
          </a:p>
        </p:txBody>
      </p:sp>
      <p:sp>
        <p:nvSpPr>
          <p:cNvPr id="155651" name="Rectangle 2"/>
          <p:cNvSpPr>
            <a:spLocks noGrp="1" noChangeArrowheads="1"/>
          </p:cNvSpPr>
          <p:nvPr>
            <p:ph type="title"/>
          </p:nvPr>
        </p:nvSpPr>
        <p:spPr/>
        <p:txBody>
          <a:bodyPr/>
          <a:lstStyle/>
          <a:p>
            <a:pPr eaLnBrk="1" hangingPunct="1"/>
            <a:r>
              <a:rPr lang="en-US" altLang="en-US" sz="3600" dirty="0" smtClean="0">
                <a:solidFill>
                  <a:schemeClr val="accent2"/>
                </a:solidFill>
              </a:rPr>
              <a:t>But then we get </a:t>
            </a:r>
            <a:r>
              <a:rPr lang="en-US" altLang="en-US" sz="3600" dirty="0" smtClean="0">
                <a:solidFill>
                  <a:schemeClr val="folHlink"/>
                </a:solidFill>
              </a:rPr>
              <a:t>BR</a:t>
            </a:r>
            <a:r>
              <a:rPr lang="en-US" altLang="en-US" sz="3600" dirty="0" smtClean="0">
                <a:solidFill>
                  <a:schemeClr val="accent2"/>
                </a:solidFill>
              </a:rPr>
              <a:t> and </a:t>
            </a:r>
            <a:r>
              <a:rPr lang="en-US" altLang="en-US" sz="3600" dirty="0" smtClean="0">
                <a:solidFill>
                  <a:schemeClr val="folHlink"/>
                </a:solidFill>
              </a:rPr>
              <a:t>AB</a:t>
            </a:r>
            <a:r>
              <a:rPr lang="en-US" altLang="en-US" sz="3600" dirty="0" smtClean="0">
                <a:solidFill>
                  <a:schemeClr val="accent2"/>
                </a:solidFill>
              </a:rPr>
              <a:t>…</a:t>
            </a:r>
            <a:endParaRPr lang="en-US" altLang="en-US" sz="3600" dirty="0" smtClean="0">
              <a:solidFill>
                <a:schemeClr val="folHlink"/>
              </a:solidFill>
            </a:endParaRPr>
          </a:p>
        </p:txBody>
      </p:sp>
      <mc:AlternateContent xmlns:mc="http://schemas.openxmlformats.org/markup-compatibility/2006" xmlns:a14="http://schemas.microsoft.com/office/drawing/2010/main">
        <mc:Choice Requires="a14">
          <p:graphicFrame>
            <p:nvGraphicFramePr>
              <p:cNvPr id="156675" name="Group 3"/>
              <p:cNvGraphicFramePr>
                <a:graphicFrameLocks noGrp="1"/>
              </p:cNvGraphicFramePr>
              <p:nvPr>
                <p:ph type="tbl" idx="1"/>
                <p:extLst>
                  <p:ext uri="{D42A27DB-BD31-4B8C-83A1-F6EECF244321}">
                    <p14:modId xmlns:p14="http://schemas.microsoft.com/office/powerpoint/2010/main" val="269758127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100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rgbClr val="009900"/>
                                    </a:solidFill>
                                    <a:effectLst/>
                                    <a:latin typeface="Cambria Math" panose="02040503050406030204" pitchFamily="18" charset="0"/>
                                    <a:cs typeface="Arial" charset="0"/>
                                  </a:rPr>
                                  <m:t>0</m:t>
                                </m:r>
                              </m:oMath>
                            </m:oMathPara>
                          </a14:m>
                          <a:endParaRPr kumimoji="0" lang="en-US" sz="2400" b="0" i="0" u="none" strike="noStrike" cap="none" normalizeH="0" baseline="0" smtClean="0">
                            <a:ln>
                              <a:noFill/>
                            </a:ln>
                            <a:solidFill>
                              <a:srgbClr val="0099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dirty="0" smtClean="0">
                                    <a:ln>
                                      <a:noFill/>
                                    </a:ln>
                                    <a:solidFill>
                                      <a:schemeClr val="tx1"/>
                                    </a:solidFill>
                                    <a:effectLst/>
                                    <a:latin typeface="Cambria Math" panose="02040503050406030204" pitchFamily="18" charset="0"/>
                                    <a:cs typeface="Arial" charset="0"/>
                                  </a:rPr>
                                  <m:t>0</m:t>
                                </m:r>
                              </m:oMath>
                            </m:oMathPara>
                          </a14:m>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56675" name="Group 3"/>
              <p:cNvGraphicFramePr>
                <a:graphicFrameLocks noGrp="1"/>
              </p:cNvGraphicFramePr>
              <p:nvPr>
                <p:ph type="tbl" idx="1"/>
                <p:extLst>
                  <p:ext uri="{D42A27DB-BD31-4B8C-83A1-F6EECF244321}">
                    <p14:modId xmlns:p14="http://schemas.microsoft.com/office/powerpoint/2010/main" val="2697581271"/>
                  </p:ext>
                </p:extLst>
              </p:nvPr>
            </p:nvGraphicFramePr>
            <p:xfrm>
              <a:off x="457200" y="1600200"/>
              <a:ext cx="8229600" cy="4565650"/>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44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4 (BB)</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3 (BR)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2 (RB)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800000"/>
                              </a:solidFill>
                              <a:effectLst/>
                              <a:latin typeface="Arial" charset="0"/>
                              <a:cs typeface="Arial" charset="0"/>
                            </a:rPr>
                            <a:t>State 1 (RR)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108054" r="-4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108054" r="-3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108054" r="-201852" b="-3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108054" r="-101852" b="-3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208054" r="-4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208054" r="-3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208054" r="-201852" b="-202685"/>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208054" r="-101852" b="-202685"/>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AB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5556" t="-310135" r="-4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105556" t="-310135" r="-3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5556" t="-310135" r="-201852" b="-104054"/>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5556" t="-310135" r="-101852" b="-104054"/>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p>
                          <a:endParaRPr lang="en-US"/>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5556" t="-407383" r="-4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105556" t="-407383" r="-3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5556" t="-407383" r="-201852" b="-3356"/>
                          </a:stretch>
                        </a:blipFill>
                      </a:tcPr>
                    </a:tc>
                    <a:tc>
                      <a:txBody>
                        <a:bodyPr/>
                        <a:lstStyle/>
                        <a:p>
                          <a:endParaRPr lang="en-US"/>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5556" t="-407383" r="-101852" b="-3356"/>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Arial" charset="0"/>
                              <a:cs typeface="Arial" charset="0"/>
                            </a:rPr>
                            <a:t>BB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2518766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descriptive problem</a:t>
            </a:r>
            <a:endParaRPr lang="en-US" sz="3600" dirty="0">
              <a:solidFill>
                <a:schemeClr val="accent5"/>
              </a:solidFill>
              <a:latin typeface="+mn-lt"/>
            </a:endParaRPr>
          </a:p>
        </p:txBody>
      </p:sp>
      <p:sp>
        <p:nvSpPr>
          <p:cNvPr id="3" name="Content Placeholder 2"/>
          <p:cNvSpPr>
            <a:spLocks noGrp="1"/>
          </p:cNvSpPr>
          <p:nvPr>
            <p:ph idx="1"/>
          </p:nvPr>
        </p:nvSpPr>
        <p:spPr/>
        <p:txBody>
          <a:bodyPr/>
          <a:lstStyle/>
          <a:p>
            <a:pPr marL="0" indent="0" algn="l" rtl="0">
              <a:lnSpc>
                <a:spcPct val="150000"/>
              </a:lnSpc>
              <a:spcAft>
                <a:spcPts val="450"/>
              </a:spcAft>
              <a:buNone/>
            </a:pPr>
            <a:r>
              <a:rPr lang="en-US" sz="2400" dirty="0" smtClean="0"/>
              <a:t>People often do not behave as if there had subjective probabilities</a:t>
            </a:r>
          </a:p>
          <a:p>
            <a:pPr algn="l" rtl="0">
              <a:lnSpc>
                <a:spcPct val="150000"/>
              </a:lnSpc>
              <a:spcAft>
                <a:spcPts val="450"/>
              </a:spcAft>
            </a:pPr>
            <a:r>
              <a:rPr lang="en-US" sz="2400" dirty="0" smtClean="0"/>
              <a:t>Investment in financial markets</a:t>
            </a:r>
          </a:p>
          <a:p>
            <a:pPr algn="l" rtl="0">
              <a:lnSpc>
                <a:spcPct val="150000"/>
              </a:lnSpc>
              <a:spcAft>
                <a:spcPts val="450"/>
              </a:spcAft>
            </a:pPr>
            <a:r>
              <a:rPr lang="en-US" sz="2400" dirty="0" smtClean="0"/>
              <a:t>Fear of epidemics, financial crises, terrorist attacks…</a:t>
            </a:r>
            <a:endParaRPr lang="en-US" sz="2400"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81</a:t>
            </a:fld>
            <a:endParaRPr lang="en-US"/>
          </a:p>
        </p:txBody>
      </p:sp>
    </p:spTree>
    <p:extLst>
      <p:ext uri="{BB962C8B-B14F-4D97-AF65-F5344CB8AC3E}">
        <p14:creationId xmlns:p14="http://schemas.microsoft.com/office/powerpoint/2010/main" val="1069879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normative problem</a:t>
            </a:r>
            <a:endParaRPr lang="en-US" sz="3600" dirty="0">
              <a:solidFill>
                <a:schemeClr val="accent5"/>
              </a:solidFill>
              <a:latin typeface="+mn-lt"/>
            </a:endParaRPr>
          </a:p>
        </p:txBody>
      </p:sp>
      <p:sp>
        <p:nvSpPr>
          <p:cNvPr id="3" name="Content Placeholder 2"/>
          <p:cNvSpPr>
            <a:spLocks noGrp="1"/>
          </p:cNvSpPr>
          <p:nvPr>
            <p:ph idx="1"/>
          </p:nvPr>
        </p:nvSpPr>
        <p:spPr/>
        <p:txBody>
          <a:bodyPr/>
          <a:lstStyle/>
          <a:p>
            <a:pPr algn="l" rtl="0">
              <a:lnSpc>
                <a:spcPct val="150000"/>
              </a:lnSpc>
              <a:spcAft>
                <a:spcPts val="450"/>
              </a:spcAft>
            </a:pPr>
            <a:r>
              <a:rPr lang="en-US" sz="2400" dirty="0" smtClean="0"/>
              <a:t>It is not obvious that it is </a:t>
            </a:r>
            <a:r>
              <a:rPr lang="en-US" sz="2400" dirty="0" smtClean="0">
                <a:solidFill>
                  <a:srgbClr val="FF0000"/>
                </a:solidFill>
              </a:rPr>
              <a:t>rational</a:t>
            </a:r>
            <a:r>
              <a:rPr lang="en-US" sz="2400" dirty="0" smtClean="0"/>
              <a:t> to behave as if there were probabilities</a:t>
            </a:r>
          </a:p>
          <a:p>
            <a:pPr algn="l" rtl="0">
              <a:lnSpc>
                <a:spcPct val="150000"/>
              </a:lnSpc>
              <a:spcAft>
                <a:spcPts val="450"/>
              </a:spcAft>
            </a:pPr>
            <a:r>
              <a:rPr lang="en-US" sz="2400" dirty="0" smtClean="0"/>
              <a:t>What’s the probability that all </a:t>
            </a:r>
            <a:r>
              <a:rPr lang="en-US" sz="2400" dirty="0" err="1" smtClean="0">
                <a:solidFill>
                  <a:srgbClr val="7030A0"/>
                </a:solidFill>
              </a:rPr>
              <a:t>Arbodytes</a:t>
            </a:r>
            <a:r>
              <a:rPr lang="en-US" sz="2400" dirty="0" smtClean="0">
                <a:solidFill>
                  <a:srgbClr val="7030A0"/>
                </a:solidFill>
              </a:rPr>
              <a:t> </a:t>
            </a:r>
            <a:r>
              <a:rPr lang="en-US" sz="2400" dirty="0" smtClean="0"/>
              <a:t>are</a:t>
            </a:r>
            <a:r>
              <a:rPr lang="en-US" sz="2400" dirty="0" smtClean="0">
                <a:solidFill>
                  <a:srgbClr val="7030A0"/>
                </a:solidFill>
              </a:rPr>
              <a:t> </a:t>
            </a:r>
            <a:r>
              <a:rPr lang="en-US" sz="2400" dirty="0" err="1" smtClean="0">
                <a:solidFill>
                  <a:srgbClr val="7030A0"/>
                </a:solidFill>
              </a:rPr>
              <a:t>Cyclophines</a:t>
            </a:r>
            <a:r>
              <a:rPr lang="en-US" sz="2400" dirty="0" smtClean="0"/>
              <a:t>?</a:t>
            </a:r>
          </a:p>
          <a:p>
            <a:pPr lvl="1" algn="l" rtl="0">
              <a:lnSpc>
                <a:spcPct val="150000"/>
              </a:lnSpc>
              <a:spcAft>
                <a:spcPts val="450"/>
              </a:spcAft>
            </a:pPr>
            <a:r>
              <a:rPr lang="en-US" sz="2400" dirty="0" smtClean="0"/>
              <a:t>(I made up these words)</a:t>
            </a:r>
          </a:p>
          <a:p>
            <a:pPr lvl="1" algn="l" rtl="0">
              <a:lnSpc>
                <a:spcPct val="150000"/>
              </a:lnSpc>
              <a:spcAft>
                <a:spcPts val="450"/>
              </a:spcAft>
            </a:pPr>
            <a:r>
              <a:rPr lang="en-US" sz="2400" dirty="0" smtClean="0"/>
              <a:t>50%-50% ?  How about the converse?  How about the two being disjoint?  How about meta-</a:t>
            </a:r>
            <a:r>
              <a:rPr lang="en-US" sz="2400" dirty="0" err="1" smtClean="0"/>
              <a:t>Arbodytes</a:t>
            </a:r>
            <a:r>
              <a:rPr lang="en-US" sz="2400" dirty="0" smtClean="0"/>
              <a:t>?</a:t>
            </a:r>
          </a:p>
          <a:p>
            <a:pPr lvl="1" algn="l" rtl="0">
              <a:lnSpc>
                <a:spcPct val="150000"/>
              </a:lnSpc>
              <a:spcAft>
                <a:spcPts val="450"/>
              </a:spcAft>
            </a:pPr>
            <a:endParaRPr lang="en-US" sz="2400" dirty="0"/>
          </a:p>
        </p:txBody>
      </p:sp>
      <p:sp>
        <p:nvSpPr>
          <p:cNvPr id="4" name="Slide Number Placeholder 3"/>
          <p:cNvSpPr>
            <a:spLocks noGrp="1"/>
          </p:cNvSpPr>
          <p:nvPr>
            <p:ph type="sldNum" sz="quarter" idx="12"/>
          </p:nvPr>
        </p:nvSpPr>
        <p:spPr/>
        <p:txBody>
          <a:bodyPr/>
          <a:lstStyle/>
          <a:p>
            <a:fld id="{06774EDB-5128-495D-A010-41C131598724}" type="slidenum">
              <a:rPr lang="en-US" smtClean="0"/>
              <a:t>82</a:t>
            </a:fld>
            <a:endParaRPr lang="en-US"/>
          </a:p>
        </p:txBody>
      </p:sp>
    </p:spTree>
    <p:extLst>
      <p:ext uri="{BB962C8B-B14F-4D97-AF65-F5344CB8AC3E}">
        <p14:creationId xmlns:p14="http://schemas.microsoft.com/office/powerpoint/2010/main" val="36859043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normative problem</a:t>
            </a:r>
            <a:endParaRPr lang="en-US" sz="3600" dirty="0">
              <a:solidFill>
                <a:schemeClr val="accent5"/>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lnSpc>
                    <a:spcPct val="150000"/>
                  </a:lnSpc>
                  <a:spcAft>
                    <a:spcPts val="450"/>
                  </a:spcAft>
                </a:pPr>
                <a:r>
                  <a:rPr lang="en-US" sz="2400" dirty="0" smtClean="0"/>
                  <a:t>The main point: the Bayesian approach doesn’t have the language to say “</a:t>
                </a:r>
                <a:r>
                  <a:rPr lang="en-US" sz="2400" dirty="0" smtClean="0">
                    <a:solidFill>
                      <a:srgbClr val="FF0000"/>
                    </a:solidFill>
                  </a:rPr>
                  <a:t>I don’t have any idea</a:t>
                </a:r>
                <a:r>
                  <a:rPr lang="en-US" sz="2400" dirty="0" smtClean="0"/>
                  <a:t>”</a:t>
                </a:r>
              </a:p>
              <a:p>
                <a:pPr algn="l" rtl="0">
                  <a:lnSpc>
                    <a:spcPct val="150000"/>
                  </a:lnSpc>
                  <a:spcAft>
                    <a:spcPts val="450"/>
                  </a:spcAft>
                </a:pPr>
                <a:r>
                  <a:rPr lang="en-US" sz="2400" dirty="0" smtClean="0"/>
                  <a:t>“I don’t know” is countered by “</a:t>
                </a:r>
                <a:r>
                  <a:rPr lang="en-US" sz="2400" dirty="0" smtClean="0">
                    <a:solidFill>
                      <a:srgbClr val="00B050"/>
                    </a:solidFill>
                  </a:rPr>
                  <a:t>How much </a:t>
                </a:r>
                <a:r>
                  <a:rPr lang="en-US" sz="2400" dirty="0" smtClean="0"/>
                  <a:t>do you not know?  </a:t>
                </a:r>
                <a14:m>
                  <m:oMath xmlns:m="http://schemas.openxmlformats.org/officeDocument/2006/math">
                    <m:r>
                      <a:rPr lang="en-US" sz="2400" i="1" dirty="0" smtClean="0">
                        <a:latin typeface="Cambria Math"/>
                      </a:rPr>
                      <m:t>0</m:t>
                    </m:r>
                    <m:r>
                      <a:rPr lang="en-US" sz="2400" i="1" dirty="0" smtClean="0">
                        <a:latin typeface="Cambria Math"/>
                      </a:rPr>
                      <m:t>.</m:t>
                    </m:r>
                    <m:r>
                      <a:rPr lang="en-US" sz="2400" i="1" dirty="0" smtClean="0">
                        <a:latin typeface="Cambria Math"/>
                      </a:rPr>
                      <m:t>75</m:t>
                    </m:r>
                  </m:oMath>
                </a14:m>
                <a:r>
                  <a:rPr lang="en-US" sz="2400" dirty="0" smtClean="0"/>
                  <a:t>?  </a:t>
                </a:r>
                <a14:m>
                  <m:oMath xmlns:m="http://schemas.openxmlformats.org/officeDocument/2006/math">
                    <m:r>
                      <a:rPr lang="en-US" sz="2400" i="1" dirty="0" smtClean="0">
                        <a:latin typeface="Cambria Math"/>
                      </a:rPr>
                      <m:t>0</m:t>
                    </m:r>
                    <m:r>
                      <a:rPr lang="en-US" sz="2400" i="1" dirty="0" smtClean="0">
                        <a:latin typeface="Cambria Math"/>
                      </a:rPr>
                      <m:t>.</m:t>
                    </m:r>
                    <m:r>
                      <a:rPr lang="en-US" sz="2400" i="1" dirty="0" smtClean="0">
                        <a:latin typeface="Cambria Math"/>
                      </a:rPr>
                      <m:t>74</m:t>
                    </m:r>
                  </m:oMath>
                </a14:m>
                <a:r>
                  <a:rPr lang="en-US" sz="2400" dirty="0" smtClean="0"/>
                  <a:t>?”</a:t>
                </a:r>
                <a:endParaRPr lang="en-US" sz="2000" dirty="0" smtClean="0"/>
              </a:p>
              <a:p>
                <a:pPr marL="0" indent="0">
                  <a:lnSpc>
                    <a:spcPct val="150000"/>
                  </a:lnSpc>
                  <a:spcAft>
                    <a:spcPts val="450"/>
                  </a:spcAf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r="-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774EDB-5128-495D-A010-41C131598724}" type="slidenum">
              <a:rPr lang="en-US" smtClean="0"/>
              <a:t>83</a:t>
            </a:fld>
            <a:endParaRPr lang="en-US"/>
          </a:p>
        </p:txBody>
      </p:sp>
    </p:spTree>
    <p:extLst>
      <p:ext uri="{BB962C8B-B14F-4D97-AF65-F5344CB8AC3E}">
        <p14:creationId xmlns:p14="http://schemas.microsoft.com/office/powerpoint/2010/main" val="1376346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Why aren’t we convinced by Savage?</a:t>
            </a:r>
            <a:endParaRPr lang="en-US" sz="3600" dirty="0">
              <a:solidFill>
                <a:schemeClr val="accent5"/>
              </a:solidFill>
              <a:latin typeface="+mn-lt"/>
            </a:endParaRPr>
          </a:p>
        </p:txBody>
      </p:sp>
      <p:sp>
        <p:nvSpPr>
          <p:cNvPr id="3" name="Content Placeholder 2"/>
          <p:cNvSpPr>
            <a:spLocks noGrp="1"/>
          </p:cNvSpPr>
          <p:nvPr>
            <p:ph idx="1"/>
          </p:nvPr>
        </p:nvSpPr>
        <p:spPr/>
        <p:txBody>
          <a:bodyPr/>
          <a:lstStyle/>
          <a:p>
            <a:pPr algn="l" rtl="0">
              <a:lnSpc>
                <a:spcPct val="150000"/>
              </a:lnSpc>
              <a:spcAft>
                <a:spcPts val="450"/>
              </a:spcAft>
            </a:pPr>
            <a:r>
              <a:rPr lang="en-US" sz="2400" dirty="0" smtClean="0"/>
              <a:t>Well, it depends to a large extent on the state space</a:t>
            </a:r>
          </a:p>
          <a:p>
            <a:pPr algn="l" rtl="0">
              <a:lnSpc>
                <a:spcPct val="150000"/>
              </a:lnSpc>
              <a:spcAft>
                <a:spcPts val="450"/>
              </a:spcAft>
            </a:pPr>
            <a:r>
              <a:rPr lang="en-US" sz="2400" dirty="0" smtClean="0"/>
              <a:t>When it is theoretically constructed, the axioms are less compelling</a:t>
            </a:r>
          </a:p>
          <a:p>
            <a:pPr algn="l" rtl="0">
              <a:lnSpc>
                <a:spcPct val="150000"/>
              </a:lnSpc>
              <a:spcAft>
                <a:spcPts val="450"/>
              </a:spcAft>
            </a:pPr>
            <a:r>
              <a:rPr lang="en-US" sz="2400" dirty="0" smtClean="0"/>
              <a:t>Even the two-urn example required construction</a:t>
            </a:r>
          </a:p>
          <a:p>
            <a:pPr algn="l" rtl="0">
              <a:lnSpc>
                <a:spcPct val="150000"/>
              </a:lnSpc>
              <a:spcAft>
                <a:spcPts val="450"/>
              </a:spcAft>
            </a:pPr>
            <a:r>
              <a:rPr lang="en-US" sz="2400" dirty="0" smtClean="0"/>
              <a:t>In real-life examples we may never even observe a state</a:t>
            </a:r>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84</a:t>
            </a:fld>
            <a:endParaRPr lang="en-US"/>
          </a:p>
        </p:txBody>
      </p:sp>
    </p:spTree>
    <p:extLst>
      <p:ext uri="{BB962C8B-B14F-4D97-AF65-F5344CB8AC3E}">
        <p14:creationId xmlns:p14="http://schemas.microsoft.com/office/powerpoint/2010/main" val="668469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Non-Bayesian models</a:t>
            </a:r>
            <a:endParaRPr lang="en-US" sz="3600" dirty="0">
              <a:solidFill>
                <a:schemeClr val="accent5"/>
              </a:solidFill>
              <a:latin typeface="+mn-lt"/>
            </a:endParaRPr>
          </a:p>
        </p:txBody>
      </p:sp>
      <p:sp>
        <p:nvSpPr>
          <p:cNvPr id="3" name="Content Placeholder 2"/>
          <p:cNvSpPr>
            <a:spLocks noGrp="1"/>
          </p:cNvSpPr>
          <p:nvPr>
            <p:ph idx="1"/>
          </p:nvPr>
        </p:nvSpPr>
        <p:spPr>
          <a:xfrm>
            <a:off x="457200" y="1600200"/>
            <a:ext cx="6275040" cy="4525963"/>
          </a:xfrm>
        </p:spPr>
        <p:txBody>
          <a:bodyPr/>
          <a:lstStyle/>
          <a:p>
            <a:pPr marL="457200" lvl="1" indent="0" algn="l" rtl="0">
              <a:lnSpc>
                <a:spcPct val="150000"/>
              </a:lnSpc>
              <a:spcAft>
                <a:spcPts val="450"/>
              </a:spcAft>
              <a:buNone/>
            </a:pPr>
            <a:r>
              <a:rPr lang="en-US" sz="2400" dirty="0" smtClean="0"/>
              <a:t>Pioneering work: Choquet Expected Utility by </a:t>
            </a:r>
            <a:r>
              <a:rPr lang="en-US" sz="2400" dirty="0" smtClean="0">
                <a:solidFill>
                  <a:srgbClr val="7030A0"/>
                </a:solidFill>
              </a:rPr>
              <a:t>David Schmeidler</a:t>
            </a:r>
          </a:p>
          <a:p>
            <a:pPr marL="457200" lvl="1" indent="0" algn="l" rtl="0">
              <a:lnSpc>
                <a:spcPct val="150000"/>
              </a:lnSpc>
              <a:spcAft>
                <a:spcPts val="450"/>
              </a:spcAft>
              <a:buNone/>
            </a:pPr>
            <a:endParaRPr lang="en-US" sz="2400" dirty="0">
              <a:solidFill>
                <a:srgbClr val="7030A0"/>
              </a:solidFill>
            </a:endParaRPr>
          </a:p>
          <a:p>
            <a:pPr marL="457200" lvl="1" indent="0" algn="l" rtl="0">
              <a:lnSpc>
                <a:spcPct val="150000"/>
              </a:lnSpc>
              <a:spcAft>
                <a:spcPts val="450"/>
              </a:spcAft>
              <a:buNone/>
            </a:pPr>
            <a:r>
              <a:rPr lang="en-US" sz="2400" dirty="0" smtClean="0"/>
              <a:t>The idea: if “probabilities” reflect willingness to bet, maybe they shouldn’t add up </a:t>
            </a:r>
            <a:endParaRPr lang="en-US" sz="2400"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85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058" y="1844824"/>
            <a:ext cx="1800023" cy="1872208"/>
          </a:xfrm>
          <a:prstGeom prst="rect">
            <a:avLst/>
          </a:prstGeom>
        </p:spPr>
      </p:pic>
      <p:sp>
        <p:nvSpPr>
          <p:cNvPr id="6" name="TextBox 5"/>
          <p:cNvSpPr txBox="1"/>
          <p:nvPr/>
        </p:nvSpPr>
        <p:spPr>
          <a:xfrm>
            <a:off x="6858809" y="3933056"/>
            <a:ext cx="2170584" cy="646331"/>
          </a:xfrm>
          <a:prstGeom prst="rect">
            <a:avLst/>
          </a:prstGeom>
          <a:noFill/>
        </p:spPr>
        <p:txBody>
          <a:bodyPr wrap="square" rtlCol="0">
            <a:spAutoFit/>
          </a:bodyPr>
          <a:lstStyle/>
          <a:p>
            <a:r>
              <a:rPr lang="en-US" dirty="0" smtClean="0"/>
              <a:t>David Schmeidler (b. 1939)</a:t>
            </a:r>
            <a:endParaRPr lang="en-US" dirty="0"/>
          </a:p>
        </p:txBody>
      </p:sp>
    </p:spTree>
    <p:extLst>
      <p:ext uri="{BB962C8B-B14F-4D97-AF65-F5344CB8AC3E}">
        <p14:creationId xmlns:p14="http://schemas.microsoft.com/office/powerpoint/2010/main" val="418389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Non-additive probabilities</a:t>
            </a:r>
            <a:endParaRPr lang="en-US" sz="3600" dirty="0">
              <a:solidFill>
                <a:schemeClr val="accent5"/>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rtl="0">
                  <a:lnSpc>
                    <a:spcPct val="150000"/>
                  </a:lnSpc>
                  <a:spcAft>
                    <a:spcPts val="450"/>
                  </a:spcAft>
                  <a:buNone/>
                </a:pPr>
                <a:r>
                  <a:rPr lang="en-US" sz="2400" dirty="0"/>
                  <a:t>a</a:t>
                </a:r>
                <a:r>
                  <a:rPr lang="en-US" sz="2400" dirty="0" smtClean="0"/>
                  <a:t>ka “</a:t>
                </a:r>
                <a:r>
                  <a:rPr lang="en-US" sz="2400" dirty="0" smtClean="0">
                    <a:solidFill>
                      <a:srgbClr val="0070C0"/>
                    </a:solidFill>
                  </a:rPr>
                  <a:t>capacities</a:t>
                </a:r>
                <a:r>
                  <a:rPr lang="en-US" sz="2400" dirty="0" smtClean="0"/>
                  <a:t>”</a:t>
                </a:r>
              </a:p>
              <a:p>
                <a:pPr marL="0" indent="0" algn="l" rtl="0">
                  <a:lnSpc>
                    <a:spcPct val="150000"/>
                  </a:lnSpc>
                  <a:spcAft>
                    <a:spcPts val="450"/>
                  </a:spcAft>
                  <a:buNone/>
                </a:pPr>
                <a:r>
                  <a:rPr lang="en-US" sz="2400" dirty="0" smtClean="0"/>
                  <a:t>Set functions </a:t>
                </a:r>
                <a:r>
                  <a:rPr lang="en-US" sz="2000" dirty="0" smtClean="0"/>
                  <a:t>(on events) </a:t>
                </a:r>
                <a:r>
                  <a:rPr lang="en-US" sz="2400" dirty="0" smtClean="0"/>
                  <a:t>that are monotone </a:t>
                </a:r>
                <a:r>
                  <a:rPr lang="en-US" sz="2000" dirty="0" smtClean="0"/>
                  <a:t>(with respect to set inclusion)</a:t>
                </a:r>
                <a:r>
                  <a:rPr lang="en-US" sz="2400" dirty="0" smtClean="0"/>
                  <a:t> but need not be additive</a:t>
                </a:r>
              </a:p>
              <a:p>
                <a:pPr marL="0" indent="0" algn="l" rtl="0">
                  <a:lnSpc>
                    <a:spcPct val="150000"/>
                  </a:lnSpc>
                  <a:spcAft>
                    <a:spcPts val="450"/>
                  </a:spcAft>
                  <a:buNone/>
                </a:pPr>
                <a:r>
                  <a:rPr lang="en-US" sz="2400" dirty="0" smtClean="0"/>
                  <a:t>Thus, we can have</a:t>
                </a:r>
              </a:p>
              <a:p>
                <a:pPr marL="0" indent="0" algn="l" rtl="0">
                  <a:lnSpc>
                    <a:spcPct val="150000"/>
                  </a:lnSpc>
                  <a:spcAft>
                    <a:spcPts val="450"/>
                  </a:spcAft>
                  <a:buNone/>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𝑣</m:t>
                      </m:r>
                      <m:d>
                        <m:dPr>
                          <m:ctrlPr>
                            <a:rPr lang="en-US" sz="2400" b="0" i="1" smtClean="0">
                              <a:solidFill>
                                <a:srgbClr val="0070C0"/>
                              </a:solidFill>
                              <a:latin typeface="Cambria Math" panose="02040503050406030204" pitchFamily="18" charset="0"/>
                            </a:rPr>
                          </m:ctrlPr>
                        </m:dPr>
                        <m:e>
                          <m:r>
                            <a:rPr lang="en-US" sz="2400" b="0" i="1" smtClean="0">
                              <a:solidFill>
                                <a:srgbClr val="FF0000"/>
                              </a:solidFill>
                              <a:latin typeface="Cambria Math"/>
                            </a:rPr>
                            <m:t>𝑅𝑒𝑑</m:t>
                          </m:r>
                        </m:e>
                      </m:d>
                      <m:r>
                        <a:rPr lang="en-US" sz="2400" b="0" i="1" smtClean="0">
                          <a:solidFill>
                            <a:srgbClr val="0070C0"/>
                          </a:solidFill>
                          <a:latin typeface="Cambria Math"/>
                        </a:rPr>
                        <m:t>=</m:t>
                      </m:r>
                      <m:r>
                        <a:rPr lang="en-US" sz="2400" b="0" i="1" smtClean="0">
                          <a:solidFill>
                            <a:srgbClr val="0070C0"/>
                          </a:solidFill>
                          <a:latin typeface="Cambria Math"/>
                        </a:rPr>
                        <m:t>𝑣</m:t>
                      </m:r>
                      <m:d>
                        <m:dPr>
                          <m:ctrlPr>
                            <a:rPr lang="en-US" sz="2400" b="0" i="1" smtClean="0">
                              <a:solidFill>
                                <a:srgbClr val="0070C0"/>
                              </a:solidFill>
                              <a:latin typeface="Cambria Math" panose="02040503050406030204" pitchFamily="18" charset="0"/>
                            </a:rPr>
                          </m:ctrlPr>
                        </m:dPr>
                        <m:e>
                          <m:r>
                            <a:rPr lang="en-US" sz="2400" b="0" i="1" smtClean="0">
                              <a:solidFill>
                                <a:schemeClr val="tx1"/>
                              </a:solidFill>
                              <a:latin typeface="Cambria Math"/>
                            </a:rPr>
                            <m:t>𝐵𝑙𝑎𝑐𝑘</m:t>
                          </m:r>
                        </m:e>
                      </m:d>
                      <m:r>
                        <a:rPr lang="en-US" sz="2400" b="0" i="1" smtClean="0">
                          <a:solidFill>
                            <a:srgbClr val="0070C0"/>
                          </a:solidFill>
                          <a:latin typeface="Cambria Math"/>
                        </a:rPr>
                        <m:t>=</m:t>
                      </m:r>
                      <m:r>
                        <a:rPr lang="en-US" sz="2400" b="0" i="1" smtClean="0">
                          <a:solidFill>
                            <a:srgbClr val="0070C0"/>
                          </a:solidFill>
                          <a:latin typeface="Cambria Math"/>
                        </a:rPr>
                        <m:t>0</m:t>
                      </m:r>
                      <m:r>
                        <a:rPr lang="en-US" sz="2400" b="0" i="1" smtClean="0">
                          <a:solidFill>
                            <a:srgbClr val="0070C0"/>
                          </a:solidFill>
                          <a:latin typeface="Cambria Math"/>
                        </a:rPr>
                        <m:t>.</m:t>
                      </m:r>
                      <m:r>
                        <a:rPr lang="en-US" sz="2400" b="0" i="1" smtClean="0">
                          <a:solidFill>
                            <a:srgbClr val="0070C0"/>
                          </a:solidFill>
                          <a:latin typeface="Cambria Math"/>
                        </a:rPr>
                        <m:t>3</m:t>
                      </m:r>
                    </m:oMath>
                  </m:oMathPara>
                </a14:m>
                <a:endParaRPr lang="en-US" sz="2400" b="0" dirty="0" smtClean="0">
                  <a:solidFill>
                    <a:srgbClr val="0070C0"/>
                  </a:solidFill>
                </a:endParaRPr>
              </a:p>
              <a:p>
                <a:pPr marL="0" indent="0" algn="l" rtl="0">
                  <a:lnSpc>
                    <a:spcPct val="150000"/>
                  </a:lnSpc>
                  <a:spcAft>
                    <a:spcPts val="450"/>
                  </a:spcAft>
                  <a:buNone/>
                </a:pPr>
                <a:r>
                  <a:rPr lang="en-US" sz="2400" dirty="0"/>
                  <a:t>w</a:t>
                </a:r>
                <a:r>
                  <a:rPr lang="en-US" sz="2400" dirty="0" smtClean="0"/>
                  <a:t>hile</a:t>
                </a:r>
              </a:p>
              <a:p>
                <a:pPr marL="0" indent="0" algn="l" rtl="0">
                  <a:lnSpc>
                    <a:spcPct val="150000"/>
                  </a:lnSpc>
                  <a:spcAft>
                    <a:spcPts val="450"/>
                  </a:spcAft>
                  <a:buNone/>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𝑣</m:t>
                      </m:r>
                      <m:d>
                        <m:dPr>
                          <m:ctrlPr>
                            <a:rPr lang="en-US" sz="2400" b="0" i="1" smtClean="0">
                              <a:solidFill>
                                <a:srgbClr val="0070C0"/>
                              </a:solidFill>
                              <a:latin typeface="Cambria Math" panose="02040503050406030204" pitchFamily="18" charset="0"/>
                            </a:rPr>
                          </m:ctrlPr>
                        </m:dPr>
                        <m:e>
                          <m:r>
                            <a:rPr lang="en-US" sz="2400" b="0" i="1" smtClean="0">
                              <a:solidFill>
                                <a:srgbClr val="FF0000"/>
                              </a:solidFill>
                              <a:latin typeface="Cambria Math"/>
                            </a:rPr>
                            <m:t>𝑅𝑒𝑑</m:t>
                          </m:r>
                          <m:r>
                            <a:rPr lang="en-US" sz="2400" b="0" i="1" smtClean="0">
                              <a:solidFill>
                                <a:srgbClr val="0070C0"/>
                              </a:solidFill>
                              <a:latin typeface="Cambria Math"/>
                              <a:ea typeface="Cambria Math"/>
                            </a:rPr>
                            <m:t>∪</m:t>
                          </m:r>
                          <m:r>
                            <a:rPr lang="en-US" sz="2400" b="0" i="1" smtClean="0">
                              <a:solidFill>
                                <a:schemeClr val="tx1"/>
                              </a:solidFill>
                              <a:latin typeface="Cambria Math"/>
                              <a:ea typeface="Cambria Math"/>
                            </a:rPr>
                            <m:t>𝐵𝑙𝑎𝑐𝑘</m:t>
                          </m:r>
                        </m:e>
                      </m:d>
                      <m:r>
                        <a:rPr lang="en-US" sz="2400" b="0" i="1" smtClean="0">
                          <a:solidFill>
                            <a:srgbClr val="0070C0"/>
                          </a:solidFill>
                          <a:latin typeface="Cambria Math"/>
                          <a:ea typeface="Cambria Math"/>
                        </a:rPr>
                        <m:t>=</m:t>
                      </m:r>
                      <m:r>
                        <a:rPr lang="en-US" sz="2400" b="0" i="1" smtClean="0">
                          <a:solidFill>
                            <a:srgbClr val="0070C0"/>
                          </a:solidFill>
                          <a:latin typeface="Cambria Math"/>
                          <a:ea typeface="Cambria Math"/>
                        </a:rPr>
                        <m:t>1</m:t>
                      </m:r>
                    </m:oMath>
                  </m:oMathPara>
                </a14:m>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774EDB-5128-495D-A010-41C131598724}" type="slidenum">
              <a:rPr lang="en-US" smtClean="0"/>
              <a:t>86</a:t>
            </a:fld>
            <a:endParaRPr lang="en-US"/>
          </a:p>
        </p:txBody>
      </p:sp>
    </p:spTree>
    <p:extLst>
      <p:ext uri="{BB962C8B-B14F-4D97-AF65-F5344CB8AC3E}">
        <p14:creationId xmlns:p14="http://schemas.microsoft.com/office/powerpoint/2010/main" val="1625782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smtClean="0">
                <a:solidFill>
                  <a:schemeClr val="accent2"/>
                </a:solidFill>
              </a:rPr>
              <a:t>How do we integrate w.r.t. capacities?</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87</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87</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644008" y="2548961"/>
                <a:ext cx="3096344" cy="55399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altLang="en-US" sz="2000" i="1" dirty="0" smtClean="0">
                          <a:solidFill>
                            <a:srgbClr val="C00000"/>
                          </a:solidFill>
                          <a:latin typeface="Cambria Math"/>
                          <a:sym typeface="Wingdings" panose="05000000000000000000" pitchFamily="2" charset="2"/>
                        </a:rPr>
                        <m:t>𝑣</m:t>
                      </m:r>
                      <m:r>
                        <a:rPr lang="en-US" altLang="en-US" sz="2000" b="0" i="1" dirty="0" smtClean="0">
                          <a:solidFill>
                            <a:srgbClr val="C00000"/>
                          </a:solidFill>
                          <a:latin typeface="Cambria Math"/>
                          <a:sym typeface="Wingdings" panose="05000000000000000000" pitchFamily="2" charset="2"/>
                        </a:rPr>
                        <m:t>(</m:t>
                      </m:r>
                      <m:r>
                        <a:rPr lang="en-US" altLang="en-US" sz="2000" b="0" i="1" dirty="0" smtClean="0">
                          <a:solidFill>
                            <a:srgbClr val="C00000"/>
                          </a:solidFill>
                          <a:latin typeface="Cambria Math"/>
                          <a:sym typeface="Wingdings" panose="05000000000000000000" pitchFamily="2" charset="2"/>
                        </a:rPr>
                        <m:t>𝐴</m:t>
                      </m:r>
                      <m:r>
                        <a:rPr lang="en-US" altLang="en-US" sz="2000" b="0" i="1" dirty="0" smtClean="0">
                          <a:solidFill>
                            <a:srgbClr val="C0000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oMath>
                  </m:oMathPara>
                </a14:m>
                <a:endParaRPr lang="en-US" altLang="en-US" sz="2000" i="1" dirty="0" smtClean="0">
                  <a:solidFill>
                    <a:srgbClr val="0070C0"/>
                  </a:solidFill>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44008" y="2548961"/>
                <a:ext cx="3096344" cy="553998"/>
              </a:xfrm>
              <a:prstGeom prst="rect">
                <a:avLst/>
              </a:prstGeom>
              <a:blipFill rotWithShape="1">
                <a:blip r:embed="rId2"/>
                <a:stretch>
                  <a:fillRect/>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98832"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798832" y="4416061"/>
                <a:ext cx="396904"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90800" y="1772816"/>
                <a:ext cx="5797624" cy="400110"/>
              </a:xfrm>
              <a:prstGeom prst="rect">
                <a:avLst/>
              </a:prstGeom>
              <a:noFill/>
            </p:spPr>
            <p:txBody>
              <a:bodyPr wrap="square" rtlCol="0">
                <a:spAutoFit/>
              </a:bodyPr>
              <a:lstStyle/>
              <a:p>
                <a:r>
                  <a:rPr lang="en-US" sz="2000" dirty="0" smtClean="0"/>
                  <a:t>With only two values,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e>
                    </m:d>
                    <m:r>
                      <a:rPr lang="en-US" altLang="en-US" sz="2000" b="0" i="1" dirty="0" smtClean="0">
                        <a:solidFill>
                          <a:srgbClr val="0070C0"/>
                        </a:solidFill>
                        <a:latin typeface="Cambria Math"/>
                        <a:sym typeface="Wingdings" panose="05000000000000000000" pitchFamily="2" charset="2"/>
                      </a:rPr>
                      <m:t>,</m:t>
                    </m:r>
                    <m:r>
                      <a:rPr lang="en-US" altLang="en-US" sz="2000" b="0" i="1" dirty="0" smtClean="0">
                        <a:solidFill>
                          <a:srgbClr val="0070C0"/>
                        </a:solidFill>
                        <a:latin typeface="Cambria Math"/>
                        <a:sym typeface="Wingdings" panose="05000000000000000000" pitchFamily="2" charset="2"/>
                      </a:rPr>
                      <m:t>0</m:t>
                    </m:r>
                  </m:oMath>
                </a14:m>
                <a:r>
                  <a:rPr lang="en-US" sz="2000" dirty="0" smtClean="0"/>
                  <a:t>, and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e>
                    </m:d>
                    <m:r>
                      <a:rPr lang="en-US" altLang="en-US" sz="2000" b="0" i="1" dirty="0" smtClean="0">
                        <a:solidFill>
                          <a:srgbClr val="0070C0"/>
                        </a:solidFill>
                        <a:latin typeface="Cambria Math"/>
                        <a:sym typeface="Wingdings" panose="05000000000000000000" pitchFamily="2" charset="2"/>
                      </a:rPr>
                      <m:t>&gt;</m:t>
                    </m:r>
                    <m:r>
                      <a:rPr lang="en-US" altLang="en-US" sz="2000" b="0" i="1" dirty="0" smtClean="0">
                        <a:solidFill>
                          <a:srgbClr val="0070C0"/>
                        </a:solidFill>
                        <a:latin typeface="Cambria Math"/>
                        <a:sym typeface="Wingdings" panose="05000000000000000000" pitchFamily="2" charset="2"/>
                      </a:rPr>
                      <m:t>0</m:t>
                    </m:r>
                  </m:oMath>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590800" y="1772816"/>
                <a:ext cx="5797624" cy="400110"/>
              </a:xfrm>
              <a:prstGeom prst="rect">
                <a:avLst/>
              </a:prstGeom>
              <a:blipFill rotWithShape="1">
                <a:blip r:embed="rId8"/>
                <a:stretch>
                  <a:fillRect l="-1052" t="-6154" b="-29231"/>
                </a:stretch>
              </a:blipFill>
            </p:spPr>
            <p:txBody>
              <a:bodyPr/>
              <a:lstStyle/>
              <a:p>
                <a:r>
                  <a:rPr lang="en-US">
                    <a:noFill/>
                  </a:rPr>
                  <a:t> </a:t>
                </a:r>
              </a:p>
            </p:txBody>
          </p:sp>
        </mc:Fallback>
      </mc:AlternateContent>
    </p:spTree>
    <p:extLst>
      <p:ext uri="{BB962C8B-B14F-4D97-AF65-F5344CB8AC3E}">
        <p14:creationId xmlns:p14="http://schemas.microsoft.com/office/powerpoint/2010/main" val="27667768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smtClean="0">
                <a:solidFill>
                  <a:schemeClr val="accent2"/>
                </a:solidFill>
              </a:rPr>
              <a:t>What about three values?</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88</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88</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619352" y="2999256"/>
                <a:ext cx="3096344" cy="507831"/>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altLang="en-US" i="1" dirty="0" smtClean="0">
                          <a:solidFill>
                            <a:srgbClr val="C00000"/>
                          </a:solidFill>
                          <a:latin typeface="Cambria Math"/>
                          <a:sym typeface="Wingdings" panose="05000000000000000000" pitchFamily="2" charset="2"/>
                        </a:rPr>
                        <m:t>𝑣</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r>
                            <a:rPr lang="en-US" altLang="en-US" b="0" i="1" dirty="0" smtClean="0">
                              <a:solidFill>
                                <a:srgbClr val="C00000"/>
                              </a:solidFill>
                              <a:latin typeface="Cambria Math"/>
                              <a:sym typeface="Wingdings" panose="05000000000000000000" pitchFamily="2" charset="2"/>
                            </a:rPr>
                            <m:t>𝐴</m:t>
                          </m:r>
                        </m:e>
                      </m:d>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a:sym typeface="Wingdings" panose="05000000000000000000" pitchFamily="2" charset="2"/>
                        </a:rPr>
                        <m:t>+</m:t>
                      </m:r>
                      <m:r>
                        <a:rPr lang="en-US" altLang="en-US" i="1" dirty="0">
                          <a:solidFill>
                            <a:srgbClr val="C00000"/>
                          </a:solidFill>
                          <a:latin typeface="Cambria Math"/>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r>
                            <a:rPr lang="en-US" altLang="en-US" b="0" i="1" dirty="0" smtClean="0">
                              <a:solidFill>
                                <a:srgbClr val="C00000"/>
                              </a:solidFill>
                              <a:latin typeface="Cambria Math"/>
                              <a:sym typeface="Wingdings" panose="05000000000000000000" pitchFamily="2" charset="2"/>
                            </a:rPr>
                            <m:t>𝐵</m:t>
                          </m:r>
                        </m:e>
                      </m:d>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a:sym typeface="Wingdings" panose="05000000000000000000" pitchFamily="2" charset="2"/>
                                </a:rPr>
                                <m:t>2</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19352" y="2999256"/>
                <a:ext cx="3096344" cy="507831"/>
              </a:xfrm>
              <a:prstGeom prst="rect">
                <a:avLst/>
              </a:prstGeom>
              <a:blipFill rotWithShape="1">
                <a:blip r:embed="rId2"/>
                <a:stretch>
                  <a:fillRect/>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00380"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380" y="4416061"/>
                <a:ext cx="396904"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275856" y="1568986"/>
                <a:ext cx="4933528" cy="3785652"/>
              </a:xfrm>
              <a:prstGeom prst="rect">
                <a:avLst/>
              </a:prstGeom>
              <a:noFill/>
            </p:spPr>
            <p:txBody>
              <a:bodyPr wrap="square" rtlCol="0">
                <a:spAutoFit/>
              </a:bodyPr>
              <a:lstStyle/>
              <a:p>
                <a:pPr>
                  <a:lnSpc>
                    <a:spcPct val="150000"/>
                  </a:lnSpc>
                </a:pPr>
                <a:r>
                  <a:rPr lang="en-US" sz="2000" dirty="0" smtClean="0"/>
                  <a:t>If we have </a:t>
                </a:r>
                <a14:m>
                  <m:oMath xmlns:m="http://schemas.openxmlformats.org/officeDocument/2006/math">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oMath>
                </a14:m>
                <a:r>
                  <a:rPr lang="en-US" sz="2000" dirty="0" smtClean="0"/>
                  <a:t> on </a:t>
                </a:r>
                <a14:m>
                  <m:oMath xmlns:m="http://schemas.openxmlformats.org/officeDocument/2006/math">
                    <m:r>
                      <a:rPr lang="en-US" altLang="en-US" sz="2000" i="1" dirty="0">
                        <a:solidFill>
                          <a:srgbClr val="C00000"/>
                        </a:solidFill>
                        <a:latin typeface="Cambria Math"/>
                        <a:sym typeface="Wingdings" panose="05000000000000000000" pitchFamily="2" charset="2"/>
                      </a:rPr>
                      <m:t>𝐴</m:t>
                    </m:r>
                  </m:oMath>
                </a14:m>
                <a:r>
                  <a:rPr lang="en-US" sz="2000" dirty="0" smtClean="0"/>
                  <a:t> and </a:t>
                </a:r>
                <a14:m>
                  <m:oMath xmlns:m="http://schemas.openxmlformats.org/officeDocument/2006/math">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a:sym typeface="Wingdings" panose="05000000000000000000" pitchFamily="2" charset="2"/>
                          </a:rPr>
                          <m:t>2</m:t>
                        </m:r>
                      </m:sub>
                    </m:sSub>
                  </m:oMath>
                </a14:m>
                <a:r>
                  <a:rPr lang="en-US" sz="2000" dirty="0"/>
                  <a:t> on </a:t>
                </a:r>
                <a14:m>
                  <m:oMath xmlns:m="http://schemas.openxmlformats.org/officeDocument/2006/math">
                    <m:r>
                      <a:rPr lang="en-US" altLang="en-US" sz="2000" b="0" i="1" dirty="0" smtClean="0">
                        <a:solidFill>
                          <a:srgbClr val="C00000"/>
                        </a:solidFill>
                        <a:latin typeface="Cambria Math"/>
                        <a:sym typeface="Wingdings" panose="05000000000000000000" pitchFamily="2" charset="2"/>
                      </a:rPr>
                      <m:t>𝐵</m:t>
                    </m:r>
                  </m:oMath>
                </a14:m>
                <a:r>
                  <a:rPr lang="en-US" sz="2000" dirty="0" smtClean="0"/>
                  <a:t>  it’s tempting to define </a:t>
                </a:r>
              </a:p>
              <a:p>
                <a:pPr>
                  <a:lnSpc>
                    <a:spcPct val="150000"/>
                  </a:lnSpc>
                </a:pPr>
                <a:endParaRPr lang="en-US" sz="2000" dirty="0"/>
              </a:p>
              <a:p>
                <a:pPr>
                  <a:lnSpc>
                    <a:spcPct val="150000"/>
                  </a:lnSpc>
                </a:pPr>
                <a:endParaRPr lang="en-US" sz="2000" dirty="0" smtClean="0"/>
              </a:p>
              <a:p>
                <a:pPr>
                  <a:lnSpc>
                    <a:spcPct val="150000"/>
                  </a:lnSpc>
                </a:pPr>
                <a:endParaRPr lang="en-US" sz="2000" dirty="0"/>
              </a:p>
              <a:p>
                <a:pPr>
                  <a:lnSpc>
                    <a:spcPct val="150000"/>
                  </a:lnSpc>
                </a:pPr>
                <a:endParaRPr lang="en-US" sz="2000" dirty="0" smtClean="0"/>
              </a:p>
              <a:p>
                <a:pPr>
                  <a:lnSpc>
                    <a:spcPct val="150000"/>
                  </a:lnSpc>
                </a:pPr>
                <a:endParaRPr lang="en-US" sz="2000" dirty="0"/>
              </a:p>
              <a:p>
                <a:pPr>
                  <a:lnSpc>
                    <a:spcPct val="150000"/>
                  </a:lnSpc>
                </a:pPr>
                <a:r>
                  <a:rPr lang="en-US" sz="2000" dirty="0" smtClean="0"/>
                  <a:t>But there are problems…</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3275856" y="1568986"/>
                <a:ext cx="4933528" cy="3785652"/>
              </a:xfrm>
              <a:prstGeom prst="rect">
                <a:avLst/>
              </a:prstGeom>
              <a:blipFill>
                <a:blip r:embed="rId8"/>
                <a:stretch>
                  <a:fillRect l="-1235" b="-483"/>
                </a:stretch>
              </a:blipFill>
            </p:spPr>
            <p:txBody>
              <a:bodyPr/>
              <a:lstStyle/>
              <a:p>
                <a:r>
                  <a:rPr lang="en-US">
                    <a:noFill/>
                  </a:rPr>
                  <a:t> </a:t>
                </a:r>
              </a:p>
            </p:txBody>
          </p:sp>
        </mc:Fallback>
      </mc:AlternateContent>
      <p:sp>
        <p:nvSpPr>
          <p:cNvPr id="13" name="Rectangle 12"/>
          <p:cNvSpPr/>
          <p:nvPr/>
        </p:nvSpPr>
        <p:spPr bwMode="auto">
          <a:xfrm>
            <a:off x="2195736" y="3057132"/>
            <a:ext cx="504056" cy="1019940"/>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p:cNvSpPr txBox="1"/>
              <p:nvPr/>
            </p:nvSpPr>
            <p:spPr>
              <a:xfrm>
                <a:off x="2302888" y="4416061"/>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𝐵</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88" y="4416061"/>
                <a:ext cx="407291" cy="3693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0270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smtClean="0">
                <a:solidFill>
                  <a:schemeClr val="accent2"/>
                </a:solidFill>
              </a:rPr>
              <a:t>First problem: definition</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89</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89</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644008" y="2695299"/>
                <a:ext cx="3481040" cy="3323987"/>
              </a:xfrm>
              <a:prstGeom prst="rect">
                <a:avLst/>
              </a:prstGeom>
              <a:noFill/>
            </p:spPr>
            <p:txBody>
              <a:bodyPr wrap="square" rtlCol="0">
                <a:spAutoFit/>
              </a:bodyPr>
              <a:lstStyle/>
              <a:p>
                <a:pPr algn="ctr">
                  <a:lnSpc>
                    <a:spcPct val="150000"/>
                  </a:lnSpc>
                </a:pPr>
                <a14:m>
                  <m:oMathPara xmlns:m="http://schemas.openxmlformats.org/officeDocument/2006/math">
                    <m:oMathParaPr>
                      <m:jc m:val="center"/>
                    </m:oMathParaPr>
                    <m:oMath xmlns:m="http://schemas.openxmlformats.org/officeDocument/2006/math">
                      <m:r>
                        <a:rPr lang="en-US" altLang="en-US" sz="2000" i="1" dirty="0" smtClean="0">
                          <a:solidFill>
                            <a:srgbClr val="C00000"/>
                          </a:solidFill>
                          <a:latin typeface="Cambria Math"/>
                          <a:sym typeface="Wingdings" panose="05000000000000000000" pitchFamily="2" charset="2"/>
                        </a:rPr>
                        <m:t>𝑣</m:t>
                      </m:r>
                      <m:d>
                        <m:dPr>
                          <m:ctrlPr>
                            <a:rPr lang="en-US" altLang="en-US" sz="2000" b="0" i="1" dirty="0" smtClean="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𝐴</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a:sym typeface="Wingdings" panose="05000000000000000000" pitchFamily="2" charset="2"/>
                                </a:rPr>
                                <m:t>2</m:t>
                              </m:r>
                            </m:sub>
                          </m:sSub>
                        </m:e>
                      </m:d>
                    </m:oMath>
                  </m:oMathPara>
                </a14:m>
                <a:endParaRPr lang="en-US" altLang="en-US" sz="2000" b="0" i="1" dirty="0" smtClean="0">
                  <a:solidFill>
                    <a:srgbClr val="0070C0"/>
                  </a:solidFill>
                  <a:latin typeface="Cambria Math" panose="02040503050406030204" pitchFamily="18" charset="0"/>
                  <a:sym typeface="Wingdings" panose="05000000000000000000" pitchFamily="2" charset="2"/>
                </a:endParaRPr>
              </a:p>
              <a:p>
                <a:pPr algn="ctr">
                  <a:lnSpc>
                    <a:spcPct val="150000"/>
                  </a:lnSpc>
                </a:pPr>
                <a:r>
                  <a:rPr lang="en-US" altLang="en-US" sz="2000" b="0" dirty="0" smtClean="0">
                    <a:latin typeface="Cambria Math" panose="02040503050406030204" pitchFamily="18" charset="0"/>
                    <a:ea typeface="Cambria Math" panose="02040503050406030204" pitchFamily="18" charset="0"/>
                    <a:sym typeface="Wingdings" panose="05000000000000000000" pitchFamily="2" charset="2"/>
                  </a:rPr>
                  <a:t>or</a:t>
                </a:r>
              </a:p>
              <a:p>
                <a:pPr algn="ctr">
                  <a:lnSpc>
                    <a:spcPct val="150000"/>
                  </a:lnSpc>
                </a:pP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smtClean="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oMath>
                </a14:m>
                <a:r>
                  <a:rPr lang="en-US" altLang="en-US" sz="2000" i="1" dirty="0" smtClean="0">
                    <a:solidFill>
                      <a:srgbClr val="0070C0"/>
                    </a:solidFill>
                    <a:latin typeface="Cambria Math" panose="02040503050406030204" pitchFamily="18" charset="0"/>
                    <a:sym typeface="Wingdings" panose="05000000000000000000" pitchFamily="2" charset="2"/>
                  </a:rPr>
                  <a:t>  </a:t>
                </a:r>
                <a:r>
                  <a:rPr lang="en-US" altLang="en-US" sz="2000" i="0" dirty="0" smtClean="0">
                    <a:latin typeface="+mj-lt"/>
                    <a:sym typeface="Wingdings" panose="05000000000000000000" pitchFamily="2" charset="2"/>
                  </a:rPr>
                  <a:t>?</a:t>
                </a:r>
              </a:p>
              <a:p>
                <a:pPr algn="ctr">
                  <a:lnSpc>
                    <a:spcPct val="150000"/>
                  </a:lnSpc>
                </a:pPr>
                <a:endParaRPr lang="en-US" altLang="en-US" sz="2000" dirty="0">
                  <a:latin typeface="+mj-lt"/>
                  <a:sym typeface="Wingdings" panose="05000000000000000000" pitchFamily="2" charset="2"/>
                </a:endParaRPr>
              </a:p>
              <a:p>
                <a:pPr>
                  <a:lnSpc>
                    <a:spcPct val="150000"/>
                  </a:lnSpc>
                </a:pPr>
                <a:r>
                  <a:rPr lang="en-US" altLang="en-US" sz="2000" dirty="0" smtClean="0">
                    <a:latin typeface="+mj-lt"/>
                    <a:sym typeface="Wingdings" panose="05000000000000000000" pitchFamily="2" charset="2"/>
                  </a:rPr>
                  <a:t>… probably the latter (larger event), recalling that the state space may be infinite</a:t>
                </a:r>
                <a:endParaRPr lang="en-US" altLang="en-US" sz="2000" dirty="0" smtClean="0">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44008" y="2695299"/>
                <a:ext cx="3481040" cy="3323987"/>
              </a:xfrm>
              <a:prstGeom prst="rect">
                <a:avLst/>
              </a:prstGeom>
              <a:blipFill>
                <a:blip r:embed="rId2"/>
                <a:stretch>
                  <a:fillRect l="-1926" b="-734"/>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00380"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380" y="4416061"/>
                <a:ext cx="396904" cy="369332"/>
              </a:xfrm>
              <a:prstGeom prst="rect">
                <a:avLst/>
              </a:prstGeom>
              <a:blipFill rotWithShape="1">
                <a:blip r:embed="rId7"/>
                <a:stretch>
                  <a:fillRect/>
                </a:stretch>
              </a:blipFill>
            </p:spPr>
            <p:txBody>
              <a:bodyPr/>
              <a:lstStyle/>
              <a:p>
                <a:r>
                  <a:rPr lang="en-US">
                    <a:noFill/>
                  </a:rPr>
                  <a:t> </a:t>
                </a:r>
              </a:p>
            </p:txBody>
          </p:sp>
        </mc:Fallback>
      </mc:AlternateContent>
      <p:sp>
        <p:nvSpPr>
          <p:cNvPr id="13" name="Rectangle 12"/>
          <p:cNvSpPr/>
          <p:nvPr/>
        </p:nvSpPr>
        <p:spPr bwMode="auto">
          <a:xfrm>
            <a:off x="2195736" y="2654700"/>
            <a:ext cx="504056" cy="1422372"/>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p:cNvSpPr txBox="1"/>
              <p:nvPr/>
            </p:nvSpPr>
            <p:spPr>
              <a:xfrm>
                <a:off x="2302888" y="4416061"/>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𝐵</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88" y="4416061"/>
                <a:ext cx="407291"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681068"/>
                <a:ext cx="3600400" cy="553998"/>
              </a:xfrm>
              <a:prstGeom prst="rect">
                <a:avLst/>
              </a:prstGeom>
              <a:noFill/>
            </p:spPr>
            <p:txBody>
              <a:bodyPr wrap="square" rtlCol="0">
                <a:spAutoFit/>
              </a:bodyPr>
              <a:lstStyle/>
              <a:p>
                <a:pPr>
                  <a:lnSpc>
                    <a:spcPct val="150000"/>
                  </a:lnSpc>
                </a:pPr>
                <a:r>
                  <a:rPr lang="en-US" sz="2000" dirty="0" smtClean="0"/>
                  <a:t>If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oMath>
                </a14:m>
                <a:r>
                  <a:rPr lang="en-US" sz="2000" dirty="0" smtClean="0"/>
                  <a:t> , do we use</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681068"/>
                <a:ext cx="3600400" cy="553998"/>
              </a:xfrm>
              <a:prstGeom prst="rect">
                <a:avLst/>
              </a:prstGeom>
              <a:blipFill>
                <a:blip r:embed="rId9"/>
                <a:stretch>
                  <a:fillRect l="-1864" b="-8791"/>
                </a:stretch>
              </a:blipFill>
            </p:spPr>
            <p:txBody>
              <a:bodyPr/>
              <a:lstStyle/>
              <a:p>
                <a:r>
                  <a:rPr lang="en-US">
                    <a:noFill/>
                  </a:rPr>
                  <a:t> </a:t>
                </a:r>
              </a:p>
            </p:txBody>
          </p:sp>
        </mc:Fallback>
      </mc:AlternateContent>
    </p:spTree>
    <p:extLst>
      <p:ext uri="{BB962C8B-B14F-4D97-AF65-F5344CB8AC3E}">
        <p14:creationId xmlns:p14="http://schemas.microsoft.com/office/powerpoint/2010/main" val="402884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016"/>
            <a:ext cx="7886700" cy="994172"/>
          </a:xfrm>
        </p:spPr>
        <p:txBody>
          <a:bodyPr/>
          <a:lstStyle/>
          <a:p>
            <a:r>
              <a:rPr lang="en-US" sz="3600" dirty="0" smtClean="0">
                <a:solidFill>
                  <a:schemeClr val="accent2"/>
                </a:solidFill>
              </a:rPr>
              <a:t>Savage’s result</a:t>
            </a:r>
            <a:endParaRPr lang="en-US" sz="3600" dirty="0">
              <a:solidFill>
                <a:srgbClr val="FF0000"/>
              </a:solidFill>
              <a:latin typeface="+mn-lt"/>
            </a:endParaRPr>
          </a:p>
        </p:txBody>
      </p:sp>
      <p:sp>
        <p:nvSpPr>
          <p:cNvPr id="3" name="Content Placeholder 2"/>
          <p:cNvSpPr>
            <a:spLocks noGrp="1"/>
          </p:cNvSpPr>
          <p:nvPr>
            <p:ph idx="1"/>
          </p:nvPr>
        </p:nvSpPr>
        <p:spPr>
          <a:xfrm>
            <a:off x="457200" y="1600200"/>
            <a:ext cx="6563072" cy="4525963"/>
          </a:xfrm>
        </p:spPr>
        <p:txBody>
          <a:bodyPr/>
          <a:lstStyle/>
          <a:p>
            <a:pPr algn="l" rtl="0">
              <a:lnSpc>
                <a:spcPct val="150000"/>
              </a:lnSpc>
              <a:spcAft>
                <a:spcPts val="450"/>
              </a:spcAft>
            </a:pPr>
            <a:r>
              <a:rPr lang="en-US" sz="2400" dirty="0" smtClean="0"/>
              <a:t>An amazing theorem that shows</a:t>
            </a:r>
          </a:p>
          <a:p>
            <a:pPr algn="l" rtl="0">
              <a:lnSpc>
                <a:spcPct val="150000"/>
              </a:lnSpc>
              <a:spcAft>
                <a:spcPts val="450"/>
              </a:spcAft>
            </a:pPr>
            <a:r>
              <a:rPr lang="en-US" sz="2400" dirty="0" smtClean="0"/>
              <a:t>Coherent decisions                 </a:t>
            </a:r>
            <a:r>
              <a:rPr lang="en-US" sz="2400" dirty="0" smtClean="0">
                <a:solidFill>
                  <a:srgbClr val="7030A0"/>
                </a:solidFill>
              </a:rPr>
              <a:t>expected utility maximization </a:t>
            </a:r>
            <a:r>
              <a:rPr lang="en-US" sz="2400" dirty="0" smtClean="0"/>
              <a:t>with respect to a </a:t>
            </a:r>
            <a:r>
              <a:rPr lang="en-US" sz="2400" dirty="0" smtClean="0">
                <a:solidFill>
                  <a:srgbClr val="FF0000"/>
                </a:solidFill>
              </a:rPr>
              <a:t>subjective</a:t>
            </a:r>
            <a:r>
              <a:rPr lang="en-US" sz="2400" dirty="0" smtClean="0">
                <a:solidFill>
                  <a:srgbClr val="7030A0"/>
                </a:solidFill>
              </a:rPr>
              <a:t> </a:t>
            </a:r>
            <a:r>
              <a:rPr lang="en-US" sz="2400" dirty="0" smtClean="0"/>
              <a:t>probability</a:t>
            </a:r>
          </a:p>
          <a:p>
            <a:pPr algn="l" rtl="0">
              <a:lnSpc>
                <a:spcPct val="150000"/>
              </a:lnSpc>
              <a:spcAft>
                <a:spcPts val="450"/>
              </a:spcAft>
            </a:pPr>
            <a:r>
              <a:rPr lang="en-US" sz="2400" dirty="0" smtClean="0">
                <a:solidFill>
                  <a:srgbClr val="FF0000"/>
                </a:solidFill>
              </a:rPr>
              <a:t>Both</a:t>
            </a:r>
            <a:r>
              <a:rPr lang="en-US" sz="2400" dirty="0" smtClean="0"/>
              <a:t> the probability and the utility are derived from preferences</a:t>
            </a:r>
          </a:p>
          <a:p>
            <a:pPr algn="l" rtl="0">
              <a:lnSpc>
                <a:spcPct val="150000"/>
              </a:lnSpc>
              <a:spcAft>
                <a:spcPts val="450"/>
              </a:spcAft>
            </a:pPr>
            <a:r>
              <a:rPr lang="en-US" sz="2400" dirty="0" smtClean="0"/>
              <a:t>It convinced the entire field.  Make it “fields”.</a:t>
            </a:r>
            <a:endParaRPr lang="en-US" sz="2400" dirty="0"/>
          </a:p>
          <a:p>
            <a:pPr marL="0" indent="0">
              <a:lnSpc>
                <a:spcPct val="150000"/>
              </a:lnSpc>
              <a:spcAft>
                <a:spcPts val="450"/>
              </a:spcAft>
              <a:buNone/>
            </a:pPr>
            <a:endParaRPr lang="en-US" dirty="0"/>
          </a:p>
          <a:p>
            <a:pPr marL="0" indent="0">
              <a:lnSpc>
                <a:spcPct val="150000"/>
              </a:lnSpc>
              <a:spcAft>
                <a:spcPts val="450"/>
              </a:spcAft>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9</a:t>
            </a:fld>
            <a:endParaRPr lang="en-US"/>
          </a:p>
        </p:txBody>
      </p:sp>
      <p:sp>
        <p:nvSpPr>
          <p:cNvPr id="5" name="Right Arrow 4"/>
          <p:cNvSpPr/>
          <p:nvPr/>
        </p:nvSpPr>
        <p:spPr>
          <a:xfrm>
            <a:off x="3857211" y="249289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676275"/>
            <a:ext cx="1428750" cy="1847850"/>
          </a:xfrm>
          <a:prstGeom prst="rect">
            <a:avLst/>
          </a:prstGeom>
        </p:spPr>
      </p:pic>
      <p:sp>
        <p:nvSpPr>
          <p:cNvPr id="7" name="TextBox 6"/>
          <p:cNvSpPr txBox="1"/>
          <p:nvPr/>
        </p:nvSpPr>
        <p:spPr>
          <a:xfrm>
            <a:off x="6804249" y="2788384"/>
            <a:ext cx="2223078" cy="646331"/>
          </a:xfrm>
          <a:prstGeom prst="rect">
            <a:avLst/>
          </a:prstGeom>
          <a:noFill/>
        </p:spPr>
        <p:txBody>
          <a:bodyPr wrap="square" rtlCol="0">
            <a:spAutoFit/>
          </a:bodyPr>
          <a:lstStyle/>
          <a:p>
            <a:r>
              <a:rPr lang="en-US" dirty="0" smtClean="0"/>
              <a:t>Leonard J. Savage </a:t>
            </a:r>
          </a:p>
          <a:p>
            <a:r>
              <a:rPr lang="en-US" dirty="0" smtClean="0"/>
              <a:t>(1917-1971)</a:t>
            </a:r>
            <a:endParaRPr lang="en-US" dirty="0"/>
          </a:p>
        </p:txBody>
      </p:sp>
    </p:spTree>
    <p:extLst>
      <p:ext uri="{BB962C8B-B14F-4D97-AF65-F5344CB8AC3E}">
        <p14:creationId xmlns:p14="http://schemas.microsoft.com/office/powerpoint/2010/main" val="15649298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smtClean="0">
                <a:solidFill>
                  <a:schemeClr val="accent2"/>
                </a:solidFill>
              </a:rPr>
              <a:t>Second problem: continuity</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90</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90</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230942" y="2548960"/>
                <a:ext cx="4455858" cy="2308324"/>
              </a:xfrm>
              <a:prstGeom prst="rect">
                <a:avLst/>
              </a:prstGeom>
              <a:noFill/>
            </p:spPr>
            <p:txBody>
              <a:bodyPr wrap="square" rtlCol="0">
                <a:spAutoFit/>
              </a:bodyPr>
              <a:lstStyle/>
              <a:p>
                <a:pPr algn="ctr">
                  <a:lnSpc>
                    <a:spcPct val="150000"/>
                  </a:lnSpc>
                </a:pPr>
                <a14:m>
                  <m:oMathPara xmlns:m="http://schemas.openxmlformats.org/officeDocument/2006/math">
                    <m:oMathParaPr>
                      <m:jc m:val="center"/>
                    </m:oMathParaPr>
                    <m:oMath xmlns:m="http://schemas.openxmlformats.org/officeDocument/2006/math">
                      <m:r>
                        <a:rPr lang="en-US" altLang="en-US" sz="2000" i="1" dirty="0" smtClean="0">
                          <a:solidFill>
                            <a:srgbClr val="C00000"/>
                          </a:solidFill>
                          <a:latin typeface="Cambria Math"/>
                          <a:sym typeface="Wingdings" panose="05000000000000000000" pitchFamily="2" charset="2"/>
                        </a:rPr>
                        <m:t>𝑣</m:t>
                      </m:r>
                      <m:d>
                        <m:dPr>
                          <m:ctrlPr>
                            <a:rPr lang="en-US" altLang="en-US" sz="2000" b="0" i="1" dirty="0" smtClean="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𝐴</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a:sym typeface="Wingdings" panose="05000000000000000000" pitchFamily="2" charset="2"/>
                                </a:rPr>
                                <m:t>2</m:t>
                              </m:r>
                            </m:sub>
                          </m:sSub>
                        </m:e>
                      </m:d>
                    </m:oMath>
                  </m:oMathPara>
                </a14:m>
                <a:endParaRPr lang="en-US" altLang="en-US" sz="2000" b="0" i="1" dirty="0" smtClean="0">
                  <a:solidFill>
                    <a:srgbClr val="0070C0"/>
                  </a:solidFill>
                  <a:latin typeface="Cambria Math" panose="02040503050406030204" pitchFamily="18" charset="0"/>
                  <a:sym typeface="Wingdings" panose="05000000000000000000" pitchFamily="2" charset="2"/>
                </a:endParaRPr>
              </a:p>
              <a:p>
                <a:pPr algn="ctr">
                  <a:lnSpc>
                    <a:spcPct val="150000"/>
                  </a:lnSpc>
                </a:pPr>
                <a14:m>
                  <m:oMath xmlns:m="http://schemas.openxmlformats.org/officeDocument/2006/math">
                    <m:r>
                      <a:rPr lang="en-US" altLang="en-US" sz="20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e>
                    </m:d>
                    <m:r>
                      <a:rPr lang="en-US" altLang="en-US" sz="2000" i="1" dirty="0" smtClean="0">
                        <a:solidFill>
                          <a:srgbClr val="A50021"/>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𝐵</m:t>
                        </m:r>
                      </m:e>
                    </m:d>
                    <m:r>
                      <a:rPr lang="en-US" altLang="en-US" sz="20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oMath>
                </a14:m>
                <a:r>
                  <a:rPr lang="en-US" altLang="en-US" sz="2000" dirty="0">
                    <a:solidFill>
                      <a:srgbClr val="7030A0"/>
                    </a:solidFill>
                    <a:sym typeface="Wingdings" panose="05000000000000000000" pitchFamily="2" charset="2"/>
                  </a:rPr>
                  <a:t>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2</m:t>
                            </m:r>
                          </m:sub>
                        </m:sSub>
                      </m:e>
                    </m:d>
                  </m:oMath>
                </a14:m>
                <a:endParaRPr lang="en-US" altLang="en-US" sz="2000" b="0" i="1" dirty="0" smtClean="0">
                  <a:solidFill>
                    <a:srgbClr val="0070C0"/>
                  </a:solidFill>
                  <a:latin typeface="Cambria Math" panose="02040503050406030204" pitchFamily="18" charset="0"/>
                  <a:sym typeface="Wingdings" panose="05000000000000000000" pitchFamily="2" charset="2"/>
                </a:endParaRPr>
              </a:p>
              <a:p>
                <a:pPr>
                  <a:lnSpc>
                    <a:spcPct val="150000"/>
                  </a:lnSpc>
                </a:pPr>
                <a:r>
                  <a:rPr lang="en-US" altLang="en-US" sz="1600" b="0" dirty="0" smtClean="0">
                    <a:latin typeface="+mn-lt"/>
                    <a:ea typeface="Cambria Math" panose="02040503050406030204" pitchFamily="18" charset="0"/>
                    <a:sym typeface="Wingdings" panose="05000000000000000000" pitchFamily="2" charset="2"/>
                  </a:rPr>
                  <a:t>(as </a:t>
                </a:r>
                <a14:m>
                  <m:oMath xmlns:m="http://schemas.openxmlformats.org/officeDocument/2006/math">
                    <m:r>
                      <a:rPr lang="en-US" altLang="en-US" sz="1600" i="1" dirty="0">
                        <a:solidFill>
                          <a:srgbClr val="A50021"/>
                        </a:solidFill>
                        <a:latin typeface="Cambria Math" panose="02040503050406030204" pitchFamily="18" charset="0"/>
                        <a:sym typeface="Wingdings" panose="05000000000000000000" pitchFamily="2" charset="2"/>
                      </a:rPr>
                      <m:t>ɛ</m:t>
                    </m:r>
                    <m:r>
                      <a:rPr lang="en-US" altLang="en-US" sz="16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1600" b="0" i="0"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0</m:t>
                    </m:r>
                  </m:oMath>
                </a14:m>
                <a:r>
                  <a:rPr lang="en-US" altLang="en-US" sz="1600" b="0" dirty="0" smtClean="0">
                    <a:latin typeface="+mn-lt"/>
                    <a:ea typeface="Cambria Math" panose="02040503050406030204" pitchFamily="18" charset="0"/>
                    <a:sym typeface="Wingdings" panose="05000000000000000000" pitchFamily="2" charset="2"/>
                  </a:rPr>
                  <a:t>) </a:t>
                </a:r>
              </a:p>
              <a:p>
                <a:pPr>
                  <a:lnSpc>
                    <a:spcPct val="150000"/>
                  </a:lnSpc>
                </a:pPr>
                <a:r>
                  <a:rPr lang="en-US" altLang="en-US" sz="2000" b="0" dirty="0" smtClean="0">
                    <a:latin typeface="+mn-lt"/>
                    <a:ea typeface="Cambria Math" panose="02040503050406030204" pitchFamily="18" charset="0"/>
                    <a:sym typeface="Wingdings" panose="05000000000000000000" pitchFamily="2" charset="2"/>
                  </a:rPr>
                  <a:t>which is generally different than </a:t>
                </a:r>
                <a:endParaRPr lang="en-US" altLang="en-US" sz="1600" b="0" dirty="0" smtClean="0">
                  <a:latin typeface="+mn-lt"/>
                  <a:ea typeface="Cambria Math" panose="02040503050406030204" pitchFamily="18" charset="0"/>
                  <a:sym typeface="Wingdings" panose="05000000000000000000" pitchFamily="2" charset="2"/>
                </a:endParaRPr>
              </a:p>
              <a:p>
                <a:pPr algn="ctr">
                  <a:lnSpc>
                    <a:spcPct val="150000"/>
                  </a:lnSpc>
                </a:pP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smtClean="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oMath>
                </a14:m>
                <a:r>
                  <a:rPr lang="en-US" altLang="en-US" sz="2000" i="1" dirty="0" smtClean="0">
                    <a:solidFill>
                      <a:srgbClr val="0070C0"/>
                    </a:solidFill>
                    <a:latin typeface="Cambria Math" panose="02040503050406030204" pitchFamily="18" charset="0"/>
                    <a:sym typeface="Wingdings" panose="05000000000000000000" pitchFamily="2" charset="2"/>
                  </a:rPr>
                  <a:t>  </a:t>
                </a:r>
                <a:endParaRPr lang="en-US" altLang="en-US" sz="2000" dirty="0" smtClean="0">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30942" y="2548960"/>
                <a:ext cx="4455858" cy="2308324"/>
              </a:xfrm>
              <a:prstGeom prst="rect">
                <a:avLst/>
              </a:prstGeom>
              <a:blipFill>
                <a:blip r:embed="rId2"/>
                <a:stretch>
                  <a:fillRect l="-1368"/>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00380"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380" y="4416061"/>
                <a:ext cx="396904" cy="369332"/>
              </a:xfrm>
              <a:prstGeom prst="rect">
                <a:avLst/>
              </a:prstGeom>
              <a:blipFill rotWithShape="1">
                <a:blip r:embed="rId7"/>
                <a:stretch>
                  <a:fillRect/>
                </a:stretch>
              </a:blipFill>
            </p:spPr>
            <p:txBody>
              <a:bodyPr/>
              <a:lstStyle/>
              <a:p>
                <a:r>
                  <a:rPr lang="en-US">
                    <a:noFill/>
                  </a:rPr>
                  <a:t> </a:t>
                </a:r>
              </a:p>
            </p:txBody>
          </p:sp>
        </mc:Fallback>
      </mc:AlternateContent>
      <p:sp>
        <p:nvSpPr>
          <p:cNvPr id="13" name="Rectangle 12"/>
          <p:cNvSpPr/>
          <p:nvPr/>
        </p:nvSpPr>
        <p:spPr bwMode="auto">
          <a:xfrm>
            <a:off x="2195736" y="2780928"/>
            <a:ext cx="504056" cy="1296144"/>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p:cNvSpPr txBox="1"/>
              <p:nvPr/>
            </p:nvSpPr>
            <p:spPr>
              <a:xfrm>
                <a:off x="2302888" y="4416061"/>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𝐵</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88" y="4416061"/>
                <a:ext cx="407291"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681068"/>
                <a:ext cx="3096344" cy="496996"/>
              </a:xfrm>
              <a:prstGeom prst="rect">
                <a:avLst/>
              </a:prstGeom>
              <a:noFill/>
            </p:spPr>
            <p:txBody>
              <a:bodyPr wrap="square" rtlCol="0">
                <a:spAutoFit/>
              </a:bodyPr>
              <a:lstStyle/>
              <a:p>
                <a:pPr>
                  <a:lnSpc>
                    <a:spcPct val="150000"/>
                  </a:lnSpc>
                </a:pPr>
                <a:r>
                  <a:rPr lang="en-US" sz="2000" dirty="0" smtClean="0"/>
                  <a:t>If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r>
                      <a:rPr lang="en-US" altLang="en-US" sz="2000" b="0" i="0" dirty="0" smtClean="0">
                        <a:solidFill>
                          <a:srgbClr val="A50021"/>
                        </a:solidFill>
                        <a:latin typeface="Cambria Math" panose="02040503050406030204" pitchFamily="18" charset="0"/>
                        <a:sym typeface="Wingdings" panose="05000000000000000000" pitchFamily="2" charset="2"/>
                      </a:rPr>
                      <m:t>+</m:t>
                    </m:r>
                    <m:r>
                      <a:rPr lang="en-US" altLang="en-US" sz="2000" b="0" i="1" dirty="0" smtClean="0">
                        <a:solidFill>
                          <a:srgbClr val="A50021"/>
                        </a:solidFill>
                        <a:latin typeface="Cambria Math" panose="02040503050406030204" pitchFamily="18" charset="0"/>
                        <a:sym typeface="Wingdings" panose="05000000000000000000" pitchFamily="2" charset="2"/>
                      </a:rPr>
                      <m:t>ɛ</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681068"/>
                <a:ext cx="3096344" cy="496996"/>
              </a:xfrm>
              <a:prstGeom prst="rect">
                <a:avLst/>
              </a:prstGeom>
              <a:blipFill>
                <a:blip r:embed="rId9"/>
                <a:stretch>
                  <a:fillRect l="-2165" b="-22222"/>
                </a:stretch>
              </a:blipFill>
            </p:spPr>
            <p:txBody>
              <a:bodyPr/>
              <a:lstStyle/>
              <a:p>
                <a:r>
                  <a:rPr lang="en-US">
                    <a:noFill/>
                  </a:rPr>
                  <a:t> </a:t>
                </a:r>
              </a:p>
            </p:txBody>
          </p:sp>
        </mc:Fallback>
      </mc:AlternateContent>
    </p:spTree>
    <p:extLst>
      <p:ext uri="{BB962C8B-B14F-4D97-AF65-F5344CB8AC3E}">
        <p14:creationId xmlns:p14="http://schemas.microsoft.com/office/powerpoint/2010/main" val="4490893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a:solidFill>
                  <a:schemeClr val="accent2"/>
                </a:solidFill>
              </a:rPr>
              <a:t>Third problem: monotonicity</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91</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91</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230942" y="2548960"/>
                <a:ext cx="4455858" cy="1846659"/>
              </a:xfrm>
              <a:prstGeom prst="rect">
                <a:avLst/>
              </a:prstGeom>
              <a:noFill/>
            </p:spPr>
            <p:txBody>
              <a:bodyPr wrap="square" rtlCol="0">
                <a:spAutoFit/>
              </a:bodyPr>
              <a:lstStyle/>
              <a:p>
                <a:pPr algn="ctr">
                  <a:lnSpc>
                    <a:spcPct val="150000"/>
                  </a:lnSpc>
                </a:pPr>
                <a14:m>
                  <m:oMathPara xmlns:m="http://schemas.openxmlformats.org/officeDocument/2006/math">
                    <m:oMathParaPr>
                      <m:jc m:val="center"/>
                    </m:oMathParaPr>
                    <m:oMath xmlns:m="http://schemas.openxmlformats.org/officeDocument/2006/math">
                      <m:r>
                        <a:rPr lang="en-US" altLang="en-US" sz="2000" i="1" dirty="0" smtClean="0">
                          <a:solidFill>
                            <a:srgbClr val="C00000"/>
                          </a:solidFill>
                          <a:latin typeface="Cambria Math"/>
                          <a:sym typeface="Wingdings" panose="05000000000000000000" pitchFamily="2" charset="2"/>
                        </a:rPr>
                        <m:t>𝑣</m:t>
                      </m:r>
                      <m:d>
                        <m:dPr>
                          <m:ctrlPr>
                            <a:rPr lang="en-US" altLang="en-US" sz="2000" b="0" i="1" dirty="0" smtClean="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𝐴</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a:sym typeface="Wingdings" panose="05000000000000000000" pitchFamily="2" charset="2"/>
                                </a:rPr>
                                <m:t>2</m:t>
                              </m:r>
                            </m:sub>
                          </m:sSub>
                        </m:e>
                      </m:d>
                    </m:oMath>
                  </m:oMathPara>
                </a14:m>
                <a:endParaRPr lang="en-US" altLang="en-US" sz="2000" b="0" i="1" dirty="0" smtClean="0">
                  <a:solidFill>
                    <a:srgbClr val="0070C0"/>
                  </a:solidFill>
                  <a:latin typeface="Cambria Math" panose="02040503050406030204" pitchFamily="18" charset="0"/>
                  <a:sym typeface="Wingdings" panose="05000000000000000000" pitchFamily="2" charset="2"/>
                </a:endParaRPr>
              </a:p>
              <a:p>
                <a:pPr algn="ctr">
                  <a:lnSpc>
                    <a:spcPct val="150000"/>
                  </a:lnSpc>
                </a:pPr>
                <a14:m>
                  <m:oMathPara xmlns:m="http://schemas.openxmlformats.org/officeDocument/2006/math">
                    <m:oMathParaPr>
                      <m:jc m:val="center"/>
                    </m:oMathParaPr>
                    <m:oMath xmlns:m="http://schemas.openxmlformats.org/officeDocument/2006/math">
                      <m:d>
                        <m:dPr>
                          <m:begChr m:val="["/>
                          <m:endChr m:val="]"/>
                          <m:ctrlPr>
                            <a:rPr lang="en-US" altLang="en-US" sz="16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ctrlPr>
                        </m:dPr>
                        <m:e>
                          <m:r>
                            <a:rPr lang="en-US" altLang="en-US" sz="16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1600" i="1" dirty="0">
                              <a:solidFill>
                                <a:srgbClr val="C00000"/>
                              </a:solidFill>
                              <a:latin typeface="Cambria Math"/>
                              <a:sym typeface="Wingdings" panose="05000000000000000000" pitchFamily="2" charset="2"/>
                            </a:rPr>
                            <m:t>𝑣</m:t>
                          </m:r>
                          <m:d>
                            <m:dPr>
                              <m:ctrlPr>
                                <a:rPr lang="en-US" altLang="en-US" sz="1600" i="1" dirty="0">
                                  <a:solidFill>
                                    <a:srgbClr val="C00000"/>
                                  </a:solidFill>
                                  <a:latin typeface="Cambria Math" panose="02040503050406030204" pitchFamily="18" charset="0"/>
                                  <a:sym typeface="Wingdings" panose="05000000000000000000" pitchFamily="2" charset="2"/>
                                </a:rPr>
                              </m:ctrlPr>
                            </m:dPr>
                            <m:e>
                              <m:r>
                                <a:rPr lang="en-US" altLang="en-US" sz="1600" i="1" dirty="0">
                                  <a:solidFill>
                                    <a:srgbClr val="C00000"/>
                                  </a:solidFill>
                                  <a:latin typeface="Cambria Math"/>
                                  <a:sym typeface="Wingdings" panose="05000000000000000000" pitchFamily="2" charset="2"/>
                                </a:rPr>
                                <m:t>𝐴</m:t>
                              </m:r>
                            </m:e>
                          </m:d>
                          <m:r>
                            <a:rPr lang="en-US" altLang="en-US" sz="1600" i="1" dirty="0">
                              <a:solidFill>
                                <a:srgbClr val="A50021"/>
                              </a:solidFill>
                              <a:latin typeface="Cambria Math"/>
                              <a:sym typeface="Wingdings" panose="05000000000000000000" pitchFamily="2" charset="2"/>
                            </a:rPr>
                            <m:t>+</m:t>
                          </m:r>
                          <m:r>
                            <a:rPr lang="en-US" altLang="en-US" sz="1600" i="1" dirty="0">
                              <a:solidFill>
                                <a:srgbClr val="C00000"/>
                              </a:solidFill>
                              <a:latin typeface="Cambria Math"/>
                              <a:sym typeface="Wingdings" panose="05000000000000000000" pitchFamily="2" charset="2"/>
                            </a:rPr>
                            <m:t>𝑣</m:t>
                          </m:r>
                          <m:d>
                            <m:dPr>
                              <m:ctrlPr>
                                <a:rPr lang="en-US" altLang="en-US" sz="1600" i="1" dirty="0">
                                  <a:solidFill>
                                    <a:srgbClr val="C00000"/>
                                  </a:solidFill>
                                  <a:latin typeface="Cambria Math" panose="02040503050406030204" pitchFamily="18" charset="0"/>
                                  <a:sym typeface="Wingdings" panose="05000000000000000000" pitchFamily="2" charset="2"/>
                                </a:rPr>
                              </m:ctrlPr>
                            </m:dPr>
                            <m:e>
                              <m:r>
                                <a:rPr lang="en-US" altLang="en-US" sz="1600" i="1" dirty="0">
                                  <a:solidFill>
                                    <a:srgbClr val="C00000"/>
                                  </a:solidFill>
                                  <a:latin typeface="Cambria Math"/>
                                  <a:sym typeface="Wingdings" panose="05000000000000000000" pitchFamily="2" charset="2"/>
                                </a:rPr>
                                <m:t>𝐵</m:t>
                              </m:r>
                            </m:e>
                          </m:d>
                          <m:r>
                            <a:rPr lang="en-US" altLang="en-US" sz="16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m:rPr>
                              <m:nor/>
                            </m:rPr>
                            <a:rPr lang="en-US" altLang="en-US" sz="1600" dirty="0">
                              <a:solidFill>
                                <a:srgbClr val="7030A0"/>
                              </a:solidFill>
                              <a:sym typeface="Wingdings" panose="05000000000000000000" pitchFamily="2" charset="2"/>
                            </a:rPr>
                            <m:t> </m:t>
                          </m:r>
                          <m:r>
                            <a:rPr lang="en-US" altLang="en-US" sz="1600" i="1" dirty="0">
                              <a:solidFill>
                                <a:srgbClr val="7030A0"/>
                              </a:solidFill>
                              <a:latin typeface="Cambria Math"/>
                              <a:sym typeface="Wingdings" panose="05000000000000000000" pitchFamily="2" charset="2"/>
                            </a:rPr>
                            <m:t>𝑢</m:t>
                          </m:r>
                          <m:d>
                            <m:dPr>
                              <m:ctrlPr>
                                <a:rPr lang="en-US" altLang="en-US" sz="1600" i="1" dirty="0">
                                  <a:solidFill>
                                    <a:srgbClr val="0070C0"/>
                                  </a:solidFill>
                                  <a:latin typeface="Cambria Math" panose="02040503050406030204" pitchFamily="18" charset="0"/>
                                  <a:sym typeface="Wingdings" panose="05000000000000000000" pitchFamily="2" charset="2"/>
                                </a:rPr>
                              </m:ctrlPr>
                            </m:dPr>
                            <m:e>
                              <m:sSub>
                                <m:sSubPr>
                                  <m:ctrlPr>
                                    <a:rPr lang="en-US" altLang="en-US" sz="1600" i="1" dirty="0">
                                      <a:solidFill>
                                        <a:srgbClr val="0070C0"/>
                                      </a:solidFill>
                                      <a:latin typeface="Cambria Math" panose="02040503050406030204" pitchFamily="18" charset="0"/>
                                      <a:sym typeface="Wingdings" panose="05000000000000000000" pitchFamily="2" charset="2"/>
                                    </a:rPr>
                                  </m:ctrlPr>
                                </m:sSubPr>
                                <m:e>
                                  <m:r>
                                    <a:rPr lang="en-US" altLang="en-US" sz="1600" i="1" dirty="0">
                                      <a:solidFill>
                                        <a:srgbClr val="0070C0"/>
                                      </a:solidFill>
                                      <a:latin typeface="Cambria Math"/>
                                      <a:sym typeface="Wingdings" panose="05000000000000000000" pitchFamily="2" charset="2"/>
                                    </a:rPr>
                                    <m:t>𝑥</m:t>
                                  </m:r>
                                </m:e>
                                <m:sub>
                                  <m:r>
                                    <a:rPr lang="en-US" altLang="en-US" sz="1600"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sz="1600" b="0" i="1" dirty="0" smtClean="0">
                  <a:solidFill>
                    <a:srgbClr val="0070C0"/>
                  </a:solidFill>
                  <a:latin typeface="Cambria Math" panose="02040503050406030204" pitchFamily="18" charset="0"/>
                  <a:sym typeface="Wingdings" panose="05000000000000000000" pitchFamily="2" charset="2"/>
                </a:endParaRPr>
              </a:p>
              <a:p>
                <a:pPr>
                  <a:lnSpc>
                    <a:spcPct val="150000"/>
                  </a:lnSpc>
                </a:pPr>
                <a:r>
                  <a:rPr lang="en-US" altLang="en-US" sz="2000" b="0" dirty="0" smtClean="0">
                    <a:latin typeface="+mn-lt"/>
                    <a:ea typeface="Cambria Math" panose="02040503050406030204" pitchFamily="18" charset="0"/>
                    <a:sym typeface="Wingdings" panose="05000000000000000000" pitchFamily="2" charset="2"/>
                  </a:rPr>
                  <a:t>will be lower than </a:t>
                </a:r>
                <a:r>
                  <a:rPr lang="en-US" altLang="en-US" sz="1600" dirty="0" smtClean="0">
                    <a:latin typeface="+mn-lt"/>
                    <a:ea typeface="Cambria Math" panose="02040503050406030204" pitchFamily="18" charset="0"/>
                    <a:sym typeface="Wingdings" panose="05000000000000000000" pitchFamily="2" charset="2"/>
                  </a:rPr>
                  <a:t>(for a small </a:t>
                </a:r>
                <a14:m>
                  <m:oMath xmlns:m="http://schemas.openxmlformats.org/officeDocument/2006/math">
                    <m:r>
                      <a:rPr lang="en-US" altLang="en-US" sz="1600" i="1" dirty="0">
                        <a:solidFill>
                          <a:srgbClr val="A50021"/>
                        </a:solidFill>
                        <a:latin typeface="Cambria Math" panose="02040503050406030204" pitchFamily="18" charset="0"/>
                        <a:sym typeface="Wingdings" panose="05000000000000000000" pitchFamily="2" charset="2"/>
                      </a:rPr>
                      <m:t>ɛ</m:t>
                    </m:r>
                    <m:r>
                      <a:rPr lang="en-US" altLang="en-US" sz="16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&gt;</m:t>
                    </m:r>
                    <m:r>
                      <a:rPr lang="en-US" altLang="en-US" sz="1600"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0</m:t>
                    </m:r>
                  </m:oMath>
                </a14:m>
                <a:r>
                  <a:rPr lang="en-US" altLang="en-US" sz="1600" dirty="0">
                    <a:latin typeface="+mn-lt"/>
                    <a:ea typeface="Cambria Math" panose="02040503050406030204" pitchFamily="18" charset="0"/>
                    <a:sym typeface="Wingdings" panose="05000000000000000000" pitchFamily="2" charset="2"/>
                  </a:rPr>
                  <a:t>) </a:t>
                </a:r>
                <a:endParaRPr lang="en-US" altLang="en-US" sz="1600" b="0" dirty="0" smtClean="0">
                  <a:latin typeface="+mn-lt"/>
                  <a:ea typeface="Cambria Math" panose="02040503050406030204" pitchFamily="18" charset="0"/>
                  <a:sym typeface="Wingdings" panose="05000000000000000000" pitchFamily="2" charset="2"/>
                </a:endParaRPr>
              </a:p>
              <a:p>
                <a:pPr algn="ctr">
                  <a:lnSpc>
                    <a:spcPct val="150000"/>
                  </a:lnSpc>
                </a:pP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smtClean="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oMath>
                </a14:m>
                <a:r>
                  <a:rPr lang="en-US" altLang="en-US" sz="2000" i="1" dirty="0" smtClean="0">
                    <a:solidFill>
                      <a:srgbClr val="0070C0"/>
                    </a:solidFill>
                    <a:latin typeface="Cambria Math" panose="02040503050406030204" pitchFamily="18" charset="0"/>
                    <a:sym typeface="Wingdings" panose="05000000000000000000" pitchFamily="2" charset="2"/>
                  </a:rPr>
                  <a:t>  </a:t>
                </a:r>
                <a:endParaRPr lang="en-US" altLang="en-US" sz="2000" dirty="0" smtClean="0">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30942" y="2548960"/>
                <a:ext cx="4455858" cy="1846659"/>
              </a:xfrm>
              <a:prstGeom prst="rect">
                <a:avLst/>
              </a:prstGeom>
              <a:blipFill>
                <a:blip r:embed="rId2"/>
                <a:stretch>
                  <a:fillRect l="-1368"/>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00380"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380" y="4416061"/>
                <a:ext cx="396904" cy="369332"/>
              </a:xfrm>
              <a:prstGeom prst="rect">
                <a:avLst/>
              </a:prstGeom>
              <a:blipFill rotWithShape="1">
                <a:blip r:embed="rId7"/>
                <a:stretch>
                  <a:fillRect/>
                </a:stretch>
              </a:blipFill>
            </p:spPr>
            <p:txBody>
              <a:bodyPr/>
              <a:lstStyle/>
              <a:p>
                <a:r>
                  <a:rPr lang="en-US">
                    <a:noFill/>
                  </a:rPr>
                  <a:t> </a:t>
                </a:r>
              </a:p>
            </p:txBody>
          </p:sp>
        </mc:Fallback>
      </mc:AlternateContent>
      <p:sp>
        <p:nvSpPr>
          <p:cNvPr id="13" name="Rectangle 12"/>
          <p:cNvSpPr/>
          <p:nvPr/>
        </p:nvSpPr>
        <p:spPr bwMode="auto">
          <a:xfrm>
            <a:off x="2195736" y="2780928"/>
            <a:ext cx="504056" cy="1296144"/>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p:cNvSpPr txBox="1"/>
              <p:nvPr/>
            </p:nvSpPr>
            <p:spPr>
              <a:xfrm>
                <a:off x="2302888" y="4416061"/>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𝐵</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88" y="4416061"/>
                <a:ext cx="407291"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61346" y="1475467"/>
                <a:ext cx="4199085" cy="1015663"/>
              </a:xfrm>
              <a:prstGeom prst="rect">
                <a:avLst/>
              </a:prstGeom>
              <a:noFill/>
            </p:spPr>
            <p:txBody>
              <a:bodyPr wrap="square" rtlCol="0">
                <a:spAutoFit/>
              </a:bodyPr>
              <a:lstStyle/>
              <a:p>
                <a:pPr>
                  <a:lnSpc>
                    <a:spcPct val="150000"/>
                  </a:lnSpc>
                </a:pPr>
                <a:r>
                  <a:rPr lang="en-US" sz="2000" dirty="0" smtClean="0"/>
                  <a:t>If  </a:t>
                </a: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e>
                    </m:d>
                    <m:r>
                      <a:rPr lang="en-US" altLang="en-US" sz="2000" i="1" dirty="0">
                        <a:solidFill>
                          <a:srgbClr val="A50021"/>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𝐵</m:t>
                        </m:r>
                      </m:e>
                    </m:d>
                    <m:r>
                      <a:rPr lang="en-US" altLang="en-US" sz="2000" b="0" i="1" dirty="0" smtClean="0">
                        <a:solidFill>
                          <a:srgbClr val="C00000"/>
                        </a:solidFill>
                        <a:latin typeface="Cambria Math" panose="02040503050406030204" pitchFamily="18" charset="0"/>
                        <a:sym typeface="Wingdings" panose="05000000000000000000" pitchFamily="2" charset="2"/>
                      </a:rPr>
                      <m:t>&lt;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oMath>
                </a14:m>
                <a:endParaRPr lang="en-US" altLang="en-US" sz="2000" i="1" dirty="0" smtClean="0">
                  <a:solidFill>
                    <a:srgbClr val="7030A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r>
                        <a:rPr lang="en-US" altLang="en-US" sz="2000" b="0" i="0" dirty="0" smtClean="0">
                          <a:solidFill>
                            <a:srgbClr val="A50021"/>
                          </a:solidFill>
                          <a:latin typeface="Cambria Math" panose="02040503050406030204" pitchFamily="18" charset="0"/>
                          <a:sym typeface="Wingdings" panose="05000000000000000000" pitchFamily="2" charset="2"/>
                        </a:rPr>
                        <m:t>+</m:t>
                      </m:r>
                      <m:r>
                        <a:rPr lang="en-US" altLang="en-US" sz="2000" b="0" i="1" dirty="0" smtClean="0">
                          <a:solidFill>
                            <a:srgbClr val="A50021"/>
                          </a:solidFill>
                          <a:latin typeface="Cambria Math" panose="02040503050406030204" pitchFamily="18" charset="0"/>
                          <a:sym typeface="Wingdings" panose="05000000000000000000" pitchFamily="2" charset="2"/>
                        </a:rPr>
                        <m:t>ɛ</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261346" y="1475467"/>
                <a:ext cx="4199085" cy="1015663"/>
              </a:xfrm>
              <a:prstGeom prst="rect">
                <a:avLst/>
              </a:prstGeom>
              <a:blipFill>
                <a:blip r:embed="rId9"/>
                <a:stretch>
                  <a:fillRect l="-1451"/>
                </a:stretch>
              </a:blipFill>
            </p:spPr>
            <p:txBody>
              <a:bodyPr/>
              <a:lstStyle/>
              <a:p>
                <a:r>
                  <a:rPr lang="en-US">
                    <a:noFill/>
                  </a:rPr>
                  <a:t> </a:t>
                </a:r>
              </a:p>
            </p:txBody>
          </p:sp>
        </mc:Fallback>
      </mc:AlternateContent>
    </p:spTree>
    <p:extLst>
      <p:ext uri="{BB962C8B-B14F-4D97-AF65-F5344CB8AC3E}">
        <p14:creationId xmlns:p14="http://schemas.microsoft.com/office/powerpoint/2010/main" val="4163125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a:solidFill>
                  <a:schemeClr val="accent2"/>
                </a:solidFill>
              </a:rPr>
              <a:t>And, similarly</a:t>
            </a:r>
            <a:r>
              <a:rPr lang="en-US" sz="3600" dirty="0" smtClean="0">
                <a:solidFill>
                  <a:schemeClr val="accent2"/>
                </a:solidFill>
              </a:rPr>
              <a:t>, </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92</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92</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230942" y="2548960"/>
                <a:ext cx="4455858" cy="1846659"/>
              </a:xfrm>
              <a:prstGeom prst="rect">
                <a:avLst/>
              </a:prstGeom>
              <a:noFill/>
            </p:spPr>
            <p:txBody>
              <a:bodyPr wrap="square" rtlCol="0">
                <a:spAutoFit/>
              </a:bodyPr>
              <a:lstStyle/>
              <a:p>
                <a:pPr algn="ctr">
                  <a:lnSpc>
                    <a:spcPct val="150000"/>
                  </a:lnSpc>
                </a:pPr>
                <a14:m>
                  <m:oMathPara xmlns:m="http://schemas.openxmlformats.org/officeDocument/2006/math">
                    <m:oMathParaPr>
                      <m:jc m:val="center"/>
                    </m:oMathParaPr>
                    <m:oMath xmlns:m="http://schemas.openxmlformats.org/officeDocument/2006/math">
                      <m:r>
                        <a:rPr lang="en-US" altLang="en-US" sz="2000" i="1" dirty="0" smtClean="0">
                          <a:solidFill>
                            <a:srgbClr val="C00000"/>
                          </a:solidFill>
                          <a:latin typeface="Cambria Math"/>
                          <a:sym typeface="Wingdings" panose="05000000000000000000" pitchFamily="2" charset="2"/>
                        </a:rPr>
                        <m:t>𝑣</m:t>
                      </m:r>
                      <m:d>
                        <m:dPr>
                          <m:ctrlPr>
                            <a:rPr lang="en-US" altLang="en-US" sz="2000" b="0" i="1" dirty="0" smtClean="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𝐴</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1</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a:sym typeface="Wingdings" panose="05000000000000000000" pitchFamily="2" charset="2"/>
                                </a:rPr>
                                <m:t>2</m:t>
                              </m:r>
                            </m:sub>
                          </m:sSub>
                        </m:e>
                      </m:d>
                    </m:oMath>
                  </m:oMathPara>
                </a14:m>
                <a:endParaRPr lang="en-US" altLang="en-US" sz="2000" b="0" i="1" dirty="0" smtClean="0">
                  <a:solidFill>
                    <a:srgbClr val="0070C0"/>
                  </a:solidFill>
                  <a:latin typeface="Cambria Math" panose="02040503050406030204" pitchFamily="18" charset="0"/>
                  <a:sym typeface="Wingdings" panose="05000000000000000000" pitchFamily="2" charset="2"/>
                </a:endParaRPr>
              </a:p>
              <a:p>
                <a:pPr algn="ctr">
                  <a:lnSpc>
                    <a:spcPct val="150000"/>
                  </a:lnSpc>
                </a:pPr>
                <a14:m>
                  <m:oMathPara xmlns:m="http://schemas.openxmlformats.org/officeDocument/2006/math">
                    <m:oMathParaPr>
                      <m:jc m:val="center"/>
                    </m:oMathParaPr>
                    <m:oMath xmlns:m="http://schemas.openxmlformats.org/officeDocument/2006/math">
                      <m:d>
                        <m:dPr>
                          <m:begChr m:val="["/>
                          <m:endChr m:val="]"/>
                          <m:ctrlPr>
                            <a:rPr lang="en-US" altLang="en-US" sz="16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ctrlPr>
                        </m:dPr>
                        <m:e>
                          <m:r>
                            <a:rPr lang="en-US" altLang="en-US" sz="16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1600" i="1" dirty="0">
                              <a:solidFill>
                                <a:srgbClr val="C00000"/>
                              </a:solidFill>
                              <a:latin typeface="Cambria Math"/>
                              <a:sym typeface="Wingdings" panose="05000000000000000000" pitchFamily="2" charset="2"/>
                            </a:rPr>
                            <m:t>𝑣</m:t>
                          </m:r>
                          <m:d>
                            <m:dPr>
                              <m:ctrlPr>
                                <a:rPr lang="en-US" altLang="en-US" sz="1600" i="1" dirty="0">
                                  <a:solidFill>
                                    <a:srgbClr val="C00000"/>
                                  </a:solidFill>
                                  <a:latin typeface="Cambria Math" panose="02040503050406030204" pitchFamily="18" charset="0"/>
                                  <a:sym typeface="Wingdings" panose="05000000000000000000" pitchFamily="2" charset="2"/>
                                </a:rPr>
                              </m:ctrlPr>
                            </m:dPr>
                            <m:e>
                              <m:r>
                                <a:rPr lang="en-US" altLang="en-US" sz="1600" i="1" dirty="0">
                                  <a:solidFill>
                                    <a:srgbClr val="C00000"/>
                                  </a:solidFill>
                                  <a:latin typeface="Cambria Math"/>
                                  <a:sym typeface="Wingdings" panose="05000000000000000000" pitchFamily="2" charset="2"/>
                                </a:rPr>
                                <m:t>𝐴</m:t>
                              </m:r>
                            </m:e>
                          </m:d>
                          <m:r>
                            <a:rPr lang="en-US" altLang="en-US" sz="1600" i="1" dirty="0">
                              <a:solidFill>
                                <a:srgbClr val="A50021"/>
                              </a:solidFill>
                              <a:latin typeface="Cambria Math"/>
                              <a:sym typeface="Wingdings" panose="05000000000000000000" pitchFamily="2" charset="2"/>
                            </a:rPr>
                            <m:t>+</m:t>
                          </m:r>
                          <m:r>
                            <a:rPr lang="en-US" altLang="en-US" sz="1600" i="1" dirty="0">
                              <a:solidFill>
                                <a:srgbClr val="C00000"/>
                              </a:solidFill>
                              <a:latin typeface="Cambria Math"/>
                              <a:sym typeface="Wingdings" panose="05000000000000000000" pitchFamily="2" charset="2"/>
                            </a:rPr>
                            <m:t>𝑣</m:t>
                          </m:r>
                          <m:d>
                            <m:dPr>
                              <m:ctrlPr>
                                <a:rPr lang="en-US" altLang="en-US" sz="1600" i="1" dirty="0">
                                  <a:solidFill>
                                    <a:srgbClr val="C00000"/>
                                  </a:solidFill>
                                  <a:latin typeface="Cambria Math" panose="02040503050406030204" pitchFamily="18" charset="0"/>
                                  <a:sym typeface="Wingdings" panose="05000000000000000000" pitchFamily="2" charset="2"/>
                                </a:rPr>
                              </m:ctrlPr>
                            </m:dPr>
                            <m:e>
                              <m:r>
                                <a:rPr lang="en-US" altLang="en-US" sz="1600" i="1" dirty="0">
                                  <a:solidFill>
                                    <a:srgbClr val="C00000"/>
                                  </a:solidFill>
                                  <a:latin typeface="Cambria Math"/>
                                  <a:sym typeface="Wingdings" panose="05000000000000000000" pitchFamily="2" charset="2"/>
                                </a:rPr>
                                <m:t>𝐵</m:t>
                              </m:r>
                            </m:e>
                          </m:d>
                          <m:r>
                            <a:rPr lang="en-US" altLang="en-US" sz="16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m:rPr>
                              <m:nor/>
                            </m:rPr>
                            <a:rPr lang="en-US" altLang="en-US" sz="1600" dirty="0">
                              <a:solidFill>
                                <a:srgbClr val="7030A0"/>
                              </a:solidFill>
                              <a:sym typeface="Wingdings" panose="05000000000000000000" pitchFamily="2" charset="2"/>
                            </a:rPr>
                            <m:t> </m:t>
                          </m:r>
                          <m:r>
                            <a:rPr lang="en-US" altLang="en-US" sz="1600" i="1" dirty="0">
                              <a:solidFill>
                                <a:srgbClr val="7030A0"/>
                              </a:solidFill>
                              <a:latin typeface="Cambria Math"/>
                              <a:sym typeface="Wingdings" panose="05000000000000000000" pitchFamily="2" charset="2"/>
                            </a:rPr>
                            <m:t>𝑢</m:t>
                          </m:r>
                          <m:d>
                            <m:dPr>
                              <m:ctrlPr>
                                <a:rPr lang="en-US" altLang="en-US" sz="1600" i="1" dirty="0">
                                  <a:solidFill>
                                    <a:srgbClr val="0070C0"/>
                                  </a:solidFill>
                                  <a:latin typeface="Cambria Math" panose="02040503050406030204" pitchFamily="18" charset="0"/>
                                  <a:sym typeface="Wingdings" panose="05000000000000000000" pitchFamily="2" charset="2"/>
                                </a:rPr>
                              </m:ctrlPr>
                            </m:dPr>
                            <m:e>
                              <m:sSub>
                                <m:sSubPr>
                                  <m:ctrlPr>
                                    <a:rPr lang="en-US" altLang="en-US" sz="1600" i="1" dirty="0">
                                      <a:solidFill>
                                        <a:srgbClr val="0070C0"/>
                                      </a:solidFill>
                                      <a:latin typeface="Cambria Math" panose="02040503050406030204" pitchFamily="18" charset="0"/>
                                      <a:sym typeface="Wingdings" panose="05000000000000000000" pitchFamily="2" charset="2"/>
                                    </a:rPr>
                                  </m:ctrlPr>
                                </m:sSubPr>
                                <m:e>
                                  <m:r>
                                    <a:rPr lang="en-US" altLang="en-US" sz="1600" i="1" dirty="0">
                                      <a:solidFill>
                                        <a:srgbClr val="0070C0"/>
                                      </a:solidFill>
                                      <a:latin typeface="Cambria Math"/>
                                      <a:sym typeface="Wingdings" panose="05000000000000000000" pitchFamily="2" charset="2"/>
                                    </a:rPr>
                                    <m:t>𝑥</m:t>
                                  </m:r>
                                </m:e>
                                <m:sub>
                                  <m:r>
                                    <a:rPr lang="en-US" altLang="en-US" sz="1600" i="1" dirty="0">
                                      <a:solidFill>
                                        <a:srgbClr val="0070C0"/>
                                      </a:solidFill>
                                      <a:latin typeface="Cambria Math" panose="02040503050406030204" pitchFamily="18" charset="0"/>
                                      <a:sym typeface="Wingdings" panose="05000000000000000000" pitchFamily="2" charset="2"/>
                                    </a:rPr>
                                    <m:t>1</m:t>
                                  </m:r>
                                </m:sub>
                              </m:sSub>
                            </m:e>
                          </m:d>
                        </m:e>
                      </m:d>
                    </m:oMath>
                  </m:oMathPara>
                </a14:m>
                <a:endParaRPr lang="en-US" altLang="en-US" sz="1600" b="0" i="1" dirty="0" smtClean="0">
                  <a:solidFill>
                    <a:srgbClr val="0070C0"/>
                  </a:solidFill>
                  <a:latin typeface="Cambria Math" panose="02040503050406030204" pitchFamily="18" charset="0"/>
                  <a:sym typeface="Wingdings" panose="05000000000000000000" pitchFamily="2" charset="2"/>
                </a:endParaRPr>
              </a:p>
              <a:p>
                <a:pPr>
                  <a:lnSpc>
                    <a:spcPct val="150000"/>
                  </a:lnSpc>
                </a:pPr>
                <a:r>
                  <a:rPr lang="en-US" altLang="en-US" sz="2000" b="0" dirty="0" smtClean="0">
                    <a:latin typeface="+mn-lt"/>
                    <a:ea typeface="Cambria Math" panose="02040503050406030204" pitchFamily="18" charset="0"/>
                    <a:sym typeface="Wingdings" panose="05000000000000000000" pitchFamily="2" charset="2"/>
                  </a:rPr>
                  <a:t>Will be higher than </a:t>
                </a:r>
                <a:r>
                  <a:rPr lang="en-US" altLang="en-US" sz="1600" dirty="0" smtClean="0">
                    <a:latin typeface="+mn-lt"/>
                    <a:ea typeface="Cambria Math" panose="02040503050406030204" pitchFamily="18" charset="0"/>
                    <a:sym typeface="Wingdings" panose="05000000000000000000" pitchFamily="2" charset="2"/>
                  </a:rPr>
                  <a:t>(for a small </a:t>
                </a:r>
                <a14:m>
                  <m:oMath xmlns:m="http://schemas.openxmlformats.org/officeDocument/2006/math">
                    <m:r>
                      <a:rPr lang="en-US" altLang="en-US" sz="1600" i="1" dirty="0">
                        <a:solidFill>
                          <a:srgbClr val="A50021"/>
                        </a:solidFill>
                        <a:latin typeface="Cambria Math" panose="02040503050406030204" pitchFamily="18" charset="0"/>
                        <a:sym typeface="Wingdings" panose="05000000000000000000" pitchFamily="2" charset="2"/>
                      </a:rPr>
                      <m:t>ɛ</m:t>
                    </m:r>
                    <m:r>
                      <a:rPr lang="en-US" altLang="en-US" sz="16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&gt;</m:t>
                    </m:r>
                    <m:r>
                      <a:rPr lang="en-US" altLang="en-US" sz="1600"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0</m:t>
                    </m:r>
                  </m:oMath>
                </a14:m>
                <a:r>
                  <a:rPr lang="en-US" altLang="en-US" sz="1600" dirty="0">
                    <a:latin typeface="+mn-lt"/>
                    <a:ea typeface="Cambria Math" panose="02040503050406030204" pitchFamily="18" charset="0"/>
                    <a:sym typeface="Wingdings" panose="05000000000000000000" pitchFamily="2" charset="2"/>
                  </a:rPr>
                  <a:t>) </a:t>
                </a:r>
                <a:endParaRPr lang="en-US" altLang="en-US" sz="1600" b="0" dirty="0" smtClean="0">
                  <a:latin typeface="+mn-lt"/>
                  <a:ea typeface="Cambria Math" panose="02040503050406030204" pitchFamily="18" charset="0"/>
                  <a:sym typeface="Wingdings" panose="05000000000000000000" pitchFamily="2" charset="2"/>
                </a:endParaRPr>
              </a:p>
              <a:p>
                <a:pPr algn="ctr">
                  <a:lnSpc>
                    <a:spcPct val="150000"/>
                  </a:lnSpc>
                </a:pP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smtClean="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1</m:t>
                            </m:r>
                          </m:sub>
                        </m:sSub>
                      </m:e>
                    </m:d>
                  </m:oMath>
                </a14:m>
                <a:r>
                  <a:rPr lang="en-US" altLang="en-US" sz="2000" i="1" dirty="0" smtClean="0">
                    <a:solidFill>
                      <a:srgbClr val="0070C0"/>
                    </a:solidFill>
                    <a:latin typeface="Cambria Math" panose="02040503050406030204" pitchFamily="18" charset="0"/>
                    <a:sym typeface="Wingdings" panose="05000000000000000000" pitchFamily="2" charset="2"/>
                  </a:rPr>
                  <a:t>  </a:t>
                </a:r>
                <a:endParaRPr lang="en-US" altLang="en-US" sz="2000" dirty="0" smtClean="0">
                  <a:latin typeface="Cambria Math" panose="02040503050406030204" pitchFamily="18" charset="0"/>
                  <a:sym typeface="Wingdings" panose="05000000000000000000" pitchFamily="2"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30942" y="2548960"/>
                <a:ext cx="4455858" cy="1846659"/>
              </a:xfrm>
              <a:prstGeom prst="rect">
                <a:avLst/>
              </a:prstGeom>
              <a:blipFill>
                <a:blip r:embed="rId2"/>
                <a:stretch>
                  <a:fillRect l="-1368"/>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600380" y="441606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380" y="4416061"/>
                <a:ext cx="396904" cy="369332"/>
              </a:xfrm>
              <a:prstGeom prst="rect">
                <a:avLst/>
              </a:prstGeom>
              <a:blipFill rotWithShape="1">
                <a:blip r:embed="rId7"/>
                <a:stretch>
                  <a:fillRect/>
                </a:stretch>
              </a:blipFill>
            </p:spPr>
            <p:txBody>
              <a:bodyPr/>
              <a:lstStyle/>
              <a:p>
                <a:r>
                  <a:rPr lang="en-US">
                    <a:noFill/>
                  </a:rPr>
                  <a:t> </a:t>
                </a:r>
              </a:p>
            </p:txBody>
          </p:sp>
        </mc:Fallback>
      </mc:AlternateContent>
      <p:sp>
        <p:nvSpPr>
          <p:cNvPr id="13" name="Rectangle 12"/>
          <p:cNvSpPr/>
          <p:nvPr/>
        </p:nvSpPr>
        <p:spPr bwMode="auto">
          <a:xfrm>
            <a:off x="2195736" y="2780928"/>
            <a:ext cx="504056" cy="1296144"/>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p:cNvSpPr txBox="1"/>
              <p:nvPr/>
            </p:nvSpPr>
            <p:spPr>
              <a:xfrm>
                <a:off x="2302888" y="4416061"/>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C00000"/>
                          </a:solidFill>
                          <a:latin typeface="Cambria Math"/>
                          <a:sym typeface="Wingdings" panose="05000000000000000000" pitchFamily="2" charset="2"/>
                        </a:rPr>
                        <m:t>𝐵</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88" y="4416061"/>
                <a:ext cx="407291"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61346" y="1475467"/>
                <a:ext cx="4199085" cy="1015663"/>
              </a:xfrm>
              <a:prstGeom prst="rect">
                <a:avLst/>
              </a:prstGeom>
              <a:noFill/>
            </p:spPr>
            <p:txBody>
              <a:bodyPr wrap="square" rtlCol="0">
                <a:spAutoFit/>
              </a:bodyPr>
              <a:lstStyle/>
              <a:p>
                <a:pPr>
                  <a:lnSpc>
                    <a:spcPct val="150000"/>
                  </a:lnSpc>
                </a:pPr>
                <a:r>
                  <a:rPr lang="en-US" sz="2000" dirty="0" smtClean="0"/>
                  <a:t>If  </a:t>
                </a:r>
                <a14:m>
                  <m:oMath xmlns:m="http://schemas.openxmlformats.org/officeDocument/2006/math">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e>
                    </m:d>
                    <m:r>
                      <a:rPr lang="en-US" altLang="en-US" sz="2000" i="1" dirty="0">
                        <a:solidFill>
                          <a:srgbClr val="A50021"/>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𝐵</m:t>
                        </m:r>
                      </m:e>
                    </m:d>
                    <m:r>
                      <a:rPr lang="en-US" altLang="en-US" sz="2000" b="0" i="1" dirty="0" smtClean="0">
                        <a:solidFill>
                          <a:srgbClr val="C00000"/>
                        </a:solidFill>
                        <a:latin typeface="Cambria Math" panose="02040503050406030204" pitchFamily="18" charset="0"/>
                        <a:sym typeface="Wingdings" panose="05000000000000000000" pitchFamily="2" charset="2"/>
                      </a:rPr>
                      <m:t>&gt;</m:t>
                    </m:r>
                    <m:r>
                      <a:rPr lang="en-US" altLang="en-US" sz="2000" i="1" dirty="0">
                        <a:solidFill>
                          <a:srgbClr val="C00000"/>
                        </a:solidFill>
                        <a:latin typeface="Cambria Math"/>
                        <a:sym typeface="Wingdings" panose="05000000000000000000" pitchFamily="2" charset="2"/>
                      </a:rPr>
                      <m:t>𝑣</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𝐴</m:t>
                        </m:r>
                        <m:r>
                          <a:rPr lang="en-US" altLang="en-US" sz="2000"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𝐵</m:t>
                        </m:r>
                      </m:e>
                    </m:d>
                  </m:oMath>
                </a14:m>
                <a:endParaRPr lang="en-US" altLang="en-US" sz="2000" i="1" dirty="0" smtClean="0">
                  <a:solidFill>
                    <a:srgbClr val="7030A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2</m:t>
                              </m:r>
                            </m:sub>
                          </m:sSub>
                        </m:e>
                      </m:d>
                      <m:r>
                        <a:rPr lang="en-US" altLang="en-US" sz="2000" b="0" i="1" dirty="0" smtClean="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b="0" i="1" dirty="0" smtClean="0">
                                  <a:solidFill>
                                    <a:srgbClr val="0070C0"/>
                                  </a:solidFill>
                                  <a:latin typeface="Cambria Math" panose="02040503050406030204" pitchFamily="18" charset="0"/>
                                  <a:sym typeface="Wingdings" panose="05000000000000000000" pitchFamily="2" charset="2"/>
                                </a:rPr>
                                <m:t>1</m:t>
                              </m:r>
                            </m:sub>
                          </m:sSub>
                        </m:e>
                      </m:d>
                      <m:r>
                        <a:rPr lang="en-US" altLang="en-US" sz="2000" b="0" i="0" dirty="0" smtClean="0">
                          <a:solidFill>
                            <a:srgbClr val="A50021"/>
                          </a:solidFill>
                          <a:latin typeface="Cambria Math" panose="02040503050406030204" pitchFamily="18" charset="0"/>
                          <a:sym typeface="Wingdings" panose="05000000000000000000" pitchFamily="2" charset="2"/>
                        </a:rPr>
                        <m:t>−</m:t>
                      </m:r>
                      <m:r>
                        <a:rPr lang="en-US" altLang="en-US" sz="2000" b="0" i="1" dirty="0" smtClean="0">
                          <a:solidFill>
                            <a:srgbClr val="A50021"/>
                          </a:solidFill>
                          <a:latin typeface="Cambria Math" panose="02040503050406030204" pitchFamily="18" charset="0"/>
                          <a:sym typeface="Wingdings" panose="05000000000000000000" pitchFamily="2" charset="2"/>
                        </a:rPr>
                        <m:t>ɛ</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261346" y="1475467"/>
                <a:ext cx="4199085" cy="1015663"/>
              </a:xfrm>
              <a:prstGeom prst="rect">
                <a:avLst/>
              </a:prstGeom>
              <a:blipFill>
                <a:blip r:embed="rId9"/>
                <a:stretch>
                  <a:fillRect l="-1451"/>
                </a:stretch>
              </a:blipFill>
            </p:spPr>
            <p:txBody>
              <a:bodyPr/>
              <a:lstStyle/>
              <a:p>
                <a:r>
                  <a:rPr lang="en-US">
                    <a:noFill/>
                  </a:rPr>
                  <a:t> </a:t>
                </a:r>
              </a:p>
            </p:txBody>
          </p:sp>
        </mc:Fallback>
      </mc:AlternateContent>
    </p:spTree>
    <p:extLst>
      <p:ext uri="{BB962C8B-B14F-4D97-AF65-F5344CB8AC3E}">
        <p14:creationId xmlns:p14="http://schemas.microsoft.com/office/powerpoint/2010/main" val="862200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sz="3600" dirty="0" smtClean="0">
                <a:solidFill>
                  <a:schemeClr val="accent2"/>
                </a:solidFill>
              </a:rPr>
              <a:t>Something isn’t working</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93</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93</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4560621" y="2195554"/>
                <a:ext cx="3611779" cy="3000821"/>
              </a:xfrm>
              <a:prstGeom prst="rect">
                <a:avLst/>
              </a:prstGeom>
              <a:noFill/>
            </p:spPr>
            <p:txBody>
              <a:bodyPr wrap="square" rtlCol="0">
                <a:spAutoFit/>
              </a:bodyPr>
              <a:lstStyle/>
              <a:p>
                <a:pPr>
                  <a:lnSpc>
                    <a:spcPct val="150000"/>
                  </a:lnSpc>
                </a:pPr>
                <a:r>
                  <a:rPr lang="en-US" altLang="en-US" b="0" dirty="0" smtClean="0">
                    <a:solidFill>
                      <a:schemeClr val="tx1"/>
                    </a:solidFill>
                    <a:sym typeface="Wingdings" panose="05000000000000000000" pitchFamily="2" charset="2"/>
                  </a:rPr>
                  <a:t>…with the Riemann-like definition:</a:t>
                </a:r>
                <a:endParaRPr lang="en-US" altLang="en-US" b="0" i="1" dirty="0" smtClean="0">
                  <a:solidFill>
                    <a:schemeClr val="tx1"/>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b="0" i="1" dirty="0" smtClean="0">
                          <a:solidFill>
                            <a:schemeClr val="tx1"/>
                          </a:solidFill>
                          <a:latin typeface="Cambria Math" panose="02040503050406030204" pitchFamily="18" charset="0"/>
                          <a:sym typeface="Wingdings" panose="05000000000000000000" pitchFamily="2" charset="2"/>
                        </a:rPr>
                        <m:t> </m:t>
                      </m:r>
                    </m:oMath>
                  </m:oMathPara>
                </a14:m>
                <a:endParaRPr lang="en-US" altLang="en-US" b="0" i="1" dirty="0" smtClean="0">
                  <a:solidFill>
                    <a:schemeClr val="tx1"/>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smtClean="0">
                          <a:solidFill>
                            <a:srgbClr val="C00000"/>
                          </a:solidFill>
                          <a:latin typeface="Cambria Math" panose="02040503050406030204" pitchFamily="18" charset="0"/>
                          <a:sym typeface="Wingdings" panose="05000000000000000000" pitchFamily="2" charset="2"/>
                        </a:rPr>
                        <m:t>𝑣</m:t>
                      </m:r>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b="0"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60621" y="2195554"/>
                <a:ext cx="3611779" cy="3000821"/>
              </a:xfrm>
              <a:prstGeom prst="rect">
                <a:avLst/>
              </a:prstGeom>
              <a:blipFill>
                <a:blip r:embed="rId2"/>
                <a:stretch>
                  <a:fillRect l="-1349"/>
                </a:stretch>
              </a:blipFill>
            </p:spPr>
            <p:txBody>
              <a:bodyPr/>
              <a:lstStyle/>
              <a:p>
                <a:r>
                  <a:rPr lang="en-US">
                    <a:noFill/>
                  </a:rPr>
                  <a:t> </a:t>
                </a:r>
              </a:p>
            </p:txBody>
          </p:sp>
        </mc:Fallback>
      </mc:AlternateContent>
      <p:cxnSp>
        <p:nvCxnSpPr>
          <p:cNvPr id="7" name="Straight Arrow Connector 6"/>
          <p:cNvCxnSpPr/>
          <p:nvPr/>
        </p:nvCxnSpPr>
        <p:spPr bwMode="auto">
          <a:xfrm>
            <a:off x="133066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2195736" y="3057132"/>
            <a:ext cx="504056" cy="1019940"/>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2698791" y="3611796"/>
            <a:ext cx="712697"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595604" y="4212427"/>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595604" y="4212427"/>
                <a:ext cx="49667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21537" y="4212427"/>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221537" y="4212427"/>
                <a:ext cx="50199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80846" y="4212427"/>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880846" y="4212427"/>
                <a:ext cx="496674"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8659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But we could…</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94</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94</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1327671" y="4480275"/>
                <a:ext cx="3096344" cy="216982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a:p>
                <a:pPr>
                  <a:lnSpc>
                    <a:spcPct val="150000"/>
                  </a:lnSpc>
                </a:pP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27671" y="4480275"/>
                <a:ext cx="3096344" cy="21698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60032" y="4293096"/>
                <a:ext cx="3840282" cy="175432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C00000"/>
                          </a:solidFill>
                          <a:latin typeface="Cambria Math" panose="02040503050406030204" pitchFamily="18" charset="0"/>
                          <a:sym typeface="Wingdings" panose="05000000000000000000" pitchFamily="2" charset="2"/>
                        </a:rPr>
                        <m:t>𝑣</m:t>
                      </m:r>
                      <m:r>
                        <a:rPr lang="en-US" altLang="en-US"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60032" y="4293096"/>
                <a:ext cx="3840282" cy="1754326"/>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3995693" y="2651262"/>
            <a:ext cx="428322" cy="369332"/>
          </a:xfrm>
          <a:prstGeom prst="rect">
            <a:avLst/>
          </a:prstGeom>
          <a:noFill/>
        </p:spPr>
        <p:txBody>
          <a:bodyPr wrap="none" rtlCol="0">
            <a:spAutoFit/>
          </a:bodyPr>
          <a:lstStyle/>
          <a:p>
            <a:r>
              <a:rPr lang="en-US" dirty="0" smtClean="0"/>
              <a:t>by</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415615" y="1176182"/>
                <a:ext cx="6552728" cy="872034"/>
              </a:xfrm>
              <a:prstGeom prst="rect">
                <a:avLst/>
              </a:prstGeom>
              <a:noFill/>
            </p:spPr>
            <p:txBody>
              <a:bodyPr wrap="square" rtlCol="0">
                <a:spAutoFit/>
              </a:bodyPr>
              <a:lstStyle/>
              <a:p>
                <a:pPr>
                  <a:lnSpc>
                    <a:spcPct val="150000"/>
                  </a:lnSpc>
                </a:pPr>
                <a:r>
                  <a:rPr lang="en-US" altLang="en-US" dirty="0" smtClean="0">
                    <a:sym typeface="Wingdings" panose="05000000000000000000" pitchFamily="2" charset="2"/>
                  </a:rPr>
                  <a:t>(With</a:t>
                </a:r>
                <a:r>
                  <a:rPr lang="en-US" altLang="en-US" dirty="0" smtClean="0">
                    <a:solidFill>
                      <a:srgbClr val="7030A0"/>
                    </a:solidFill>
                    <a:sym typeface="Wingdings" panose="05000000000000000000" pitchFamily="2" charset="2"/>
                  </a:rPr>
                  <a:t> </a:t>
                </a:r>
                <a14:m>
                  <m:oMath xmlns:m="http://schemas.openxmlformats.org/officeDocument/2006/math">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b="0" i="0" dirty="0" smtClean="0">
                        <a:solidFill>
                          <a:srgbClr val="0070C0"/>
                        </a:solidFill>
                        <a:latin typeface="Cambria Math" panose="02040503050406030204" pitchFamily="18" charset="0"/>
                        <a:sym typeface="Wingdings" panose="05000000000000000000" pitchFamily="2" charset="2"/>
                      </a:rPr>
                      <m:t>…</m:t>
                    </m:r>
                  </m:oMath>
                </a14:m>
                <a:r>
                  <a:rPr lang="en-US" dirty="0" smtClean="0"/>
                  <a:t>) </a:t>
                </a:r>
              </a:p>
              <a:p>
                <a:pPr>
                  <a:lnSpc>
                    <a:spcPct val="150000"/>
                  </a:lnSpc>
                </a:pPr>
                <a:r>
                  <a:rPr lang="en-US" dirty="0" smtClean="0"/>
                  <a:t>Replace</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15615" y="1176182"/>
                <a:ext cx="6552728" cy="872034"/>
              </a:xfrm>
              <a:prstGeom prst="rect">
                <a:avLst/>
              </a:prstGeom>
              <a:blipFill>
                <a:blip r:embed="rId4"/>
                <a:stretch>
                  <a:fillRect l="-744" b="-10490"/>
                </a:stretch>
              </a:blipFill>
            </p:spPr>
            <p:txBody>
              <a:bodyPr/>
              <a:lstStyle/>
              <a:p>
                <a:r>
                  <a:rPr lang="en-US">
                    <a:noFill/>
                  </a:rPr>
                  <a:t> </a:t>
                </a:r>
              </a:p>
            </p:txBody>
          </p:sp>
        </mc:Fallback>
      </mc:AlternateContent>
      <p:cxnSp>
        <p:nvCxnSpPr>
          <p:cNvPr id="7" name="Straight Arrow Connector 6"/>
          <p:cNvCxnSpPr/>
          <p:nvPr/>
        </p:nvCxnSpPr>
        <p:spPr bwMode="auto">
          <a:xfrm>
            <a:off x="133164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2195736" y="3057132"/>
            <a:ext cx="504056" cy="1019940"/>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2698791" y="3611796"/>
            <a:ext cx="712697"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7" name="Straight Arrow Connector 16"/>
          <p:cNvCxnSpPr/>
          <p:nvPr/>
        </p:nvCxnSpPr>
        <p:spPr bwMode="auto">
          <a:xfrm flipH="1" flipV="1">
            <a:off x="5652120"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5450559" y="4006250"/>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Rectangle 18"/>
          <p:cNvSpPr/>
          <p:nvPr/>
        </p:nvSpPr>
        <p:spPr bwMode="auto">
          <a:xfrm>
            <a:off x="5646402" y="2672536"/>
            <a:ext cx="711696" cy="39642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5660505" y="3548088"/>
            <a:ext cx="1563716"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rot="5400000">
            <a:off x="5979847" y="2723687"/>
            <a:ext cx="490956" cy="1157846"/>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4860032" y="2157946"/>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860032" y="2157946"/>
                <a:ext cx="7096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95604" y="4212427"/>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604" y="4212427"/>
                <a:ext cx="49667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04866" y="4197735"/>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204866" y="4197735"/>
                <a:ext cx="501997" cy="369332"/>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845111" y="4211796"/>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845111" y="4211796"/>
                <a:ext cx="501997" cy="369332"/>
              </a:xfrm>
              <a:prstGeom prst="rect">
                <a:avLst/>
              </a:prstGeom>
              <a:blipFill>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806307" y="4061062"/>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806307" y="4061062"/>
                <a:ext cx="50199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74259" y="4005064"/>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374259" y="4005064"/>
                <a:ext cx="50199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63684" y="4053619"/>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763684" y="4053619"/>
                <a:ext cx="496674"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766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Which is the </a:t>
            </a:r>
            <a:r>
              <a:rPr lang="en-US" altLang="en-US" sz="3600" dirty="0" smtClean="0">
                <a:solidFill>
                  <a:srgbClr val="C00000"/>
                </a:solidFill>
              </a:rPr>
              <a:t>Choquet</a:t>
            </a:r>
            <a:r>
              <a:rPr lang="en-US" altLang="en-US" sz="3600" dirty="0" smtClean="0">
                <a:solidFill>
                  <a:schemeClr val="accent2"/>
                </a:solidFill>
              </a:rPr>
              <a:t> integral</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95</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95</a:t>
            </a:fld>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834258" y="2425447"/>
                <a:ext cx="4467313" cy="3416320"/>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C00000"/>
                          </a:solidFill>
                          <a:latin typeface="Cambria Math" panose="02040503050406030204" pitchFamily="18" charset="0"/>
                          <a:sym typeface="Wingdings" panose="05000000000000000000" pitchFamily="2" charset="2"/>
                        </a:rPr>
                        <m:t>𝑣</m:t>
                      </m:r>
                      <m:r>
                        <a:rPr lang="en-US" altLang="en-US"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3</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altLang="en-US" i="1" dirty="0">
                  <a:solidFill>
                    <a:srgbClr val="0070C0"/>
                  </a:solidFill>
                  <a:latin typeface="Cambria Math"/>
                  <a:sym typeface="Wingdings" panose="05000000000000000000" pitchFamily="2" charset="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4258" y="2425447"/>
                <a:ext cx="4467313" cy="34163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15615" y="1176182"/>
                <a:ext cx="6552728" cy="507831"/>
              </a:xfrm>
              <a:prstGeom prst="rect">
                <a:avLst/>
              </a:prstGeom>
              <a:noFill/>
            </p:spPr>
            <p:txBody>
              <a:bodyPr wrap="square" rtlCol="0">
                <a:spAutoFit/>
              </a:bodyPr>
              <a:lstStyle/>
              <a:p>
                <a:pPr>
                  <a:lnSpc>
                    <a:spcPct val="150000"/>
                  </a:lnSpc>
                </a:pPr>
                <a:r>
                  <a:rPr lang="en-US" altLang="en-US" dirty="0" smtClean="0">
                    <a:sym typeface="Wingdings" panose="05000000000000000000" pitchFamily="2" charset="2"/>
                  </a:rPr>
                  <a:t>(With</a:t>
                </a:r>
                <a:r>
                  <a:rPr lang="en-US" altLang="en-US" dirty="0" smtClean="0">
                    <a:solidFill>
                      <a:srgbClr val="7030A0"/>
                    </a:solidFill>
                    <a:sym typeface="Wingdings" panose="05000000000000000000" pitchFamily="2" charset="2"/>
                  </a:rPr>
                  <a:t> </a:t>
                </a:r>
                <a14:m>
                  <m:oMath xmlns:m="http://schemas.openxmlformats.org/officeDocument/2006/math">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b="0" i="0" dirty="0" smtClean="0">
                        <a:solidFill>
                          <a:srgbClr val="0070C0"/>
                        </a:solidFill>
                        <a:latin typeface="Cambria Math" panose="02040503050406030204" pitchFamily="18" charset="0"/>
                        <a:sym typeface="Wingdings" panose="05000000000000000000" pitchFamily="2" charset="2"/>
                      </a:rPr>
                      <m:t>…</m:t>
                    </m:r>
                  </m:oMath>
                </a14:m>
                <a:r>
                  <a:rPr lang="en-US" dirty="0" smtClean="0"/>
                  <a:t>) </a:t>
                </a:r>
              </a:p>
            </p:txBody>
          </p:sp>
        </mc:Choice>
        <mc:Fallback xmlns="">
          <p:sp>
            <p:nvSpPr>
              <p:cNvPr id="6" name="TextBox 5"/>
              <p:cNvSpPr txBox="1">
                <a:spLocks noRot="1" noChangeAspect="1" noMove="1" noResize="1" noEditPoints="1" noAdjustHandles="1" noChangeArrowheads="1" noChangeShapeType="1" noTextEdit="1"/>
              </p:cNvSpPr>
              <p:nvPr/>
            </p:nvSpPr>
            <p:spPr>
              <a:xfrm>
                <a:off x="1415615" y="1176182"/>
                <a:ext cx="6552728" cy="507831"/>
              </a:xfrm>
              <a:prstGeom prst="rect">
                <a:avLst/>
              </a:prstGeom>
              <a:blipFill>
                <a:blip r:embed="rId3"/>
                <a:stretch>
                  <a:fillRect l="-744" b="-9639"/>
                </a:stretch>
              </a:blipFill>
            </p:spPr>
            <p:txBody>
              <a:bodyPr/>
              <a:lstStyle/>
              <a:p>
                <a:r>
                  <a:rPr lang="en-US">
                    <a:noFill/>
                  </a:rPr>
                  <a:t> </a:t>
                </a:r>
              </a:p>
            </p:txBody>
          </p:sp>
        </mc:Fallback>
      </mc:AlternateContent>
      <p:cxnSp>
        <p:nvCxnSpPr>
          <p:cNvPr id="17" name="Straight Arrow Connector 16"/>
          <p:cNvCxnSpPr/>
          <p:nvPr/>
        </p:nvCxnSpPr>
        <p:spPr bwMode="auto">
          <a:xfrm flipH="1" flipV="1">
            <a:off x="5652120"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5450559" y="4006250"/>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Rectangle 18"/>
          <p:cNvSpPr/>
          <p:nvPr/>
        </p:nvSpPr>
        <p:spPr bwMode="auto">
          <a:xfrm>
            <a:off x="5646402" y="2672536"/>
            <a:ext cx="711696" cy="39642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5660505" y="3548088"/>
            <a:ext cx="1563716"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rot="5400000">
            <a:off x="5979847" y="2723687"/>
            <a:ext cx="490956" cy="1157846"/>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4860032" y="2157946"/>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860032" y="2157946"/>
                <a:ext cx="7096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763684" y="4053619"/>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763684" y="4053619"/>
                <a:ext cx="49667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07574" y="4060726"/>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307574" y="4060726"/>
                <a:ext cx="50199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06307" y="406778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806307" y="4067780"/>
                <a:ext cx="501997"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1467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Looks familiar?</a:t>
            </a:r>
            <a:endParaRPr lang="en-US" sz="3600" dirty="0">
              <a:solidFill>
                <a:schemeClr val="accent5"/>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lnSpc>
                    <a:spcPct val="150000"/>
                  </a:lnSpc>
                  <a:spcAft>
                    <a:spcPts val="450"/>
                  </a:spcAft>
                </a:pPr>
                <a:r>
                  <a:rPr lang="en-US" sz="2400" dirty="0" smtClean="0"/>
                  <a:t>Indeed, </a:t>
                </a:r>
                <a:r>
                  <a:rPr lang="en-US" sz="2400" dirty="0" smtClean="0">
                    <a:solidFill>
                      <a:srgbClr val="0070C0"/>
                    </a:solidFill>
                  </a:rPr>
                  <a:t>RDU</a:t>
                </a:r>
                <a:r>
                  <a:rPr lang="en-US" sz="2400" dirty="0" smtClean="0"/>
                  <a:t> is a special case of </a:t>
                </a:r>
                <a:r>
                  <a:rPr lang="en-US" sz="2400" dirty="0" smtClean="0">
                    <a:solidFill>
                      <a:srgbClr val="C00000"/>
                    </a:solidFill>
                  </a:rPr>
                  <a:t>Choquet integration</a:t>
                </a:r>
              </a:p>
              <a:p>
                <a:pPr algn="l" rtl="0">
                  <a:lnSpc>
                    <a:spcPct val="150000"/>
                  </a:lnSpc>
                  <a:spcAft>
                    <a:spcPts val="450"/>
                  </a:spcAft>
                </a:pPr>
                <a:r>
                  <a:rPr lang="en-US" sz="2400" dirty="0" smtClean="0"/>
                  <a:t>It is special in that there exist an underlying probability </a:t>
                </a:r>
                <a14:m>
                  <m:oMath xmlns:m="http://schemas.openxmlformats.org/officeDocument/2006/math">
                    <m:r>
                      <a:rPr lang="en-US" sz="2400" b="0" i="1" smtClean="0">
                        <a:solidFill>
                          <a:srgbClr val="FF0000"/>
                        </a:solidFill>
                        <a:latin typeface="Cambria Math" panose="02040503050406030204" pitchFamily="18" charset="0"/>
                      </a:rPr>
                      <m:t>𝑝</m:t>
                    </m:r>
                  </m:oMath>
                </a14:m>
                <a:r>
                  <a:rPr lang="en-US" sz="2400" dirty="0" smtClean="0"/>
                  <a:t> and an increasing function </a:t>
                </a:r>
                <a14:m>
                  <m:oMath xmlns:m="http://schemas.openxmlformats.org/officeDocument/2006/math">
                    <m:r>
                      <a:rPr lang="en-US" sz="2400" b="0" i="1" smtClean="0">
                        <a:solidFill>
                          <a:srgbClr val="0070C0"/>
                        </a:solidFill>
                        <a:latin typeface="Cambria Math" panose="02040503050406030204" pitchFamily="18" charset="0"/>
                      </a:rPr>
                      <m:t>𝑓</m:t>
                    </m:r>
                    <m:r>
                      <a:rPr lang="en-US" sz="2400" b="0" i="1" smtClean="0">
                        <a:latin typeface="Cambria Math" panose="02040503050406030204" pitchFamily="18" charset="0"/>
                      </a:rPr>
                      <m:t> </m:t>
                    </m:r>
                  </m:oMath>
                </a14:m>
                <a:r>
                  <a:rPr lang="en-US" sz="2400" dirty="0" smtClean="0"/>
                  <a:t> such that the capacity </a:t>
                </a:r>
                <a14:m>
                  <m:oMath xmlns:m="http://schemas.openxmlformats.org/officeDocument/2006/math">
                    <m:r>
                      <a:rPr lang="en-US" sz="2400" b="0" i="1" smtClean="0">
                        <a:solidFill>
                          <a:srgbClr val="C00000"/>
                        </a:solidFill>
                        <a:latin typeface="Cambria Math" panose="02040503050406030204" pitchFamily="18" charset="0"/>
                      </a:rPr>
                      <m:t>𝑣</m:t>
                    </m:r>
                  </m:oMath>
                </a14:m>
                <a:r>
                  <a:rPr lang="en-US" sz="2400" dirty="0" smtClean="0"/>
                  <a:t> is</a:t>
                </a:r>
              </a:p>
              <a:p>
                <a:pPr marL="0" indent="0" algn="l" rtl="0">
                  <a:lnSpc>
                    <a:spcPct val="150000"/>
                  </a:lnSpc>
                  <a:spcAft>
                    <a:spcPts val="450"/>
                  </a:spcAft>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0070C0"/>
                          </a:solidFill>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solidFill>
                                <a:srgbClr val="FF0000"/>
                              </a:solidFill>
                              <a:latin typeface="Cambria Math" panose="02040503050406030204" pitchFamily="18" charset="0"/>
                            </a:rPr>
                            <m:t>𝑝</m:t>
                          </m:r>
                        </m:e>
                      </m:d>
                    </m:oMath>
                  </m:oMathPara>
                </a14:m>
                <a:endParaRPr lang="en-US" sz="2400" b="0" dirty="0" smtClean="0"/>
              </a:p>
              <a:p>
                <a:pPr marL="0" indent="0" algn="l" rtl="0">
                  <a:lnSpc>
                    <a:spcPct val="150000"/>
                  </a:lnSpc>
                  <a:spcAft>
                    <a:spcPts val="450"/>
                  </a:spcAft>
                  <a:buNone/>
                </a:pPr>
                <a:r>
                  <a:rPr lang="en-US" sz="1800" dirty="0" smtClean="0"/>
                  <a:t>(that is, for every </a:t>
                </a:r>
                <a14:m>
                  <m:oMath xmlns:m="http://schemas.openxmlformats.org/officeDocument/2006/math">
                    <m:r>
                      <a:rPr lang="en-US" sz="1800" b="0" i="1" smtClean="0">
                        <a:latin typeface="Cambria Math" panose="02040503050406030204" pitchFamily="18" charset="0"/>
                      </a:rPr>
                      <m:t>𝐴</m:t>
                    </m:r>
                  </m:oMath>
                </a14:m>
                <a:r>
                  <a:rPr lang="en-US" sz="1800" dirty="0" smtClean="0"/>
                  <a:t> , </a:t>
                </a:r>
                <a14:m>
                  <m:oMath xmlns:m="http://schemas.openxmlformats.org/officeDocument/2006/math">
                    <m:r>
                      <a:rPr lang="en-US" sz="1800" i="1" smtClean="0">
                        <a:solidFill>
                          <a:srgbClr val="C00000"/>
                        </a:solidFill>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i="1" smtClean="0">
                        <a:solidFill>
                          <a:srgbClr val="0070C0"/>
                        </a:solidFill>
                        <a:latin typeface="Cambria Math" panose="02040503050406030204" pitchFamily="18" charset="0"/>
                      </a:rPr>
                      <m:t>𝑓</m:t>
                    </m:r>
                    <m:d>
                      <m:dPr>
                        <m:ctrlPr>
                          <a:rPr lang="en-US" sz="1800" i="1">
                            <a:latin typeface="Cambria Math" panose="02040503050406030204" pitchFamily="18" charset="0"/>
                          </a:rPr>
                        </m:ctrlPr>
                      </m:dPr>
                      <m:e>
                        <m:r>
                          <a:rPr lang="en-US" sz="1800" i="1" smtClean="0">
                            <a:solidFill>
                              <a:srgbClr val="FF0000"/>
                            </a:solidFill>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e>
                    </m:d>
                  </m:oMath>
                </a14:m>
                <a:r>
                  <a:rPr lang="en-US" sz="1800" dirty="0" smtClean="0"/>
                  <a:t> )</a:t>
                </a:r>
              </a:p>
              <a:p>
                <a:pPr algn="l" rtl="0">
                  <a:lnSpc>
                    <a:spcPct val="150000"/>
                  </a:lnSpc>
                  <a:spcAft>
                    <a:spcPts val="450"/>
                  </a:spcAft>
                </a:pPr>
                <a:r>
                  <a:rPr lang="en-US" sz="2400" dirty="0" smtClean="0"/>
                  <a:t>Note, however, that RDU can’t deal with Ellsberg’s paradoxes or other cases of ambiguity</a:t>
                </a:r>
              </a:p>
              <a:p>
                <a:pPr marL="0" indent="0" algn="l" rtl="0">
                  <a:lnSpc>
                    <a:spcPct val="150000"/>
                  </a:lnSpc>
                  <a:spcAft>
                    <a:spcPts val="450"/>
                  </a:spcAft>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774EDB-5128-495D-A010-41C131598724}" type="slidenum">
              <a:rPr lang="en-US" smtClean="0"/>
              <a:t>96</a:t>
            </a:fld>
            <a:endParaRPr lang="en-US"/>
          </a:p>
        </p:txBody>
      </p:sp>
    </p:spTree>
    <p:extLst>
      <p:ext uri="{BB962C8B-B14F-4D97-AF65-F5344CB8AC3E}">
        <p14:creationId xmlns:p14="http://schemas.microsoft.com/office/powerpoint/2010/main" val="4268474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smtClean="0">
                <a:solidFill>
                  <a:schemeClr val="accent2"/>
                </a:solidFill>
              </a:rPr>
              <a:t>Choquet integral</a:t>
            </a:r>
            <a:endParaRPr lang="en-US" sz="3600" dirty="0">
              <a:solidFill>
                <a:schemeClr val="accent5"/>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698976" cy="4421087"/>
              </a:xfrm>
            </p:spPr>
            <p:txBody>
              <a:bodyPr/>
              <a:lstStyle/>
              <a:p>
                <a:pPr marL="0" indent="0" algn="l" rtl="0">
                  <a:lnSpc>
                    <a:spcPct val="150000"/>
                  </a:lnSpc>
                  <a:spcAft>
                    <a:spcPts val="450"/>
                  </a:spcAft>
                  <a:buNone/>
                </a:pPr>
                <a:r>
                  <a:rPr lang="en-US" sz="2000" dirty="0" smtClean="0">
                    <a:solidFill>
                      <a:srgbClr val="C00000"/>
                    </a:solidFill>
                  </a:rPr>
                  <a:t>Choquet</a:t>
                </a:r>
                <a:r>
                  <a:rPr lang="en-US" sz="2000" dirty="0" smtClean="0"/>
                  <a:t> introduced capacities and the integral in 1953</a:t>
                </a:r>
              </a:p>
              <a:p>
                <a:pPr marL="0" indent="0" algn="l" rtl="0">
                  <a:lnSpc>
                    <a:spcPct val="150000"/>
                  </a:lnSpc>
                  <a:spcAft>
                    <a:spcPts val="450"/>
                  </a:spcAft>
                  <a:buNone/>
                </a:pPr>
                <a:r>
                  <a:rPr lang="en-US" sz="2000" dirty="0" smtClean="0"/>
                  <a:t>For </a:t>
                </a:r>
                <a14:m>
                  <m:oMath xmlns:m="http://schemas.openxmlformats.org/officeDocument/2006/math">
                    <m:r>
                      <m:rPr>
                        <m:sty m:val="p"/>
                      </m:rPr>
                      <a:rPr lang="el-GR" sz="2000" b="0" i="1" dirty="0" smtClean="0">
                        <a:solidFill>
                          <a:srgbClr val="C00000"/>
                        </a:solidFill>
                        <a:latin typeface="Cambria Math" panose="02040503050406030204" pitchFamily="18" charset="0"/>
                      </a:rPr>
                      <m:t>φ</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𝑆</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𝑅</m:t>
                    </m:r>
                  </m:oMath>
                </a14:m>
                <a:r>
                  <a:rPr lang="en-US" sz="2000" dirty="0" smtClean="0"/>
                  <a:t>,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oMath>
                </a14:m>
                <a:endParaRPr lang="en-US" sz="2000" b="0" dirty="0" smtClean="0">
                  <a:ea typeface="Cambria Math" panose="02040503050406030204" pitchFamily="18" charset="0"/>
                </a:endParaRPr>
              </a:p>
              <a:p>
                <a:pPr marL="0" indent="0" algn="l" rtl="0">
                  <a:lnSpc>
                    <a:spcPct val="150000"/>
                  </a:lnSpc>
                  <a:spcAft>
                    <a:spcPts val="450"/>
                  </a:spcAft>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i="1" smtClean="0">
                              <a:latin typeface="Cambria Math" panose="02040503050406030204" pitchFamily="18" charset="0"/>
                            </a:rPr>
                          </m:ctrlPr>
                        </m:naryPr>
                        <m:sub/>
                        <m:sup/>
                        <m:e>
                          <m:r>
                            <m:rPr>
                              <m:sty m:val="p"/>
                            </m:rPr>
                            <a:rPr lang="el-GR" sz="2000" i="1" dirty="0">
                              <a:solidFill>
                                <a:srgbClr val="C00000"/>
                              </a:solidFill>
                              <a:latin typeface="Cambria Math" panose="02040503050406030204" pitchFamily="18" charset="0"/>
                            </a:rPr>
                            <m:t>φ</m:t>
                          </m:r>
                          <m:r>
                            <a:rPr lang="en-US" sz="2000" b="0" i="1" smtClean="0">
                              <a:latin typeface="Cambria Math" panose="02040503050406030204" pitchFamily="18" charset="0"/>
                            </a:rPr>
                            <m:t>𝑑𝑣</m:t>
                          </m:r>
                        </m:e>
                      </m:nary>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ea typeface="Cambria Math" panose="02040503050406030204" pitchFamily="18" charset="0"/>
                            </a:rPr>
                            <m:t>∞</m:t>
                          </m:r>
                        </m:sup>
                        <m:e>
                          <m:r>
                            <a:rPr lang="en-US" sz="2000" b="0" i="1" smtClean="0">
                              <a:latin typeface="Cambria Math" panose="02040503050406030204" pitchFamily="18" charset="0"/>
                            </a:rPr>
                            <m:t>𝑣</m:t>
                          </m:r>
                          <m:d>
                            <m:dPr>
                              <m:ctrlPr>
                                <a:rPr lang="en-US" sz="2000" b="0" i="1" smtClean="0">
                                  <a:latin typeface="Cambria Math" panose="02040503050406030204" pitchFamily="18" charset="0"/>
                                </a:rPr>
                              </m:ctrlPr>
                            </m:dPr>
                            <m:e>
                              <m:r>
                                <m:rPr>
                                  <m:sty m:val="p"/>
                                </m:rPr>
                                <a:rPr lang="el-GR" sz="2000" i="1" dirty="0">
                                  <a:solidFill>
                                    <a:srgbClr val="C00000"/>
                                  </a:solidFill>
                                  <a:latin typeface="Cambria Math" panose="02040503050406030204" pitchFamily="18" charset="0"/>
                                </a:rPr>
                                <m:t>φ</m:t>
                              </m:r>
                              <m:r>
                                <a:rPr lang="en-US" sz="2000" b="0" i="1" smtClean="0">
                                  <a:latin typeface="Cambria Math" panose="02040503050406030204" pitchFamily="18" charset="0"/>
                                  <a:ea typeface="Cambria Math" panose="02040503050406030204" pitchFamily="18" charset="0"/>
                                </a:rPr>
                                <m:t>≥</m:t>
                              </m:r>
                              <m:r>
                                <a:rPr lang="en-US" sz="2000" b="0" i="1" smtClean="0">
                                  <a:solidFill>
                                    <a:srgbClr val="0070C0"/>
                                  </a:solidFill>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rPr>
                            <m:t>𝑑</m:t>
                          </m:r>
                          <m:r>
                            <a:rPr lang="en-US" sz="2000" b="0" i="1" smtClean="0">
                              <a:solidFill>
                                <a:srgbClr val="0070C0"/>
                              </a:solidFill>
                              <a:latin typeface="Cambria Math" panose="02040503050406030204" pitchFamily="18" charset="0"/>
                            </a:rPr>
                            <m:t>𝑡</m:t>
                          </m:r>
                        </m:e>
                      </m:nary>
                    </m:oMath>
                  </m:oMathPara>
                </a14:m>
                <a:endParaRPr lang="en-US" sz="2000" b="0" i="1" dirty="0" smtClean="0">
                  <a:latin typeface="Cambria Math" panose="02040503050406030204" pitchFamily="18" charset="0"/>
                </a:endParaRPr>
              </a:p>
              <a:p>
                <a:pPr marL="0" indent="0" algn="l" rtl="0">
                  <a:lnSpc>
                    <a:spcPct val="150000"/>
                  </a:lnSpc>
                  <a:spcAft>
                    <a:spcPts val="450"/>
                  </a:spcAft>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r>
                            <a:rPr lang="en-US" sz="2000" i="1">
                              <a:latin typeface="Cambria Math" panose="02040503050406030204" pitchFamily="18" charset="0"/>
                            </a:rPr>
                            <m:t>𝑣</m:t>
                          </m:r>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𝑠</m:t>
                                  </m:r>
                                  <m:r>
                                    <a:rPr lang="en-US" sz="2000" b="0" i="1" smtClean="0">
                                      <a:latin typeface="Cambria Math" panose="02040503050406030204" pitchFamily="18" charset="0"/>
                                    </a:rPr>
                                    <m:t>|</m:t>
                                  </m:r>
                                  <m:r>
                                    <m:rPr>
                                      <m:sty m:val="p"/>
                                    </m:rPr>
                                    <a:rPr lang="el-GR" sz="2000" i="1" dirty="0">
                                      <a:solidFill>
                                        <a:srgbClr val="C00000"/>
                                      </a:solidFill>
                                      <a:latin typeface="Cambria Math" panose="02040503050406030204" pitchFamily="18" charset="0"/>
                                    </a:rPr>
                                    <m:t>φ</m:t>
                                  </m:r>
                                  <m:r>
                                    <a:rPr lang="en-US" sz="2000" i="1" smtClean="0">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𝑠</m:t>
                                  </m:r>
                                  <m:r>
                                    <a:rPr lang="en-US" sz="2000" i="1" smtClean="0">
                                      <a:solidFill>
                                        <a:srgbClr val="C00000"/>
                                      </a:solidFill>
                                      <a:latin typeface="Cambria Math" panose="02040503050406030204" pitchFamily="18" charset="0"/>
                                    </a:rPr>
                                    <m:t>)≥</m:t>
                                  </m:r>
                                  <m:r>
                                    <a:rPr lang="en-US" sz="2000" i="1" smtClean="0">
                                      <a:solidFill>
                                        <a:srgbClr val="0070C0"/>
                                      </a:solidFill>
                                      <a:latin typeface="Cambria Math" panose="02040503050406030204" pitchFamily="18" charset="0"/>
                                      <a:ea typeface="Cambria Math" panose="02040503050406030204" pitchFamily="18" charset="0"/>
                                    </a:rPr>
                                    <m:t>𝑡</m:t>
                                  </m:r>
                                </m:e>
                              </m:d>
                            </m:e>
                          </m:d>
                          <m:r>
                            <a:rPr lang="en-US" sz="2000" i="1" smtClean="0">
                              <a:solidFill>
                                <a:schemeClr val="tx1"/>
                              </a:solidFill>
                              <a:latin typeface="Cambria Math" panose="02040503050406030204" pitchFamily="18" charset="0"/>
                            </a:rPr>
                            <m:t>𝑑</m:t>
                          </m:r>
                          <m:r>
                            <a:rPr lang="en-US" sz="2000" i="1" smtClean="0">
                              <a:solidFill>
                                <a:srgbClr val="0070C0"/>
                              </a:solidFill>
                              <a:latin typeface="Cambria Math" panose="02040503050406030204" pitchFamily="18" charset="0"/>
                            </a:rPr>
                            <m:t>𝑡</m:t>
                          </m:r>
                        </m:e>
                      </m:nary>
                    </m:oMath>
                  </m:oMathPara>
                </a14:m>
                <a:endParaRPr lang="en-US" sz="2000" b="0" dirty="0" smtClean="0"/>
              </a:p>
              <a:p>
                <a:pPr marL="0" indent="0" algn="l" rtl="0">
                  <a:lnSpc>
                    <a:spcPct val="150000"/>
                  </a:lnSpc>
                  <a:spcAft>
                    <a:spcPts val="450"/>
                  </a:spcAft>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698976" cy="4421087"/>
              </a:xfrm>
              <a:blipFill>
                <a:blip r:embed="rId2"/>
                <a:stretch>
                  <a:fillRect l="-1070" r="-20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774EDB-5128-495D-A010-41C131598724}" type="slidenum">
              <a:rPr lang="en-US" smtClean="0"/>
              <a:t>97</a:t>
            </a:fld>
            <a:endParaRPr lang="en-US"/>
          </a:p>
        </p:txBody>
      </p:sp>
      <p:sp>
        <p:nvSpPr>
          <p:cNvPr id="6" name="TextBox 5"/>
          <p:cNvSpPr txBox="1"/>
          <p:nvPr/>
        </p:nvSpPr>
        <p:spPr>
          <a:xfrm>
            <a:off x="6858809" y="3933056"/>
            <a:ext cx="2170584" cy="646331"/>
          </a:xfrm>
          <a:prstGeom prst="rect">
            <a:avLst/>
          </a:prstGeom>
          <a:noFill/>
        </p:spPr>
        <p:txBody>
          <a:bodyPr wrap="square" rtlCol="0">
            <a:spAutoFit/>
          </a:bodyPr>
          <a:lstStyle/>
          <a:p>
            <a:r>
              <a:rPr lang="en-US" dirty="0" smtClean="0"/>
              <a:t>Gustave Choquet (1915-2006)</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299737"/>
            <a:ext cx="1822450" cy="2540000"/>
          </a:xfrm>
          <a:prstGeom prst="rect">
            <a:avLst/>
          </a:prstGeom>
        </p:spPr>
      </p:pic>
    </p:spTree>
    <p:extLst>
      <p:ext uri="{BB962C8B-B14F-4D97-AF65-F5344CB8AC3E}">
        <p14:creationId xmlns:p14="http://schemas.microsoft.com/office/powerpoint/2010/main" val="18094090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The Choquet integral for step functions</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98</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98</a:t>
            </a:fld>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834258" y="2425447"/>
                <a:ext cx="4467313" cy="3416320"/>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C00000"/>
                          </a:solidFill>
                          <a:latin typeface="Cambria Math" panose="02040503050406030204" pitchFamily="18" charset="0"/>
                          <a:sym typeface="Wingdings" panose="05000000000000000000" pitchFamily="2" charset="2"/>
                        </a:rPr>
                        <m:t>𝑣</m:t>
                      </m:r>
                      <m:r>
                        <a:rPr lang="en-US" altLang="en-US"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i="1" dirty="0">
                                  <a:solidFill>
                                    <a:srgbClr val="0070C0"/>
                                  </a:solidFill>
                                  <a:latin typeface="Cambria Math" panose="02040503050406030204" pitchFamily="18" charset="0"/>
                                </a:rPr>
                                <m:t>1</m:t>
                              </m:r>
                            </m:sub>
                          </m:sSub>
                          <m:r>
                            <a:rPr lang="en-US" altLang="en-US" b="0" i="1" dirty="0" smtClean="0">
                              <a:solidFill>
                                <a:srgbClr val="0070C0"/>
                              </a:solidFill>
                              <a:latin typeface="Cambria Math" panose="02040503050406030204" pitchFamily="18" charset="0"/>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2</m:t>
                              </m:r>
                            </m:sub>
                          </m:sSub>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smtClean="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smtClean="0">
                              <a:solidFill>
                                <a:srgbClr val="0070C0"/>
                              </a:solidFill>
                              <a:latin typeface="Cambria Math" panose="02040503050406030204" pitchFamily="18" charset="0"/>
                              <a:sym typeface="Wingdings" panose="05000000000000000000" pitchFamily="2" charset="2"/>
                            </a:rPr>
                          </m:ctrlPr>
                        </m:dPr>
                        <m:e>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2</m:t>
                              </m:r>
                            </m:sub>
                          </m:sSub>
                          <m:r>
                            <a:rPr lang="en-US" altLang="en-US" i="1" dirty="0">
                              <a:solidFill>
                                <a:srgbClr val="0070C0"/>
                              </a:solidFill>
                              <a:latin typeface="Cambria Math" panose="02040503050406030204" pitchFamily="18" charset="0"/>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3</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l-GR" i="1" dirty="0" smtClean="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3</m:t>
                              </m:r>
                            </m:sub>
                          </m:sSub>
                          <m:r>
                            <a:rPr lang="en-US" altLang="en-US" i="1" dirty="0">
                              <a:solidFill>
                                <a:srgbClr val="0070C0"/>
                              </a:solidFill>
                              <a:latin typeface="Cambria Math" panose="02040503050406030204" pitchFamily="18" charset="0"/>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4</m:t>
                              </m:r>
                            </m:sub>
                          </m:sSub>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sSub>
                        <m:sSubPr>
                          <m:ctrlPr>
                            <a:rPr lang="el-GR" i="1" dirty="0" smtClean="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i="1" dirty="0">
                              <a:solidFill>
                                <a:srgbClr val="0070C0"/>
                              </a:solidFill>
                              <a:latin typeface="Cambria Math" panose="02040503050406030204" pitchFamily="18" charset="0"/>
                            </a:rPr>
                            <m:t>1</m:t>
                          </m:r>
                        </m:sub>
                      </m:sSub>
                    </m:oMath>
                  </m:oMathPara>
                </a14:m>
                <a:endParaRPr lang="en-US" altLang="en-US" i="1" dirty="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2</m:t>
                          </m:r>
                        </m:sub>
                      </m:sSub>
                    </m:oMath>
                  </m:oMathPara>
                </a14:m>
                <a:endParaRPr lang="en-US" altLang="en-US" i="1" dirty="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3</m:t>
                              </m:r>
                            </m:sub>
                          </m:sSub>
                        </m:e>
                      </m:d>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panose="02040503050406030204" pitchFamily="18" charset="0"/>
                          <a:sym typeface="Wingdings" panose="05000000000000000000" pitchFamily="2" charset="2"/>
                        </a:rPr>
                        <m:t>𝑣</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r>
                            <a:rPr lang="en-US" altLang="en-US" i="1" dirty="0">
                              <a:solidFill>
                                <a:srgbClr val="C000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3</m:t>
                          </m:r>
                        </m:sub>
                      </m:sSub>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altLang="en-US" i="1" dirty="0">
                  <a:solidFill>
                    <a:srgbClr val="0070C0"/>
                  </a:solidFill>
                  <a:latin typeface="Cambria Math"/>
                  <a:sym typeface="Wingdings" panose="05000000000000000000" pitchFamily="2" charset="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4258" y="2425447"/>
                <a:ext cx="4467313" cy="34163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94475" y="1500572"/>
                <a:ext cx="3621941" cy="456535"/>
              </a:xfrm>
              <a:prstGeom prst="rect">
                <a:avLst/>
              </a:prstGeom>
              <a:noFill/>
            </p:spPr>
            <p:txBody>
              <a:bodyPr wrap="square" rtlCol="0">
                <a:spAutoFit/>
              </a:bodyPr>
              <a:lstStyle/>
              <a:p>
                <a:pPr>
                  <a:lnSpc>
                    <a:spcPct val="150000"/>
                  </a:lnSpc>
                </a:pPr>
                <a:r>
                  <a:rPr lang="en-US" altLang="en-US" dirty="0" smtClean="0">
                    <a:sym typeface="Wingdings" panose="05000000000000000000" pitchFamily="2" charset="2"/>
                  </a:rPr>
                  <a:t>(With </a:t>
                </a:r>
                <a14:m>
                  <m:oMath xmlns:m="http://schemas.openxmlformats.org/officeDocument/2006/math">
                    <m:sSub>
                      <m:sSubPr>
                        <m:ctrlPr>
                          <a:rPr lang="el-GR" i="1" dirty="0" smtClean="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1</m:t>
                        </m:r>
                      </m:sub>
                    </m:sSub>
                    <m:r>
                      <a:rPr lang="en-US" altLang="en-US" i="1" dirty="0" smtClean="0">
                        <a:solidFill>
                          <a:srgbClr val="0070C0"/>
                        </a:solidFill>
                        <a:latin typeface="Cambria Math" panose="02040503050406030204" pitchFamily="18" charset="0"/>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2</m:t>
                        </m:r>
                      </m:sub>
                    </m:sSub>
                    <m:r>
                      <a:rPr lang="en-US" altLang="en-US" i="1" dirty="0">
                        <a:solidFill>
                          <a:srgbClr val="0070C0"/>
                        </a:solidFill>
                        <a:latin typeface="Cambria Math" panose="02040503050406030204" pitchFamily="18" charset="0"/>
                        <a:sym typeface="Wingdings" panose="05000000000000000000" pitchFamily="2" charset="2"/>
                      </a:rPr>
                      <m:t>≥</m:t>
                    </m:r>
                    <m:sSub>
                      <m:sSubPr>
                        <m:ctrlPr>
                          <a:rPr lang="el-GR" i="1" dirty="0">
                            <a:solidFill>
                              <a:srgbClr val="0070C0"/>
                            </a:solidFill>
                            <a:latin typeface="Cambria Math" panose="02040503050406030204" pitchFamily="18" charset="0"/>
                          </a:rPr>
                        </m:ctrlPr>
                      </m:sSubPr>
                      <m:e>
                        <m:r>
                          <m:rPr>
                            <m:sty m:val="p"/>
                          </m:rPr>
                          <a:rPr lang="el-GR" i="1" dirty="0">
                            <a:solidFill>
                              <a:srgbClr val="0070C0"/>
                            </a:solidFill>
                            <a:latin typeface="Cambria Math" panose="02040503050406030204" pitchFamily="18" charset="0"/>
                          </a:rPr>
                          <m:t>φ</m:t>
                        </m:r>
                      </m:e>
                      <m:sub>
                        <m:r>
                          <a:rPr lang="en-US" b="0" i="1" dirty="0" smtClean="0">
                            <a:solidFill>
                              <a:srgbClr val="0070C0"/>
                            </a:solidFill>
                            <a:latin typeface="Cambria Math" panose="02040503050406030204" pitchFamily="18" charset="0"/>
                          </a:rPr>
                          <m:t>3</m:t>
                        </m:r>
                      </m:sub>
                    </m:sSub>
                    <m:r>
                      <a:rPr lang="en-US" altLang="en-US" i="1" dirty="0">
                        <a:solidFill>
                          <a:srgbClr val="0070C0"/>
                        </a:solidFill>
                        <a:latin typeface="Cambria Math" panose="02040503050406030204" pitchFamily="18" charset="0"/>
                        <a:sym typeface="Wingdings" panose="05000000000000000000" pitchFamily="2" charset="2"/>
                      </a:rPr>
                      <m:t>≥</m:t>
                    </m:r>
                    <m:r>
                      <a:rPr lang="en-US" altLang="en-US" b="0" i="0" dirty="0" smtClean="0">
                        <a:solidFill>
                          <a:srgbClr val="0070C0"/>
                        </a:solidFill>
                        <a:latin typeface="Cambria Math" panose="02040503050406030204" pitchFamily="18" charset="0"/>
                        <a:sym typeface="Wingdings" panose="05000000000000000000" pitchFamily="2" charset="2"/>
                      </a:rPr>
                      <m:t>…</m:t>
                    </m:r>
                  </m:oMath>
                </a14:m>
                <a:r>
                  <a:rPr lang="en-US" dirty="0" smtClean="0"/>
                  <a:t>) </a:t>
                </a:r>
              </a:p>
            </p:txBody>
          </p:sp>
        </mc:Choice>
        <mc:Fallback xmlns="">
          <p:sp>
            <p:nvSpPr>
              <p:cNvPr id="6" name="TextBox 5"/>
              <p:cNvSpPr txBox="1">
                <a:spLocks noRot="1" noChangeAspect="1" noMove="1" noResize="1" noEditPoints="1" noAdjustHandles="1" noChangeArrowheads="1" noChangeShapeType="1" noTextEdit="1"/>
              </p:cNvSpPr>
              <p:nvPr/>
            </p:nvSpPr>
            <p:spPr>
              <a:xfrm>
                <a:off x="4694475" y="1500572"/>
                <a:ext cx="3621941" cy="456535"/>
              </a:xfrm>
              <a:prstGeom prst="rect">
                <a:avLst/>
              </a:prstGeom>
              <a:blipFill>
                <a:blip r:embed="rId3"/>
                <a:stretch>
                  <a:fillRect l="-1347" b="-21333"/>
                </a:stretch>
              </a:blipFill>
            </p:spPr>
            <p:txBody>
              <a:bodyPr/>
              <a:lstStyle/>
              <a:p>
                <a:r>
                  <a:rPr lang="en-US">
                    <a:noFill/>
                  </a:rPr>
                  <a:t> </a:t>
                </a:r>
              </a:p>
            </p:txBody>
          </p:sp>
        </mc:Fallback>
      </mc:AlternateContent>
      <p:cxnSp>
        <p:nvCxnSpPr>
          <p:cNvPr id="17" name="Straight Arrow Connector 16"/>
          <p:cNvCxnSpPr/>
          <p:nvPr/>
        </p:nvCxnSpPr>
        <p:spPr bwMode="auto">
          <a:xfrm flipH="1" flipV="1">
            <a:off x="5652120"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5450559" y="4006250"/>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Rectangle 18"/>
          <p:cNvSpPr/>
          <p:nvPr/>
        </p:nvSpPr>
        <p:spPr bwMode="auto">
          <a:xfrm>
            <a:off x="5646402" y="2672536"/>
            <a:ext cx="711696" cy="39642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5660505" y="3548088"/>
            <a:ext cx="1563716"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rot="5400000">
            <a:off x="5979847" y="2723687"/>
            <a:ext cx="490956" cy="1157846"/>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4860032" y="2157946"/>
                <a:ext cx="4138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dirty="0" smtClean="0">
                          <a:solidFill>
                            <a:srgbClr val="0070C0"/>
                          </a:solidFill>
                          <a:latin typeface="Cambria Math" panose="02040503050406030204" pitchFamily="18" charset="0"/>
                        </a:rPr>
                        <m:t>φ</m:t>
                      </m:r>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60032" y="2157946"/>
                <a:ext cx="413896" cy="369332"/>
              </a:xfrm>
              <a:prstGeom prst="rect">
                <a:avLst/>
              </a:prstGeom>
              <a:blipFill>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63684" y="4053619"/>
                <a:ext cx="496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i="1" dirty="0">
                              <a:solidFill>
                                <a:srgbClr val="C00000"/>
                              </a:solidFill>
                              <a:latin typeface="Cambria Math" panose="02040503050406030204" pitchFamily="18" charset="0"/>
                              <a:sym typeface="Wingdings" panose="05000000000000000000" pitchFamily="2" charset="2"/>
                            </a:rPr>
                            <m:t>1</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763684" y="4053619"/>
                <a:ext cx="49667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344541" y="4035681"/>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344541" y="4035681"/>
                <a:ext cx="50199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83638" y="406778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𝐴</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83638" y="4067780"/>
                <a:ext cx="50199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85270" y="1626032"/>
                <a:ext cx="2900602"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m:rPr>
                              <m:sty m:val="p"/>
                            </m:rPr>
                            <a:rPr lang="el-GR" i="1" dirty="0">
                              <a:solidFill>
                                <a:srgbClr val="C00000"/>
                              </a:solidFill>
                              <a:latin typeface="Cambria Math" panose="02040503050406030204" pitchFamily="18" charset="0"/>
                            </a:rPr>
                            <m:t>φ</m:t>
                          </m:r>
                          <m:r>
                            <a:rPr lang="en-US" i="1">
                              <a:latin typeface="Cambria Math" panose="02040503050406030204" pitchFamily="18" charset="0"/>
                            </a:rPr>
                            <m:t>𝑑𝑣</m:t>
                          </m:r>
                        </m:e>
                      </m:nary>
                      <m:r>
                        <a:rPr lang="en-US" i="1">
                          <a:latin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rPr>
                            <m:t>𝑣</m:t>
                          </m:r>
                          <m:d>
                            <m:dPr>
                              <m:ctrlPr>
                                <a:rPr lang="en-US" i="1">
                                  <a:latin typeface="Cambria Math" panose="02040503050406030204" pitchFamily="18" charset="0"/>
                                </a:rPr>
                              </m:ctrlPr>
                            </m:dPr>
                            <m:e>
                              <m:r>
                                <m:rPr>
                                  <m:sty m:val="p"/>
                                </m:rPr>
                                <a:rPr lang="el-GR" i="1" dirty="0">
                                  <a:solidFill>
                                    <a:srgbClr val="C00000"/>
                                  </a:solidFill>
                                  <a:latin typeface="Cambria Math" panose="02040503050406030204" pitchFamily="18" charset="0"/>
                                </a:rPr>
                                <m:t>φ</m:t>
                              </m:r>
                              <m:r>
                                <a:rPr lang="en-US" i="1">
                                  <a:latin typeface="Cambria Math" panose="02040503050406030204" pitchFamily="18" charset="0"/>
                                  <a:ea typeface="Cambria Math" panose="02040503050406030204" pitchFamily="18" charset="0"/>
                                </a:rPr>
                                <m:t>≥</m:t>
                              </m:r>
                              <m:r>
                                <a:rPr lang="en-US" i="1">
                                  <a:solidFill>
                                    <a:srgbClr val="0070C0"/>
                                  </a:solidFill>
                                  <a:latin typeface="Cambria Math" panose="02040503050406030204" pitchFamily="18" charset="0"/>
                                  <a:ea typeface="Cambria Math" panose="02040503050406030204" pitchFamily="18" charset="0"/>
                                </a:rPr>
                                <m:t>𝑡</m:t>
                              </m:r>
                            </m:e>
                          </m:d>
                          <m:r>
                            <a:rPr lang="en-US" i="1">
                              <a:latin typeface="Cambria Math" panose="02040503050406030204" pitchFamily="18" charset="0"/>
                            </a:rPr>
                            <m:t>𝑑</m:t>
                          </m:r>
                          <m:r>
                            <a:rPr lang="en-US" i="1">
                              <a:solidFill>
                                <a:srgbClr val="0070C0"/>
                              </a:solidFill>
                              <a:latin typeface="Cambria Math" panose="02040503050406030204" pitchFamily="18" charset="0"/>
                            </a:rPr>
                            <m:t>𝑡</m:t>
                          </m:r>
                        </m:e>
                      </m:nary>
                      <m:r>
                        <a:rPr lang="en-US" b="0" i="0" smtClean="0">
                          <a:solidFill>
                            <a:srgbClr val="0070C0"/>
                          </a:solidFill>
                          <a:latin typeface="Cambria Math" panose="02040503050406030204" pitchFamily="18" charset="0"/>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85270" y="1626032"/>
                <a:ext cx="2900602" cy="81887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30396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We had a problem with the Independence Axiom</a:t>
            </a:r>
            <a:endParaRPr lang="en-US" sz="3600" dirty="0">
              <a:solidFill>
                <a:schemeClr val="accent5"/>
              </a:solidFill>
              <a:latin typeface="+mn-lt"/>
            </a:endParaRPr>
          </a:p>
        </p:txBody>
      </p:sp>
      <p:sp>
        <p:nvSpPr>
          <p:cNvPr id="4" name="Slide Number Placeholder 3"/>
          <p:cNvSpPr>
            <a:spLocks noGrp="1"/>
          </p:cNvSpPr>
          <p:nvPr>
            <p:ph type="sldNum" sz="quarter" idx="12"/>
          </p:nvPr>
        </p:nvSpPr>
        <p:spPr/>
        <p:txBody>
          <a:bodyPr/>
          <a:lstStyle/>
          <a:p>
            <a:fld id="{06774EDB-5128-495D-A010-41C131598724}" type="slidenum">
              <a:rPr lang="en-US" smtClean="0"/>
              <a:t>99</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84784"/>
                <a:ext cx="8229600" cy="4781128"/>
              </a:xfrm>
            </p:spPr>
            <p:txBody>
              <a:bodyPr>
                <a:noAutofit/>
              </a:bodyPr>
              <a:lstStyle/>
              <a:p>
                <a:pPr marL="0" indent="0" algn="l" rtl="0">
                  <a:lnSpc>
                    <a:spcPct val="150000"/>
                  </a:lnSpc>
                  <a:buNone/>
                </a:pPr>
                <a:r>
                  <a:rPr lang="en-US" sz="2000" dirty="0" smtClean="0"/>
                  <a:t>There be two states</a:t>
                </a:r>
                <a:r>
                  <a:rPr lang="en-US" sz="2000" dirty="0">
                    <a:solidFill>
                      <a:srgbClr val="0070C0"/>
                    </a:solidFill>
                  </a:rPr>
                  <a:t> </a:t>
                </a:r>
                <a:r>
                  <a:rPr lang="en-US" sz="2000" dirty="0" smtClean="0">
                    <a:solidFill>
                      <a:srgbClr val="0070C0"/>
                    </a:solidFill>
                  </a:rPr>
                  <a:t> </a:t>
                </a:r>
                <a14:m>
                  <m:oMath xmlns:m="http://schemas.openxmlformats.org/officeDocument/2006/math">
                    <m:r>
                      <a:rPr lang="en-US" sz="2000" b="0" i="1" smtClean="0">
                        <a:solidFill>
                          <a:srgbClr val="0070C0"/>
                        </a:solidFill>
                        <a:latin typeface="Cambria Math"/>
                      </a:rPr>
                      <m:t>𝑆</m:t>
                    </m:r>
                    <m:r>
                      <a:rPr lang="en-US" sz="2000" b="0" i="1" smtClean="0">
                        <a:solidFill>
                          <a:srgbClr val="0070C0"/>
                        </a:solidFill>
                        <a:latin typeface="Cambria Math"/>
                      </a:rPr>
                      <m:t>=</m:t>
                    </m:r>
                    <m:d>
                      <m:dPr>
                        <m:begChr m:val="{"/>
                        <m:endChr m:val="}"/>
                        <m:ctrlPr>
                          <a:rPr lang="en-US" sz="2000" b="0" i="1" smtClean="0">
                            <a:solidFill>
                              <a:srgbClr val="0070C0"/>
                            </a:solidFill>
                            <a:latin typeface="Cambria Math" panose="02040503050406030204" pitchFamily="18" charset="0"/>
                          </a:rPr>
                        </m:ctrlPr>
                      </m:dPr>
                      <m:e>
                        <m:r>
                          <a:rPr lang="en-US" sz="2000" b="0" i="1" smtClean="0">
                            <a:solidFill>
                              <a:srgbClr val="FF0000"/>
                            </a:solidFill>
                            <a:latin typeface="Cambria Math"/>
                          </a:rPr>
                          <m:t>𝑅</m:t>
                        </m:r>
                        <m:r>
                          <a:rPr lang="en-US" sz="2000" b="0" i="1" smtClean="0">
                            <a:solidFill>
                              <a:srgbClr val="0070C0"/>
                            </a:solidFill>
                            <a:latin typeface="Cambria Math"/>
                          </a:rPr>
                          <m:t>,</m:t>
                        </m:r>
                        <m:r>
                          <a:rPr lang="en-US" sz="2000" b="0" i="1" smtClean="0">
                            <a:solidFill>
                              <a:schemeClr val="tx1"/>
                            </a:solidFill>
                            <a:latin typeface="Cambria Math"/>
                          </a:rPr>
                          <m:t>𝐵</m:t>
                        </m:r>
                      </m:e>
                    </m:d>
                  </m:oMath>
                </a14:m>
                <a:endParaRPr lang="en-US" sz="2000" dirty="0" smtClean="0"/>
              </a:p>
              <a:p>
                <a:pPr marL="0" indent="0" algn="l" rtl="0">
                  <a:lnSpc>
                    <a:spcPct val="150000"/>
                  </a:lnSpc>
                  <a:buNone/>
                </a:pPr>
                <a:r>
                  <a:rPr lang="en-US" sz="2000" dirty="0" smtClean="0">
                    <a:solidFill>
                      <a:srgbClr val="0070C0"/>
                    </a:solidFill>
                  </a:rPr>
                  <a:t>Betting on </a:t>
                </a:r>
                <a:r>
                  <a:rPr lang="en-US" sz="2000" dirty="0" smtClean="0">
                    <a:solidFill>
                      <a:srgbClr val="FF0000"/>
                    </a:solidFill>
                  </a:rPr>
                  <a:t>Red</a:t>
                </a:r>
                <a:r>
                  <a:rPr lang="en-US" sz="2000" dirty="0" smtClean="0">
                    <a:solidFill>
                      <a:srgbClr val="0070C0"/>
                    </a:solidFill>
                  </a:rPr>
                  <a:t> gives the vector of winning probabilities </a:t>
                </a:r>
                <a14:m>
                  <m:oMath xmlns:m="http://schemas.openxmlformats.org/officeDocument/2006/math">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a:rPr>
                          <m:t>1</m:t>
                        </m:r>
                        <m:r>
                          <a:rPr lang="en-US" sz="2000" b="0" i="1" smtClean="0">
                            <a:solidFill>
                              <a:schemeClr val="tx1"/>
                            </a:solidFill>
                            <a:latin typeface="Cambria Math"/>
                          </a:rPr>
                          <m:t>,</m:t>
                        </m:r>
                        <m:r>
                          <a:rPr lang="en-US" sz="2000" b="0" i="1" smtClean="0">
                            <a:solidFill>
                              <a:schemeClr val="tx1"/>
                            </a:solidFill>
                            <a:latin typeface="Cambria Math"/>
                          </a:rPr>
                          <m:t>0</m:t>
                        </m:r>
                      </m:e>
                    </m:d>
                  </m:oMath>
                </a14:m>
                <a:endParaRPr lang="en-US" sz="2000" dirty="0">
                  <a:solidFill>
                    <a:srgbClr val="0070C0"/>
                  </a:solidFill>
                </a:endParaRPr>
              </a:p>
              <a:p>
                <a:pPr marL="0" indent="0" algn="l" rtl="0">
                  <a:lnSpc>
                    <a:spcPct val="150000"/>
                  </a:lnSpc>
                  <a:buNone/>
                </a:pPr>
                <a:r>
                  <a:rPr lang="en-US" sz="2000" dirty="0">
                    <a:solidFill>
                      <a:srgbClr val="0070C0"/>
                    </a:solidFill>
                  </a:rPr>
                  <a:t>Betting on </a:t>
                </a:r>
                <a:r>
                  <a:rPr lang="en-US" sz="2000" dirty="0" smtClean="0"/>
                  <a:t>Black</a:t>
                </a:r>
                <a:r>
                  <a:rPr lang="en-US" sz="2000" dirty="0" smtClean="0">
                    <a:solidFill>
                      <a:srgbClr val="0070C0"/>
                    </a:solidFill>
                  </a:rPr>
                  <a:t> gives </a:t>
                </a:r>
                <a:r>
                  <a:rPr lang="en-US" sz="2000" dirty="0">
                    <a:solidFill>
                      <a:srgbClr val="0070C0"/>
                    </a:solidFill>
                  </a:rPr>
                  <a:t>the vector of </a:t>
                </a:r>
                <a:r>
                  <a:rPr lang="en-US" sz="2000" dirty="0" smtClean="0">
                    <a:solidFill>
                      <a:srgbClr val="0070C0"/>
                    </a:solidFill>
                  </a:rPr>
                  <a:t>winning probabilities </a:t>
                </a:r>
                <a14:m>
                  <m:oMath xmlns:m="http://schemas.openxmlformats.org/officeDocument/2006/math">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a:rPr>
                          <m:t>0</m:t>
                        </m:r>
                        <m:r>
                          <a:rPr lang="en-US" sz="2000" i="1">
                            <a:solidFill>
                              <a:schemeClr val="tx1"/>
                            </a:solidFill>
                            <a:latin typeface="Cambria Math"/>
                          </a:rPr>
                          <m:t>,</m:t>
                        </m:r>
                        <m:r>
                          <a:rPr lang="en-US" sz="2000" b="0" i="1" smtClean="0">
                            <a:solidFill>
                              <a:schemeClr val="tx1"/>
                            </a:solidFill>
                            <a:latin typeface="Cambria Math"/>
                          </a:rPr>
                          <m:t>1</m:t>
                        </m:r>
                      </m:e>
                    </m:d>
                  </m:oMath>
                </a14:m>
                <a:endParaRPr lang="en-US" sz="2000" dirty="0" smtClean="0"/>
              </a:p>
              <a:p>
                <a:pPr marL="0" indent="0" algn="l" rtl="0">
                  <a:lnSpc>
                    <a:spcPct val="150000"/>
                  </a:lnSpc>
                  <a:buNone/>
                </a:pPr>
                <a:r>
                  <a:rPr lang="en-US" sz="2000" dirty="0" smtClean="0"/>
                  <a:t>They are equivalent</a:t>
                </a:r>
              </a:p>
              <a:p>
                <a:pPr marL="0" indent="0" algn="l" rtl="0">
                  <a:lnSpc>
                    <a:spcPct val="150000"/>
                  </a:lnSpc>
                  <a:buNone/>
                </a:pPr>
                <a:r>
                  <a:rPr lang="en-US" sz="2000" dirty="0" smtClean="0">
                    <a:solidFill>
                      <a:srgbClr val="C00000"/>
                    </a:solidFill>
                  </a:rPr>
                  <a:t>Independence</a:t>
                </a:r>
                <a:r>
                  <a:rPr lang="en-US" sz="2000" dirty="0" smtClean="0"/>
                  <a:t> means that they should be equivalent also to</a:t>
                </a:r>
              </a:p>
              <a:p>
                <a:pPr marL="0" indent="0" algn="l" rtl="0">
                  <a:lnSpc>
                    <a:spcPct val="150000"/>
                  </a:lnSpc>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US" sz="2000" i="1" smtClean="0">
                              <a:latin typeface="Cambria Math" panose="02040503050406030204" pitchFamily="18" charset="0"/>
                              <a:ea typeface="Cambria Math"/>
                            </a:rPr>
                          </m:ctrlPr>
                        </m:dPr>
                        <m:e>
                          <m:r>
                            <a:rPr lang="en-US" sz="2000" b="0" i="1" smtClean="0">
                              <a:latin typeface="Cambria Math"/>
                              <a:ea typeface="Cambria Math"/>
                            </a:rPr>
                            <m:t>1</m:t>
                          </m:r>
                          <m:r>
                            <a:rPr lang="en-US" sz="2000" b="0" i="1" smtClean="0">
                              <a:latin typeface="Cambria Math"/>
                              <a:ea typeface="Cambria Math"/>
                            </a:rPr>
                            <m:t>,</m:t>
                          </m:r>
                          <m:r>
                            <a:rPr lang="en-US" sz="2000" b="0" i="1" smtClean="0">
                              <a:latin typeface="Cambria Math"/>
                              <a:ea typeface="Cambria Math"/>
                            </a:rPr>
                            <m:t>0</m:t>
                          </m:r>
                        </m:e>
                      </m:d>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d>
                        <m:dPr>
                          <m:ctrlPr>
                            <a:rPr lang="en-US" sz="2000" i="1">
                              <a:latin typeface="Cambria Math" panose="02040503050406030204" pitchFamily="18" charset="0"/>
                              <a:ea typeface="Cambria Math"/>
                            </a:rPr>
                          </m:ctrlPr>
                        </m:dPr>
                        <m:e>
                          <m:r>
                            <a:rPr lang="en-US" sz="2000" b="0" i="1" smtClean="0">
                              <a:latin typeface="Cambria Math"/>
                              <a:ea typeface="Cambria Math"/>
                            </a:rPr>
                            <m:t>0</m:t>
                          </m:r>
                          <m:r>
                            <a:rPr lang="en-US" sz="2000" b="0" i="1" smtClean="0">
                              <a:latin typeface="Cambria Math"/>
                              <a:ea typeface="Cambria Math"/>
                            </a:rPr>
                            <m:t>,</m:t>
                          </m:r>
                          <m:r>
                            <a:rPr lang="en-US" sz="2000" i="1">
                              <a:latin typeface="Cambria Math"/>
                              <a:ea typeface="Cambria Math"/>
                            </a:rPr>
                            <m:t>1</m:t>
                          </m:r>
                        </m:e>
                      </m:d>
                      <m:r>
                        <a:rPr lang="en-US" sz="2000" b="0" i="0" smtClean="0">
                          <a:latin typeface="Cambria Math"/>
                          <a:ea typeface="Cambria Math"/>
                        </a:rPr>
                        <m:t>=</m:t>
                      </m:r>
                      <m:d>
                        <m:dPr>
                          <m:ctrlPr>
                            <a:rPr lang="en-US" sz="2000" b="0" i="1" smtClean="0">
                              <a:latin typeface="Cambria Math" panose="02040503050406030204" pitchFamily="18" charset="0"/>
                              <a:ea typeface="Cambria Math"/>
                            </a:rPr>
                          </m:ctrlPr>
                        </m:dPr>
                        <m:e>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1</m:t>
                              </m:r>
                            </m:num>
                            <m:den>
                              <m:r>
                                <a:rPr lang="en-US" sz="2000" i="1">
                                  <a:latin typeface="Cambria Math"/>
                                  <a:ea typeface="Cambria Math"/>
                                </a:rPr>
                                <m:t>2</m:t>
                              </m:r>
                            </m:den>
                          </m:f>
                        </m:e>
                      </m:d>
                    </m:oMath>
                  </m:oMathPara>
                </a14:m>
                <a:endParaRPr lang="en-US" sz="2000" dirty="0" smtClean="0"/>
              </a:p>
              <a:p>
                <a:pPr marL="0" indent="0" algn="l" rtl="0">
                  <a:lnSpc>
                    <a:spcPct val="150000"/>
                  </a:lnSpc>
                  <a:buNone/>
                </a:pPr>
                <a:r>
                  <a:rPr lang="en-US" sz="2000" dirty="0" smtClean="0"/>
                  <a:t>Why might we not satisfy Independence here?</a:t>
                </a:r>
                <a:endParaRPr lang="en-US" sz="2000" dirty="0"/>
              </a:p>
              <a:p>
                <a:pPr marL="0" indent="0" algn="l" rtl="0">
                  <a:lnSpc>
                    <a:spcPct val="150000"/>
                  </a:lnSpc>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781128"/>
              </a:xfrm>
              <a:blipFill>
                <a:blip r:embed="rId2"/>
                <a:stretch>
                  <a:fillRect l="-815"/>
                </a:stretch>
              </a:blipFill>
            </p:spPr>
            <p:txBody>
              <a:bodyPr/>
              <a:lstStyle/>
              <a:p>
                <a:r>
                  <a:rPr lang="en-US">
                    <a:noFill/>
                  </a:rPr>
                  <a:t> </a:t>
                </a:r>
              </a:p>
            </p:txBody>
          </p:sp>
        </mc:Fallback>
      </mc:AlternateContent>
    </p:spTree>
    <p:extLst>
      <p:ext uri="{BB962C8B-B14F-4D97-AF65-F5344CB8AC3E}">
        <p14:creationId xmlns:p14="http://schemas.microsoft.com/office/powerpoint/2010/main" val="15671102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10546</TotalTime>
  <Words>20587</Words>
  <Application>Microsoft Office PowerPoint</Application>
  <PresentationFormat>On-screen Show (4:3)</PresentationFormat>
  <Paragraphs>3138</Paragraphs>
  <Slides>319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319</vt:i4>
      </vt:variant>
    </vt:vector>
  </HeadingPairs>
  <TitlesOfParts>
    <vt:vector size="324" baseType="lpstr">
      <vt:lpstr>Arial</vt:lpstr>
      <vt:lpstr>Cambria Math</vt:lpstr>
      <vt:lpstr>Times New Roman</vt:lpstr>
      <vt:lpstr>Wingdings</vt:lpstr>
      <vt:lpstr>Default Design</vt:lpstr>
      <vt:lpstr>DECISION THEORY II</vt:lpstr>
      <vt:lpstr>DECISION UNDER UNCERTAINTY</vt:lpstr>
      <vt:lpstr>Subjective Expected Utility</vt:lpstr>
      <vt:lpstr>Uncertainty</vt:lpstr>
      <vt:lpstr>Answer 1: No, we cannot</vt:lpstr>
      <vt:lpstr>And this was also Keynes’s view</vt:lpstr>
      <vt:lpstr>On the other hand…</vt:lpstr>
      <vt:lpstr>Subjective probabilities and choice</vt:lpstr>
      <vt:lpstr>Savage’s result</vt:lpstr>
      <vt:lpstr>Savage’s model</vt:lpstr>
      <vt:lpstr>What you see is what you get</vt:lpstr>
      <vt:lpstr>Savage’s model</vt:lpstr>
      <vt:lpstr>Savage’s axioms</vt:lpstr>
      <vt:lpstr>Savage’s P1</vt:lpstr>
      <vt:lpstr>Savage’s P2</vt:lpstr>
      <vt:lpstr>Savage’s P2 – an example</vt:lpstr>
      <vt:lpstr>Why “The Sure Thing Principle”?</vt:lpstr>
      <vt:lpstr>Savage’s P3</vt:lpstr>
      <vt:lpstr>Savage’s P4</vt:lpstr>
      <vt:lpstr>Savage’s P5</vt:lpstr>
      <vt:lpstr>Savage’s P6</vt:lpstr>
      <vt:lpstr>But P6 does more</vt:lpstr>
      <vt:lpstr>P6 implies that S is infinite</vt:lpstr>
      <vt:lpstr>Savage’s P7</vt:lpstr>
      <vt:lpstr>An interesting comment</vt:lpstr>
      <vt:lpstr>Savage’s Theorem</vt:lpstr>
      <vt:lpstr>Savage’s Theorem – uniqueness </vt:lpstr>
      <vt:lpstr>What is “finitely additive”?</vt:lpstr>
      <vt:lpstr>Countable additivity</vt:lpstr>
      <vt:lpstr>Countable additivity</vt:lpstr>
      <vt:lpstr>The syntactic approach</vt:lpstr>
      <vt:lpstr>Thus</vt:lpstr>
      <vt:lpstr>Binary expansions</vt:lpstr>
      <vt:lpstr>A problem</vt:lpstr>
      <vt:lpstr>In any event</vt:lpstr>
      <vt:lpstr>What is “non-atomic”?</vt:lpstr>
      <vt:lpstr>Aumann’s critique of P3</vt:lpstr>
      <vt:lpstr>Aumann’s critique of P4</vt:lpstr>
      <vt:lpstr>State dependent utility</vt:lpstr>
      <vt:lpstr>Proponents of state dependent utility</vt:lpstr>
      <vt:lpstr>An interesting example</vt:lpstr>
      <vt:lpstr>The example – cont.</vt:lpstr>
      <vt:lpstr>The example – cont.</vt:lpstr>
      <vt:lpstr>Reference</vt:lpstr>
      <vt:lpstr>Savage’s response</vt:lpstr>
      <vt:lpstr>A typical theorist’s response</vt:lpstr>
      <vt:lpstr>Is this response dishonest?</vt:lpstr>
      <vt:lpstr>And Savage admitted…</vt:lpstr>
      <vt:lpstr>When is state dependence essential?</vt:lpstr>
      <vt:lpstr>Anscombe and Aumann</vt:lpstr>
      <vt:lpstr>Anscombe-Aumann’s model</vt:lpstr>
      <vt:lpstr>Anscombe-Aumann’s model</vt:lpstr>
      <vt:lpstr>The mixture operation – example</vt:lpstr>
      <vt:lpstr>Anscombe-Aumann’s axioms</vt:lpstr>
      <vt:lpstr>Axiom AA1</vt:lpstr>
      <vt:lpstr>Axiom AA2</vt:lpstr>
      <vt:lpstr>Axiom AA3</vt:lpstr>
      <vt:lpstr>Axiom AA4</vt:lpstr>
      <vt:lpstr>Axiom AA5</vt:lpstr>
      <vt:lpstr>Anscombe-Aumann’s Theorem</vt:lpstr>
      <vt:lpstr>Anscombe-Aumann’s Theorem – uniqueness </vt:lpstr>
      <vt:lpstr>Difficulties and  Alternative Theories</vt:lpstr>
      <vt:lpstr>Ellsberg’s Paradox(es)</vt:lpstr>
      <vt:lpstr>Ellsberg’s Two-Urn Paradox</vt:lpstr>
      <vt:lpstr>Reference</vt:lpstr>
      <vt:lpstr>Ellsberg’s Paradox and the Independence Axiom</vt:lpstr>
      <vt:lpstr>In more detail</vt:lpstr>
      <vt:lpstr>Ellsberg’s Single-Urn Paradox</vt:lpstr>
      <vt:lpstr>Ellsberg’s Single-Urn Paradox</vt:lpstr>
      <vt:lpstr>Is this rational?</vt:lpstr>
      <vt:lpstr>Focus on Red and Blue</vt:lpstr>
      <vt:lpstr>Why should preferences depend on the outcome for Yellow?</vt:lpstr>
      <vt:lpstr>Let us change the outcome for Yellow</vt:lpstr>
      <vt:lpstr>The Sure Thing Principle</vt:lpstr>
      <vt:lpstr>Back to the two urns</vt:lpstr>
      <vt:lpstr>The states of the world</vt:lpstr>
      <vt:lpstr>The decision matrix</vt:lpstr>
      <vt:lpstr>Compare AR and BB</vt:lpstr>
      <vt:lpstr>Preference between AR and BB should not change…</vt:lpstr>
      <vt:lpstr>But then we get BR and AB…</vt:lpstr>
      <vt:lpstr>The descriptive problem</vt:lpstr>
      <vt:lpstr>The normative problem</vt:lpstr>
      <vt:lpstr>The normative problem</vt:lpstr>
      <vt:lpstr>Why aren’t we convinced by Savage?</vt:lpstr>
      <vt:lpstr>Non-Bayesian models</vt:lpstr>
      <vt:lpstr>Non-additive probabilities</vt:lpstr>
      <vt:lpstr>How do we integrate w.r.t. capacities?</vt:lpstr>
      <vt:lpstr>What about three values?</vt:lpstr>
      <vt:lpstr>First problem: definition</vt:lpstr>
      <vt:lpstr>Second problem: continuity</vt:lpstr>
      <vt:lpstr>Third problem: monotonicity</vt:lpstr>
      <vt:lpstr>And, similarly, </vt:lpstr>
      <vt:lpstr>Something isn’t working</vt:lpstr>
      <vt:lpstr>But we could…</vt:lpstr>
      <vt:lpstr>Which is the Choquet integral</vt:lpstr>
      <vt:lpstr>Looks familiar?</vt:lpstr>
      <vt:lpstr>Choquet integral</vt:lpstr>
      <vt:lpstr>The Choquet integral for step functions</vt:lpstr>
      <vt:lpstr>We had a problem with the Independence Axiom</vt:lpstr>
      <vt:lpstr>The problem with  the Independence Axiom</vt:lpstr>
      <vt:lpstr>Comonotonicity</vt:lpstr>
      <vt:lpstr>Anscombe-Aumann’s Theorem</vt:lpstr>
      <vt:lpstr>Schmeidler’s Theorem</vt:lpstr>
      <vt:lpstr>Reference</vt:lpstr>
      <vt:lpstr>Other models of ambiguity</vt:lpstr>
      <vt:lpstr>The Maxmin Theorem</vt:lpstr>
      <vt:lpstr>Reference</vt:lpstr>
      <vt:lpstr>Maxmin EU</vt:lpstr>
      <vt:lpstr>The “smooth” model</vt:lpstr>
      <vt:lpstr>The “smooth” model – main idea</vt:lpstr>
      <vt:lpstr>The “smooth” model – formula</vt:lpstr>
      <vt:lpstr>So KMM add a non-linear element</vt:lpstr>
      <vt:lpstr>Reference</vt:lpstr>
      <vt:lpstr>Survey</vt:lpstr>
      <vt:lpstr>Survey</vt:lpstr>
      <vt:lpstr>Other explanations of Ellsberg’s Paradoxes </vt:lpstr>
      <vt:lpstr>Other explanations of Ellsberg’s Paradoxes </vt:lpstr>
      <vt:lpstr>Reference</vt:lpstr>
      <vt:lpstr>See</vt:lpstr>
      <vt:lpstr>Reference</vt:lpstr>
      <vt:lpstr>States of the World</vt:lpstr>
      <vt:lpstr>Monty Hall’s 3-Door Problem</vt:lpstr>
      <vt:lpstr>It’s better to switch</vt:lpstr>
      <vt:lpstr>To be convinced</vt:lpstr>
      <vt:lpstr>But…</vt:lpstr>
      <vt:lpstr>The problem</vt:lpstr>
      <vt:lpstr>A correct Bayesian analysis</vt:lpstr>
      <vt:lpstr>The states of the world</vt:lpstr>
      <vt:lpstr>Filling up probabilities</vt:lpstr>
      <vt:lpstr>Filling up probabilities</vt:lpstr>
      <vt:lpstr>Filling up probabilities</vt:lpstr>
      <vt:lpstr>Filling up probabilities</vt:lpstr>
      <vt:lpstr>Filling up probabilities</vt:lpstr>
      <vt:lpstr>Conditioning on “not B”</vt:lpstr>
      <vt:lpstr>Conditioning on “not B”</vt:lpstr>
      <vt:lpstr>Conditioning on “MH opened B”</vt:lpstr>
      <vt:lpstr>Conditioning on “MH opened B”</vt:lpstr>
      <vt:lpstr>And what if…</vt:lpstr>
      <vt:lpstr>It is important, however…</vt:lpstr>
      <vt:lpstr>A problem: cutting prices?</vt:lpstr>
      <vt:lpstr>If the decisions are independent…</vt:lpstr>
      <vt:lpstr>And yet…</vt:lpstr>
      <vt:lpstr>An alternative analysis</vt:lpstr>
      <vt:lpstr>The states of the world</vt:lpstr>
      <vt:lpstr>The new decision matrix</vt:lpstr>
      <vt:lpstr>Newcomb’s Paradox</vt:lpstr>
      <vt:lpstr>Why not Both?</vt:lpstr>
      <vt:lpstr>The point</vt:lpstr>
      <vt:lpstr>Reference</vt:lpstr>
      <vt:lpstr>Important lessons</vt:lpstr>
      <vt:lpstr>PUZZLES OF INDUCTION</vt:lpstr>
      <vt:lpstr>Hempel’s paradox of confirmation</vt:lpstr>
      <vt:lpstr>But, says Hempel,</vt:lpstr>
      <vt:lpstr>Contrapositives</vt:lpstr>
      <vt:lpstr>Indeed,</vt:lpstr>
      <vt:lpstr>Back to Hempel</vt:lpstr>
      <vt:lpstr>Then how about this slide?</vt:lpstr>
      <vt:lpstr>Quantitative issues</vt:lpstr>
      <vt:lpstr>Contrapositives are real</vt:lpstr>
      <vt:lpstr>So?</vt:lpstr>
      <vt:lpstr>States of the world</vt:lpstr>
      <vt:lpstr>The theory of interest</vt:lpstr>
      <vt:lpstr>Bayesian updating</vt:lpstr>
      <vt:lpstr>A resolution to Hempel’s paradox</vt:lpstr>
      <vt:lpstr>If we’re so smart…</vt:lpstr>
      <vt:lpstr>Bayesian beliefs</vt:lpstr>
      <vt:lpstr>What happened to</vt:lpstr>
      <vt:lpstr>The trick</vt:lpstr>
      <vt:lpstr>The states of the world</vt:lpstr>
      <vt:lpstr>All ravens are black</vt:lpstr>
      <vt:lpstr>Given rows 1,2,4</vt:lpstr>
      <vt:lpstr>Given the fourth row</vt:lpstr>
      <vt:lpstr>The Problem of Induction</vt:lpstr>
      <vt:lpstr>Justifying induction</vt:lpstr>
      <vt:lpstr>A puzzle</vt:lpstr>
      <vt:lpstr>A puzzle</vt:lpstr>
      <vt:lpstr>Both follow patterns</vt:lpstr>
      <vt:lpstr>Do you think that</vt:lpstr>
      <vt:lpstr>The point</vt:lpstr>
      <vt:lpstr>See</vt:lpstr>
      <vt:lpstr>But it doesn’t end there</vt:lpstr>
      <vt:lpstr>Goodman’s “New Riddle of Induction”</vt:lpstr>
      <vt:lpstr>Why would they change?</vt:lpstr>
      <vt:lpstr>That is,</vt:lpstr>
      <vt:lpstr>Indeed</vt:lpstr>
      <vt:lpstr>EMOTIONS and  STRATEGIC REASONING</vt:lpstr>
      <vt:lpstr>Emotions and Rationality</vt:lpstr>
      <vt:lpstr>The Ultimatum Game</vt:lpstr>
      <vt:lpstr>The Ultimatum Game</vt:lpstr>
      <vt:lpstr>Reference</vt:lpstr>
      <vt:lpstr>What does the theory say?</vt:lpstr>
      <vt:lpstr>Well,</vt:lpstr>
      <vt:lpstr>Backward Induction</vt:lpstr>
      <vt:lpstr>Backward Induction assumptions</vt:lpstr>
      <vt:lpstr>So in this case</vt:lpstr>
      <vt:lpstr>Important</vt:lpstr>
      <vt:lpstr>Emotional payoffs</vt:lpstr>
      <vt:lpstr>Is it rational to respond to emotions?</vt:lpstr>
      <vt:lpstr>How could we think otherwise?</vt:lpstr>
      <vt:lpstr>Evolutionary Psychology</vt:lpstr>
      <vt:lpstr>A toy model of anger</vt:lpstr>
      <vt:lpstr>Nash equilibrium</vt:lpstr>
      <vt:lpstr>Nash equilibrium I</vt:lpstr>
      <vt:lpstr>Nash equilibrium II</vt:lpstr>
      <vt:lpstr>The game in the strategic form</vt:lpstr>
      <vt:lpstr>Subgame Perfect equilibrium</vt:lpstr>
      <vt:lpstr>Equilibrium I isn’t subgame perfect</vt:lpstr>
      <vt:lpstr>Equilibrium II is subgame perfect</vt:lpstr>
      <vt:lpstr>Perfectness in the strategic form</vt:lpstr>
      <vt:lpstr>Let’s build vengeance into the payoffs</vt:lpstr>
      <vt:lpstr>Equilibria in the “emotional” game</vt:lpstr>
      <vt:lpstr>Similarly in the strategic form</vt:lpstr>
      <vt:lpstr>Back to the Ultimatum Game</vt:lpstr>
      <vt:lpstr>  The Ultimatum Game with delay</vt:lpstr>
      <vt:lpstr>The evolutionary role of emotions</vt:lpstr>
      <vt:lpstr>Can we explain falling in love?</vt:lpstr>
      <vt:lpstr>What cannot be explained?</vt:lpstr>
      <vt:lpstr>Utilitarianism</vt:lpstr>
      <vt:lpstr>Utilitarianism – in formal models</vt:lpstr>
      <vt:lpstr>Utilitarianism may favor equality</vt:lpstr>
      <vt:lpstr>Utilitarianism with a concave utility</vt:lpstr>
      <vt:lpstr>Maximizing the weighted sum of  a concave utility</vt:lpstr>
      <vt:lpstr>Indeed</vt:lpstr>
      <vt:lpstr>Harsanyi’s mental exercise</vt:lpstr>
      <vt:lpstr>The same idea as in </vt:lpstr>
      <vt:lpstr>Kant never liked utilitarianism</vt:lpstr>
      <vt:lpstr>Common critiques of utilitarianism</vt:lpstr>
      <vt:lpstr>Critiques of utilitarianism</vt:lpstr>
      <vt:lpstr>In any event</vt:lpstr>
      <vt:lpstr>However, </vt:lpstr>
      <vt:lpstr>For example</vt:lpstr>
      <vt:lpstr>Problems with utilitarianism</vt:lpstr>
      <vt:lpstr>A way out</vt:lpstr>
      <vt:lpstr>Other-dependent preferences</vt:lpstr>
      <vt:lpstr>Reference</vt:lpstr>
      <vt:lpstr>Debates</vt:lpstr>
      <vt:lpstr>Do we have free will?</vt:lpstr>
      <vt:lpstr>Determinism</vt:lpstr>
      <vt:lpstr>Determinism and Free Will</vt:lpstr>
      <vt:lpstr>Determinism and Free Will</vt:lpstr>
      <vt:lpstr>BUT</vt:lpstr>
      <vt:lpstr>A rational illusion</vt:lpstr>
      <vt:lpstr>Newton by the window</vt:lpstr>
      <vt:lpstr>A rational Newton</vt:lpstr>
      <vt:lpstr>Common Knowledge of Rationality</vt:lpstr>
      <vt:lpstr>A riddle</vt:lpstr>
      <vt:lpstr>Solution</vt:lpstr>
      <vt:lpstr>Solution – cont.</vt:lpstr>
      <vt:lpstr>Common Knowledge</vt:lpstr>
      <vt:lpstr>Common Knowledge</vt:lpstr>
      <vt:lpstr>Common Knowledge in philosophy</vt:lpstr>
      <vt:lpstr>Common Knowledge in game theory</vt:lpstr>
      <vt:lpstr>Common Knowledge in  computer science</vt:lpstr>
      <vt:lpstr>The partition model</vt:lpstr>
      <vt:lpstr>Why a partition?</vt:lpstr>
      <vt:lpstr>The system S5</vt:lpstr>
      <vt:lpstr>Reflexivity</vt:lpstr>
      <vt:lpstr>Symmetry</vt:lpstr>
      <vt:lpstr>Transitivity</vt:lpstr>
      <vt:lpstr>The partition</vt:lpstr>
      <vt:lpstr>CK in the partition model</vt:lpstr>
      <vt:lpstr>Player a’s partition</vt:lpstr>
      <vt:lpstr>Player b’s partition</vt:lpstr>
      <vt:lpstr>CK in the partition model – cont.</vt:lpstr>
      <vt:lpstr>CK in the partition model – cont.</vt:lpstr>
      <vt:lpstr>But</vt:lpstr>
      <vt:lpstr>Reference</vt:lpstr>
      <vt:lpstr>Agreeing to disagree – logic</vt:lpstr>
      <vt:lpstr>The model is known…</vt:lpstr>
      <vt:lpstr>The CK event</vt:lpstr>
      <vt:lpstr>If the posterior is CK</vt:lpstr>
      <vt:lpstr>Important:</vt:lpstr>
      <vt:lpstr>Following “Agreeing to Disagree”</vt:lpstr>
      <vt:lpstr>Reference</vt:lpstr>
      <vt:lpstr>Common knowledge among computers</vt:lpstr>
      <vt:lpstr>Reference</vt:lpstr>
      <vt:lpstr>Another puzzle</vt:lpstr>
      <vt:lpstr>Solution</vt:lpstr>
      <vt:lpstr>CK of Rationality  and Backward Induction (BI)</vt:lpstr>
      <vt:lpstr>Consider the game</vt:lpstr>
      <vt:lpstr>The BI solution</vt:lpstr>
      <vt:lpstr>When the BI solution is not followed</vt:lpstr>
      <vt:lpstr>When the BI solution is not followed</vt:lpstr>
      <vt:lpstr>Now let’s consider the game</vt:lpstr>
      <vt:lpstr>The BI solution is the same</vt:lpstr>
      <vt:lpstr>But if the BI solution is not followed</vt:lpstr>
      <vt:lpstr>Maybe play safe?</vt:lpstr>
      <vt:lpstr>CK of Rationality and BI</vt:lpstr>
      <vt:lpstr>Selten’s Chain Store Pradox</vt:lpstr>
      <vt:lpstr>Reference</vt:lpstr>
      <vt:lpstr>Rosenthal’s Centipede Game</vt:lpstr>
      <vt:lpstr>Reference</vt:lpstr>
      <vt:lpstr>The Prisoner’s Dilemma</vt:lpstr>
      <vt:lpstr>The story behind the PD</vt:lpstr>
      <vt:lpstr>The PD again</vt:lpstr>
      <vt:lpstr>The point of the PD</vt:lpstr>
      <vt:lpstr>Changing payoffs in the PD</vt:lpstr>
      <vt:lpstr>How do we change payoffs?</vt:lpstr>
      <vt:lpstr>A problem with repetition</vt:lpstr>
      <vt:lpstr>Bounded rationality can help</vt:lpstr>
      <vt:lpstr>Finitely repeated PD</vt:lpstr>
      <vt:lpstr>Level-K reasoning</vt:lpstr>
      <vt:lpstr>Reference</vt:lpstr>
      <vt:lpstr>Reference</vt:lpstr>
      <vt:lpstr>Reference</vt:lpstr>
      <vt:lpstr>Well Being</vt:lpstr>
      <vt:lpstr>Problem</vt:lpstr>
      <vt:lpstr>Money and Well-Being</vt:lpstr>
      <vt:lpstr>Other determinants of Well-Being</vt:lpstr>
      <vt:lpstr>Subjective Well Being</vt:lpstr>
      <vt:lpstr>Reference</vt:lpstr>
      <vt:lpstr>Subjective Well Being – Methodology </vt:lpstr>
      <vt:lpstr>Reference</vt:lpstr>
      <vt:lpstr>Reference</vt:lpstr>
      <vt:lpstr>More on method</vt:lpstr>
      <vt:lpstr>The Day Reconstruction Method</vt:lpstr>
      <vt:lpstr>Reference</vt:lpstr>
      <vt:lpstr>Problem</vt:lpstr>
      <vt:lpstr>What’s Happiness?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and Economics</dc:title>
  <dc:creator>Gilboa</dc:creator>
  <cp:lastModifiedBy>gilboa</cp:lastModifiedBy>
  <cp:revision>585</cp:revision>
  <cp:lastPrinted>2020-03-01T14:52:49Z</cp:lastPrinted>
  <dcterms:created xsi:type="dcterms:W3CDTF">2004-02-25T15:49:42Z</dcterms:created>
  <dcterms:modified xsi:type="dcterms:W3CDTF">2020-06-07T07:09:08Z</dcterms:modified>
</cp:coreProperties>
</file>